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9"/>
  </p:notesMasterIdLst>
  <p:sldIdLst>
    <p:sldId id="256" r:id="rId2"/>
    <p:sldId id="262" r:id="rId3"/>
    <p:sldId id="260" r:id="rId4"/>
    <p:sldId id="257" r:id="rId5"/>
    <p:sldId id="258" r:id="rId6"/>
    <p:sldId id="264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B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9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2AC54-1086-4ADD-917A-D76E28834E94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0741D-497B-4404-A423-4ACF082E77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956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DA20-3137-421C-8CA4-5E2E9B5F904C}" type="datetime1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12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0B5C-EAA8-485D-BC74-7F985FD0648F}" type="datetime1">
              <a:rPr lang="it-IT" smtClean="0"/>
              <a:t>09/12/2020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02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B91D-0541-47DB-A86E-65D8E75B973C}" type="datetime1">
              <a:rPr lang="it-IT" smtClean="0"/>
              <a:t>09/12/2020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99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777D-5957-4719-82DC-63184E901F78}" type="datetime1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65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4324-12FE-4FD4-8E01-C54E1599B060}" type="datetime1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726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A5FF6-7886-4755-ACD2-5F7B147F08E7}" type="datetime1">
              <a:rPr lang="it-IT" smtClean="0"/>
              <a:t>09/12/2020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60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A644-968E-4E8D-90C1-BBBC1B30E135}" type="datetime1">
              <a:rPr lang="it-IT" smtClean="0"/>
              <a:t>09/12/2020</a:t>
            </a:fld>
            <a:endParaRPr lang="it-I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228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93B0-B958-4DCC-AE4A-9A2C1E1A0717}" type="datetime1">
              <a:rPr lang="it-IT" smtClean="0"/>
              <a:t>09/12/2020</a:t>
            </a:fld>
            <a:endParaRPr lang="it-IT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212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9E09-2E8F-4553-A610-75C2FD370A72}" type="datetime1">
              <a:rPr lang="it-IT" smtClean="0"/>
              <a:t>09/12/2020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75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3171-5BC0-417C-AA78-229FDF6260DA}" type="datetime1">
              <a:rPr lang="it-IT" smtClean="0"/>
              <a:t>09/12/2020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97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3CD9-3212-44A6-88C1-D28ACA61EDC2}" type="datetime1">
              <a:rPr lang="it-IT" smtClean="0"/>
              <a:t>09/12/2020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26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45B5A5-63D6-4890-A758-37239DBD89A8}" type="datetime1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511D54C8-DA01-4F74-B4CB-9BDFFD8BB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87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292" y="761999"/>
            <a:ext cx="566470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CB8AA2-6C77-412B-B8E2-A903FB5E4C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0561" y="1298448"/>
            <a:ext cx="4551053" cy="3255264"/>
          </a:xfrm>
        </p:spPr>
        <p:txBody>
          <a:bodyPr>
            <a:normAutofit/>
          </a:bodyPr>
          <a:lstStyle/>
          <a:p>
            <a:r>
              <a:rPr lang="it-IT" dirty="0"/>
              <a:t>Intervento del Direttore UPI</a:t>
            </a:r>
            <a:br>
              <a:rPr lang="it-IT" dirty="0"/>
            </a:br>
            <a:r>
              <a:rPr lang="it-IT" dirty="0"/>
              <a:t>Piero Antonelli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3BC6BE-B56A-48FA-8E77-D99CFC05C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0562" y="4670246"/>
            <a:ext cx="4528427" cy="914400"/>
          </a:xfrm>
        </p:spPr>
        <p:txBody>
          <a:bodyPr>
            <a:normAutofit/>
          </a:bodyPr>
          <a:lstStyle/>
          <a:p>
            <a:r>
              <a:rPr lang="it-IT" dirty="0"/>
              <a:t>Roma, 10 dicembre 2020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934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E693A4D-53CC-47C8-9809-517A0F1290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32" y="2355124"/>
            <a:ext cx="2593687" cy="213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132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F0DDFD-0AA1-41A8-B7EA-DE5EB5B0A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Perché questa giornata di incontro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AB2116F-9EA4-450F-86DE-6D76E8BD8CF7}"/>
              </a:ext>
            </a:extLst>
          </p:cNvPr>
          <p:cNvSpPr txBox="1"/>
          <p:nvPr/>
        </p:nvSpPr>
        <p:spPr>
          <a:xfrm>
            <a:off x="2978871" y="923707"/>
            <a:ext cx="5260156" cy="50783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Il corretto utilizzo del Fondo per la copertura delle minori entrate dovuta al COVID 19 rappresenta un passaggio fondamentale per :</a:t>
            </a:r>
          </a:p>
          <a:p>
            <a:endParaRPr lang="it-IT" dirty="0"/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la costruzione del rendiconto 2020; </a:t>
            </a:r>
          </a:p>
          <a:p>
            <a:pPr marL="285750" indent="-285750">
              <a:buFontTx/>
              <a:buChar char="-"/>
            </a:pPr>
            <a:r>
              <a:rPr lang="it-IT" dirty="0"/>
              <a:t>la redazione della certificazione 2020;</a:t>
            </a:r>
          </a:p>
          <a:p>
            <a:pPr marL="285750" indent="-285750">
              <a:buFontTx/>
              <a:buChar char="-"/>
            </a:pPr>
            <a:r>
              <a:rPr lang="it-IT" dirty="0"/>
              <a:t>la redazione del Bilancio di Previsione 2021 – 2023</a:t>
            </a:r>
          </a:p>
          <a:p>
            <a:endParaRPr lang="it-IT" dirty="0"/>
          </a:p>
          <a:p>
            <a:r>
              <a:rPr lang="it-IT" dirty="0"/>
              <a:t>Si tratta di Bilanci particolarmente impegnativi perché saranno quelli che dovranno accogliere le ulteriori poste sugli investimenti: 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855 milioni + 1.125 milioni  per investimenti sulle scuole secondarie superiori:</a:t>
            </a:r>
          </a:p>
          <a:p>
            <a:pPr marL="285750" indent="-285750">
              <a:buFontTx/>
              <a:buChar char="-"/>
            </a:pPr>
            <a:r>
              <a:rPr lang="it-IT" dirty="0"/>
              <a:t>600 milioni ulteriori per investimenti sui ponti, viadotti e gallerie.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3D32E1-479F-40BE-AB81-A42D1609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083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24F68F-28F5-45C3-AB18-AE1A2E391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fondo COVID 19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4BA05-EC27-4FDC-A4D0-1FC02BFAA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490194"/>
            <a:ext cx="5486400" cy="549455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  <a:ea typeface="Trebuchet MS" panose="020B0603020202020204" pitchFamily="34" charset="0"/>
                <a:cs typeface="Times New Roman" panose="02020603050405020304" pitchFamily="18" charset="0"/>
              </a:rPr>
              <a:t>Il </a:t>
            </a:r>
            <a:r>
              <a:rPr lang="it-IT" sz="1600" b="1" dirty="0">
                <a:solidFill>
                  <a:schemeClr val="tx1">
                    <a:lumMod val="95000"/>
                    <a:lumOff val="5000"/>
                  </a:schemeClr>
                </a:solidFill>
                <a:ea typeface="Trebuchet MS" panose="020B0603020202020204" pitchFamily="34" charset="0"/>
                <a:cs typeface="Times New Roman" panose="02020603050405020304" pitchFamily="18" charset="0"/>
              </a:rPr>
              <a:t>decreto-legge 19 maggio 2020, N. 34, cosiddetto «Rilancio», all’ articolo 106  </a:t>
            </a: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  <a:ea typeface="Trebuchet MS" panose="020B0603020202020204" pitchFamily="34" charset="0"/>
                <a:cs typeface="Times New Roman" panose="02020603050405020304" pitchFamily="18" charset="0"/>
              </a:rPr>
              <a:t>istituisce un </a:t>
            </a:r>
            <a:r>
              <a:rPr lang="it-IT" sz="1600" b="1" dirty="0">
                <a:solidFill>
                  <a:schemeClr val="tx1">
                    <a:lumMod val="95000"/>
                    <a:lumOff val="5000"/>
                  </a:schemeClr>
                </a:solidFill>
                <a:ea typeface="Trebuchet MS" panose="020B0603020202020204" pitchFamily="34" charset="0"/>
                <a:cs typeface="Times New Roman" panose="02020603050405020304" pitchFamily="18" charset="0"/>
              </a:rPr>
              <a:t>FONDO</a:t>
            </a: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  <a:ea typeface="Trebuchet MS" panose="020B0603020202020204" pitchFamily="34" charset="0"/>
                <a:cs typeface="Times New Roman" panose="02020603050405020304" pitchFamily="18" charset="0"/>
              </a:rPr>
              <a:t> di </a:t>
            </a: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rebuchet MS" panose="020B0603020202020204" pitchFamily="34" charset="0"/>
                <a:cs typeface="Times New Roman" panose="02020603050405020304" pitchFamily="18" charset="0"/>
              </a:rPr>
              <a:t>per l’esercizio delle funzioni degli enti locali </a:t>
            </a:r>
            <a:r>
              <a:rPr lang="it-I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rebuchet MS" panose="020B0603020202020204" pitchFamily="34" charset="0"/>
                <a:cs typeface="Times New Roman" panose="02020603050405020304" pitchFamily="18" charset="0"/>
              </a:rPr>
              <a:t>e assegna 500 milioni a Province e Città metropolitane </a:t>
            </a: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rebuchet MS" panose="020B0603020202020204" pitchFamily="34" charset="0"/>
                <a:cs typeface="Times New Roman" panose="02020603050405020304" pitchFamily="18" charset="0"/>
              </a:rPr>
              <a:t>per</a:t>
            </a: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Century Gothic" panose="020B0502020202020204" pitchFamily="34" charset="0"/>
                <a:cs typeface="Times New Roman" panose="02020603050405020304" pitchFamily="18" charset="0"/>
              </a:rPr>
              <a:t> garantire il ristoro delle minori entrate e delle maggiori spese (minori spese) causate dall’emergenza epidemiologica. </a:t>
            </a:r>
          </a:p>
          <a:p>
            <a:pPr algn="just"/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  <a:ea typeface="Century Gothic" panose="020B0502020202020204" pitchFamily="34" charset="0"/>
                <a:cs typeface="Times New Roman" panose="02020603050405020304" pitchFamily="18" charset="0"/>
              </a:rPr>
              <a:t>Istituisce inoltre il tavolo di monitoraggio MEF Ministero Interni, Anci e UPI chiamato a verificare i fabbisogni e la capienza del fondo. </a:t>
            </a:r>
            <a:endParaRPr lang="it-IT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it-IT" sz="1600" dirty="0">
                <a:solidFill>
                  <a:schemeClr val="tx1"/>
                </a:solidFill>
                <a:effectLst/>
                <a:ea typeface="Century Gothic" panose="020B0502020202020204" pitchFamily="34" charset="0"/>
                <a:cs typeface="Times New Roman" panose="02020603050405020304" pitchFamily="18" charset="0"/>
              </a:rPr>
              <a:t>Grazie </a:t>
            </a:r>
            <a:r>
              <a:rPr lang="it-IT" sz="1600" dirty="0">
                <a:solidFill>
                  <a:schemeClr val="tx1"/>
                </a:solidFill>
                <a:ea typeface="Century Gothic" panose="020B0502020202020204" pitchFamily="34" charset="0"/>
                <a:cs typeface="Times New Roman" panose="02020603050405020304" pitchFamily="18" charset="0"/>
              </a:rPr>
              <a:t>al lavoro del tavolo con </a:t>
            </a:r>
            <a:r>
              <a:rPr lang="it-IT" sz="1600" dirty="0">
                <a:solidFill>
                  <a:schemeClr val="tx1"/>
                </a:solidFill>
                <a:effectLst/>
                <a:ea typeface="Century Gothic" panose="020B0502020202020204" pitchFamily="34" charset="0"/>
                <a:cs typeface="Times New Roman" panose="02020603050405020304" pitchFamily="18" charset="0"/>
              </a:rPr>
              <a:t>il DL 104/20 cosiddetto “Agosto” si </a:t>
            </a:r>
            <a:r>
              <a:rPr lang="it-IT" sz="1600" b="1" dirty="0">
                <a:solidFill>
                  <a:schemeClr val="tx1"/>
                </a:solidFill>
                <a:effectLst/>
                <a:ea typeface="Century Gothic" panose="020B0502020202020204" pitchFamily="34" charset="0"/>
                <a:cs typeface="Times New Roman" panose="02020603050405020304" pitchFamily="18" charset="0"/>
              </a:rPr>
              <a:t>rifinanzia il fondo con ulteriori 450 milioni </a:t>
            </a:r>
            <a:r>
              <a:rPr lang="it-IT" sz="1600" dirty="0">
                <a:solidFill>
                  <a:schemeClr val="tx1"/>
                </a:solidFill>
                <a:effectLst/>
                <a:ea typeface="Century Gothic" panose="020B0502020202020204" pitchFamily="34" charset="0"/>
                <a:cs typeface="Times New Roman" panose="02020603050405020304" pitchFamily="18" charset="0"/>
              </a:rPr>
              <a:t>– cifra appurata come necessaria grazie al confronto tecnico.</a:t>
            </a: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it-IT" sz="1600" dirty="0">
                <a:solidFill>
                  <a:schemeClr val="tx1"/>
                </a:solidFill>
                <a:effectLst/>
                <a:ea typeface="Century Gothic" panose="020B0502020202020204" pitchFamily="34" charset="0"/>
                <a:cs typeface="Times New Roman" panose="02020603050405020304" pitchFamily="18" charset="0"/>
              </a:rPr>
              <a:t>Il </a:t>
            </a:r>
            <a:r>
              <a:rPr lang="it-IT" sz="1600" b="1" dirty="0">
                <a:solidFill>
                  <a:schemeClr val="tx1"/>
                </a:solidFill>
                <a:effectLst/>
                <a:ea typeface="Century Gothic" panose="020B0502020202020204" pitchFamily="34" charset="0"/>
                <a:cs typeface="Times New Roman" panose="02020603050405020304" pitchFamily="18" charset="0"/>
              </a:rPr>
              <a:t>Disegno di Legge di Bilancio 2021 2023 prevede poi ulteriori 50 milioni</a:t>
            </a:r>
            <a:r>
              <a:rPr lang="it-IT" sz="1600" dirty="0">
                <a:solidFill>
                  <a:schemeClr val="tx1"/>
                </a:solidFill>
                <a:effectLst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a typeface="Century Gothic" panose="020B0502020202020204" pitchFamily="34" charset="0"/>
                <a:cs typeface="Times New Roman" panose="02020603050405020304" pitchFamily="18" charset="0"/>
              </a:rPr>
              <a:t> per </a:t>
            </a:r>
            <a:r>
              <a:rPr lang="it-IT" sz="1600" dirty="0">
                <a:solidFill>
                  <a:schemeClr val="tx1"/>
                </a:solidFill>
                <a:effectLst/>
                <a:ea typeface="Century Gothic" panose="020B0502020202020204" pitchFamily="34" charset="0"/>
                <a:cs typeface="Times New Roman" panose="02020603050405020304" pitchFamily="18" charset="0"/>
              </a:rPr>
              <a:t>il 2021 per Province e Città metropolitane, quale ulteriore sostegno agli interventi destinati al  contrasto dell’emergenza epidemiologica.</a:t>
            </a:r>
          </a:p>
          <a:p>
            <a:pPr algn="just"/>
            <a:r>
              <a:rPr lang="it-IT" sz="1600" b="1" dirty="0">
                <a:solidFill>
                  <a:schemeClr val="tx1"/>
                </a:solidFill>
                <a:effectLst/>
                <a:ea typeface="Century Gothic" panose="020B0502020202020204" pitchFamily="34" charset="0"/>
                <a:cs typeface="Times New Roman" panose="02020603050405020304" pitchFamily="18" charset="0"/>
              </a:rPr>
              <a:t>A fronte di un fabbisogno stimato di minori entrate di 758 milioni, Province  e Città metropolitane hanno ottenuto </a:t>
            </a:r>
            <a:r>
              <a:rPr lang="it-IT" sz="1600" b="1" dirty="0">
                <a:solidFill>
                  <a:schemeClr val="tx1"/>
                </a:solidFill>
              </a:rPr>
              <a:t>950 milioni.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D9A9CBE-C3F7-4E3A-AC29-547B058A3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6868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1D208F-F035-4BD9-B185-8861285A0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contesto normativo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136085-C76D-4374-8861-8A7168202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9720" y="868680"/>
            <a:ext cx="5930964" cy="51206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Come previsto dal </a:t>
            </a:r>
            <a:r>
              <a:rPr lang="it-IT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ddl</a:t>
            </a:r>
            <a:r>
              <a:rPr lang="it-IT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bilancio art. 154 (AC 2790bis) “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 risorse del fondo sono vincolate alla finalità di ristorare, nel biennio 2020-2021, </a:t>
            </a:r>
            <a:r>
              <a:rPr lang="it-IT" sz="1800" b="1" i="1" u="sng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perdita di gettito connessa all'emergenza epidemiologica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da COVID- 19.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i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 risorse non utilizzate alla fine di ciascun esercizio confluiscono nella quota vincolata del risultato di amministrazione.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i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Le eventuali risorse ricevute in eccesso sono versate all'entrata del bilancio dello Stato</a:t>
            </a:r>
            <a:r>
              <a:rPr lang="it-IT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526C0E-B130-4AA0-A5F3-F3C213CE6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902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EB113858-8CC7-4C18-AD9B-15EF7C946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1123837"/>
            <a:ext cx="2210611" cy="460118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La metodologia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918B9C-C224-4336-977B-B83D9492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0" y="864108"/>
            <a:ext cx="5864978" cy="5120640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metodologia per il riparto dei 950 milioni complessivi (tenuto ovviamente conto di quanto finora erogato: 500 milioni a luglio, e 100 milioni a novembre) 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 basa in larga parte su quella già utilizzata a giugno, ma viene irrobustita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da un lato dai dati effettivi di cassa al 30 settembre 2020 e dall’altro dalle criticità che sono emerse nel corso dei mesi passati rispetto ad alcuni aspetti, primo tra tutti quello della </a:t>
            </a:r>
            <a:r>
              <a:rPr lang="it-IT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Tefa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it-IT" sz="1400" b="1" i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minori entrate</a:t>
            </a:r>
            <a:endParaRPr lang="it-IT" sz="1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IPT ed </a:t>
            </a:r>
            <a:r>
              <a:rPr lang="it-IT" sz="1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Rcauto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per il riparto dei 500 milioni sono stati utilizzati i  valori assoluti di incasso del primo semestre, mentre per il riparto dei restanti 350 sono stati fotografati al 30/9 di ogni anno, stimata una perdita annua rispettivamente del 25 e dell’8%.</a:t>
            </a: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TEFA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stante la complessità del quadro normativo e applicativo 2020 si è scelto di agganciarla alla perdita stimata Tari-Taric, e assegnare un valore assoluto di perdita predefinito (48 milioni circa per il comparto).</a:t>
            </a: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Altre entrate titolo 1 ed entrate titolo 3, tipo 1 e 2 stimate per raggruppamenti in percentuali variabili a seconda degli effetti registrati in </a:t>
            </a:r>
            <a:r>
              <a:rPr lang="it-IT" sz="1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Siope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al 30 settembre di ogni anno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rispetto al primo riparto, in considerazione del fatto che alcuni enti hanno fatto registrare a fine settembre un valore positivo di alcuni tributi dell’anno 2020 rispetto al 2019, si è scelto valorizzare solo il 20% delle eccedenze positive.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it-IT" sz="1400" b="1" i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Minori spese</a:t>
            </a:r>
            <a:endParaRPr lang="it-IT" sz="1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Resta invariato l’utilizzo della 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stima operata da </a:t>
            </a:r>
            <a:r>
              <a:rPr lang="it-IT" sz="1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Sose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per complessivi 23 milioni di euro</a:t>
            </a:r>
          </a:p>
          <a:p>
            <a:endParaRPr lang="it-IT" sz="1400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211CF09-634C-4B44-8EC3-3FCBB846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5601" y="6356350"/>
            <a:ext cx="114819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11D54C8-DA01-4F74-B4CB-9BDFFD8BB051}" type="slidenum">
              <a:rPr lang="it-IT" smtClean="0"/>
              <a:pPr>
                <a:spcAft>
                  <a:spcPts val="600"/>
                </a:spcAft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90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FF4481-9FDA-4A25-AB4F-37643CC0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700" dirty="0">
                <a:latin typeface="+mn-lt"/>
              </a:rPr>
              <a:t>Il DDL di Bilancio </a:t>
            </a:r>
            <a:br>
              <a:rPr lang="it-IT" sz="2700" dirty="0">
                <a:latin typeface="+mn-lt"/>
              </a:rPr>
            </a:br>
            <a:r>
              <a:rPr lang="it-IT" sz="2700" dirty="0">
                <a:latin typeface="+mn-lt"/>
              </a:rPr>
              <a:t>2021 - 2023 </a:t>
            </a:r>
            <a:br>
              <a:rPr lang="it-IT" sz="2700" dirty="0">
                <a:latin typeface="+mn-lt"/>
              </a:rPr>
            </a:br>
            <a:br>
              <a:rPr lang="it-IT" sz="2700" dirty="0">
                <a:latin typeface="+mn-lt"/>
              </a:rPr>
            </a:br>
            <a:br>
              <a:rPr lang="it-IT" sz="2700" dirty="0">
                <a:latin typeface="+mn-lt"/>
              </a:rPr>
            </a:br>
            <a:r>
              <a:rPr lang="it-IT" sz="2700" dirty="0">
                <a:latin typeface="+mn-lt"/>
              </a:rPr>
              <a:t> </a:t>
            </a:r>
            <a:r>
              <a:rPr lang="it-IT" sz="2700" dirty="0">
                <a:effectLst/>
                <a:latin typeface="+mn-lt"/>
                <a:ea typeface="Century Gothic" panose="020B0502020202020204" pitchFamily="34" charset="0"/>
                <a:cs typeface="Times New Roman" panose="02020603050405020304" pitchFamily="18" charset="0"/>
              </a:rPr>
              <a:t>ART 144 (La riforma delle risorse in favore di Province e Città metropolitane)</a:t>
            </a:r>
            <a:br>
              <a:rPr lang="it-IT" sz="32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35E2A1C-A7B9-4758-AD0D-A125195B0353}"/>
              </a:ext>
            </a:extLst>
          </p:cNvPr>
          <p:cNvSpPr txBox="1"/>
          <p:nvPr/>
        </p:nvSpPr>
        <p:spPr>
          <a:xfrm>
            <a:off x="2787978" y="1123838"/>
            <a:ext cx="5535890" cy="44615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</a:pPr>
            <a:r>
              <a:rPr lang="it-IT" b="1" dirty="0"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Le Proposte UPI </a:t>
            </a:r>
          </a:p>
          <a:p>
            <a:pPr marL="285750" lvl="0" indent="-285750" algn="just">
              <a:lnSpc>
                <a:spcPct val="115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Il </a:t>
            </a:r>
            <a:r>
              <a:rPr lang="it-IT" sz="1800" b="1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potenziamento dell’autonomia finanziaria </a:t>
            </a:r>
            <a:r>
              <a:rPr lang="it-IT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su cui poter poggiare e costruire una reale autonomia finanziaria da correlare ai fabbisogni standard. </a:t>
            </a:r>
          </a:p>
          <a:p>
            <a:pPr marL="285750" lvl="0" indent="-285750" algn="just">
              <a:lnSpc>
                <a:spcPct val="115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1800" b="1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L’incremento delle risorse a favore delle Province e Città metropolitane </a:t>
            </a:r>
            <a:r>
              <a:rPr lang="it-IT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attraverso una perequazione verticale finanziata dallo Stato, per intervenire con investimento nelle zone a più basso indice di infrastrutturazione. </a:t>
            </a:r>
          </a:p>
          <a:p>
            <a:pPr marL="285750" lvl="0" indent="-285750" algn="just">
              <a:lnSpc>
                <a:spcPct val="115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1800" b="1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L’</a:t>
            </a:r>
            <a:r>
              <a:rPr lang="it-IT" b="1" dirty="0"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a</a:t>
            </a:r>
            <a:r>
              <a:rPr lang="it-IT" sz="1800" b="1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lleggerimento della riduzione </a:t>
            </a:r>
            <a:r>
              <a:rPr lang="it-IT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delle risorse di cui alla legge 190/14 (taglio sul personale)</a:t>
            </a:r>
            <a:endParaRPr lang="it-IT" dirty="0"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it-IT" sz="18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D3D9827-FC44-4288-90C7-FCA6271A4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208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FF4481-9FDA-4A25-AB4F-37643CC0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Legge di Bilancio </a:t>
            </a:r>
            <a:br>
              <a:rPr lang="it-IT" dirty="0"/>
            </a:br>
            <a:r>
              <a:rPr lang="it-IT" dirty="0"/>
              <a:t>2020 - 2023 </a:t>
            </a:r>
            <a:br>
              <a:rPr lang="it-IT" dirty="0"/>
            </a:br>
            <a:br>
              <a:rPr lang="it-IT" dirty="0"/>
            </a:br>
            <a:r>
              <a:rPr lang="it-IT" dirty="0"/>
              <a:t>Le richieste prioritarie UPI: il riassetto organizzativo e il  personale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35E2A1C-A7B9-4758-AD0D-A125195B0353}"/>
              </a:ext>
            </a:extLst>
          </p:cNvPr>
          <p:cNvSpPr txBox="1"/>
          <p:nvPr/>
        </p:nvSpPr>
        <p:spPr>
          <a:xfrm>
            <a:off x="2882246" y="2366127"/>
            <a:ext cx="5535890" cy="2676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just">
              <a:lnSpc>
                <a:spcPct val="115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Un </a:t>
            </a:r>
            <a:r>
              <a:rPr lang="it-IT" sz="1800" b="1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piano straordinario per la rapida immissione di almeno 500 unità di personale specializzato nelle Province e Città metropolitane,</a:t>
            </a:r>
            <a:r>
              <a:rPr lang="it-IT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 da destinare al rafforzamento degli uffici di progettazione, gestione delle stazioni appaltanti, digitalizzazione della PA, attraverso un concorso nazionale unico. </a:t>
            </a:r>
            <a:endParaRPr lang="it-IT" dirty="0"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</a:pPr>
            <a:endParaRPr lang="it-IT" sz="18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D3D9827-FC44-4288-90C7-FCA6271A4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54C8-DA01-4F74-B4CB-9BDFFD8BB051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256259"/>
      </p:ext>
    </p:extLst>
  </p:cSld>
  <p:clrMapOvr>
    <a:masterClrMapping/>
  </p:clrMapOvr>
</p:sld>
</file>

<file path=ppt/theme/theme1.xml><?xml version="1.0" encoding="utf-8"?>
<a:theme xmlns:a="http://schemas.openxmlformats.org/drawingml/2006/main" name="Cornice">
  <a:themeElements>
    <a:clrScheme name="Cornic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rnic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rnic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774</Words>
  <Application>Microsoft Office PowerPoint</Application>
  <PresentationFormat>Presentazione su schermo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Calibri</vt:lpstr>
      <vt:lpstr>Century Gothic</vt:lpstr>
      <vt:lpstr>Corbel</vt:lpstr>
      <vt:lpstr>Wingdings</vt:lpstr>
      <vt:lpstr>Wingdings 2</vt:lpstr>
      <vt:lpstr>Cornice</vt:lpstr>
      <vt:lpstr>Intervento del Direttore UPI Piero Antonelli</vt:lpstr>
      <vt:lpstr>Perché questa giornata di incontro</vt:lpstr>
      <vt:lpstr>Il fondo COVID 19  </vt:lpstr>
      <vt:lpstr>Il contesto normativo</vt:lpstr>
      <vt:lpstr>La metodologia</vt:lpstr>
      <vt:lpstr>Il DDL di Bilancio  2021 - 2023     ART 144 (La riforma delle risorse in favore di Province e Città metropolitane) </vt:lpstr>
      <vt:lpstr>La Legge di Bilancio  2020 - 2023   Le richieste prioritarie UPI: il riassetto organizzativo e il  personale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Intervento del Direttore UPI Piero Antonelli</dc:title>
  <dc:creator>Barbara Perluigi</dc:creator>
  <cp:lastModifiedBy>Barbara Perluigi</cp:lastModifiedBy>
  <cp:revision>11</cp:revision>
  <dcterms:created xsi:type="dcterms:W3CDTF">2020-12-07T10:34:45Z</dcterms:created>
  <dcterms:modified xsi:type="dcterms:W3CDTF">2020-12-09T08:15:08Z</dcterms:modified>
</cp:coreProperties>
</file>