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60" r:id="rId3"/>
    <p:sldId id="263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44A87-086D-45E2-B7AB-750B0A884AB0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14B54-EC47-4DD3-AE59-DC59F23C58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81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DE976F65-AAF6-4EC7-9737-F60BD4EE9EF4}" type="datetime1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99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9FF8-912F-4DA6-B66E-2E74F52AF6BA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9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5D49-5659-46F2-87C2-7D4B1B5FFAD3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33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8E6-C3DF-43F6-B84D-7AE1885BAF69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54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F11A-F6D2-4B98-B311-E45E67418493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3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F0A6-4339-4AAF-AED2-7EDA6A4337F9}" type="datetime1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31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3EE3-860C-4180-9447-1AE67B57574B}" type="datetime1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81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E9A7-398C-4925-A924-650CEE47EE8E}" type="datetime1">
              <a:rPr lang="it-IT" smtClean="0"/>
              <a:t>09/12/2020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61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344F-D6CC-4272-923A-F3F1CDA20109}" type="datetime1">
              <a:rPr lang="it-IT" smtClean="0"/>
              <a:t>09/12/2020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70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4658-8257-4D08-99C7-AFFA34817211}" type="datetime1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47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6D8EFCDC-BC25-4CAF-97E4-22CF1FDCE71B}" type="datetime1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806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076A6B4D-2140-4D81-91F3-8331FA60DF42}" type="datetime1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8B329FD1-8798-4321-A487-B95802B5A3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7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0EBAE0B-DD72-4094-8934-3B46A9142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D5AE2E-9F4E-4C15-8DCA-C54E4FF73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1425" y="4064626"/>
            <a:ext cx="6921150" cy="1788170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FFFFFF"/>
                </a:solidFill>
              </a:rPr>
              <a:t>Roma, 10 dicembre 2020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69BE0AB-DB29-479E-ADFE-6932F46FC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637" y="770467"/>
            <a:ext cx="8086725" cy="3294159"/>
          </a:xfrm>
        </p:spPr>
        <p:txBody>
          <a:bodyPr>
            <a:normAutofit/>
          </a:bodyPr>
          <a:lstStyle/>
          <a:p>
            <a:pPr algn="ctr"/>
            <a:r>
              <a:rPr lang="it-IT" sz="5700" dirty="0"/>
              <a:t>Intervento del Prof</a:t>
            </a:r>
            <a:br>
              <a:rPr lang="it-IT" sz="5700" dirty="0"/>
            </a:br>
            <a:r>
              <a:rPr lang="it-IT" sz="5700" dirty="0"/>
              <a:t>Francesco Delfino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B5914EE-F979-4F6A-BE3D-2C4B0E7AE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66" y="181561"/>
            <a:ext cx="2641912" cy="217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6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0CD8B4-B27E-47A4-BB7B-7DAD4BEF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71" y="1706252"/>
            <a:ext cx="8065294" cy="44871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12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fondo per l’esercizio delle funzioni degli enti locali </a:t>
            </a:r>
            <a:r>
              <a:rPr lang="it-IT" sz="12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di cui all’articolo 106 del decreto-legge 19 maggio 2020, n. 34, come rifinanziato dall’articolo 39 del decreto-legge 14 agosto 2020, n. 104: 950 milioni complessivi a favore di Province e Città metropolitane.</a:t>
            </a:r>
          </a:p>
          <a:p>
            <a:pPr algn="ctr"/>
            <a:r>
              <a:rPr lang="it-IT" sz="21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Orientamento per l’utilizzo del </a:t>
            </a:r>
            <a:r>
              <a:rPr lang="it-IT" sz="23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fondo</a:t>
            </a:r>
            <a:r>
              <a:rPr lang="it-IT" sz="21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nel 2020 e nel 2021</a:t>
            </a:r>
          </a:p>
          <a:p>
            <a:pPr algn="ctr"/>
            <a:endParaRPr lang="it-IT" sz="2100" b="1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Rendicontare e inserire in bilancio il più possibile le risorse assegnate;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None/>
            </a:pPr>
            <a:endParaRPr lang="it-IT" sz="1800" dirty="0">
              <a:solidFill>
                <a:srgbClr val="000000"/>
              </a:solidFill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Ridurre il più possibile l’avanzo vincolato;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Impegnare con obbligazioni giuridicamente perfezionate (contratti, convenzioni, ordini commerciali etc..) tra Provincia e terzo entro il 31 dicembre 2020;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Predisporre, attraverso forte integrazione tra uffici di spesa e uffici bilancio l’elenco delle spese effettuate che possano essere riconducibili all’emergenza  COVID19.</a:t>
            </a:r>
            <a:endParaRPr lang="it-IT" sz="1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5204E4E-8428-40CC-A24B-383507AC66DC}"/>
              </a:ext>
            </a:extLst>
          </p:cNvPr>
          <p:cNvSpPr/>
          <p:nvPr/>
        </p:nvSpPr>
        <p:spPr>
          <a:xfrm>
            <a:off x="599890" y="664590"/>
            <a:ext cx="8143875" cy="744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fondo per l’esercizio </a:t>
            </a:r>
          </a:p>
          <a:p>
            <a:pPr algn="ctr"/>
            <a:r>
              <a:rPr lang="it-IT" sz="2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delle funzioni degli enti locali</a:t>
            </a:r>
            <a:endParaRPr lang="it-IT" sz="2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BA26F37-7EF3-4915-AC43-A5BDDC5FD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D44B44D-49C9-4DC6-A814-74731523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29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0CD8B4-B27E-47A4-BB7B-7DAD4BEF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71" y="1706252"/>
            <a:ext cx="8065294" cy="44871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it-IT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it-IT" sz="21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Le somme che affluiscono all’avanzo vincolato</a:t>
            </a:r>
            <a:r>
              <a:rPr lang="it-IT" sz="2100" b="1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Tendere al minimo;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Utilizzo del fondo 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pluriennale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vincolato in alternativa all’affluire delle risorse in avanzo.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endParaRPr lang="it-IT" sz="1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it-IT" sz="21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L’utilizzo delle risorse disponibili per l’anno 2021.</a:t>
            </a:r>
            <a:endParaRPr lang="it-IT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Inserire l’avanzo vincolato presunto per la copertura delle eventuali minori entrate da </a:t>
            </a:r>
            <a:r>
              <a:rPr lang="it-IT" sz="1800" dirty="0" err="1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Covid</a:t>
            </a:r>
            <a:r>
              <a:rPr lang="it-IT" sz="1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nel 2021;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Ulteriori risorse assegnate nel 2021 (50 milioni);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it-IT" sz="1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Stima delle minori entrate per il 2021.</a:t>
            </a:r>
            <a:endParaRPr lang="it-IT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it-IT" sz="1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5204E4E-8428-40CC-A24B-383507AC66DC}"/>
              </a:ext>
            </a:extLst>
          </p:cNvPr>
          <p:cNvSpPr/>
          <p:nvPr/>
        </p:nvSpPr>
        <p:spPr>
          <a:xfrm>
            <a:off x="599890" y="664590"/>
            <a:ext cx="8143875" cy="744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L’utilizzo dell’avanzo vincolato</a:t>
            </a:r>
            <a:endParaRPr lang="it-IT" sz="2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834C465-BA2E-41C6-B5AA-390D6075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AD75C4-2844-4F63-BA89-E8260F3D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12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9591A61-8399-4772-9A88-32D4EA2691A5}"/>
              </a:ext>
            </a:extLst>
          </p:cNvPr>
          <p:cNvSpPr/>
          <p:nvPr/>
        </p:nvSpPr>
        <p:spPr>
          <a:xfrm>
            <a:off x="571610" y="476054"/>
            <a:ext cx="8143875" cy="744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La velocizzazione della spesa di investimento</a:t>
            </a:r>
            <a:endParaRPr lang="it-IT" sz="2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88CE99-ECDB-479A-9EE9-1F7AF7297CF8}"/>
              </a:ext>
            </a:extLst>
          </p:cNvPr>
          <p:cNvSpPr txBox="1"/>
          <p:nvPr/>
        </p:nvSpPr>
        <p:spPr>
          <a:xfrm>
            <a:off x="571609" y="1555911"/>
            <a:ext cx="8143875" cy="4651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Le risorse attribuite: l’impegno per l’utilizzo come recupero della capacità di programmazione.</a:t>
            </a:r>
            <a:endParaRPr lang="it-IT" sz="24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monitoraggio e il cronoprogramma.</a:t>
            </a:r>
            <a:endParaRPr lang="it-IT" sz="2400" dirty="0"/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ciclo finanziario (dalla programmazione alla liquidazione).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endParaRPr lang="it-IT" sz="24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ciclo degli interventi di investimento  (dai progetti al collaudo).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Le previsioni relative agli investimenti: impatto organizzativo ai fini della realizzazione.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</a:pPr>
            <a:endParaRPr lang="it-IT" sz="32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1CD3FC-2A12-46D9-8FB6-5B295BA0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CA30494-64D4-4292-B834-B116AEF7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96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0CF7356-4933-4D7E-83E2-0B2025F80EF2}"/>
              </a:ext>
            </a:extLst>
          </p:cNvPr>
          <p:cNvSpPr/>
          <p:nvPr/>
        </p:nvSpPr>
        <p:spPr>
          <a:xfrm>
            <a:off x="571610" y="476054"/>
            <a:ext cx="8143875" cy="744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Bilancio 2021 – 2023</a:t>
            </a:r>
            <a:endParaRPr lang="it-IT" sz="2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C6CD0B1-B4F6-4D40-A995-23ED92963AD8}"/>
              </a:ext>
            </a:extLst>
          </p:cNvPr>
          <p:cNvSpPr txBox="1"/>
          <p:nvPr/>
        </p:nvSpPr>
        <p:spPr>
          <a:xfrm>
            <a:off x="688157" y="1856887"/>
            <a:ext cx="8027327" cy="4321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it-IT" sz="2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La separazione tra il fondo “straordinario” e le risorse ricorrenti delle Province.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</a:pPr>
            <a:endParaRPr lang="it-IT" sz="2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it-IT" sz="2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L’equilibrio corrente delle Province nel 2021 – </a:t>
            </a:r>
            <a:r>
              <a:rPr lang="it-IT" sz="280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2023.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</a:pPr>
            <a:endParaRPr lang="it-IT" sz="2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it-IT" sz="2800" dirty="0">
                <a:solidFill>
                  <a:srgbClr val="00000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Il riordino della finanza provinciale</a:t>
            </a:r>
            <a:endParaRPr lang="it-IT" sz="28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39F927C-9131-4EC5-A83D-229CB2D0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3C25F9-FBAF-4E6C-B881-8C6182F9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9FD1-8798-4321-A487-B95802B5A38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29162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311</Words>
  <Application>Microsoft Office PowerPoint</Application>
  <PresentationFormat>Presentazione su schermo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Trebuchet MS</vt:lpstr>
      <vt:lpstr>Wingdings</vt:lpstr>
      <vt:lpstr>Metropolitano</vt:lpstr>
      <vt:lpstr>Intervento del Prof Francesco Delfino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Intervento del Prof Francesco Delfino</dc:title>
  <dc:creator>Barbara Perluigi</dc:creator>
  <cp:lastModifiedBy>Barbara Perluigi</cp:lastModifiedBy>
  <cp:revision>9</cp:revision>
  <dcterms:created xsi:type="dcterms:W3CDTF">2020-12-07T10:09:50Z</dcterms:created>
  <dcterms:modified xsi:type="dcterms:W3CDTF">2020-12-09T08:22:24Z</dcterms:modified>
</cp:coreProperties>
</file>