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6" r:id="rId3"/>
    <p:sldId id="257" r:id="rId4"/>
    <p:sldId id="258"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9" d="100"/>
          <a:sy n="109" d="100"/>
        </p:scale>
        <p:origin x="171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F0B52BD-AFFC-4B35-80E5-8A6B4A845CE8}" type="datetimeFigureOut">
              <a:rPr lang="it-IT" smtClean="0"/>
              <a:t>09/12/2020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0ABF1B6-C357-4AC3-9982-781A40F8FDFF}" type="slidenum">
              <a:rPr lang="it-IT" smtClean="0"/>
              <a:t>‹N›</a:t>
            </a:fld>
            <a:endParaRPr lang="it-IT"/>
          </a:p>
        </p:txBody>
      </p:sp>
    </p:spTree>
    <p:extLst>
      <p:ext uri="{BB962C8B-B14F-4D97-AF65-F5344CB8AC3E}">
        <p14:creationId xmlns:p14="http://schemas.microsoft.com/office/powerpoint/2010/main" val="1616917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F0B52BD-AFFC-4B35-80E5-8A6B4A845CE8}" type="datetimeFigureOut">
              <a:rPr lang="it-IT" smtClean="0"/>
              <a:t>09/12/2020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0ABF1B6-C357-4AC3-9982-781A40F8FDFF}" type="slidenum">
              <a:rPr lang="it-IT" smtClean="0"/>
              <a:t>‹N›</a:t>
            </a:fld>
            <a:endParaRPr lang="it-IT"/>
          </a:p>
        </p:txBody>
      </p:sp>
    </p:spTree>
    <p:extLst>
      <p:ext uri="{BB962C8B-B14F-4D97-AF65-F5344CB8AC3E}">
        <p14:creationId xmlns:p14="http://schemas.microsoft.com/office/powerpoint/2010/main" val="1489344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F0B52BD-AFFC-4B35-80E5-8A6B4A845CE8}" type="datetimeFigureOut">
              <a:rPr lang="it-IT" smtClean="0"/>
              <a:t>09/12/2020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0ABF1B6-C357-4AC3-9982-781A40F8FDFF}" type="slidenum">
              <a:rPr lang="it-IT" smtClean="0"/>
              <a:t>‹N›</a:t>
            </a:fld>
            <a:endParaRPr lang="it-IT"/>
          </a:p>
        </p:txBody>
      </p:sp>
    </p:spTree>
    <p:extLst>
      <p:ext uri="{BB962C8B-B14F-4D97-AF65-F5344CB8AC3E}">
        <p14:creationId xmlns:p14="http://schemas.microsoft.com/office/powerpoint/2010/main" val="2149315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F0B52BD-AFFC-4B35-80E5-8A6B4A845CE8}" type="datetimeFigureOut">
              <a:rPr lang="it-IT" smtClean="0"/>
              <a:t>09/12/2020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0ABF1B6-C357-4AC3-9982-781A40F8FDFF}" type="slidenum">
              <a:rPr lang="it-IT" smtClean="0"/>
              <a:t>‹N›</a:t>
            </a:fld>
            <a:endParaRPr lang="it-IT"/>
          </a:p>
        </p:txBody>
      </p:sp>
    </p:spTree>
    <p:extLst>
      <p:ext uri="{BB962C8B-B14F-4D97-AF65-F5344CB8AC3E}">
        <p14:creationId xmlns:p14="http://schemas.microsoft.com/office/powerpoint/2010/main" val="985824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F0B52BD-AFFC-4B35-80E5-8A6B4A845CE8}" type="datetimeFigureOut">
              <a:rPr lang="it-IT" smtClean="0"/>
              <a:t>09/12/2020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0ABF1B6-C357-4AC3-9982-781A40F8FDFF}" type="slidenum">
              <a:rPr lang="it-IT" smtClean="0"/>
              <a:t>‹N›</a:t>
            </a:fld>
            <a:endParaRPr lang="it-IT"/>
          </a:p>
        </p:txBody>
      </p:sp>
    </p:spTree>
    <p:extLst>
      <p:ext uri="{BB962C8B-B14F-4D97-AF65-F5344CB8AC3E}">
        <p14:creationId xmlns:p14="http://schemas.microsoft.com/office/powerpoint/2010/main" val="3814939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F0B52BD-AFFC-4B35-80E5-8A6B4A845CE8}" type="datetimeFigureOut">
              <a:rPr lang="it-IT" smtClean="0"/>
              <a:t>09/12/2020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0ABF1B6-C357-4AC3-9982-781A40F8FDFF}" type="slidenum">
              <a:rPr lang="it-IT" smtClean="0"/>
              <a:t>‹N›</a:t>
            </a:fld>
            <a:endParaRPr lang="it-IT"/>
          </a:p>
        </p:txBody>
      </p:sp>
    </p:spTree>
    <p:extLst>
      <p:ext uri="{BB962C8B-B14F-4D97-AF65-F5344CB8AC3E}">
        <p14:creationId xmlns:p14="http://schemas.microsoft.com/office/powerpoint/2010/main" val="802870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F0B52BD-AFFC-4B35-80E5-8A6B4A845CE8}" type="datetimeFigureOut">
              <a:rPr lang="it-IT" smtClean="0"/>
              <a:t>09/12/2020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A0ABF1B6-C357-4AC3-9982-781A40F8FDFF}" type="slidenum">
              <a:rPr lang="it-IT" smtClean="0"/>
              <a:t>‹N›</a:t>
            </a:fld>
            <a:endParaRPr lang="it-IT"/>
          </a:p>
        </p:txBody>
      </p:sp>
    </p:spTree>
    <p:extLst>
      <p:ext uri="{BB962C8B-B14F-4D97-AF65-F5344CB8AC3E}">
        <p14:creationId xmlns:p14="http://schemas.microsoft.com/office/powerpoint/2010/main" val="2959397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EF0B52BD-AFFC-4B35-80E5-8A6B4A845CE8}" type="datetimeFigureOut">
              <a:rPr lang="it-IT" smtClean="0"/>
              <a:t>09/12/2020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0ABF1B6-C357-4AC3-9982-781A40F8FDFF}" type="slidenum">
              <a:rPr lang="it-IT" smtClean="0"/>
              <a:t>‹N›</a:t>
            </a:fld>
            <a:endParaRPr lang="it-IT"/>
          </a:p>
        </p:txBody>
      </p:sp>
    </p:spTree>
    <p:extLst>
      <p:ext uri="{BB962C8B-B14F-4D97-AF65-F5344CB8AC3E}">
        <p14:creationId xmlns:p14="http://schemas.microsoft.com/office/powerpoint/2010/main" val="2194703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0B52BD-AFFC-4B35-80E5-8A6B4A845CE8}" type="datetimeFigureOut">
              <a:rPr lang="it-IT" smtClean="0"/>
              <a:t>09/12/2020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A0ABF1B6-C357-4AC3-9982-781A40F8FDFF}" type="slidenum">
              <a:rPr lang="it-IT" smtClean="0"/>
              <a:t>‹N›</a:t>
            </a:fld>
            <a:endParaRPr lang="it-IT"/>
          </a:p>
        </p:txBody>
      </p:sp>
    </p:spTree>
    <p:extLst>
      <p:ext uri="{BB962C8B-B14F-4D97-AF65-F5344CB8AC3E}">
        <p14:creationId xmlns:p14="http://schemas.microsoft.com/office/powerpoint/2010/main" val="3485689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F0B52BD-AFFC-4B35-80E5-8A6B4A845CE8}" type="datetimeFigureOut">
              <a:rPr lang="it-IT" smtClean="0"/>
              <a:t>09/12/2020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0ABF1B6-C357-4AC3-9982-781A40F8FDFF}" type="slidenum">
              <a:rPr lang="it-IT" smtClean="0"/>
              <a:t>‹N›</a:t>
            </a:fld>
            <a:endParaRPr lang="it-IT"/>
          </a:p>
        </p:txBody>
      </p:sp>
    </p:spTree>
    <p:extLst>
      <p:ext uri="{BB962C8B-B14F-4D97-AF65-F5344CB8AC3E}">
        <p14:creationId xmlns:p14="http://schemas.microsoft.com/office/powerpoint/2010/main" val="3404563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F0B52BD-AFFC-4B35-80E5-8A6B4A845CE8}" type="datetimeFigureOut">
              <a:rPr lang="it-IT" smtClean="0"/>
              <a:t>09/12/2020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0ABF1B6-C357-4AC3-9982-781A40F8FDFF}" type="slidenum">
              <a:rPr lang="it-IT" smtClean="0"/>
              <a:t>‹N›</a:t>
            </a:fld>
            <a:endParaRPr lang="it-IT"/>
          </a:p>
        </p:txBody>
      </p:sp>
    </p:spTree>
    <p:extLst>
      <p:ext uri="{BB962C8B-B14F-4D97-AF65-F5344CB8AC3E}">
        <p14:creationId xmlns:p14="http://schemas.microsoft.com/office/powerpoint/2010/main" val="1728822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0B52BD-AFFC-4B35-80E5-8A6B4A845CE8}" type="datetimeFigureOut">
              <a:rPr lang="it-IT" smtClean="0"/>
              <a:t>09/12/2020</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ABF1B6-C357-4AC3-9982-781A40F8FDFF}" type="slidenum">
              <a:rPr lang="it-IT" smtClean="0"/>
              <a:t>‹N›</a:t>
            </a:fld>
            <a:endParaRPr lang="it-IT"/>
          </a:p>
        </p:txBody>
      </p:sp>
    </p:spTree>
    <p:extLst>
      <p:ext uri="{BB962C8B-B14F-4D97-AF65-F5344CB8AC3E}">
        <p14:creationId xmlns:p14="http://schemas.microsoft.com/office/powerpoint/2010/main" val="32898047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9245A10-7F37-4569-80D2-2F692931E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8">
            <a:extLst>
              <a:ext uri="{FF2B5EF4-FFF2-40B4-BE49-F238E27FC236}">
                <a16:creationId xmlns:a16="http://schemas.microsoft.com/office/drawing/2014/main" id="{9267F70F-11C6-4597-9381-D0D80FC18F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04614" y="2355786"/>
            <a:ext cx="3739311"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olo 1">
            <a:extLst>
              <a:ext uri="{FF2B5EF4-FFF2-40B4-BE49-F238E27FC236}">
                <a16:creationId xmlns:a16="http://schemas.microsoft.com/office/drawing/2014/main" id="{8782ED4A-4857-4795-BB4E-B1A12D711EDD}"/>
              </a:ext>
            </a:extLst>
          </p:cNvPr>
          <p:cNvSpPr>
            <a:spLocks noGrp="1"/>
          </p:cNvSpPr>
          <p:nvPr>
            <p:ph type="ctrTitle"/>
          </p:nvPr>
        </p:nvSpPr>
        <p:spPr>
          <a:xfrm>
            <a:off x="5669859" y="2723322"/>
            <a:ext cx="2632766" cy="2236738"/>
          </a:xfrm>
        </p:spPr>
        <p:txBody>
          <a:bodyPr>
            <a:normAutofit/>
          </a:bodyPr>
          <a:lstStyle/>
          <a:p>
            <a:pPr algn="l"/>
            <a:r>
              <a:rPr lang="it-IT" sz="2400">
                <a:solidFill>
                  <a:srgbClr val="FFFFFF"/>
                </a:solidFill>
              </a:rPr>
              <a:t>Intervento</a:t>
            </a:r>
            <a:br>
              <a:rPr lang="it-IT" sz="2400">
                <a:solidFill>
                  <a:srgbClr val="FFFFFF"/>
                </a:solidFill>
              </a:rPr>
            </a:br>
            <a:r>
              <a:rPr lang="it-IT" sz="2400">
                <a:solidFill>
                  <a:srgbClr val="FFFFFF"/>
                </a:solidFill>
              </a:rPr>
              <a:t>Luisa Gottardi</a:t>
            </a:r>
            <a:br>
              <a:rPr lang="it-IT" sz="2400">
                <a:solidFill>
                  <a:srgbClr val="FFFFFF"/>
                </a:solidFill>
              </a:rPr>
            </a:br>
            <a:br>
              <a:rPr lang="it-IT" sz="2400">
                <a:solidFill>
                  <a:srgbClr val="FFFFFF"/>
                </a:solidFill>
              </a:rPr>
            </a:br>
            <a:r>
              <a:rPr lang="it-IT" sz="2400">
                <a:solidFill>
                  <a:srgbClr val="FFFFFF"/>
                </a:solidFill>
              </a:rPr>
              <a:t>Responsabile Finanza Ufficio studi UPI</a:t>
            </a:r>
          </a:p>
        </p:txBody>
      </p:sp>
      <p:sp>
        <p:nvSpPr>
          <p:cNvPr id="3" name="Sottotitolo 2">
            <a:extLst>
              <a:ext uri="{FF2B5EF4-FFF2-40B4-BE49-F238E27FC236}">
                <a16:creationId xmlns:a16="http://schemas.microsoft.com/office/drawing/2014/main" id="{4CD24B31-7573-41DA-B426-CBD3E6AE013A}"/>
              </a:ext>
            </a:extLst>
          </p:cNvPr>
          <p:cNvSpPr>
            <a:spLocks noGrp="1"/>
          </p:cNvSpPr>
          <p:nvPr>
            <p:ph type="subTitle" idx="1"/>
          </p:nvPr>
        </p:nvSpPr>
        <p:spPr>
          <a:xfrm>
            <a:off x="5669859" y="4963425"/>
            <a:ext cx="2632766" cy="758843"/>
          </a:xfrm>
        </p:spPr>
        <p:txBody>
          <a:bodyPr anchor="t">
            <a:normAutofit/>
          </a:bodyPr>
          <a:lstStyle/>
          <a:p>
            <a:pPr algn="l"/>
            <a:r>
              <a:rPr lang="it-IT" sz="1700">
                <a:solidFill>
                  <a:srgbClr val="FEFFFF"/>
                </a:solidFill>
              </a:rPr>
              <a:t>Roma, 10 dicembre 2020</a:t>
            </a:r>
          </a:p>
        </p:txBody>
      </p:sp>
      <p:sp>
        <p:nvSpPr>
          <p:cNvPr id="19" name="Freeform 5">
            <a:extLst>
              <a:ext uri="{FF2B5EF4-FFF2-40B4-BE49-F238E27FC236}">
                <a16:creationId xmlns:a16="http://schemas.microsoft.com/office/drawing/2014/main" id="{2C20A93E-E407-4683-A405-147DE26132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07336" y="1654168"/>
            <a:ext cx="616870"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6">
            <a:extLst>
              <a:ext uri="{FF2B5EF4-FFF2-40B4-BE49-F238E27FC236}">
                <a16:creationId xmlns:a16="http://schemas.microsoft.com/office/drawing/2014/main" id="{9E8E3DD9-D235-48D9-A0EC-D6817EC84B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8390" y="1311136"/>
            <a:ext cx="515815"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7">
            <a:extLst>
              <a:ext uri="{FF2B5EF4-FFF2-40B4-BE49-F238E27FC236}">
                <a16:creationId xmlns:a16="http://schemas.microsoft.com/office/drawing/2014/main" id="{EA83A145-578D-4A0B-94A7-AEAB2027D7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8390" y="1126737"/>
            <a:ext cx="2604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pic>
        <p:nvPicPr>
          <p:cNvPr id="5" name="Immagine 4">
            <a:extLst>
              <a:ext uri="{FF2B5EF4-FFF2-40B4-BE49-F238E27FC236}">
                <a16:creationId xmlns:a16="http://schemas.microsoft.com/office/drawing/2014/main" id="{849EE291-6B72-4224-90D6-0AFED25D20B6}"/>
              </a:ext>
            </a:extLst>
          </p:cNvPr>
          <p:cNvPicPr>
            <a:picLocks noChangeAspect="1"/>
          </p:cNvPicPr>
          <p:nvPr/>
        </p:nvPicPr>
        <p:blipFill rotWithShape="1">
          <a:blip r:embed="rId2">
            <a:extLst>
              <a:ext uri="{28A0092B-C50C-407E-A947-70E740481C1C}">
                <a14:useLocalDpi xmlns:a14="http://schemas.microsoft.com/office/drawing/2010/main" val="0"/>
              </a:ext>
            </a:extLst>
          </a:blip>
          <a:srcRect r="645" b="-1"/>
          <a:stretch/>
        </p:blipFill>
        <p:spPr>
          <a:xfrm>
            <a:off x="944144" y="1120046"/>
            <a:ext cx="4226864" cy="3509504"/>
          </a:xfrm>
          <a:prstGeom prst="rect">
            <a:avLst/>
          </a:prstGeom>
        </p:spPr>
      </p:pic>
    </p:spTree>
    <p:extLst>
      <p:ext uri="{BB962C8B-B14F-4D97-AF65-F5344CB8AC3E}">
        <p14:creationId xmlns:p14="http://schemas.microsoft.com/office/powerpoint/2010/main" val="343970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8C3DEBB2-D54E-470C-86B3-631BDDF6CC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45820"/>
            <a:ext cx="4565396" cy="5166360"/>
          </a:xfrm>
          <a:custGeom>
            <a:avLst/>
            <a:gdLst>
              <a:gd name="connsiteX0" fmla="*/ 0 w 6087194"/>
              <a:gd name="connsiteY0" fmla="*/ 0 h 5166360"/>
              <a:gd name="connsiteX1" fmla="*/ 155740 w 6087194"/>
              <a:gd name="connsiteY1" fmla="*/ 0 h 5166360"/>
              <a:gd name="connsiteX2" fmla="*/ 5867656 w 6087194"/>
              <a:gd name="connsiteY2" fmla="*/ 0 h 5166360"/>
              <a:gd name="connsiteX3" fmla="*/ 6087194 w 6087194"/>
              <a:gd name="connsiteY3" fmla="*/ 0 h 5166360"/>
              <a:gd name="connsiteX4" fmla="*/ 3693315 w 6087194"/>
              <a:gd name="connsiteY4" fmla="*/ 5166360 h 5166360"/>
              <a:gd name="connsiteX5" fmla="*/ 3473777 w 6087194"/>
              <a:gd name="connsiteY5" fmla="*/ 5166360 h 5166360"/>
              <a:gd name="connsiteX6" fmla="*/ 155740 w 6087194"/>
              <a:gd name="connsiteY6" fmla="*/ 5166360 h 5166360"/>
              <a:gd name="connsiteX7" fmla="*/ 0 w 6087194"/>
              <a:gd name="connsiteY7" fmla="*/ 5166360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87194" h="5166360">
                <a:moveTo>
                  <a:pt x="0" y="0"/>
                </a:moveTo>
                <a:lnTo>
                  <a:pt x="155740" y="0"/>
                </a:lnTo>
                <a:lnTo>
                  <a:pt x="5867656" y="0"/>
                </a:lnTo>
                <a:lnTo>
                  <a:pt x="6087194" y="0"/>
                </a:lnTo>
                <a:lnTo>
                  <a:pt x="3693315" y="5166360"/>
                </a:lnTo>
                <a:lnTo>
                  <a:pt x="3473777" y="5166360"/>
                </a:lnTo>
                <a:lnTo>
                  <a:pt x="155740" y="5166360"/>
                </a:lnTo>
                <a:lnTo>
                  <a:pt x="0" y="516636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268033CC-D08D-4609-83FF-2537764F4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95186" y="844868"/>
            <a:ext cx="6348814" cy="5167312"/>
          </a:xfrm>
          <a:custGeom>
            <a:avLst/>
            <a:gdLst>
              <a:gd name="connsiteX0" fmla="*/ 2612652 w 8465085"/>
              <a:gd name="connsiteY0" fmla="*/ 0 h 5167312"/>
              <a:gd name="connsiteX1" fmla="*/ 7243482 w 8465085"/>
              <a:gd name="connsiteY1" fmla="*/ 0 h 5167312"/>
              <a:gd name="connsiteX2" fmla="*/ 8465085 w 8465085"/>
              <a:gd name="connsiteY2" fmla="*/ 0 h 5167312"/>
              <a:gd name="connsiteX3" fmla="*/ 8465085 w 8465085"/>
              <a:gd name="connsiteY3" fmla="*/ 5167312 h 5167312"/>
              <a:gd name="connsiteX4" fmla="*/ 7243482 w 8465085"/>
              <a:gd name="connsiteY4" fmla="*/ 5167312 h 5167312"/>
              <a:gd name="connsiteX5" fmla="*/ 221324 w 8465085"/>
              <a:gd name="connsiteY5" fmla="*/ 5167312 h 5167312"/>
              <a:gd name="connsiteX6" fmla="*/ 2615203 w 8465085"/>
              <a:gd name="connsiteY6" fmla="*/ 952 h 5167312"/>
              <a:gd name="connsiteX7" fmla="*/ 2612652 w 8465085"/>
              <a:gd name="connsiteY7" fmla="*/ 952 h 5167312"/>
              <a:gd name="connsiteX8" fmla="*/ 0 w 8465085"/>
              <a:gd name="connsiteY8" fmla="*/ 0 h 5167312"/>
              <a:gd name="connsiteX9" fmla="*/ 2274554 w 8465085"/>
              <a:gd name="connsiteY9" fmla="*/ 0 h 5167312"/>
              <a:gd name="connsiteX10" fmla="*/ 2274554 w 8465085"/>
              <a:gd name="connsiteY10" fmla="*/ 952 h 5167312"/>
              <a:gd name="connsiteX11" fmla="*/ 0 w 8465085"/>
              <a:gd name="connsiteY11"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465085" h="5167312">
                <a:moveTo>
                  <a:pt x="2612652" y="0"/>
                </a:moveTo>
                <a:lnTo>
                  <a:pt x="7243482" y="0"/>
                </a:lnTo>
                <a:lnTo>
                  <a:pt x="8465085" y="0"/>
                </a:lnTo>
                <a:lnTo>
                  <a:pt x="8465085" y="5167312"/>
                </a:lnTo>
                <a:lnTo>
                  <a:pt x="7243482" y="5167312"/>
                </a:lnTo>
                <a:lnTo>
                  <a:pt x="221324" y="5167312"/>
                </a:lnTo>
                <a:lnTo>
                  <a:pt x="2615203" y="952"/>
                </a:lnTo>
                <a:lnTo>
                  <a:pt x="2612652" y="952"/>
                </a:lnTo>
                <a:close/>
                <a:moveTo>
                  <a:pt x="0" y="0"/>
                </a:moveTo>
                <a:lnTo>
                  <a:pt x="2274554" y="0"/>
                </a:lnTo>
                <a:lnTo>
                  <a:pt x="2274554" y="952"/>
                </a:lnTo>
                <a:lnTo>
                  <a:pt x="0" y="952"/>
                </a:lnTo>
                <a:close/>
              </a:path>
            </a:pathLst>
          </a:custGeom>
          <a:solidFill>
            <a:srgbClr val="ABADAF">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id="{474C1B47-526B-4D16-98A3-91A90DB32FBE}"/>
              </a:ext>
            </a:extLst>
          </p:cNvPr>
          <p:cNvSpPr>
            <a:spLocks noGrp="1"/>
          </p:cNvSpPr>
          <p:nvPr>
            <p:ph type="ctrTitle"/>
          </p:nvPr>
        </p:nvSpPr>
        <p:spPr>
          <a:xfrm>
            <a:off x="628649" y="1028700"/>
            <a:ext cx="2879482" cy="3986733"/>
          </a:xfrm>
        </p:spPr>
        <p:txBody>
          <a:bodyPr vert="horz" lIns="91440" tIns="45720" rIns="91440" bIns="45720" rtlCol="0" anchor="ctr">
            <a:normAutofit/>
          </a:bodyPr>
          <a:lstStyle/>
          <a:p>
            <a:pPr>
              <a:spcAft>
                <a:spcPts val="600"/>
              </a:spcAft>
            </a:pPr>
            <a:r>
              <a:rPr lang="it-IT" sz="1100" kern="1200" dirty="0">
                <a:solidFill>
                  <a:schemeClr val="bg1"/>
                </a:solidFill>
                <a:latin typeface="Times New Roman" panose="02020603050405020304" pitchFamily="18" charset="0"/>
                <a:cs typeface="Times New Roman" panose="02020603050405020304" pitchFamily="18" charset="0"/>
              </a:rPr>
              <a:t>CONTESTO NORMATIVO</a:t>
            </a:r>
            <a:br>
              <a:rPr lang="it-IT" sz="1100" kern="1200" dirty="0">
                <a:solidFill>
                  <a:schemeClr val="bg1"/>
                </a:solidFill>
                <a:latin typeface="Times New Roman" panose="02020603050405020304" pitchFamily="18" charset="0"/>
                <a:cs typeface="Times New Roman" panose="02020603050405020304" pitchFamily="18" charset="0"/>
              </a:rPr>
            </a:br>
            <a:br>
              <a:rPr lang="it-IT" sz="1100" kern="1200" dirty="0">
                <a:solidFill>
                  <a:schemeClr val="bg1"/>
                </a:solidFill>
                <a:latin typeface="Times New Roman" panose="02020603050405020304" pitchFamily="18" charset="0"/>
                <a:cs typeface="Times New Roman" panose="02020603050405020304" pitchFamily="18" charset="0"/>
              </a:rPr>
            </a:br>
            <a:br>
              <a:rPr lang="it-IT" sz="1100" kern="1200" dirty="0">
                <a:solidFill>
                  <a:schemeClr val="bg1"/>
                </a:solidFill>
                <a:latin typeface="Times New Roman" panose="02020603050405020304" pitchFamily="18" charset="0"/>
                <a:cs typeface="Times New Roman" panose="02020603050405020304" pitchFamily="18" charset="0"/>
              </a:rPr>
            </a:br>
            <a:r>
              <a:rPr lang="it-IT" sz="1100" kern="1200" dirty="0">
                <a:solidFill>
                  <a:schemeClr val="bg1"/>
                </a:solidFill>
                <a:latin typeface="Times New Roman" panose="02020603050405020304" pitchFamily="18" charset="0"/>
                <a:cs typeface="Times New Roman" panose="02020603050405020304" pitchFamily="18" charset="0"/>
              </a:rPr>
              <a:t>Fondo  articolo 106 decreto legge  “Rilancio” n. 34/20, rifinanziato successivamente da articolo 39 decreto legge “Agosto” n. 104 istituito per:</a:t>
            </a:r>
            <a:br>
              <a:rPr lang="it-IT" sz="1100" kern="1200" dirty="0">
                <a:solidFill>
                  <a:schemeClr val="bg1"/>
                </a:solidFill>
                <a:latin typeface="Times New Roman" panose="02020603050405020304" pitchFamily="18" charset="0"/>
                <a:cs typeface="Times New Roman" panose="02020603050405020304" pitchFamily="18" charset="0"/>
              </a:rPr>
            </a:br>
            <a:r>
              <a:rPr lang="it-IT" sz="1100" kern="1200" dirty="0">
                <a:solidFill>
                  <a:schemeClr val="bg1"/>
                </a:solidFill>
                <a:latin typeface="Times New Roman" panose="02020603050405020304" pitchFamily="18" charset="0"/>
                <a:cs typeface="Times New Roman" panose="02020603050405020304" pitchFamily="18" charset="0"/>
              </a:rPr>
              <a:t> “concorrere ad assicurare  alle  province  e alle città metropolitane le risorse  necessarie  per  l'espletamento delle funzioni fondamentali, per l'anno 2020, anche in relazione alla possibile perdita di  entrate  connesse  all'emergenza  COVID-19</a:t>
            </a:r>
            <a:endParaRPr lang="en-US" sz="1100" kern="1200" dirty="0">
              <a:solidFill>
                <a:schemeClr val="bg1"/>
              </a:solidFill>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A19974D5-AA3A-47BF-A6DC-9970E2C52F68}"/>
              </a:ext>
            </a:extLst>
          </p:cNvPr>
          <p:cNvSpPr>
            <a:spLocks noGrp="1"/>
          </p:cNvSpPr>
          <p:nvPr>
            <p:ph type="subTitle" idx="1"/>
          </p:nvPr>
        </p:nvSpPr>
        <p:spPr>
          <a:xfrm>
            <a:off x="4572000" y="1137208"/>
            <a:ext cx="3943350" cy="4582632"/>
          </a:xfrm>
        </p:spPr>
        <p:txBody>
          <a:bodyPr vert="horz" lIns="91440" tIns="45720" rIns="91440" bIns="45720" rtlCol="0" anchor="ctr">
            <a:normAutofit lnSpcReduction="10000"/>
          </a:bodyPr>
          <a:lstStyle/>
          <a:p>
            <a:pPr algn="just">
              <a:lnSpc>
                <a:spcPct val="107000"/>
              </a:lnSpc>
              <a:spcAft>
                <a:spcPts val="800"/>
              </a:spcAft>
            </a:pPr>
            <a:r>
              <a:rPr lang="it-IT" sz="1200" dirty="0">
                <a:effectLst/>
                <a:latin typeface="Times New Roman" panose="02020603050405020304" pitchFamily="18" charset="0"/>
                <a:ea typeface="Calibri" panose="020F0502020204030204" pitchFamily="34" charset="0"/>
                <a:cs typeface="Times New Roman" panose="02020603050405020304" pitchFamily="18" charset="0"/>
              </a:rPr>
              <a:t>Come previsto dal </a:t>
            </a:r>
            <a:r>
              <a:rPr lang="it-IT" sz="1200" dirty="0" err="1">
                <a:effectLst/>
                <a:latin typeface="Times New Roman" panose="02020603050405020304" pitchFamily="18" charset="0"/>
                <a:ea typeface="Calibri" panose="020F0502020204030204" pitchFamily="34" charset="0"/>
                <a:cs typeface="Times New Roman" panose="02020603050405020304" pitchFamily="18" charset="0"/>
              </a:rPr>
              <a:t>ddl</a:t>
            </a:r>
            <a:r>
              <a:rPr lang="it-IT" sz="1200" dirty="0">
                <a:effectLst/>
                <a:latin typeface="Times New Roman" panose="02020603050405020304" pitchFamily="18" charset="0"/>
                <a:ea typeface="Calibri" panose="020F0502020204030204" pitchFamily="34" charset="0"/>
                <a:cs typeface="Times New Roman" panose="02020603050405020304" pitchFamily="18" charset="0"/>
              </a:rPr>
              <a:t> bilancio art. 154 (AC 2790bis) “</a:t>
            </a:r>
            <a:r>
              <a:rPr lang="it-IT" sz="1200" i="1" dirty="0">
                <a:effectLst/>
                <a:latin typeface="Times New Roman" panose="02020603050405020304" pitchFamily="18" charset="0"/>
                <a:ea typeface="Calibri" panose="020F0502020204030204" pitchFamily="34" charset="0"/>
                <a:cs typeface="Times New Roman" panose="02020603050405020304" pitchFamily="18" charset="0"/>
              </a:rPr>
              <a:t>Le risorse del fondo di cui al comma 1 del presente articolo e del fondo per l'esercizio delle funzioni delle regioni e delle province autonome di cui all’articolo 111, comma 1, del decreto legge 19 maggio 2020, n.34, convertito, con modificazioni, dalla legge 17 luglio 2020, n.77, </a:t>
            </a:r>
            <a:r>
              <a:rPr lang="it-IT" sz="1200" b="1" i="1" dirty="0">
                <a:effectLst/>
                <a:latin typeface="Times New Roman" panose="02020603050405020304" pitchFamily="18" charset="0"/>
                <a:ea typeface="Calibri" panose="020F0502020204030204" pitchFamily="34" charset="0"/>
                <a:cs typeface="Times New Roman" panose="02020603050405020304" pitchFamily="18" charset="0"/>
              </a:rPr>
              <a:t>sono vincolate alla finalità di ristorare, nel biennio 2020-2021, la perdita di gettito connessa all'emergenza epidemiologica da COVID- 19</a:t>
            </a:r>
            <a:r>
              <a:rPr lang="it-IT" sz="1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200" b="1" i="1" dirty="0">
                <a:effectLst/>
                <a:latin typeface="Times New Roman" panose="02020603050405020304" pitchFamily="18" charset="0"/>
                <a:ea typeface="Calibri" panose="020F0502020204030204" pitchFamily="34" charset="0"/>
                <a:cs typeface="Times New Roman" panose="02020603050405020304" pitchFamily="18" charset="0"/>
              </a:rPr>
              <a:t>Le risorse non utilizzate alla fine di ciascun esercizio confluiscono nella quota vincolata del risultato di amministrazione e non possono essere svincolate ai sensi dell'articolo 109</a:t>
            </a:r>
            <a:r>
              <a:rPr lang="it-IT" sz="1200" i="1" dirty="0">
                <a:effectLst/>
                <a:latin typeface="Times New Roman" panose="02020603050405020304" pitchFamily="18" charset="0"/>
                <a:ea typeface="Calibri" panose="020F0502020204030204" pitchFamily="34" charset="0"/>
                <a:cs typeface="Times New Roman" panose="02020603050405020304" pitchFamily="18" charset="0"/>
              </a:rPr>
              <a:t>, comma 1-ter, del  decreto legge 17 marzo 2020, n. 18, convertito, con modificazioni, dalla legge 24 aprile 2020, n.27, </a:t>
            </a:r>
            <a:r>
              <a:rPr lang="it-IT" sz="1200" b="1" i="1" dirty="0">
                <a:effectLst/>
                <a:latin typeface="Times New Roman" panose="02020603050405020304" pitchFamily="18" charset="0"/>
                <a:ea typeface="Calibri" panose="020F0502020204030204" pitchFamily="34" charset="0"/>
                <a:cs typeface="Times New Roman" panose="02020603050405020304" pitchFamily="18" charset="0"/>
              </a:rPr>
              <a:t>e non sono soggette ai limiti previsti dall'articolo 1, commi 897 e 898</a:t>
            </a:r>
            <a:r>
              <a:rPr lang="it-IT" sz="1200" i="1" dirty="0">
                <a:effectLst/>
                <a:latin typeface="Times New Roman" panose="02020603050405020304" pitchFamily="18" charset="0"/>
                <a:ea typeface="Calibri" panose="020F0502020204030204" pitchFamily="34" charset="0"/>
                <a:cs typeface="Times New Roman" panose="02020603050405020304" pitchFamily="18" charset="0"/>
              </a:rPr>
              <a:t>, della legge 30 dicembre 2018, n. 145. </a:t>
            </a:r>
            <a:r>
              <a:rPr lang="it-IT" sz="1200" b="1" i="1" dirty="0">
                <a:effectLst/>
                <a:latin typeface="Times New Roman" panose="02020603050405020304" pitchFamily="18" charset="0"/>
                <a:ea typeface="Calibri" panose="020F0502020204030204" pitchFamily="34" charset="0"/>
                <a:cs typeface="Times New Roman" panose="02020603050405020304" pitchFamily="18" charset="0"/>
              </a:rPr>
              <a:t>Le eventuali risorse ricevute in eccesso sono versate all'entrata del bilancio dello Stato</a:t>
            </a:r>
            <a:r>
              <a:rPr lang="it-IT" sz="12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it-IT" sz="1200" i="1" dirty="0">
              <a:effectLst/>
              <a:latin typeface="Calibri" panose="020F0502020204030204" pitchFamily="34" charset="0"/>
              <a:ea typeface="Calibri" panose="020F0502020204030204" pitchFamily="34" charset="0"/>
              <a:cs typeface="Times New Roman" panose="02020603050405020304" pitchFamily="18" charset="0"/>
            </a:endParaRPr>
          </a:p>
          <a:p>
            <a:pPr marL="685800" lvl="0" indent="-685800" algn="just">
              <a:lnSpc>
                <a:spcPct val="107000"/>
              </a:lnSpc>
              <a:buFont typeface="Arial" panose="020B0604020202020204" pitchFamily="34" charset="0"/>
              <a:buChar char="•"/>
            </a:pPr>
            <a:r>
              <a:rPr lang="it-IT" sz="1200" i="1" dirty="0">
                <a:effectLst/>
                <a:latin typeface="Times New Roman" panose="02020603050405020304" pitchFamily="18" charset="0"/>
                <a:ea typeface="Calibri" panose="020F0502020204030204" pitchFamily="34" charset="0"/>
                <a:cs typeface="Times New Roman" panose="02020603050405020304" pitchFamily="18" charset="0"/>
              </a:rPr>
              <a:t>Stanziamento complessivo di </a:t>
            </a:r>
            <a:r>
              <a:rPr lang="it-IT" sz="1200" b="1" i="1" dirty="0">
                <a:effectLst/>
                <a:latin typeface="Times New Roman" panose="02020603050405020304" pitchFamily="18" charset="0"/>
                <a:ea typeface="Calibri" panose="020F0502020204030204" pitchFamily="34" charset="0"/>
                <a:cs typeface="Times New Roman" panose="02020603050405020304" pitchFamily="18" charset="0"/>
              </a:rPr>
              <a:t>950 milioni per Province </a:t>
            </a:r>
            <a:r>
              <a:rPr lang="it-IT" sz="1200" i="1" dirty="0">
                <a:effectLst/>
                <a:latin typeface="Times New Roman" panose="02020603050405020304" pitchFamily="18" charset="0"/>
                <a:ea typeface="Calibri" panose="020F0502020204030204" pitchFamily="34" charset="0"/>
                <a:cs typeface="Times New Roman" panose="02020603050405020304" pitchFamily="18" charset="0"/>
              </a:rPr>
              <a:t>e Città Metropolitane per il 2020</a:t>
            </a:r>
          </a:p>
          <a:p>
            <a:pPr marL="685800" lvl="0" indent="-685800" algn="just">
              <a:lnSpc>
                <a:spcPct val="107000"/>
              </a:lnSpc>
              <a:buFont typeface="Arial" panose="020B0604020202020204" pitchFamily="34" charset="0"/>
              <a:buChar char="•"/>
            </a:pPr>
            <a:r>
              <a:rPr lang="it-IT" sz="1200" i="1" dirty="0">
                <a:effectLst/>
                <a:latin typeface="Times New Roman" panose="02020603050405020304" pitchFamily="18" charset="0"/>
                <a:ea typeface="Calibri" panose="020F0502020204030204" pitchFamily="34" charset="0"/>
                <a:cs typeface="Times New Roman" panose="02020603050405020304" pitchFamily="18" charset="0"/>
              </a:rPr>
              <a:t>Ulteriore stanziamento di </a:t>
            </a:r>
            <a:r>
              <a:rPr lang="it-IT" sz="1200" b="1" i="1" dirty="0">
                <a:effectLst/>
                <a:latin typeface="Times New Roman" panose="02020603050405020304" pitchFamily="18" charset="0"/>
                <a:ea typeface="Calibri" panose="020F0502020204030204" pitchFamily="34" charset="0"/>
                <a:cs typeface="Times New Roman" panose="02020603050405020304" pitchFamily="18" charset="0"/>
              </a:rPr>
              <a:t>50 milioni per l’anno 2021 </a:t>
            </a:r>
            <a:r>
              <a:rPr lang="it-IT" sz="1200" i="1" dirty="0">
                <a:effectLst/>
                <a:latin typeface="Times New Roman" panose="02020603050405020304" pitchFamily="18" charset="0"/>
                <a:ea typeface="Calibri" panose="020F0502020204030204" pitchFamily="34" charset="0"/>
                <a:cs typeface="Times New Roman" panose="02020603050405020304" pitchFamily="18" charset="0"/>
              </a:rPr>
              <a:t>(art. 154 </a:t>
            </a:r>
            <a:r>
              <a:rPr lang="it-IT" sz="1200" i="1" dirty="0" err="1">
                <a:effectLst/>
                <a:latin typeface="Times New Roman" panose="02020603050405020304" pitchFamily="18" charset="0"/>
                <a:ea typeface="Calibri" panose="020F0502020204030204" pitchFamily="34" charset="0"/>
                <a:cs typeface="Times New Roman" panose="02020603050405020304" pitchFamily="18" charset="0"/>
              </a:rPr>
              <a:t>ddl</a:t>
            </a:r>
            <a:r>
              <a:rPr lang="it-IT" sz="1200" i="1" dirty="0">
                <a:effectLst/>
                <a:latin typeface="Times New Roman" panose="02020603050405020304" pitchFamily="18" charset="0"/>
                <a:ea typeface="Calibri" panose="020F0502020204030204" pitchFamily="34" charset="0"/>
                <a:cs typeface="Times New Roman" panose="02020603050405020304" pitchFamily="18" charset="0"/>
              </a:rPr>
              <a:t> AC 2790bis) 20 milioni entro fine febbraio, 30 entro fine giugno</a:t>
            </a:r>
            <a:endParaRPr lang="it-IT" sz="1050" i="1" dirty="0">
              <a:effectLst/>
              <a:latin typeface="Calibri" panose="020F0502020204030204" pitchFamily="34" charset="0"/>
              <a:ea typeface="Calibri" panose="020F0502020204030204" pitchFamily="34" charset="0"/>
              <a:cs typeface="Times New Roman" panose="02020603050405020304" pitchFamily="18" charset="0"/>
            </a:endParaRPr>
          </a:p>
          <a:p>
            <a:pPr indent="-228600" algn="l">
              <a:buFont typeface="Arial" panose="020B0604020202020204" pitchFamily="34" charset="0"/>
              <a:buChar char="•"/>
            </a:pPr>
            <a:endParaRPr lang="en-US" sz="1200" dirty="0"/>
          </a:p>
        </p:txBody>
      </p:sp>
    </p:spTree>
    <p:extLst>
      <p:ext uri="{BB962C8B-B14F-4D97-AF65-F5344CB8AC3E}">
        <p14:creationId xmlns:p14="http://schemas.microsoft.com/office/powerpoint/2010/main" val="4063249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00762" y="563918"/>
            <a:ext cx="3089954"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olo 1">
            <a:extLst>
              <a:ext uri="{FF2B5EF4-FFF2-40B4-BE49-F238E27FC236}">
                <a16:creationId xmlns:a16="http://schemas.microsoft.com/office/drawing/2014/main" id="{A26886A3-161F-4224-B1E8-776604592F7D}"/>
              </a:ext>
            </a:extLst>
          </p:cNvPr>
          <p:cNvSpPr>
            <a:spLocks noGrp="1"/>
          </p:cNvSpPr>
          <p:nvPr>
            <p:ph type="title"/>
          </p:nvPr>
        </p:nvSpPr>
        <p:spPr>
          <a:xfrm>
            <a:off x="823851" y="885651"/>
            <a:ext cx="2350172" cy="4624603"/>
          </a:xfrm>
        </p:spPr>
        <p:txBody>
          <a:bodyPr>
            <a:normAutofit/>
          </a:bodyPr>
          <a:lstStyle/>
          <a:p>
            <a:pPr algn="ctr"/>
            <a:r>
              <a:rPr lang="it-IT" sz="3600" dirty="0">
                <a:solidFill>
                  <a:srgbClr val="FFFFFF"/>
                </a:solidFill>
                <a:latin typeface="Times New Roman" panose="02020603050405020304" pitchFamily="18" charset="0"/>
                <a:cs typeface="Times New Roman" panose="02020603050405020304" pitchFamily="18" charset="0"/>
              </a:rPr>
              <a:t>memo</a:t>
            </a:r>
          </a:p>
        </p:txBody>
      </p:sp>
      <p:sp>
        <p:nvSpPr>
          <p:cNvPr id="3" name="Segnaposto contenuto 2">
            <a:extLst>
              <a:ext uri="{FF2B5EF4-FFF2-40B4-BE49-F238E27FC236}">
                <a16:creationId xmlns:a16="http://schemas.microsoft.com/office/drawing/2014/main" id="{29676638-82B4-4AFE-B6B4-9011767CF013}"/>
              </a:ext>
            </a:extLst>
          </p:cNvPr>
          <p:cNvSpPr>
            <a:spLocks noGrp="1"/>
          </p:cNvSpPr>
          <p:nvPr>
            <p:ph idx="1"/>
          </p:nvPr>
        </p:nvSpPr>
        <p:spPr>
          <a:xfrm>
            <a:off x="3490716" y="563918"/>
            <a:ext cx="5143329" cy="5252561"/>
          </a:xfrm>
        </p:spPr>
        <p:txBody>
          <a:bodyPr anchor="ctr">
            <a:normAutofit/>
          </a:bodyPr>
          <a:lstStyle/>
          <a:p>
            <a:pPr algn="just"/>
            <a:r>
              <a:rPr lang="it-IT" sz="1000" b="1" dirty="0">
                <a:latin typeface="Times New Roman" panose="02020603050405020304" pitchFamily="18" charset="0"/>
                <a:cs typeface="Times New Roman" panose="02020603050405020304" pitchFamily="18" charset="0"/>
              </a:rPr>
              <a:t>l’articolo 109 del D.L. n. 18/2020 </a:t>
            </a:r>
            <a:r>
              <a:rPr lang="it-IT" sz="1000" dirty="0">
                <a:latin typeface="Times New Roman" panose="02020603050405020304" pitchFamily="18" charset="0"/>
                <a:cs typeface="Times New Roman" panose="02020603050405020304" pitchFamily="18" charset="0"/>
              </a:rPr>
              <a:t>attribuisce alle regioni e agli enti locali, per il 2020, </a:t>
            </a:r>
            <a:r>
              <a:rPr lang="it-IT" sz="1000" i="1" dirty="0">
                <a:latin typeface="Times New Roman" panose="02020603050405020304" pitchFamily="18" charset="0"/>
                <a:cs typeface="Times New Roman" panose="02020603050405020304" pitchFamily="18" charset="0"/>
              </a:rPr>
              <a:t>la facoltà di utilizzare la quota libera di avanzo di amministrazione per il finanziamento di spese correnti connesse con l'emergenza epidemiologica, in deroga alle disposizioni vigenti </a:t>
            </a:r>
            <a:r>
              <a:rPr lang="it-IT" sz="1000" dirty="0">
                <a:latin typeface="Times New Roman" panose="02020603050405020304" pitchFamily="18" charset="0"/>
                <a:cs typeface="Times New Roman" panose="02020603050405020304" pitchFamily="18" charset="0"/>
              </a:rPr>
              <a:t>(art. 42, co. 6 del </a:t>
            </a:r>
            <a:r>
              <a:rPr lang="it-IT" sz="1000" dirty="0" err="1">
                <a:latin typeface="Times New Roman" panose="02020603050405020304" pitchFamily="18" charset="0"/>
                <a:cs typeface="Times New Roman" panose="02020603050405020304" pitchFamily="18" charset="0"/>
              </a:rPr>
              <a:t>D.Lgs.</a:t>
            </a:r>
            <a:r>
              <a:rPr lang="it-IT" sz="1000" dirty="0">
                <a:latin typeface="Times New Roman" panose="02020603050405020304" pitchFamily="18" charset="0"/>
                <a:cs typeface="Times New Roman" panose="02020603050405020304" pitchFamily="18" charset="0"/>
              </a:rPr>
              <a:t> n. 118/2011 per le regioni, e art. 187, co. 2, del TUEL per gli enti locali). Ai sensi del comma 1-ter, Regioni ed enti locali sono altresì autorizzate, con l'approvazione del rendiconto 2019, </a:t>
            </a:r>
            <a:r>
              <a:rPr lang="it-IT" sz="1000" b="1" dirty="0">
                <a:latin typeface="Times New Roman" panose="02020603050405020304" pitchFamily="18" charset="0"/>
                <a:cs typeface="Times New Roman" panose="02020603050405020304" pitchFamily="18" charset="0"/>
              </a:rPr>
              <a:t>allo svincolo di determinate quote di avanzo di amministrazione vincolato, individuate in relazione ad interventi conclusi o già finanziati negli anni precedenti con risorse proprie, </a:t>
            </a:r>
            <a:r>
              <a:rPr lang="it-IT" sz="1000" dirty="0">
                <a:latin typeface="Times New Roman" panose="02020603050405020304" pitchFamily="18" charset="0"/>
                <a:cs typeface="Times New Roman" panose="02020603050405020304" pitchFamily="18" charset="0"/>
              </a:rPr>
              <a:t>a condizione che queste ultime non siano gravate da obbligazioni sottostanti già contratte e che non si tratti di somme relative alle funzioni fondamentali e ai livelli essenziali delle prestazioni. Gli enti sono tenuti ad informare l'amministrazione statale che ha erogato le somme e, successivamente, ad impiegare le risorse così svincolate per interventi volti ad attenuare la crisi del sistema economico regionale derivante dagli effetti, diretti e indiretti, dell'epidemia in corso.</a:t>
            </a:r>
            <a:r>
              <a:rPr lang="it-IT" sz="1000" i="1" u="sng" dirty="0">
                <a:latin typeface="Times New Roman" panose="02020603050405020304" pitchFamily="18" charset="0"/>
                <a:ea typeface="Calibri" panose="020F0502020204030204" pitchFamily="34" charset="0"/>
                <a:cs typeface="Times New Roman" panose="02020603050405020304" pitchFamily="18" charset="0"/>
              </a:rPr>
              <a:t> Le disposizioni si applicano anche all'esercizio 2021, con riferimento al rendiconto 2020</a:t>
            </a:r>
            <a:r>
              <a:rPr lang="it-IT" sz="1000" i="1" dirty="0">
                <a:latin typeface="Times New Roman" panose="02020603050405020304" pitchFamily="18" charset="0"/>
                <a:ea typeface="Calibri" panose="020F0502020204030204" pitchFamily="34" charset="0"/>
                <a:cs typeface="Times New Roman" panose="02020603050405020304" pitchFamily="18" charset="0"/>
              </a:rPr>
              <a:t>(art. 145 </a:t>
            </a:r>
            <a:r>
              <a:rPr lang="it-IT" sz="1000" i="1" dirty="0" err="1">
                <a:latin typeface="Times New Roman" panose="02020603050405020304" pitchFamily="18" charset="0"/>
                <a:ea typeface="Calibri" panose="020F0502020204030204" pitchFamily="34" charset="0"/>
                <a:cs typeface="Times New Roman" panose="02020603050405020304" pitchFamily="18" charset="0"/>
              </a:rPr>
              <a:t>ddl</a:t>
            </a:r>
            <a:r>
              <a:rPr lang="it-IT" sz="1000" i="1" dirty="0">
                <a:latin typeface="Times New Roman" panose="02020603050405020304" pitchFamily="18" charset="0"/>
                <a:ea typeface="Calibri" panose="020F0502020204030204" pitchFamily="34" charset="0"/>
                <a:cs typeface="Times New Roman" panose="02020603050405020304" pitchFamily="18" charset="0"/>
              </a:rPr>
              <a:t> bilancio </a:t>
            </a:r>
            <a:r>
              <a:rPr lang="it-IT" sz="1000" i="1" dirty="0" err="1">
                <a:latin typeface="Times New Roman" panose="02020603050405020304" pitchFamily="18" charset="0"/>
                <a:ea typeface="Calibri" panose="020F0502020204030204" pitchFamily="34" charset="0"/>
                <a:cs typeface="Times New Roman" panose="02020603050405020304" pitchFamily="18" charset="0"/>
              </a:rPr>
              <a:t>ndr</a:t>
            </a:r>
            <a:r>
              <a:rPr lang="it-IT" sz="1000" i="1" dirty="0">
                <a:latin typeface="Times New Roman" panose="02020603050405020304" pitchFamily="18" charset="0"/>
                <a:ea typeface="Calibri" panose="020F0502020204030204" pitchFamily="34" charset="0"/>
                <a:cs typeface="Times New Roman" panose="02020603050405020304" pitchFamily="18" charset="0"/>
              </a:rPr>
              <a:t>)</a:t>
            </a:r>
            <a:endParaRPr lang="it-IT" sz="1000" dirty="0">
              <a:latin typeface="Times New Roman" panose="02020603050405020304" pitchFamily="18" charset="0"/>
              <a:cs typeface="Times New Roman" panose="02020603050405020304" pitchFamily="18" charset="0"/>
            </a:endParaRPr>
          </a:p>
          <a:p>
            <a:endParaRPr lang="it-IT" sz="1000" dirty="0">
              <a:latin typeface="Times New Roman" panose="02020603050405020304" pitchFamily="18" charset="0"/>
              <a:cs typeface="Times New Roman" panose="02020603050405020304" pitchFamily="18" charset="0"/>
            </a:endParaRPr>
          </a:p>
          <a:p>
            <a:pPr algn="just"/>
            <a:r>
              <a:rPr lang="it-IT" sz="1050" b="1" dirty="0">
                <a:latin typeface="Times New Roman" panose="02020603050405020304" pitchFamily="18" charset="0"/>
                <a:cs typeface="Times New Roman" panose="02020603050405020304" pitchFamily="18" charset="0"/>
              </a:rPr>
              <a:t>Nel caso degli enti in disavanzo i richiamati commi 897 e 898 </a:t>
            </a:r>
            <a:r>
              <a:rPr lang="it-IT" sz="1050" dirty="0">
                <a:latin typeface="Times New Roman" panose="02020603050405020304" pitchFamily="18" charset="0"/>
                <a:cs typeface="Times New Roman" panose="02020603050405020304" pitchFamily="18" charset="0"/>
              </a:rPr>
              <a:t>della legge n. 145/2018 consentono l’applicazione al bilancio di previsione della quota vincolata, accantonata e destinata del risultato di amministrazione per un importo non superiore a quello del risultato di amministrazione complessivo come risultante dal relativo prospetto al 31 dicembre dell'esercizio precedente, in particolare dalla lettera A) del prospetto. La quota del risultato di amministrazione come sopra definita è applicata al bilancio di previsione al netto della quota minima obbligatoria accantonata per il fondo crediti di dubbia esigibilità e del fondo anticipazioni di liquidità. È quindi incrementata dell'importo del disavanzo da recuperare iscritto nel primo esercizio del bilancio di previsione. Il comma 898 disciplina, particolare, il caso in cui l’importo riportato alla lettera A) del prospetto del risultato di amministrazione risulti negativo o inferiore alla quota minima obbligatoria accantonata per il fondo crediti di dubbia esigibilità e al fondo anticipazioni di liquidità. In tal caso gli enti possono applicare al bilancio di previsione la quota vincolata, accantonata e destinata del risultato di amministrazione per un importo non superiore a quello del disavanzo da recuperare iscritto nel primo esercizio del bilancio di previsione.</a:t>
            </a:r>
          </a:p>
        </p:txBody>
      </p:sp>
    </p:spTree>
    <p:extLst>
      <p:ext uri="{BB962C8B-B14F-4D97-AF65-F5344CB8AC3E}">
        <p14:creationId xmlns:p14="http://schemas.microsoft.com/office/powerpoint/2010/main" val="957712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00762" y="563918"/>
            <a:ext cx="3089954"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olo 1">
            <a:extLst>
              <a:ext uri="{FF2B5EF4-FFF2-40B4-BE49-F238E27FC236}">
                <a16:creationId xmlns:a16="http://schemas.microsoft.com/office/drawing/2014/main" id="{B2BEC81E-52D8-4CD0-9664-F5E69A795D23}"/>
              </a:ext>
            </a:extLst>
          </p:cNvPr>
          <p:cNvSpPr>
            <a:spLocks noGrp="1"/>
          </p:cNvSpPr>
          <p:nvPr>
            <p:ph type="title"/>
          </p:nvPr>
        </p:nvSpPr>
        <p:spPr>
          <a:xfrm>
            <a:off x="823851" y="885651"/>
            <a:ext cx="2422352" cy="4624603"/>
          </a:xfrm>
        </p:spPr>
        <p:txBody>
          <a:bodyPr>
            <a:normAutofit/>
          </a:bodyPr>
          <a:lstStyle/>
          <a:p>
            <a:r>
              <a:rPr lang="it-IT" sz="2400" b="1">
                <a:solidFill>
                  <a:srgbClr val="FFFFFF"/>
                </a:solidFill>
                <a:latin typeface="Times New Roman" panose="02020603050405020304" pitchFamily="18" charset="0"/>
                <a:ea typeface="Calibri" panose="020F0502020204030204" pitchFamily="34" charset="0"/>
                <a:cs typeface="Times New Roman" panose="02020603050405020304" pitchFamily="18" charset="0"/>
              </a:rPr>
              <a:t>TEMPISTICA E SANZIONI</a:t>
            </a:r>
            <a:br>
              <a:rPr lang="it-IT" sz="2400">
                <a:solidFill>
                  <a:srgbClr val="FFFFFF"/>
                </a:solidFill>
                <a:latin typeface="Calibri" panose="020F0502020204030204" pitchFamily="34" charset="0"/>
                <a:ea typeface="Calibri" panose="020F0502020204030204" pitchFamily="34" charset="0"/>
                <a:cs typeface="Times New Roman" panose="02020603050405020304" pitchFamily="18" charset="0"/>
              </a:rPr>
            </a:br>
            <a:endParaRPr lang="it-IT" sz="2400">
              <a:solidFill>
                <a:srgbClr val="FFFFFF"/>
              </a:solidFill>
            </a:endParaRPr>
          </a:p>
        </p:txBody>
      </p:sp>
      <p:sp>
        <p:nvSpPr>
          <p:cNvPr id="3" name="Segnaposto contenuto 2">
            <a:extLst>
              <a:ext uri="{FF2B5EF4-FFF2-40B4-BE49-F238E27FC236}">
                <a16:creationId xmlns:a16="http://schemas.microsoft.com/office/drawing/2014/main" id="{CF404E45-3E3C-42EE-9047-E25C6205700A}"/>
              </a:ext>
            </a:extLst>
          </p:cNvPr>
          <p:cNvSpPr>
            <a:spLocks noGrp="1"/>
          </p:cNvSpPr>
          <p:nvPr>
            <p:ph idx="1"/>
          </p:nvPr>
        </p:nvSpPr>
        <p:spPr>
          <a:xfrm>
            <a:off x="3734031" y="885651"/>
            <a:ext cx="4893915" cy="4616849"/>
          </a:xfrm>
        </p:spPr>
        <p:txBody>
          <a:bodyPr anchor="ctr">
            <a:normAutofit/>
          </a:bodyPr>
          <a:lstStyle/>
          <a:p>
            <a:pPr marL="257175" indent="-257175">
              <a:buFont typeface="Symbol" panose="05050102010706020507" pitchFamily="18" charset="2"/>
              <a:buChar char=""/>
            </a:pPr>
            <a:r>
              <a:rPr lang="it-IT" sz="1600" dirty="0">
                <a:latin typeface="Times New Roman" panose="02020603050405020304" pitchFamily="18" charset="0"/>
                <a:ea typeface="Calibri" panose="020F0502020204030204" pitchFamily="34" charset="0"/>
                <a:cs typeface="Times New Roman" panose="02020603050405020304" pitchFamily="18" charset="0"/>
              </a:rPr>
              <a:t>applicativo disponibile dal mese di marzo 2021</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257175" indent="-257175">
              <a:buFont typeface="Symbol" panose="05050102010706020507" pitchFamily="18" charset="2"/>
              <a:buChar char=""/>
            </a:pPr>
            <a:r>
              <a:rPr lang="it-IT" sz="1600" dirty="0">
                <a:latin typeface="Times New Roman" panose="02020603050405020304" pitchFamily="18" charset="0"/>
                <a:ea typeface="Calibri" panose="020F0502020204030204" pitchFamily="34" charset="0"/>
                <a:cs typeface="Times New Roman" panose="02020603050405020304" pitchFamily="18" charset="0"/>
              </a:rPr>
              <a:t>entro il </a:t>
            </a:r>
            <a:r>
              <a:rPr lang="it-IT" sz="1600" i="1" dirty="0">
                <a:latin typeface="Times New Roman" panose="02020603050405020304" pitchFamily="18" charset="0"/>
                <a:ea typeface="Calibri" panose="020F0502020204030204" pitchFamily="34" charset="0"/>
                <a:cs typeface="Times New Roman" panose="02020603050405020304" pitchFamily="18" charset="0"/>
              </a:rPr>
              <a:t>31 maggio 2021</a:t>
            </a:r>
            <a:r>
              <a:rPr lang="it-IT" sz="1600" dirty="0">
                <a:latin typeface="Times New Roman" panose="02020603050405020304" pitchFamily="18" charset="0"/>
                <a:ea typeface="Calibri" panose="020F0502020204030204" pitchFamily="34" charset="0"/>
                <a:cs typeface="Times New Roman" panose="02020603050405020304" pitchFamily="18" charset="0"/>
              </a:rPr>
              <a:t> invio certificazione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257175" indent="-257175">
              <a:buFont typeface="Symbol" panose="05050102010706020507" pitchFamily="18" charset="2"/>
              <a:buChar char=""/>
            </a:pPr>
            <a:r>
              <a:rPr lang="it-IT" sz="1600" dirty="0">
                <a:latin typeface="Times New Roman" panose="02020603050405020304" pitchFamily="18" charset="0"/>
                <a:ea typeface="Calibri" panose="020F0502020204030204" pitchFamily="34" charset="0"/>
                <a:cs typeface="Times New Roman" panose="02020603050405020304" pitchFamily="18" charset="0"/>
              </a:rPr>
              <a:t>sanzioni correlate ai ritardi mensili di invio: </a:t>
            </a:r>
            <a:r>
              <a:rPr lang="it-IT" sz="1600" i="1" dirty="0">
                <a:latin typeface="Times New Roman" panose="02020603050405020304" pitchFamily="18" charset="0"/>
                <a:ea typeface="Calibri" panose="020F0502020204030204" pitchFamily="34" charset="0"/>
                <a:cs typeface="Times New Roman" panose="02020603050405020304" pitchFamily="18" charset="0"/>
              </a:rPr>
              <a:t>1 mese= restituzione 80%; 2 mesi=restituzione 90%); oltre il 31 luglio=restituzione 100%. La restituzione è prevista in tre annualità.</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257175" indent="-257175">
              <a:buFont typeface="Symbol" panose="05050102010706020507" pitchFamily="18" charset="2"/>
              <a:buChar char=""/>
            </a:pPr>
            <a:r>
              <a:rPr lang="it-IT" sz="1600" dirty="0">
                <a:latin typeface="Times New Roman" panose="02020603050405020304" pitchFamily="18" charset="0"/>
                <a:ea typeface="Calibri" panose="020F0502020204030204" pitchFamily="34" charset="0"/>
                <a:cs typeface="Times New Roman" panose="02020603050405020304" pitchFamily="18" charset="0"/>
              </a:rPr>
              <a:t>Variazioni al bilancio per le risorse del fondo ammesse fino al 31.12.2020 (art.39 c.5 dl 104/2020)</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257175" indent="-257175">
              <a:buFont typeface="Symbol" panose="05050102010706020507" pitchFamily="18" charset="2"/>
              <a:buChar char=""/>
            </a:pPr>
            <a:r>
              <a:rPr lang="it-IT" sz="1600" dirty="0">
                <a:latin typeface="Times New Roman" panose="02020603050405020304" pitchFamily="18" charset="0"/>
                <a:ea typeface="Calibri" panose="020F0502020204030204" pitchFamily="34" charset="0"/>
                <a:cs typeface="Times New Roman" panose="02020603050405020304" pitchFamily="18" charset="0"/>
              </a:rPr>
              <a:t>Firmato digitalmente da rappresentante legale, responsabile servizio finanziario e organo di revisione</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257175" indent="-257175">
              <a:spcAft>
                <a:spcPts val="600"/>
              </a:spcAft>
              <a:buFont typeface="Symbol" panose="05050102010706020507" pitchFamily="18" charset="2"/>
              <a:buChar char=""/>
            </a:pPr>
            <a:r>
              <a:rPr lang="it-IT" sz="1600" dirty="0">
                <a:latin typeface="Times New Roman" panose="02020603050405020304" pitchFamily="18" charset="0"/>
                <a:ea typeface="Calibri" panose="020F0502020204030204" pitchFamily="34" charset="0"/>
                <a:cs typeface="Times New Roman" panose="02020603050405020304" pitchFamily="18" charset="0"/>
              </a:rPr>
              <a:t>rinviata di un anno (da 30 giugno 2021 a 30 giugno 2022) la verifica a consuntivo della effettiva perdita di gettito e dell’andamento delle spese, ai fini della regolazione dei rapporti finanziari tra Comuni e tra Province e Città metropolitane, con conseguente eventuale rettifica delle somme originariamente attribuite</a:t>
            </a:r>
            <a:endParaRPr lang="it-IT" sz="1600" dirty="0"/>
          </a:p>
        </p:txBody>
      </p:sp>
    </p:spTree>
    <p:extLst>
      <p:ext uri="{BB962C8B-B14F-4D97-AF65-F5344CB8AC3E}">
        <p14:creationId xmlns:p14="http://schemas.microsoft.com/office/powerpoint/2010/main" val="3153342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00762" y="563918"/>
            <a:ext cx="3089954"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olo 1">
            <a:extLst>
              <a:ext uri="{FF2B5EF4-FFF2-40B4-BE49-F238E27FC236}">
                <a16:creationId xmlns:a16="http://schemas.microsoft.com/office/drawing/2014/main" id="{2A863425-F0DF-49A4-B111-E567C92D42DA}"/>
              </a:ext>
            </a:extLst>
          </p:cNvPr>
          <p:cNvSpPr>
            <a:spLocks noGrp="1"/>
          </p:cNvSpPr>
          <p:nvPr>
            <p:ph type="title"/>
          </p:nvPr>
        </p:nvSpPr>
        <p:spPr>
          <a:xfrm>
            <a:off x="823851" y="885651"/>
            <a:ext cx="2422352" cy="4624603"/>
          </a:xfrm>
        </p:spPr>
        <p:txBody>
          <a:bodyPr>
            <a:normAutofit/>
          </a:bodyPr>
          <a:lstStyle/>
          <a:p>
            <a:r>
              <a:rPr lang="it-IT" sz="31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MODELLO </a:t>
            </a:r>
            <a:r>
              <a:rPr lang="it-IT" sz="3100" b="1"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sez</a:t>
            </a:r>
            <a:r>
              <a:rPr lang="it-IT" sz="31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1 </a:t>
            </a:r>
            <a:br>
              <a:rPr lang="it-IT" sz="31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br>
            <a:r>
              <a:rPr lang="it-IT" sz="24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PARTE ENTRATE</a:t>
            </a:r>
            <a:br>
              <a:rPr lang="it-IT" sz="3100" dirty="0">
                <a:solidFill>
                  <a:srgbClr val="FFFFFF"/>
                </a:solidFill>
                <a:latin typeface="Calibri" panose="020F0502020204030204" pitchFamily="34" charset="0"/>
                <a:ea typeface="Calibri" panose="020F0502020204030204" pitchFamily="34" charset="0"/>
                <a:cs typeface="Times New Roman" panose="02020603050405020304" pitchFamily="18" charset="0"/>
              </a:rPr>
            </a:br>
            <a:endParaRPr lang="it-IT" sz="3100" dirty="0">
              <a:solidFill>
                <a:srgbClr val="FFFFFF"/>
              </a:solidFill>
            </a:endParaRPr>
          </a:p>
        </p:txBody>
      </p:sp>
      <p:sp>
        <p:nvSpPr>
          <p:cNvPr id="3" name="Segnaposto contenuto 2">
            <a:extLst>
              <a:ext uri="{FF2B5EF4-FFF2-40B4-BE49-F238E27FC236}">
                <a16:creationId xmlns:a16="http://schemas.microsoft.com/office/drawing/2014/main" id="{6ED37F9E-F98F-4847-8BC1-A141CA1750D1}"/>
              </a:ext>
            </a:extLst>
          </p:cNvPr>
          <p:cNvSpPr>
            <a:spLocks noGrp="1"/>
          </p:cNvSpPr>
          <p:nvPr>
            <p:ph idx="1"/>
          </p:nvPr>
        </p:nvSpPr>
        <p:spPr>
          <a:xfrm>
            <a:off x="3734031" y="885651"/>
            <a:ext cx="4893915" cy="4616849"/>
          </a:xfrm>
        </p:spPr>
        <p:txBody>
          <a:bodyPr anchor="ctr">
            <a:normAutofit/>
          </a:bodyPr>
          <a:lstStyle/>
          <a:p>
            <a:pPr marL="257175" indent="-257175">
              <a:buFont typeface="Symbol" panose="05050102010706020507" pitchFamily="18" charset="2"/>
              <a:buChar char=""/>
            </a:pPr>
            <a:r>
              <a:rPr lang="it-IT" sz="1600">
                <a:latin typeface="Times New Roman" panose="02020603050405020304" pitchFamily="18" charset="0"/>
                <a:ea typeface="Calibri" panose="020F0502020204030204" pitchFamily="34" charset="0"/>
                <a:cs typeface="Times New Roman" panose="02020603050405020304" pitchFamily="18" charset="0"/>
              </a:rPr>
              <a:t>Partendo dal presupposto che il “fondone” serve a garantire le perdite di gettito connesse al Covid e riconosce altresì, mediante l’algoritmo presente sul file, la scelta autonoma dell’ente di esentare/agevolare particolari categorie di utenti (fino ad un determinato importo), si ricorda che in caso di variazioni tributarie/tariffarie occorre segnalare in tal caso gli estremi delle delibere/decreti adottati, indicando l’importo del minor/maggior gettito presunto, specificando altresì il livello tariffario /tributario del 2020 e previgente, per meglio isolare gli effetti di queste due tipologie di delibere. Per le Province viene riconosciuto il 20% del gettito 2019 su Tosap/Cosap e i proventi da concessioni su beni fitti noleggi e locazione</a:t>
            </a:r>
            <a:endParaRPr lang="it-IT" sz="1600">
              <a:latin typeface="Calibri" panose="020F0502020204030204" pitchFamily="34" charset="0"/>
              <a:ea typeface="Calibri" panose="020F0502020204030204" pitchFamily="34" charset="0"/>
              <a:cs typeface="Times New Roman" panose="02020603050405020304" pitchFamily="18" charset="0"/>
            </a:endParaRPr>
          </a:p>
          <a:p>
            <a:pPr marL="257175" indent="-257175">
              <a:buFont typeface="Symbol" panose="05050102010706020507" pitchFamily="18" charset="2"/>
              <a:buChar char=""/>
            </a:pPr>
            <a:r>
              <a:rPr lang="it-IT" sz="1600">
                <a:latin typeface="Times New Roman" panose="02020603050405020304" pitchFamily="18" charset="0"/>
                <a:ea typeface="Calibri" panose="020F0502020204030204" pitchFamily="34" charset="0"/>
                <a:cs typeface="Times New Roman" panose="02020603050405020304" pitchFamily="18" charset="0"/>
              </a:rPr>
              <a:t>Solo chi valorizza nella parte 1 le celle delle politiche autonome, dovrà indicarne i dettagli nel modello 2</a:t>
            </a:r>
            <a:endParaRPr lang="it-IT" sz="160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sz="1600"/>
          </a:p>
        </p:txBody>
      </p:sp>
    </p:spTree>
    <p:extLst>
      <p:ext uri="{BB962C8B-B14F-4D97-AF65-F5344CB8AC3E}">
        <p14:creationId xmlns:p14="http://schemas.microsoft.com/office/powerpoint/2010/main" val="2607510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00762" y="563918"/>
            <a:ext cx="3089954"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olo 1">
            <a:extLst>
              <a:ext uri="{FF2B5EF4-FFF2-40B4-BE49-F238E27FC236}">
                <a16:creationId xmlns:a16="http://schemas.microsoft.com/office/drawing/2014/main" id="{481DC91F-1780-40E1-9766-96355C56118D}"/>
              </a:ext>
            </a:extLst>
          </p:cNvPr>
          <p:cNvSpPr>
            <a:spLocks noGrp="1"/>
          </p:cNvSpPr>
          <p:nvPr>
            <p:ph type="title"/>
          </p:nvPr>
        </p:nvSpPr>
        <p:spPr>
          <a:xfrm>
            <a:off x="823851" y="885651"/>
            <a:ext cx="2422352" cy="4624603"/>
          </a:xfrm>
        </p:spPr>
        <p:txBody>
          <a:bodyPr>
            <a:normAutofit/>
          </a:bodyPr>
          <a:lstStyle/>
          <a:p>
            <a:r>
              <a:rPr lang="it-IT" sz="31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MODELLO </a:t>
            </a:r>
            <a:r>
              <a:rPr lang="it-IT" sz="3100" b="1"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sez</a:t>
            </a:r>
            <a:r>
              <a:rPr lang="it-IT" sz="31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2 </a:t>
            </a:r>
            <a:br>
              <a:rPr lang="it-IT" sz="31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br>
            <a:r>
              <a:rPr lang="it-IT" sz="24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PARTE SPESA</a:t>
            </a:r>
            <a:br>
              <a:rPr lang="it-IT" sz="3100" dirty="0">
                <a:solidFill>
                  <a:srgbClr val="FFFFFF"/>
                </a:solidFill>
                <a:latin typeface="Calibri" panose="020F0502020204030204" pitchFamily="34" charset="0"/>
                <a:ea typeface="Calibri" panose="020F0502020204030204" pitchFamily="34" charset="0"/>
                <a:cs typeface="Times New Roman" panose="02020603050405020304" pitchFamily="18" charset="0"/>
              </a:rPr>
            </a:br>
            <a:endParaRPr lang="it-IT" sz="3100" dirty="0">
              <a:solidFill>
                <a:srgbClr val="FFFFFF"/>
              </a:solidFill>
            </a:endParaRPr>
          </a:p>
        </p:txBody>
      </p:sp>
      <p:sp>
        <p:nvSpPr>
          <p:cNvPr id="3" name="Segnaposto contenuto 2">
            <a:extLst>
              <a:ext uri="{FF2B5EF4-FFF2-40B4-BE49-F238E27FC236}">
                <a16:creationId xmlns:a16="http://schemas.microsoft.com/office/drawing/2014/main" id="{5B8B7DF3-0682-400A-82B1-F764D37CB850}"/>
              </a:ext>
            </a:extLst>
          </p:cNvPr>
          <p:cNvSpPr>
            <a:spLocks noGrp="1"/>
          </p:cNvSpPr>
          <p:nvPr>
            <p:ph idx="1"/>
          </p:nvPr>
        </p:nvSpPr>
        <p:spPr>
          <a:xfrm>
            <a:off x="3734031" y="650631"/>
            <a:ext cx="4900015" cy="5165848"/>
          </a:xfrm>
        </p:spPr>
        <p:txBody>
          <a:bodyPr anchor="ctr">
            <a:normAutofit/>
          </a:bodyPr>
          <a:lstStyle/>
          <a:p>
            <a:pPr marL="257175" indent="-257175">
              <a:spcAft>
                <a:spcPts val="600"/>
              </a:spcAft>
              <a:buFont typeface="Symbol" panose="05050102010706020507" pitchFamily="18" charset="2"/>
              <a:buChar char=""/>
            </a:pPr>
            <a:r>
              <a:rPr lang="it-IT" sz="1300" dirty="0">
                <a:latin typeface="Times New Roman" panose="02020603050405020304" pitchFamily="18" charset="0"/>
                <a:ea typeface="Calibri" panose="020F0502020204030204" pitchFamily="34" charset="0"/>
                <a:cs typeface="Times New Roman" panose="02020603050405020304" pitchFamily="18" charset="0"/>
              </a:rPr>
              <a:t>Il raffronto spese 2019-2020 non entra nel calcolo finale della certificazione e dunque per la parte spesa valgono solo le colonne minore spesa </a:t>
            </a:r>
            <a:r>
              <a:rPr lang="it-IT" sz="1300" dirty="0" err="1">
                <a:latin typeface="Times New Roman" panose="02020603050405020304" pitchFamily="18" charset="0"/>
                <a:ea typeface="Calibri" panose="020F0502020204030204" pitchFamily="34" charset="0"/>
                <a:cs typeface="Times New Roman" panose="02020603050405020304" pitchFamily="18" charset="0"/>
              </a:rPr>
              <a:t>covid</a:t>
            </a:r>
            <a:r>
              <a:rPr lang="it-IT" sz="1300" dirty="0">
                <a:latin typeface="Times New Roman" panose="02020603050405020304" pitchFamily="18" charset="0"/>
                <a:ea typeface="Calibri" panose="020F0502020204030204" pitchFamily="34" charset="0"/>
                <a:cs typeface="Times New Roman" panose="02020603050405020304" pitchFamily="18" charset="0"/>
              </a:rPr>
              <a:t> e maggiore spesa </a:t>
            </a:r>
            <a:r>
              <a:rPr lang="it-IT" sz="1300" dirty="0" err="1">
                <a:latin typeface="Times New Roman" panose="02020603050405020304" pitchFamily="18" charset="0"/>
                <a:ea typeface="Calibri" panose="020F0502020204030204" pitchFamily="34" charset="0"/>
                <a:cs typeface="Times New Roman" panose="02020603050405020304" pitchFamily="18" charset="0"/>
              </a:rPr>
              <a:t>covid</a:t>
            </a:r>
            <a:endParaRPr lang="it-IT" sz="1300" dirty="0">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it-IT" sz="1300" dirty="0">
                <a:latin typeface="Times New Roman" panose="02020603050405020304" pitchFamily="18" charset="0"/>
                <a:ea typeface="Calibri" panose="020F0502020204030204" pitchFamily="34" charset="0"/>
                <a:cs typeface="Times New Roman" panose="02020603050405020304" pitchFamily="18" charset="0"/>
              </a:rPr>
              <a:t>Non viene considerato l’FPV di parte capitale perché l’intera impalcatura si regge per la maggior parte sulla spesa corrente per emergenza </a:t>
            </a:r>
            <a:r>
              <a:rPr lang="it-IT" sz="1300" dirty="0" err="1">
                <a:latin typeface="Times New Roman" panose="02020603050405020304" pitchFamily="18" charset="0"/>
                <a:ea typeface="Calibri" panose="020F0502020204030204" pitchFamily="34" charset="0"/>
                <a:cs typeface="Times New Roman" panose="02020603050405020304" pitchFamily="18" charset="0"/>
              </a:rPr>
              <a:t>covid</a:t>
            </a:r>
            <a:r>
              <a:rPr lang="it-IT" sz="1300" dirty="0">
                <a:latin typeface="Times New Roman" panose="02020603050405020304" pitchFamily="18" charset="0"/>
                <a:ea typeface="Calibri" panose="020F0502020204030204" pitchFamily="34" charset="0"/>
                <a:cs typeface="Times New Roman" panose="02020603050405020304" pitchFamily="18" charset="0"/>
              </a:rPr>
              <a:t> e perché il MEF ha consapevolezza delle grandi risorse stanziate per gli enti locali a favore degli investimenti. </a:t>
            </a:r>
            <a:r>
              <a:rPr lang="it-IT" sz="1300" b="1" dirty="0">
                <a:latin typeface="Times New Roman" panose="02020603050405020304" pitchFamily="18" charset="0"/>
                <a:ea typeface="Calibri" panose="020F0502020204030204" pitchFamily="34" charset="0"/>
                <a:cs typeface="Times New Roman" panose="02020603050405020304" pitchFamily="18" charset="0"/>
              </a:rPr>
              <a:t>Però</a:t>
            </a:r>
            <a:r>
              <a:rPr lang="it-IT" sz="1300" dirty="0">
                <a:latin typeface="Times New Roman" panose="02020603050405020304" pitchFamily="18" charset="0"/>
                <a:ea typeface="Calibri" panose="020F0502020204030204" pitchFamily="34" charset="0"/>
                <a:cs typeface="Times New Roman" panose="02020603050405020304" pitchFamily="18" charset="0"/>
              </a:rPr>
              <a:t> il modello include la voce </a:t>
            </a:r>
            <a:r>
              <a:rPr lang="it-IT" sz="1300" b="1" dirty="0">
                <a:latin typeface="Times New Roman" panose="02020603050405020304" pitchFamily="18" charset="0"/>
                <a:ea typeface="Calibri" panose="020F0502020204030204" pitchFamily="34" charset="0"/>
                <a:cs typeface="Times New Roman" panose="02020603050405020304" pitchFamily="18" charset="0"/>
              </a:rPr>
              <a:t>Beni materiali </a:t>
            </a:r>
            <a:r>
              <a:rPr lang="it-IT" sz="1300" dirty="0">
                <a:latin typeface="Times New Roman" panose="02020603050405020304" pitchFamily="18" charset="0"/>
                <a:ea typeface="Calibri" panose="020F0502020204030204" pitchFamily="34" charset="0"/>
                <a:cs typeface="Times New Roman" panose="02020603050405020304" pitchFamily="18" charset="0"/>
              </a:rPr>
              <a:t>(III livello del piano dei conti) sotto cui troviamo anche Beni immobili. Occorre estrema attenzione nel prevedere in quella voce interventi di manutenzione riconducibili a spesa per investimenti se non si è in grado di giustificare tali interventi, ad esempio (necessità di spazi per il distanziamento, necessità di rendere fruibili aule e spazi altrimenti non utilizzabili, </a:t>
            </a:r>
            <a:r>
              <a:rPr lang="it-IT" sz="1300" dirty="0" err="1">
                <a:latin typeface="Times New Roman" panose="02020603050405020304" pitchFamily="18" charset="0"/>
                <a:ea typeface="Calibri" panose="020F0502020204030204" pitchFamily="34" charset="0"/>
                <a:cs typeface="Times New Roman" panose="02020603050405020304" pitchFamily="18" charset="0"/>
              </a:rPr>
              <a:t>ecc</a:t>
            </a:r>
            <a:r>
              <a:rPr lang="it-IT" sz="1300" dirty="0">
                <a:latin typeface="Times New Roman" panose="02020603050405020304" pitchFamily="18" charset="0"/>
                <a:ea typeface="Calibri" panose="020F0502020204030204" pitchFamily="34" charset="0"/>
                <a:cs typeface="Times New Roman" panose="02020603050405020304" pitchFamily="18" charset="0"/>
              </a:rPr>
              <a:t>…)</a:t>
            </a:r>
          </a:p>
          <a:p>
            <a:pPr>
              <a:spcAft>
                <a:spcPts val="600"/>
              </a:spcAft>
            </a:pPr>
            <a:r>
              <a:rPr lang="it-IT" sz="1300" dirty="0">
                <a:effectLst/>
                <a:latin typeface="Times New Roman" panose="02020603050405020304" pitchFamily="18" charset="0"/>
                <a:ea typeface="Calibri" panose="020F0502020204030204" pitchFamily="34" charset="0"/>
                <a:cs typeface="Times New Roman" panose="02020603050405020304" pitchFamily="18" charset="0"/>
              </a:rPr>
              <a:t>Il modello </a:t>
            </a:r>
            <a:r>
              <a:rPr lang="it-IT" sz="1300" dirty="0">
                <a:latin typeface="Times New Roman" panose="02020603050405020304" pitchFamily="18" charset="0"/>
                <a:ea typeface="Calibri" panose="020F0502020204030204" pitchFamily="34" charset="0"/>
                <a:cs typeface="Times New Roman" panose="02020603050405020304" pitchFamily="18" charset="0"/>
              </a:rPr>
              <a:t>contiene altresì la voce </a:t>
            </a:r>
            <a:r>
              <a:rPr lang="it-IT" sz="1300" b="1" dirty="0">
                <a:effectLst/>
                <a:latin typeface="Times New Roman" panose="02020603050405020304" pitchFamily="18" charset="0"/>
                <a:ea typeface="Calibri" panose="020F0502020204030204" pitchFamily="34" charset="0"/>
                <a:cs typeface="Times New Roman" panose="02020603050405020304" pitchFamily="18" charset="0"/>
              </a:rPr>
              <a:t>Contributi agli investimenti ad amministrazion</a:t>
            </a:r>
            <a:r>
              <a:rPr lang="it-IT" sz="1300" b="1" dirty="0">
                <a:latin typeface="Times New Roman" panose="02020603050405020304" pitchFamily="18" charset="0"/>
                <a:ea typeface="Calibri" panose="020F0502020204030204" pitchFamily="34" charset="0"/>
                <a:cs typeface="Times New Roman" panose="02020603050405020304" pitchFamily="18" charset="0"/>
              </a:rPr>
              <a:t>i locali </a:t>
            </a:r>
            <a:r>
              <a:rPr lang="it-IT" sz="1300" dirty="0">
                <a:latin typeface="Times New Roman" panose="02020603050405020304" pitchFamily="18" charset="0"/>
                <a:ea typeface="Calibri" panose="020F0502020204030204" pitchFamily="34" charset="0"/>
                <a:cs typeface="Times New Roman" panose="02020603050405020304" pitchFamily="18" charset="0"/>
              </a:rPr>
              <a:t>(IV livello del piano dei conti)</a:t>
            </a:r>
          </a:p>
          <a:p>
            <a:pPr>
              <a:spcAft>
                <a:spcPts val="600"/>
              </a:spcAft>
            </a:pPr>
            <a:r>
              <a:rPr lang="it-IT" sz="1300" dirty="0">
                <a:latin typeface="Times New Roman" panose="02020603050405020304" pitchFamily="18" charset="0"/>
                <a:ea typeface="Times New Roman" panose="02020603050405020304" pitchFamily="18" charset="0"/>
              </a:rPr>
              <a:t>Si riporta a tale proposito il testo del dm: «</a:t>
            </a:r>
            <a:r>
              <a:rPr lang="it-IT" sz="1300" i="1" dirty="0">
                <a:latin typeface="Times New Roman" panose="02020603050405020304" pitchFamily="18" charset="0"/>
                <a:ea typeface="Times New Roman" panose="02020603050405020304" pitchFamily="18" charset="0"/>
              </a:rPr>
              <a:t>Si precisa, altresì</a:t>
            </a:r>
            <a:r>
              <a:rPr lang="it-IT" sz="1300" b="1" i="1" dirty="0">
                <a:latin typeface="Times New Roman" panose="02020603050405020304" pitchFamily="18" charset="0"/>
                <a:ea typeface="Times New Roman" panose="02020603050405020304" pitchFamily="18" charset="0"/>
              </a:rPr>
              <a:t>, che </a:t>
            </a:r>
            <a:r>
              <a:rPr lang="it-IT" sz="1300" b="1" i="1" u="sng" dirty="0">
                <a:latin typeface="Times New Roman" panose="02020603050405020304" pitchFamily="18" charset="0"/>
                <a:ea typeface="Times New Roman" panose="02020603050405020304" pitchFamily="18" charset="0"/>
              </a:rPr>
              <a:t>non devono</a:t>
            </a:r>
            <a:r>
              <a:rPr lang="it-IT" sz="1300" i="1" u="sng" dirty="0">
                <a:latin typeface="Times New Roman" panose="02020603050405020304" pitchFamily="18" charset="0"/>
                <a:ea typeface="Times New Roman" panose="02020603050405020304" pitchFamily="18" charset="0"/>
              </a:rPr>
              <a:t> essere indicate eventuali maggiori spese coperte da specifiche assegnazioni pubbliche e/o private</a:t>
            </a:r>
            <a:r>
              <a:rPr lang="it-IT" sz="1300" i="1" dirty="0">
                <a:latin typeface="Times New Roman" panose="02020603050405020304" pitchFamily="18" charset="0"/>
                <a:ea typeface="Times New Roman" panose="02020603050405020304" pitchFamily="18" charset="0"/>
              </a:rPr>
              <a:t> (es. trasferimenti regionali, donazioni, ecc.), </a:t>
            </a:r>
            <a:r>
              <a:rPr lang="it-IT" sz="1300" b="1" i="1" u="sng" dirty="0">
                <a:latin typeface="Times New Roman" panose="02020603050405020304" pitchFamily="18" charset="0"/>
                <a:ea typeface="Times New Roman" panose="02020603050405020304" pitchFamily="18" charset="0"/>
              </a:rPr>
              <a:t>ad eccezione delle maggiori spese sostenute con le risorse derivanti dai ristori specifici di spesa statali</a:t>
            </a:r>
            <a:r>
              <a:rPr lang="it-IT" sz="1300" b="1" i="1" dirty="0">
                <a:latin typeface="Times New Roman" panose="02020603050405020304" pitchFamily="18" charset="0"/>
                <a:ea typeface="Times New Roman" panose="02020603050405020304" pitchFamily="18" charset="0"/>
              </a:rPr>
              <a:t> </a:t>
            </a:r>
            <a:r>
              <a:rPr lang="it-IT" sz="1300" i="1" dirty="0">
                <a:latin typeface="Times New Roman" panose="02020603050405020304" pitchFamily="18" charset="0"/>
                <a:ea typeface="Times New Roman" panose="02020603050405020304" pitchFamily="18" charset="0"/>
              </a:rPr>
              <a:t>e/o con le risorse di cui all’articolo 106 del decreto-legge n. 34 del 2020 e all’articolo 39 del decreto-legge n. 104 del 2020»</a:t>
            </a:r>
            <a:endParaRPr lang="it-IT" sz="1300" dirty="0">
              <a:latin typeface="Calibri" panose="020F0502020204030204" pitchFamily="34" charset="0"/>
              <a:ea typeface="Calibri" panose="020F0502020204030204" pitchFamily="34" charset="0"/>
              <a:cs typeface="Times New Roman" panose="02020603050405020304" pitchFamily="18" charset="0"/>
            </a:endParaRPr>
          </a:p>
          <a:p>
            <a:endParaRPr lang="it-IT" sz="1300" dirty="0"/>
          </a:p>
        </p:txBody>
      </p:sp>
    </p:spTree>
    <p:extLst>
      <p:ext uri="{BB962C8B-B14F-4D97-AF65-F5344CB8AC3E}">
        <p14:creationId xmlns:p14="http://schemas.microsoft.com/office/powerpoint/2010/main" val="840347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00762" y="563918"/>
            <a:ext cx="3089954"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olo 1">
            <a:extLst>
              <a:ext uri="{FF2B5EF4-FFF2-40B4-BE49-F238E27FC236}">
                <a16:creationId xmlns:a16="http://schemas.microsoft.com/office/drawing/2014/main" id="{D2A250D4-A8D1-478F-93B0-C4D54675A201}"/>
              </a:ext>
            </a:extLst>
          </p:cNvPr>
          <p:cNvSpPr>
            <a:spLocks noGrp="1"/>
          </p:cNvSpPr>
          <p:nvPr>
            <p:ph type="title"/>
          </p:nvPr>
        </p:nvSpPr>
        <p:spPr>
          <a:xfrm>
            <a:off x="823851" y="885651"/>
            <a:ext cx="2422352" cy="4624603"/>
          </a:xfrm>
        </p:spPr>
        <p:txBody>
          <a:bodyPr>
            <a:normAutofit/>
          </a:bodyPr>
          <a:lstStyle/>
          <a:p>
            <a:r>
              <a:rPr lang="it-IT" sz="3600" dirty="0">
                <a:solidFill>
                  <a:srgbClr val="FFFFFF"/>
                </a:solidFill>
                <a:latin typeface="Times New Roman" panose="02020603050405020304" pitchFamily="18" charset="0"/>
                <a:cs typeface="Times New Roman" panose="02020603050405020304" pitchFamily="18" charset="0"/>
              </a:rPr>
              <a:t>Problemi aperti</a:t>
            </a:r>
          </a:p>
        </p:txBody>
      </p:sp>
      <p:sp>
        <p:nvSpPr>
          <p:cNvPr id="3" name="Segnaposto contenuto 2">
            <a:extLst>
              <a:ext uri="{FF2B5EF4-FFF2-40B4-BE49-F238E27FC236}">
                <a16:creationId xmlns:a16="http://schemas.microsoft.com/office/drawing/2014/main" id="{5658EE57-312A-47A6-94EF-60E3D8AB853C}"/>
              </a:ext>
            </a:extLst>
          </p:cNvPr>
          <p:cNvSpPr>
            <a:spLocks noGrp="1"/>
          </p:cNvSpPr>
          <p:nvPr>
            <p:ph idx="1"/>
          </p:nvPr>
        </p:nvSpPr>
        <p:spPr>
          <a:xfrm>
            <a:off x="3734031" y="563918"/>
            <a:ext cx="4893915" cy="5251645"/>
          </a:xfrm>
        </p:spPr>
        <p:txBody>
          <a:bodyPr anchor="ctr">
            <a:normAutofit/>
          </a:bodyPr>
          <a:lstStyle/>
          <a:p>
            <a:pPr>
              <a:buFontTx/>
              <a:buChar char="-"/>
            </a:pPr>
            <a:r>
              <a:rPr lang="it-IT" sz="1600" dirty="0">
                <a:latin typeface="Times New Roman" panose="02020603050405020304" pitchFamily="18" charset="0"/>
                <a:ea typeface="Calibri" panose="020F0502020204030204" pitchFamily="34" charset="0"/>
                <a:cs typeface="Times New Roman" panose="02020603050405020304" pitchFamily="18" charset="0"/>
              </a:rPr>
              <a:t>entrate eccezionali e non prevedibili nell’anno 2020; </a:t>
            </a:r>
          </a:p>
          <a:p>
            <a:pPr>
              <a:buFontTx/>
              <a:buChar char="-"/>
            </a:pPr>
            <a:r>
              <a:rPr lang="it-IT" sz="1600" dirty="0">
                <a:latin typeface="Times New Roman" panose="02020603050405020304" pitchFamily="18" charset="0"/>
                <a:ea typeface="Calibri" panose="020F0502020204030204" pitchFamily="34" charset="0"/>
                <a:cs typeface="Times New Roman" panose="02020603050405020304" pitchFamily="18" charset="0"/>
              </a:rPr>
              <a:t>Necessità di isolare gli effetti anomali registrati nell’anno 2020 dovuti a norme specifiche (ad esempio incasso </a:t>
            </a:r>
            <a:r>
              <a:rPr lang="it-IT" sz="1600" dirty="0" err="1">
                <a:latin typeface="Times New Roman" panose="02020603050405020304" pitchFamily="18" charset="0"/>
                <a:ea typeface="Calibri" panose="020F0502020204030204" pitchFamily="34" charset="0"/>
                <a:cs typeface="Times New Roman" panose="02020603050405020304" pitchFamily="18" charset="0"/>
              </a:rPr>
              <a:t>Tefa</a:t>
            </a:r>
            <a:r>
              <a:rPr lang="it-IT" sz="1600">
                <a:latin typeface="Times New Roman" panose="02020603050405020304" pitchFamily="18" charset="0"/>
                <a:ea typeface="Calibri" panose="020F0502020204030204" pitchFamily="34" charset="0"/>
                <a:cs typeface="Times New Roman" panose="02020603050405020304" pitchFamily="18" charset="0"/>
              </a:rPr>
              <a:t> con F24 </a:t>
            </a:r>
            <a:r>
              <a:rPr lang="it-IT" sz="1600" dirty="0">
                <a:latin typeface="Times New Roman" panose="02020603050405020304" pitchFamily="18" charset="0"/>
                <a:ea typeface="Calibri" panose="020F0502020204030204" pitchFamily="34" charset="0"/>
                <a:cs typeface="Times New Roman" panose="02020603050405020304" pitchFamily="18" charset="0"/>
              </a:rPr>
              <a:t>nel 2020 che potrebbe essere superiore al 2019, senza peraltro avere contezza di quanto sia di competenza 2020 o di anni precedenti; </a:t>
            </a:r>
          </a:p>
          <a:p>
            <a:pPr>
              <a:buFontTx/>
              <a:buChar char="-"/>
            </a:pPr>
            <a:r>
              <a:rPr lang="it-IT" sz="1600" dirty="0">
                <a:latin typeface="Times New Roman" panose="02020603050405020304" pitchFamily="18" charset="0"/>
                <a:ea typeface="Calibri" panose="020F0502020204030204" pitchFamily="34" charset="0"/>
                <a:cs typeface="Times New Roman" panose="02020603050405020304" pitchFamily="18" charset="0"/>
              </a:rPr>
              <a:t>maggiori incassi su multe delle polizie municipali su strade provinciali, maggiori risorse nel 2020 e anche nel 2021 per incasso anni arretrati (2012-2018);</a:t>
            </a:r>
          </a:p>
          <a:p>
            <a:pPr>
              <a:buFontTx/>
              <a:buChar char="-"/>
            </a:pPr>
            <a:r>
              <a:rPr lang="it-IT" sz="1600" dirty="0">
                <a:latin typeface="Times New Roman" panose="02020603050405020304" pitchFamily="18" charset="0"/>
                <a:ea typeface="Calibri" panose="020F0502020204030204" pitchFamily="34" charset="0"/>
                <a:cs typeface="Times New Roman" panose="02020603050405020304" pitchFamily="18" charset="0"/>
              </a:rPr>
              <a:t>canoni idroelettrici incassati direttamente dall’ente, ma con destinazione parzialmente vincolata;</a:t>
            </a:r>
          </a:p>
          <a:p>
            <a:pPr>
              <a:buFontTx/>
              <a:buChar char="-"/>
            </a:pPr>
            <a:r>
              <a:rPr lang="it-IT" sz="1600" dirty="0">
                <a:latin typeface="Times New Roman" panose="02020603050405020304" pitchFamily="18" charset="0"/>
                <a:ea typeface="Calibri" panose="020F0502020204030204" pitchFamily="34" charset="0"/>
                <a:cs typeface="Times New Roman" panose="02020603050405020304" pitchFamily="18" charset="0"/>
              </a:rPr>
              <a:t>trasferimenti alle scuole per distanziamento senza acquisto diretto che potrebbe essere considerato come trasferimento a ministeri (Miur), ecc..)</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it-IT" sz="1600" b="1" i="1" dirty="0">
                <a:latin typeface="Times New Roman" panose="02020603050405020304" pitchFamily="18" charset="0"/>
                <a:cs typeface="Times New Roman" panose="02020603050405020304" pitchFamily="18" charset="0"/>
              </a:rPr>
              <a:t>ULTERIORI EVENTUALI QUESTIONI DA PORTARE ALL’ATTENZIONE DEL TAVOLO TECNICO </a:t>
            </a:r>
          </a:p>
        </p:txBody>
      </p:sp>
    </p:spTree>
    <p:extLst>
      <p:ext uri="{BB962C8B-B14F-4D97-AF65-F5344CB8AC3E}">
        <p14:creationId xmlns:p14="http://schemas.microsoft.com/office/powerpoint/2010/main" val="1802896724"/>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1425</Words>
  <Application>Microsoft Office PowerPoint</Application>
  <PresentationFormat>Presentazione su schermo (4:3)</PresentationFormat>
  <Paragraphs>32</Paragraphs>
  <Slides>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7</vt:i4>
      </vt:variant>
    </vt:vector>
  </HeadingPairs>
  <TitlesOfParts>
    <vt:vector size="13" baseType="lpstr">
      <vt:lpstr>Arial</vt:lpstr>
      <vt:lpstr>Calibri</vt:lpstr>
      <vt:lpstr>Calibri Light</vt:lpstr>
      <vt:lpstr>Symbol</vt:lpstr>
      <vt:lpstr>Times New Roman</vt:lpstr>
      <vt:lpstr>Tema di Office</vt:lpstr>
      <vt:lpstr>Intervento Luisa Gottardi  Responsabile Finanza Ufficio studi UPI</vt:lpstr>
      <vt:lpstr>CONTESTO NORMATIVO   Fondo  articolo 106 decreto legge  “Rilancio” n. 34/20, rifinanziato successivamente da articolo 39 decreto legge “Agosto” n. 104 istituito per:  “concorrere ad assicurare  alle  province  e alle città metropolitane le risorse  necessarie  per  l'espletamento delle funzioni fondamentali, per l'anno 2020, anche in relazione alla possibile perdita di  entrate  connesse  all'emergenza  COVID-19</vt:lpstr>
      <vt:lpstr>memo</vt:lpstr>
      <vt:lpstr>TEMPISTICA E SANZIONI </vt:lpstr>
      <vt:lpstr>MODELLO sez 1  PARTE ENTRATE </vt:lpstr>
      <vt:lpstr>MODELLO sez 2  PARTE SPESA </vt:lpstr>
      <vt:lpstr>Problemi aperti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Intervento Luisa Gottardi  Responsabile Finanza Ufficio studi UPI</dc:title>
  <dc:creator>Barbara Perluigi</dc:creator>
  <cp:lastModifiedBy>Luisa Gottardi</cp:lastModifiedBy>
  <cp:revision>4</cp:revision>
  <dcterms:created xsi:type="dcterms:W3CDTF">2020-12-09T08:40:45Z</dcterms:created>
  <dcterms:modified xsi:type="dcterms:W3CDTF">2020-12-09T09:57:24Z</dcterms:modified>
</cp:coreProperties>
</file>