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386" r:id="rId3"/>
    <p:sldId id="388" r:id="rId4"/>
    <p:sldId id="389" r:id="rId5"/>
    <p:sldId id="392" r:id="rId6"/>
    <p:sldId id="393" r:id="rId7"/>
    <p:sldId id="394" r:id="rId8"/>
    <p:sldId id="395" r:id="rId9"/>
    <p:sldId id="396" r:id="rId10"/>
    <p:sldId id="400" r:id="rId11"/>
    <p:sldId id="409" r:id="rId12"/>
    <p:sldId id="410" r:id="rId13"/>
    <p:sldId id="398" r:id="rId14"/>
    <p:sldId id="402" r:id="rId15"/>
    <p:sldId id="411" r:id="rId16"/>
    <p:sldId id="412" r:id="rId17"/>
    <p:sldId id="413" r:id="rId18"/>
    <p:sldId id="418" r:id="rId19"/>
    <p:sldId id="415" r:id="rId20"/>
    <p:sldId id="419" r:id="rId21"/>
    <p:sldId id="417" r:id="rId22"/>
    <p:sldId id="416" r:id="rId23"/>
    <p:sldId id="424" r:id="rId24"/>
    <p:sldId id="384" r:id="rId2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729"/>
  </p:normalViewPr>
  <p:slideViewPr>
    <p:cSldViewPr>
      <p:cViewPr varScale="1">
        <p:scale>
          <a:sx n="91" d="100"/>
          <a:sy n="91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3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75E7720-F818-EA48-91CB-39A10FB59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6710381-E4F6-8148-8AFB-5F2336E26D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E14F1C-239F-4B40-86EA-DFF1E02CFA03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FBCDA57-677C-AF46-9E99-69788DEB1B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AB59B5-9D15-EC4C-A587-347525D59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F0C8F-A61C-4169-B22C-5F6E71BCE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33384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CB70684-EA9A-ED4C-8671-F364A28F27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E107EB-401A-E342-9BCB-E6DEF3100B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E9C746-2210-4982-91BE-E4116B275950}" type="datetimeFigureOut">
              <a:rPr lang="it-IT"/>
              <a:pPr>
                <a:defRPr/>
              </a:pPr>
              <a:t>13/05/2022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61C8C7DE-0772-6C45-A898-E4CDF123D7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C3E5B4CA-0F65-AE40-9F20-3045AE0F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BE34D1-B3E2-924C-BF0C-24EE8BA1FB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E652A8E-2A9E-764F-A7F1-4757720A2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23162-6454-4F48-A2A9-5AC6083CBC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92804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AA6311-8C80-4C29-DFB7-1B58159F64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514F3C-117A-9579-DCF8-8EDA175EE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70C3839-C407-5CE5-5714-27E0B4C79B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B1DF49-6DF7-CF14-EF71-3D8B8ACB6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8520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 dirty="0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D1C8B67-AF1B-C84D-FB56-BB4FA7294B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F336AE-4495-3B05-07A5-7FA0E7678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328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EBDD9AC-497D-A923-E75F-EB56F7550F1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15D1FFD-E877-4FD3-AD4F-8421A529E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6281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DF296D1-8D7B-3118-8D57-9F21DBEEF42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A3555B-7D5B-9C86-08A7-6149E4C20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4707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8BFF812-1C29-6B35-B19D-8B4A727D3C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902D17-D6D6-B060-681F-A9DAF7069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8282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A0F0CBC-2CFB-33E8-5CCB-BCBBF31E35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98386F-BC1D-620D-AA72-A26941406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4BFB6E6-2F53-8176-C169-C3B8F875CA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7B7DE36-15AE-C06B-4C17-CF87D6674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CA69BD3-8ACA-2D46-2C9E-AD1A5E798F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820809-50E2-5281-C778-5AC410014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EBDACFB-45A4-98C7-4E12-62177782F5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215C21-1C28-0D27-C3A3-E743E2477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D8DFE97-5CF2-90E3-5117-FD026B9E1BB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DE6136E-E257-2D09-98E2-E7E751C51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FE6712D-0123-EE2E-9485-23EFD135A1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DF95DC4-5C6D-40FE-F8EC-D8313502E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725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EDD4733-D44B-8260-91CC-93671ACA45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E1945A8-0BB6-5DA8-B45C-48A7DCCB1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0F84F52-E095-C2A6-89AF-93ADCB0EBE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8DCA69B-7070-4A0D-99D5-14EB767B7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12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9F3AEE5-D4F8-EA33-3FB9-11DD65DCDDC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1AB2E3-7D58-F85D-06D8-EB5E576D6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015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D27E57C4-085A-C79C-0E16-D717F72AE30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18853A-73EF-CB4D-5D9C-79BF934A6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61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341E88C-7498-5A55-4508-4AB04BC18D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60C27C-749A-59BD-5606-41BF183C9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4350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A79A8B4-7B81-E3B4-0AB1-9E3A446989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D4867CA-B19A-AECE-72DC-99A86D161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90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BCB40FB-E7CD-2C8D-C254-6F1F7DE5DC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8E84AC0-1587-B69F-560C-C476F67EE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346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56F506B-EC28-CA1B-0E73-6C53ED3368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41FA63-BA4F-8F53-EB39-505B54795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779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28;p1:notes">
            <a:extLst>
              <a:ext uri="{FF2B5EF4-FFF2-40B4-BE49-F238E27FC236}">
                <a16:creationId xmlns:a16="http://schemas.microsoft.com/office/drawing/2014/main" id="{1E38626F-3FE2-8F16-B291-7567E990A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</a:pPr>
            <a:endParaRPr lang="it-IT" altLang="it-IT"/>
          </a:p>
        </p:txBody>
      </p:sp>
      <p:sp>
        <p:nvSpPr>
          <p:cNvPr id="14339" name="Google Shape;29;p1:notes">
            <a:extLst>
              <a:ext uri="{FF2B5EF4-FFF2-40B4-BE49-F238E27FC236}">
                <a16:creationId xmlns:a16="http://schemas.microsoft.com/office/drawing/2014/main" id="{437F2362-FEB4-D724-0198-64B0BA5FD8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A010EF2-8E8E-CB61-A0E9-B08D84803BF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A3E4137-BE46-C166-1C17-FF07ECCBF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23162-6454-4F48-A2A9-5AC6083CBCF2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70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C3D59-AC56-4311-90FE-CAB4C2231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106AC3-6B20-46C6-BDD9-5717EFB1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A05A28-45C9-46A9-A3C8-EA2EC8A8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FA5B55-A559-4C4D-BF8F-0D4C7147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8332CE-CF0E-4A24-A9AF-5A4E2C43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D4B1-F885-4E7F-BB4D-3793F0CA2CB1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36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5963C-34FB-44B8-AFA6-D7B661F7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14A5B9-3453-402C-B41F-4E86DDBA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BEC6A2-FCB7-4576-806E-CEE9A3BC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466A92-3B56-493E-A5C1-37466559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35DF40-73F9-490F-AF1A-D4315DA0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96A7-BB55-48CD-ACCF-E0294780459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3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0CA0B94-CFDF-46CE-B8E4-C90BC81A0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18D9BD-359F-4C10-8288-051EBEA95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67C506-EAB3-415F-BC09-A98E59FF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102303-3693-42F1-A33C-95D37410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6C366D-92A6-4014-B631-96C71717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B175E-A75B-40A4-8888-96A9EDCFAAE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279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65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431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7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6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1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41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A8B57016-CEF1-1EB4-9F31-9F5E149C3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A682A6F4-4068-552F-94BF-2D7008F3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A2B26A8D-E6DA-31B2-4A18-3EF2440A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54D634-6BFF-4C7E-869C-E7672BD282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465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6B6A674-2F83-B50A-4F0E-D878E8EB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28038704-7879-5CA6-9727-2E5494BC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FFEFDF2-2C18-5E4A-8390-3A4D6CE9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64E9137-C60B-4A6C-A3A6-7034C0ACAA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36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809B4-0213-40EB-B939-5B96D1E2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ED0DA0-8434-4701-8F08-48480C5EC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DB9FF3-8F0F-4150-AD1F-C1E12ECA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8EA35-537E-4BA2-A6E1-76F8C892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E814FE-47B2-4302-B34B-4986C50D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A578-BD96-4E95-A936-88B6599C0A5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083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0CB79F4-6222-4622-B0A1-5C2D4D8B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00C0F6B-8084-2B87-E755-1110133E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62DA604-1CDF-2556-6583-754894D8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6F083F-5C8D-4E3D-9672-5B2154F2EC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5865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1DC3F-A404-CF83-42A3-F462DDC4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29B556-D136-3886-B954-895A9A6B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5518C1-EE11-9AB3-5375-2CCB5959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A4078A7-E6A6-4242-A1DA-8D1E2FEEB3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72943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CC234A-67E0-AF49-F9CB-23625AD5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E21B05-298B-F63A-BE09-8B3CE760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DB8CB7-7C3F-2398-510A-49111A62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9F9F07-1E80-496B-9E63-62982234F5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090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g9f0b4c4cb7_2_55">
            <a:extLst>
              <a:ext uri="{FF2B5EF4-FFF2-40B4-BE49-F238E27FC236}">
                <a16:creationId xmlns:a16="http://schemas.microsoft.com/office/drawing/2014/main" id="{D997FA26-7C45-F3F0-FD8B-1CFFCB0D732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8557023" y="6332538"/>
            <a:ext cx="548878" cy="525462"/>
          </a:xfrm>
        </p:spPr>
        <p:txBody>
          <a:bodyPr spcFirstLastPara="1" lIns="91425" tIns="45700" rIns="91425" bIns="45700" anchor="t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9431EE6-E1D2-44ED-865B-85A3AF60D685}" type="slidenum">
              <a:rPr lang="en-US"/>
              <a:pPr>
                <a:defRPr/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860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4F0407-2309-2BB8-02CD-F5AD3D08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F5A3A5-24C9-5D3D-0F70-6455B8C8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655EE-455F-8152-119A-55F96A47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82132-D8B7-4037-8E63-9594928734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316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F86AB1-350A-1E30-6848-99C5C43C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910CFA-DFCA-210D-2563-D8815BD6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27079-A004-B298-3DDB-7348FDC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AE22-BA44-447D-A726-BEFBED80E8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1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B5B44-84B3-4224-957E-71E8BF51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030641-674D-4688-B89E-CF89D9E4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C02C8-2C52-472A-9BCF-1B2908BF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8507F6-E732-4F29-972F-C62A4BAA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6FB487-6346-4173-84FC-673C13EB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85C4-4E12-419A-BB86-C312CC869BF4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557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F5CFE-B440-4B69-8CBE-4360A7A9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16836-6BC1-4FCA-AC22-622A48F70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968956-AB33-4CFA-82CB-7FE37964A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36EB38-C56C-47DB-80AA-63F7C991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BE9ACD-F1CD-4111-88E1-ACC65AA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47B661A-26EC-410E-9B97-79E72159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C7CE-00AE-4049-937F-B3E7143DB466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99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23598-7C69-4C0D-82DB-6768FEB1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2AD72E-1A1B-4012-A7DA-1DB82135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DACBE3-20AD-44C7-9FEA-4C53DC46E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8B97F17-E512-4080-9279-E04128356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D7E92D-E7B8-4A85-BE5F-64835564F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023D4D-F324-407B-B7E4-E32037B6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CD21FB-C125-40A7-9471-3B6B81FC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75FCB7-0461-4411-BA9D-5FFBCD64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C3C5C-86E4-4F33-9FE2-42054F7DF98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47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91A41D-6167-4AB9-852A-66381AA7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E6D437-A55E-4F37-84EE-FA2712CF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32E6E13-5A3D-454A-ACD1-DEAE21E7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DA1D43-E3DB-4B20-A5B3-81F79ABF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FA75F-F602-4222-A893-DC7E1AD499CE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54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19C30AA-D251-43CF-AFD1-865CB566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1A05790-1E00-463A-8EC4-22A7B994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62E080-7DA4-4297-8F42-22860D8E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52C2-EF25-49B6-8FC0-B23BEF449E0A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64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BA2F8-466C-40DE-9E37-656A5A00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CE8D64-D0B8-4D34-8FEF-18171F87B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62FBF0-79F1-4AFE-BD69-D60C533A9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B0B36E-F4E9-4133-A4D4-B285114B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F2909-AAA0-4733-BF71-975A712F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D75813-8793-46BD-93F8-673E6C75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6BEC-5C05-4F79-A4BA-5324BACF7189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48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0F53D-638D-4E8F-B4C5-0B7B13CB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FE3987-D3C8-4718-8BCA-37C6987CC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99AB9F-E256-4689-9262-790AB0DA2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DDEEF9-E571-4EA2-8EA0-B7DACF38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0C9B90-0697-473A-8ABC-CF184AE3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F4CA82-B723-44E2-B82F-7974A272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B746-7669-484D-A7D1-A08BDAF4EF8D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88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CCF88A-A7D7-4F5E-BD63-62E271AF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BB6D8C-86BB-4633-BD0B-976EB15D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33E5CB-FEE4-4BA7-99C6-A947DD471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48104-0E51-4570-A45F-314BECCF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7F20E1-4D97-4BD9-B91F-C5CA180DD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80ADB-4A20-442B-9CAF-F299C71353EF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09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6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zioneprovincegiovani.net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hyperlink" Target="mailto:azioneprovincegiovani@upinet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10" Type="http://schemas.openxmlformats.org/officeDocument/2006/relationships/image" Target="../media/image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4294967295"/>
          </p:nvPr>
        </p:nvSpPr>
        <p:spPr>
          <a:xfrm>
            <a:off x="8594725" y="6332538"/>
            <a:ext cx="549275" cy="5254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DDF377C-4C9C-4293-80AB-E3D2B43D1369}" type="slidenum">
              <a:rPr lang="en-US" altLang="it-IT">
                <a:sym typeface="Calibri" panose="020F0502020204030204" pitchFamily="34" charset="0"/>
              </a:rPr>
              <a:pPr/>
              <a:t>1</a:t>
            </a:fld>
            <a:endParaRPr lang="it-IT" altLang="it-IT"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B394915-F6A9-DE06-55DD-91C434E6E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598" y="1412776"/>
            <a:ext cx="379272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/>
            <a:endParaRPr lang="it-IT" altLang="it-IT" sz="1500" b="1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it-IT" altLang="it-IT" sz="1500" b="1" dirty="0">
              <a:solidFill>
                <a:prstClr val="black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AZIONE PROVINCE GIOVANI</a:t>
            </a:r>
          </a:p>
          <a:p>
            <a:pPr algn="ctr" defTabSz="685800"/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2019 &amp; 2020</a:t>
            </a:r>
          </a:p>
          <a:p>
            <a:pPr algn="ctr" defTabSz="685800"/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Evento finale</a:t>
            </a:r>
          </a:p>
          <a:p>
            <a:pPr algn="ctr" defTabSz="685800"/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Hotel Quirinale, Via Nazionale 7</a:t>
            </a:r>
          </a:p>
          <a:p>
            <a:pPr algn="ctr" defTabSz="685800"/>
            <a:endParaRPr lang="it-IT" altLang="it-IT" b="1" dirty="0">
              <a:solidFill>
                <a:srgbClr val="0070C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it-IT" altLang="it-IT" b="1" dirty="0">
                <a:solidFill>
                  <a:srgbClr val="0070C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Roma, 11 maggio 2022</a:t>
            </a:r>
            <a:endParaRPr lang="it-IT" altLang="it-IT" dirty="0">
              <a:solidFill>
                <a:srgbClr val="0070C0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3" name="Triangolo isoscele 22">
            <a:extLst>
              <a:ext uri="{FF2B5EF4-FFF2-40B4-BE49-F238E27FC236}">
                <a16:creationId xmlns:a16="http://schemas.microsoft.com/office/drawing/2014/main" id="{96473B51-A7B7-7A92-2350-DB276BD08309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7E6ED26-A797-2739-4123-E5E4FEF0B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64707"/>
            <a:ext cx="2595057" cy="259505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B0D73A04-DD2E-C6A5-74E3-4A16E4D79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image2.png">
            <a:extLst>
              <a:ext uri="{FF2B5EF4-FFF2-40B4-BE49-F238E27FC236}">
                <a16:creationId xmlns:a16="http://schemas.microsoft.com/office/drawing/2014/main" id="{5BE7E13D-C922-BB21-AA12-69380691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Immagine 9">
            <a:extLst>
              <a:ext uri="{FF2B5EF4-FFF2-40B4-BE49-F238E27FC236}">
                <a16:creationId xmlns:a16="http://schemas.microsoft.com/office/drawing/2014/main" id="{D8ABC17E-48B2-AA9E-2022-47D18001E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856ED17-6DE0-987F-DBBA-66B909B01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8E1F983-4A3F-84CD-AB45-7DC3E31918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EDDF377C-4C9C-4293-80AB-E3D2B43D1369}" type="slidenum">
              <a:rPr kumimoji="0" lang="en-US" altLang="it-IT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lang="it-IT" altLang="it-IT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4989C2-A24A-206B-AC6F-078C9FD5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72" y="1470107"/>
            <a:ext cx="7102456" cy="4535817"/>
          </a:xfrm>
          <a:prstGeom prst="rect">
            <a:avLst/>
          </a:prstGeom>
        </p:spPr>
      </p:pic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5" y="1012366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AMBITI TEMATICI (n. progetti)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EF29078-6006-42B8-E146-BEC810142544}"/>
              </a:ext>
            </a:extLst>
          </p:cNvPr>
          <p:cNvSpPr/>
          <p:nvPr/>
        </p:nvSpPr>
        <p:spPr>
          <a:xfrm>
            <a:off x="1475656" y="2053153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61FC5E2-7549-4B27-CE0E-D878024AB844}"/>
              </a:ext>
            </a:extLst>
          </p:cNvPr>
          <p:cNvSpPr/>
          <p:nvPr/>
        </p:nvSpPr>
        <p:spPr>
          <a:xfrm>
            <a:off x="1907704" y="3439087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AC1CB99-4744-2F49-4B0D-5D2E1BC2D3A9}"/>
              </a:ext>
            </a:extLst>
          </p:cNvPr>
          <p:cNvSpPr/>
          <p:nvPr/>
        </p:nvSpPr>
        <p:spPr>
          <a:xfrm>
            <a:off x="1259632" y="4818304"/>
            <a:ext cx="5040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C1ED4E51-C62A-BB8B-71F3-B4A640D9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5648AA3B-C67C-D50E-8950-298236A2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Immagine 9">
            <a:extLst>
              <a:ext uri="{FF2B5EF4-FFF2-40B4-BE49-F238E27FC236}">
                <a16:creationId xmlns:a16="http://schemas.microsoft.com/office/drawing/2014/main" id="{1DB6EC78-184D-4C1B-D32A-CF187ABD1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4249D56-A41A-3586-F2ED-C1786B339F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254A6F7-582D-FEC7-6F33-B7B0C307A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2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EDDF377C-4C9C-4293-80AB-E3D2B43D1369}" type="slidenum">
              <a:rPr kumimoji="0" lang="en-US" altLang="it-IT" sz="9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lang="it-IT" altLang="it-IT" sz="9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5" y="1012366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PARTNER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F17B24A-95A0-5B2F-D0CF-63EAF710F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74938"/>
              </p:ext>
            </p:extLst>
          </p:nvPr>
        </p:nvGraphicFramePr>
        <p:xfrm>
          <a:off x="1115615" y="1844824"/>
          <a:ext cx="7007613" cy="3672410"/>
        </p:xfrm>
        <a:graphic>
          <a:graphicData uri="http://schemas.openxmlformats.org/drawingml/2006/table">
            <a:tbl>
              <a:tblPr firstRow="1" firstCol="1" bandRow="1"/>
              <a:tblGrid>
                <a:gridCol w="5077424">
                  <a:extLst>
                    <a:ext uri="{9D8B030D-6E8A-4147-A177-3AD203B41FA5}">
                      <a16:colId xmlns:a16="http://schemas.microsoft.com/office/drawing/2014/main" val="2157227597"/>
                    </a:ext>
                  </a:extLst>
                </a:gridCol>
                <a:gridCol w="1930189">
                  <a:extLst>
                    <a:ext uri="{9D8B030D-6E8A-4147-A177-3AD203B41FA5}">
                      <a16:colId xmlns:a16="http://schemas.microsoft.com/office/drawing/2014/main" val="1352074059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PARTNER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n.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0994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Province Partner (nelle UPI ed ANCI)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18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199663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Comuni Associati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77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22029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Scuole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42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3793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Partner non istituzionali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72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7203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Sponsor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4267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TOTALE COMPLESSIVO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  <a:spcBef>
                          <a:spcPts val="600"/>
                        </a:spcBef>
                      </a:pPr>
                      <a:r>
                        <a:rPr lang="it-IT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214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253814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B78F24CA-3F38-DBFF-5811-DB89B701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62B4884E-11C4-7B97-F966-3A7DD50B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31339040-5469-0BDD-47B6-EECF3BA4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7E70536-7198-5C40-DD02-9BECFCEA3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C9390D-6FFE-0B59-2B39-DB298EC0D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174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858BD6B-AC44-B1AC-E4B2-63DAA4903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7236"/>
              </p:ext>
            </p:extLst>
          </p:nvPr>
        </p:nvGraphicFramePr>
        <p:xfrm>
          <a:off x="1986179" y="1412776"/>
          <a:ext cx="5838045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669018">
                  <a:extLst>
                    <a:ext uri="{9D8B030D-6E8A-4147-A177-3AD203B41FA5}">
                      <a16:colId xmlns:a16="http://schemas.microsoft.com/office/drawing/2014/main" val="3668489882"/>
                    </a:ext>
                  </a:extLst>
                </a:gridCol>
                <a:gridCol w="3271360">
                  <a:extLst>
                    <a:ext uri="{9D8B030D-6E8A-4147-A177-3AD203B41FA5}">
                      <a16:colId xmlns:a16="http://schemas.microsoft.com/office/drawing/2014/main" val="89063305"/>
                    </a:ext>
                  </a:extLst>
                </a:gridCol>
                <a:gridCol w="1897667">
                  <a:extLst>
                    <a:ext uri="{9D8B030D-6E8A-4147-A177-3AD203B41FA5}">
                      <a16:colId xmlns:a16="http://schemas.microsoft.com/office/drawing/2014/main" val="1122501798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N°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TITOLO DEL PROGETTO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CAPOFILA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655229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OMBRONE: itinerario fluviale per la valorizzazione della COMUNITA’ DI FIUME in Maremma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Grosseto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90949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“A scuola di impresa”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Forlì- Cesena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520440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presente e connessa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dell'Aquila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4522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GIOvani guide Naturalistiche in Toscana - GIONAT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Livorno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005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Giovani per la sostenibilità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Verona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5754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Formattivati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Biella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37300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W.I.P.S. - Valconca e Valmarecchia Insieme Per la Sostenibilità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Rimini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42126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FESTIVAL DELLA SOSTENIBILITA’ AMBIENTALE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Ferrara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1479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ME.CO. MEns sana in COrpore sano. Perché lo sport sia benessere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Anci Liguria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3451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 SEME PER IL FUTURO – In ricordo di Michela Sau*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Frosinone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18313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SportAbility: l'abilità dello sport per una crescita inclusiva, relazionale e sana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Upi Campania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32649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SPAZIO GIOVANI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Taranto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448935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GREENWAY. GIOVANI, SOLE, VENTO, ACQUA: LE FORZE CHE CAMBIANO IL MONDO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Caserta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20263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LIBERA IL FUTURO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Prato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2760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 sostenibilità in Comune - Azioni per la diffusione di buone pratiche e cambiamenti di stile di vita nei cittadini di Colledara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Teramo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945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START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Matera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79242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SCOUTING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Asti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13479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PARCOGIOVANI - I Giovani e la Valorizzazione del patrimonio verde della Provincia di Parma: un esempio magico: il “parco della Reggia di Colorno”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Parma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3982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CONOSCERE, SPERIMENTARE, DIVENTARE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Novara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95967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Museo Vivo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Cremona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466321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 ARE THE CHALLENGERS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Verbano Cusio Ossola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95861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GENERAZIONE CIRCOLARE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Provincia di Foggia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305" marR="42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505174"/>
                  </a:ext>
                </a:extLst>
              </a:tr>
            </a:tbl>
          </a:graphicData>
        </a:graphic>
      </p:graphicFrame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B94CEF8-CF84-596C-AA4E-4A31A5259607}"/>
              </a:ext>
            </a:extLst>
          </p:cNvPr>
          <p:cNvSpPr txBox="1">
            <a:spLocks/>
          </p:cNvSpPr>
          <p:nvPr/>
        </p:nvSpPr>
        <p:spPr>
          <a:xfrm>
            <a:off x="272805" y="1412776"/>
            <a:ext cx="1371007" cy="247230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6223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APG 2020</a:t>
            </a:r>
          </a:p>
          <a:p>
            <a:pPr marL="0" marR="6223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22 progetti</a:t>
            </a:r>
          </a:p>
          <a:p>
            <a:pPr marL="0" marR="6223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BC6DD672-F81B-EA6B-8503-B3388592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42243F65-8950-AD88-EA48-3F133E71D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2E54048F-B582-82BC-2ACC-9279EFD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1B8BCE-BB49-48E7-6D66-E0BE5D024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93BB335-CE0D-865E-4DFD-C1ED3C2B5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48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A4989C2-A24A-206B-AC6F-078C9FD5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72" y="1470107"/>
            <a:ext cx="7102456" cy="453581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35F2517-4055-712B-D8F8-01C67EB62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387" y="1950824"/>
            <a:ext cx="975445" cy="755970"/>
          </a:xfrm>
          <a:prstGeom prst="rect">
            <a:avLst/>
          </a:prstGeom>
        </p:spPr>
      </p:pic>
      <p:sp>
        <p:nvSpPr>
          <p:cNvPr id="14" name="CasellaDiTesto 5">
            <a:extLst>
              <a:ext uri="{FF2B5EF4-FFF2-40B4-BE49-F238E27FC236}">
                <a16:creationId xmlns:a16="http://schemas.microsoft.com/office/drawing/2014/main" id="{AEDBF5B7-F469-137A-72AF-F1D4971C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3476077"/>
            <a:ext cx="84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" name="CasellaDiTesto 6">
            <a:extLst>
              <a:ext uri="{FF2B5EF4-FFF2-40B4-BE49-F238E27FC236}">
                <a16:creationId xmlns:a16="http://schemas.microsoft.com/office/drawing/2014/main" id="{7E4163E4-82C4-AEEB-6FBF-A603BCA9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107" y="5013176"/>
            <a:ext cx="84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28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5" y="1012366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AMBITI TEMATICI (n. progetti) </a:t>
            </a:r>
          </a:p>
        </p:txBody>
      </p:sp>
      <p:pic>
        <p:nvPicPr>
          <p:cNvPr id="12" name="image1.png">
            <a:extLst>
              <a:ext uri="{FF2B5EF4-FFF2-40B4-BE49-F238E27FC236}">
                <a16:creationId xmlns:a16="http://schemas.microsoft.com/office/drawing/2014/main" id="{140AB438-61BB-8CE5-C50A-AD855710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image2.png">
            <a:extLst>
              <a:ext uri="{FF2B5EF4-FFF2-40B4-BE49-F238E27FC236}">
                <a16:creationId xmlns:a16="http://schemas.microsoft.com/office/drawing/2014/main" id="{57B20C61-0246-184D-AF85-ADAD9437F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Immagine 9">
            <a:extLst>
              <a:ext uri="{FF2B5EF4-FFF2-40B4-BE49-F238E27FC236}">
                <a16:creationId xmlns:a16="http://schemas.microsoft.com/office/drawing/2014/main" id="{29677299-5653-B7BF-6154-27A29ADAC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7B7CFAD-DA70-ED35-B5DF-E921813598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927228A-895B-ACDC-9B3D-DD186DE09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37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5" y="1012366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PARTNER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58AF1C03-15FB-C1A2-49B0-59FC29A6B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497376"/>
              </p:ext>
            </p:extLst>
          </p:nvPr>
        </p:nvGraphicFramePr>
        <p:xfrm>
          <a:off x="1115614" y="1935510"/>
          <a:ext cx="7007613" cy="3221682"/>
        </p:xfrm>
        <a:graphic>
          <a:graphicData uri="http://schemas.openxmlformats.org/drawingml/2006/table">
            <a:tbl>
              <a:tblPr firstRow="1" firstCol="1" bandRow="1"/>
              <a:tblGrid>
                <a:gridCol w="5077424">
                  <a:extLst>
                    <a:ext uri="{9D8B030D-6E8A-4147-A177-3AD203B41FA5}">
                      <a16:colId xmlns:a16="http://schemas.microsoft.com/office/drawing/2014/main" val="3034180692"/>
                    </a:ext>
                  </a:extLst>
                </a:gridCol>
                <a:gridCol w="1930189">
                  <a:extLst>
                    <a:ext uri="{9D8B030D-6E8A-4147-A177-3AD203B41FA5}">
                      <a16:colId xmlns:a16="http://schemas.microsoft.com/office/drawing/2014/main" val="2698604441"/>
                    </a:ext>
                  </a:extLst>
                </a:gridCol>
              </a:tblGrid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Tipologia ENTE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n.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589557"/>
                  </a:ext>
                </a:extLst>
              </a:tr>
              <a:tr h="532974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Province Partner (nelle UPI ed ANCI)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029932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Comuni Associati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355896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Scuole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38093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Partner non istituzionali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7313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Sponsor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52885"/>
                  </a:ext>
                </a:extLst>
              </a:tr>
              <a:tr h="448118"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TOTALE COMPLESSIVO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255905" algn="just">
                        <a:lnSpc>
                          <a:spcPct val="106000"/>
                        </a:lnSpc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36474"/>
                  </a:ext>
                </a:extLst>
              </a:tr>
            </a:tbl>
          </a:graphicData>
        </a:graphic>
      </p:graphicFrame>
      <p:pic>
        <p:nvPicPr>
          <p:cNvPr id="9" name="image1.png">
            <a:extLst>
              <a:ext uri="{FF2B5EF4-FFF2-40B4-BE49-F238E27FC236}">
                <a16:creationId xmlns:a16="http://schemas.microsoft.com/office/drawing/2014/main" id="{88144E21-83BB-79D8-30FC-83808CC0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D7C4BAFF-37A4-7532-F501-9988F18A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19809340-34DB-2175-9845-13874B55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53BAB0-C7BE-1B80-D0CB-45642629D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C51BD18-C8BB-33B7-F3F2-5B002400E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6580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" y="1324244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ATTIVITA’ TRASVERSALI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AC199F-5992-1146-E097-324290A0414E}"/>
              </a:ext>
            </a:extLst>
          </p:cNvPr>
          <p:cNvSpPr/>
          <p:nvPr/>
        </p:nvSpPr>
        <p:spPr>
          <a:xfrm>
            <a:off x="834488" y="2132856"/>
            <a:ext cx="6905863" cy="364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GESTIONE TECNICA E FINANZIARIA</a:t>
            </a:r>
          </a:p>
          <a:p>
            <a:pPr algn="ctr"/>
            <a:endParaRPr lang="it-IT" b="1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ASSISTENZA AI PROGETTI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COMUNICAZIONE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>
                <a:solidFill>
                  <a:schemeClr val="tx1"/>
                </a:solidFill>
                <a:hlinkClick r:id="rId3"/>
              </a:rPr>
              <a:t>https://azioneprovincegiovani.net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METAVALUTAZIONE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42702663-FDC7-CC67-E958-2990A7F3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C31D91F8-89E8-2E96-F483-C9095224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CAFACD4F-7D65-5E9D-9209-CEB4F5BC3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0F80050-5791-D333-C837-0311809283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2BAED2D-6B14-9083-7B1E-AD08E4980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806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" y="1324244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APG 2021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639D146-0E07-D146-A129-9286E8832D12}"/>
              </a:ext>
            </a:extLst>
          </p:cNvPr>
          <p:cNvSpPr txBox="1"/>
          <p:nvPr/>
        </p:nvSpPr>
        <p:spPr>
          <a:xfrm>
            <a:off x="5856949" y="2555036"/>
            <a:ext cx="273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€ 1.045.055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6878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Conferenza Unificata del 5 maggio 2021.</a:t>
            </a:r>
          </a:p>
          <a:p>
            <a:endParaRPr lang="it-IT" dirty="0"/>
          </a:p>
          <a:p>
            <a:r>
              <a:rPr lang="it-IT" dirty="0"/>
              <a:t>Accordo tra UPI e il Dipartimento del 9 dicembre 2021.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774430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Conferenza Unificata del 4 agosto 2021 per riparto dell’Incremento del FPG 2021.</a:t>
            </a:r>
          </a:p>
          <a:p>
            <a:endParaRPr lang="it-IT" dirty="0"/>
          </a:p>
          <a:p>
            <a:r>
              <a:rPr lang="it-IT" dirty="0"/>
              <a:t>Accordo tra UPI e il Dipartimento in via di sottoscrizione.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639D146-0E07-D146-A129-9286E8832D12}"/>
              </a:ext>
            </a:extLst>
          </p:cNvPr>
          <p:cNvSpPr txBox="1"/>
          <p:nvPr/>
        </p:nvSpPr>
        <p:spPr>
          <a:xfrm>
            <a:off x="5891811" y="4317153"/>
            <a:ext cx="273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€ 1.050.000</a:t>
            </a:r>
            <a:endParaRPr lang="it-IT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A41DA658-A5D0-0E5E-9415-4DCA1CAEF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7580D23D-17DE-B0DB-48C0-4F8BB91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Immagine 9">
            <a:extLst>
              <a:ext uri="{FF2B5EF4-FFF2-40B4-BE49-F238E27FC236}">
                <a16:creationId xmlns:a16="http://schemas.microsoft.com/office/drawing/2014/main" id="{D77D9078-28FA-336B-B307-E0E334A6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DD3DF4E-D7B1-FB3F-340B-023004DFD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376FBC8-95F4-7281-249E-E79EB4F6E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878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" y="1324244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APG 2021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FAC199F-5992-1146-E097-324290A0414E}"/>
              </a:ext>
            </a:extLst>
          </p:cNvPr>
          <p:cNvSpPr/>
          <p:nvPr/>
        </p:nvSpPr>
        <p:spPr>
          <a:xfrm>
            <a:off x="2860788" y="2319248"/>
            <a:ext cx="2369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Avviso Pubblico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FAC199F-5992-1146-E097-324290A0414E}"/>
              </a:ext>
            </a:extLst>
          </p:cNvPr>
          <p:cNvSpPr/>
          <p:nvPr/>
        </p:nvSpPr>
        <p:spPr>
          <a:xfrm>
            <a:off x="6283213" y="2319248"/>
            <a:ext cx="2369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Pubblicazione attesa a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giugno 2022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FAC199F-5992-1146-E097-324290A0414E}"/>
              </a:ext>
            </a:extLst>
          </p:cNvPr>
          <p:cNvSpPr/>
          <p:nvPr/>
        </p:nvSpPr>
        <p:spPr>
          <a:xfrm>
            <a:off x="1347907" y="3617606"/>
            <a:ext cx="2369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Lotto 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FAC199F-5992-1146-E097-324290A0414E}"/>
              </a:ext>
            </a:extLst>
          </p:cNvPr>
          <p:cNvSpPr/>
          <p:nvPr/>
        </p:nvSpPr>
        <p:spPr>
          <a:xfrm>
            <a:off x="4267131" y="3617606"/>
            <a:ext cx="236936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Lotto 2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5220072" y="2822714"/>
            <a:ext cx="972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2771800" y="3284984"/>
            <a:ext cx="756000" cy="648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4355976" y="3284984"/>
            <a:ext cx="955237" cy="648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87151" y="4581128"/>
            <a:ext cx="256071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Contrasto alla dispersione scolastica e orientamento personale e professionale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87151" y="5805264"/>
            <a:ext cx="2560713" cy="675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Giovani e nuove tecnologie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626488" y="4581128"/>
            <a:ext cx="236264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Azioni di Contrasto al Disagio Giovanile</a:t>
            </a:r>
          </a:p>
        </p:txBody>
      </p:sp>
      <p:pic>
        <p:nvPicPr>
          <p:cNvPr id="18" name="image1.png">
            <a:extLst>
              <a:ext uri="{FF2B5EF4-FFF2-40B4-BE49-F238E27FC236}">
                <a16:creationId xmlns:a16="http://schemas.microsoft.com/office/drawing/2014/main" id="{5795C654-F6FC-1776-F8C5-0B6FEFA5B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image2.png">
            <a:extLst>
              <a:ext uri="{FF2B5EF4-FFF2-40B4-BE49-F238E27FC236}">
                <a16:creationId xmlns:a16="http://schemas.microsoft.com/office/drawing/2014/main" id="{4E8EA944-3211-4832-B0DD-11AF19163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" name="Immagine 9">
            <a:extLst>
              <a:ext uri="{FF2B5EF4-FFF2-40B4-BE49-F238E27FC236}">
                <a16:creationId xmlns:a16="http://schemas.microsoft.com/office/drawing/2014/main" id="{B25442DD-0739-9AEF-F1EE-3BDBEF943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BFB3792-D1F7-E124-4592-5AE36F968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3A4F1F41-82DC-53CA-84C6-2EB494EAE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82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1" y="1178741"/>
            <a:ext cx="7007613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400" dirty="0">
                <a:solidFill>
                  <a:schemeClr val="bg1"/>
                </a:solidFill>
              </a:rPr>
              <a:t>CONTRASTO ALLA DISPERSIONE SCOLASTICA E ORIENTAMENTO PERSONALE E PROFESSIONALE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87151" y="2060848"/>
            <a:ext cx="7097217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Interventi finalizzati a sostenere la creatività, la capacità innovativa e il talento dei giovani come elementi fondamentali per assicurare loro opportunità di sviluppo personale e sociale, promuovere la loro partecipazione attiva alla società e favorirne una maggiore occupabilità. 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dirty="0">
                <a:solidFill>
                  <a:schemeClr val="tx1"/>
                </a:solidFill>
              </a:rPr>
              <a:t>Le proposte progettuali dovranno promuovere sia percorsi formativi individualizzati, complementari a quelli tradizionali, sia coinvolgere anche il gruppo classe di riferimento e prevedere azioni congiunte “dentro e fuori la scuola”. 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/>
              <a:t>.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83434910-FDDB-48C3-5307-3111EA86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FFE1CFDD-F2FA-DA72-F5FC-42C2F886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CE170DAE-AD9A-7ACB-EDE4-0ECC266C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49877B-961C-8309-4DAD-DB65D829A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BF852E9-B418-1882-7080-EF5A914B6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96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1" y="1178741"/>
            <a:ext cx="700761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800" dirty="0">
                <a:solidFill>
                  <a:schemeClr val="bg1"/>
                </a:solidFill>
              </a:rPr>
              <a:t>GIOVANI E NUOVE TECNOLOGIE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87151" y="2060848"/>
            <a:ext cx="7097217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Iniziative e progettualità che volte a valorizzare le competenze digitali e l’apprendimento delle discipline STEM , lo sviluppo del pensiero innovativo e creativo, nonché le competenze cognitive e non dei ragazzi e delle ragazze, con particolare riguardo al pensiero computazionale, all'utilizzo critico e consapevole dei social network e dei media.</a:t>
            </a:r>
          </a:p>
          <a:p>
            <a:pPr algn="just"/>
            <a:r>
              <a:rPr lang="it-IT" dirty="0"/>
              <a:t>.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744E146F-D322-3C73-3FC9-DBD8DC54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2B6C60D7-5A1A-96C3-5E66-538461F3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F4B53EFE-95CC-365E-001B-53025146F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07C11EB-76E2-8ADC-4D8F-46E973C43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165E92-9660-959F-7038-25E0B25BC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15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5E5E0528-A29E-0A1C-F54A-1C01A2E18AF0}"/>
              </a:ext>
            </a:extLst>
          </p:cNvPr>
          <p:cNvSpPr txBox="1">
            <a:spLocks/>
          </p:cNvSpPr>
          <p:nvPr/>
        </p:nvSpPr>
        <p:spPr>
          <a:xfrm>
            <a:off x="365523" y="2205479"/>
            <a:ext cx="8229600" cy="251523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Istituito presso la Presidenza del Consiglio dei Ministri il </a:t>
            </a:r>
            <a:r>
              <a:rPr kumimoji="0" lang="it-IT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Fondo per le politiche giovanili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promuove il diritto dei giovani alla formazione culturale e professionale e all’inserimento nella vita sociale, anche attraverso interventi volti ad agevolare la realizzazione del diritto dei giovani all’abitazione, nonché a facilitare l’accesso al credito per l’acquisto e l’utilizzo di beni e servizi.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E0EFE333-A358-73CA-B18F-09C36C6B9827}"/>
              </a:ext>
            </a:extLst>
          </p:cNvPr>
          <p:cNvSpPr txBox="1">
            <a:spLocks/>
          </p:cNvSpPr>
          <p:nvPr/>
        </p:nvSpPr>
        <p:spPr bwMode="auto">
          <a:xfrm>
            <a:off x="410319" y="1053144"/>
            <a:ext cx="8229600" cy="993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Fondo Nazionale Politiche Giovanili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F7F5B2-F865-FECB-5BC4-2C2301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720714"/>
            <a:ext cx="4852837" cy="2225233"/>
          </a:xfrm>
          <a:prstGeom prst="rect">
            <a:avLst/>
          </a:prstGeom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71D9D469-27C5-5914-6488-5CAB26A2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62D245F2-23F5-D034-EF79-6B2EEB62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96632B-4D53-7639-5607-D0F3E8A2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6DE4884-BA58-F257-4AF8-843D1FC84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74EF1F3-CA3A-D558-A835-7A36F961F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506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1" y="1178741"/>
            <a:ext cx="700761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800" dirty="0">
                <a:solidFill>
                  <a:schemeClr val="bg1"/>
                </a:solidFill>
              </a:rPr>
              <a:t>AZIONI DI CONTRASTO AL DISAGIO GIOVANILE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87151" y="2060848"/>
            <a:ext cx="7097217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Iniziative e progettualità che consentano ai giovani di uscire dall’isolamento psicologico e fisico, sostenendo laboratori di diversa tipologia (espressivi, quali ad esempio di teatro e musica, arte, ecc..), esperienze significative (visite guidate, attività di conoscenza del territorio, ecc..), percorsi di orientamento e conoscenza di sé, attività fisica e sportiva di ogni genere e tutte le azioni capaci di attivare i giovani e farli appassionare in maniera sana e costruttiva ponendo al centro anche le istituzioni scolastiche. 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/>
              <a:t>.</a:t>
            </a:r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1A477F64-4798-C930-8C36-6896B7C0D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E7C1CA94-184C-50A0-2516-0877ADD8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AF12EDDC-F656-37FE-5BEB-C2AF8824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17D2F64-58D4-33E2-AD33-420E59904B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83BB4DF-3201-EE24-ACE7-D6FEAF82D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622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16" name="CasellaDiTesto 1">
            <a:extLst>
              <a:ext uri="{FF2B5EF4-FFF2-40B4-BE49-F238E27FC236}">
                <a16:creationId xmlns:a16="http://schemas.microsoft.com/office/drawing/2014/main" id="{6886E3EA-B61E-7EDC-4852-44226CF42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1" y="1178741"/>
            <a:ext cx="7007613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2800" dirty="0">
                <a:solidFill>
                  <a:schemeClr val="bg1"/>
                </a:solidFill>
              </a:rPr>
              <a:t>AZIONI DI CONTRASTO AL DISAGIO GIOVANILE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683568" y="1988840"/>
            <a:ext cx="71111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400" dirty="0"/>
              <a:t>Promuovere azioni tese allo sviluppo di </a:t>
            </a:r>
            <a:r>
              <a:rPr lang="it-IT" sz="1400" dirty="0" err="1">
                <a:solidFill>
                  <a:srgbClr val="FF0000"/>
                </a:solidFill>
              </a:rPr>
              <a:t>empowerment</a:t>
            </a:r>
            <a:r>
              <a:rPr lang="it-IT" sz="1400" dirty="0">
                <a:solidFill>
                  <a:srgbClr val="FF0000"/>
                </a:solidFill>
              </a:rPr>
              <a:t> individuale e di comunità </a:t>
            </a:r>
            <a:r>
              <a:rPr lang="it-IT" sz="1400" dirty="0"/>
              <a:t>(coesione sociale e partecipazione) dirette al potenziamento delle “life </a:t>
            </a:r>
            <a:r>
              <a:rPr lang="it-IT" sz="1400" dirty="0" err="1"/>
              <a:t>skills</a:t>
            </a:r>
            <a:r>
              <a:rPr lang="it-IT" sz="1400" dirty="0"/>
              <a:t>” e al recupero del disagio giovanile mediante l'apprendimento formale e non formale, laboratori formativi d’inserimento al lavoro (per giovani over 17), workshop di orientamento professionale, seminari, azioni di mobilità e informazione sul territorio.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4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/>
              <a:t>Promuovere lo </a:t>
            </a:r>
            <a:r>
              <a:rPr lang="it-IT" sz="1400" dirty="0">
                <a:solidFill>
                  <a:srgbClr val="FF0000"/>
                </a:solidFill>
              </a:rPr>
              <a:t>sviluppo di benessere psicologico </a:t>
            </a:r>
            <a:r>
              <a:rPr lang="it-IT" sz="1400" dirty="0"/>
              <a:t>mediante la creazione di sportelli di ascolto e di supporto psicologico, con particolare riferimento alle scuole secondarie di secondo grado gestite dalle Province.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4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400" dirty="0"/>
              <a:t>Promuovere le </a:t>
            </a:r>
            <a:r>
              <a:rPr lang="it-IT" sz="1400" dirty="0">
                <a:solidFill>
                  <a:srgbClr val="FF0000"/>
                </a:solidFill>
              </a:rPr>
              <a:t>attività sportive </a:t>
            </a:r>
            <a:r>
              <a:rPr lang="it-IT" sz="1400" dirty="0"/>
              <a:t>e le iniziative volte a favorire la ripresa dei percorsi di emancipazione dei giovani mediante lo sport quale strumento di integrazione sociale e di aggregazione tra pari.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899592" y="5157192"/>
            <a:ext cx="689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070C0"/>
                </a:solidFill>
              </a:rPr>
              <a:t>Gli interventi dovranno prestare un’attenzione specifica e puntuale sulle nuove fragilità e vulnerabilità dei giovani, a livello psico-sociale e fisico, emerse e accentuatesi soprattutto con la pandemia. </a:t>
            </a:r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DF405D50-5A5B-CAD1-B912-CB3B2850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D78EEC00-76E5-E6DC-A5F3-B41B7F9D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magine 9">
            <a:extLst>
              <a:ext uri="{FF2B5EF4-FFF2-40B4-BE49-F238E27FC236}">
                <a16:creationId xmlns:a16="http://schemas.microsoft.com/office/drawing/2014/main" id="{F4FD0A0A-4C7A-C26A-ABC1-3EB4558B2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EA907FB-1D03-D74C-1AA7-192EBC68D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98C0DD7-B7F7-CE28-EBD5-6B2F94A9C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729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67389BF-E97D-9C47-EB05-E5010E83B8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79431EE6-E1D2-44ED-865B-85A3AF60D685}" type="slidenum">
              <a:rPr kumimoji="0" lang="en-US" sz="975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lang="en-US" sz="9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46C9A9CA-1C51-645B-83A1-BC5F02D2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5159C3EC-830C-2AC1-2BA2-E42DDFF5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magine 9">
            <a:extLst>
              <a:ext uri="{FF2B5EF4-FFF2-40B4-BE49-F238E27FC236}">
                <a16:creationId xmlns:a16="http://schemas.microsoft.com/office/drawing/2014/main" id="{A3E00138-D024-A9FC-38A4-925203C3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7A8419-66F1-EAA9-B0F9-6B09632FC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52BFF3-D286-B102-CE54-A0ED2D5A58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  <p:sp>
        <p:nvSpPr>
          <p:cNvPr id="9" name="CasellaDiTesto 1">
            <a:extLst>
              <a:ext uri="{FF2B5EF4-FFF2-40B4-BE49-F238E27FC236}">
                <a16:creationId xmlns:a16="http://schemas.microsoft.com/office/drawing/2014/main" id="{1DE7EDEE-2483-C28F-9ADE-BFD54801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" y="1324244"/>
            <a:ext cx="700761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it-IT" altLang="it-IT" sz="3200" dirty="0">
                <a:solidFill>
                  <a:schemeClr val="bg1"/>
                </a:solidFill>
              </a:rPr>
              <a:t>APG 2022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EF14AA2B-A1B2-584E-0F8D-3B496D3E7D42}"/>
              </a:ext>
            </a:extLst>
          </p:cNvPr>
          <p:cNvSpPr txBox="1">
            <a:spLocks/>
          </p:cNvSpPr>
          <p:nvPr/>
        </p:nvSpPr>
        <p:spPr>
          <a:xfrm>
            <a:off x="806878" y="2132856"/>
            <a:ext cx="4248720" cy="45354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ysClr val="windowText" lastClr="000000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L’Intesa tra Governo, Regioni, Anci ed UPI </a:t>
            </a: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sulla ripartizione del “Fondo Nazionale per le Politiche Giovanili” per il 2022 assegna una quota del 3% all’UPI per promuovere interventi territoriali promossi dalle Province in materia di politiche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giovanili, che siano in grado di dare risposte a livello di sistema territoriale, coinvolgendo, a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vario titolo, atteso il carattere trasversale delle politiche giovanili, le tematiche della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educazione, della formazione, del lavoro e dell’inclusione sociale.</a:t>
            </a: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404070-FE61-DC4F-3052-B3CFFE0ED046}"/>
              </a:ext>
            </a:extLst>
          </p:cNvPr>
          <p:cNvSpPr txBox="1"/>
          <p:nvPr/>
        </p:nvSpPr>
        <p:spPr>
          <a:xfrm>
            <a:off x="5426327" y="2163039"/>
            <a:ext cx="2602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Conferenza unificata dell’11 maggio 2022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Onda 12">
            <a:extLst>
              <a:ext uri="{FF2B5EF4-FFF2-40B4-BE49-F238E27FC236}">
                <a16:creationId xmlns:a16="http://schemas.microsoft.com/office/drawing/2014/main" id="{B4E0BA3D-EA63-B3B9-3668-50F6D06C7005}"/>
              </a:ext>
            </a:extLst>
          </p:cNvPr>
          <p:cNvSpPr/>
          <p:nvPr/>
        </p:nvSpPr>
        <p:spPr>
          <a:xfrm>
            <a:off x="5426327" y="3321707"/>
            <a:ext cx="2217610" cy="1656184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B31ABCA-163F-3B88-F1C0-A99941FFDBBF}"/>
              </a:ext>
            </a:extLst>
          </p:cNvPr>
          <p:cNvSpPr txBox="1"/>
          <p:nvPr/>
        </p:nvSpPr>
        <p:spPr>
          <a:xfrm>
            <a:off x="5405618" y="3918966"/>
            <a:ext cx="3249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€ 2.511.360,00</a:t>
            </a:r>
            <a:endParaRPr 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10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2852936"/>
            <a:ext cx="6886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Grazie per l’attenzione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 eventuali richieste informazioni e/o chiarimenti è possibile inviare una e-mail all’indirizzo </a:t>
            </a: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azioneprovincegiovani@upinet.it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98544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lemento grafico 5" descr="Pensiero">
            <a:extLst>
              <a:ext uri="{FF2B5EF4-FFF2-40B4-BE49-F238E27FC236}">
                <a16:creationId xmlns:a16="http://schemas.microsoft.com/office/drawing/2014/main" id="{DEAE710C-F1DE-43B3-9E22-3B3DAC66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834" y="2033671"/>
            <a:ext cx="1443519" cy="1443519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11F875-A7B3-6782-B1FE-EC5D0CF3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52C2-EF25-49B6-8FC0-B23BEF449E0A}" type="slidenum">
              <a:rPr lang="it-IT" altLang="it-IT" smtClean="0"/>
              <a:pPr/>
              <a:t>23</a:t>
            </a:fld>
            <a:endParaRPr lang="it-IT" altLang="it-IT"/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84380C78-C6C6-E450-7D67-B1656DE05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1C4EDA0E-352B-BD67-CA29-E7110EB8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5EAA2532-2038-BE0D-AEA9-2FF63B8F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3533F6F-1C5C-00B4-5A5B-99F26D01C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A3DE20-C97F-C43E-C4CA-56237C487C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C1E26B70-FDDA-7641-D4FC-82C33A02DACD}"/>
              </a:ext>
            </a:extLst>
          </p:cNvPr>
          <p:cNvSpPr txBox="1">
            <a:spLocks/>
          </p:cNvSpPr>
          <p:nvPr/>
        </p:nvSpPr>
        <p:spPr>
          <a:xfrm>
            <a:off x="395288" y="1557338"/>
            <a:ext cx="4248720" cy="45354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ysClr val="windowText" lastClr="000000"/>
            </a:solidFill>
          </a:ln>
        </p:spPr>
        <p:txBody>
          <a:bodyPr>
            <a:normAutofit lnSpcReduction="10000"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L’Intesa tra Governo, Regioni, Anci ed UPI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sulla ripartizione del “Fondo Nazionale per le Politiche Giovanili” ha assegnato una quota del 3% all’UPI per promuovere interventi integrati in materia di politiche giovanili e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valorizzare strategie e politiche coordinate a favore dei giovani promosse dalle Province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39D146-0E07-D146-A129-9286E8832D12}"/>
              </a:ext>
            </a:extLst>
          </p:cNvPr>
          <p:cNvSpPr txBox="1"/>
          <p:nvPr/>
        </p:nvSpPr>
        <p:spPr>
          <a:xfrm>
            <a:off x="5508104" y="2060848"/>
            <a:ext cx="27363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2019: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€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1.119.646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5D762A-FD1C-FF1B-73DE-EF7E7D81DBB1}"/>
              </a:ext>
            </a:extLst>
          </p:cNvPr>
          <p:cNvSpPr txBox="1"/>
          <p:nvPr/>
        </p:nvSpPr>
        <p:spPr>
          <a:xfrm>
            <a:off x="5483451" y="3363416"/>
            <a:ext cx="2741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2020: €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1.006.746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1535F4F-27B0-B37A-17F9-11D976770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31" y="4149080"/>
            <a:ext cx="2139881" cy="2145978"/>
          </a:xfrm>
          <a:prstGeom prst="rect">
            <a:avLst/>
          </a:prstGeom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CC414483-64A8-79A7-B766-981172975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717202F6-6BEC-13D2-5B89-2E2A4B6AF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magine 9">
            <a:extLst>
              <a:ext uri="{FF2B5EF4-FFF2-40B4-BE49-F238E27FC236}">
                <a16:creationId xmlns:a16="http://schemas.microsoft.com/office/drawing/2014/main" id="{9704D0EA-526F-8020-97C7-03AE8244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DF32B45-D591-A2CE-B2DB-FAF07F49E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C01C790-26F3-5035-545B-401D41A4F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3074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ttangolo arrotondato 7">
            <a:extLst>
              <a:ext uri="{FF2B5EF4-FFF2-40B4-BE49-F238E27FC236}">
                <a16:creationId xmlns:a16="http://schemas.microsoft.com/office/drawing/2014/main" id="{27B2BF7D-AC08-167E-4F07-CB8B4DDEFFE9}"/>
              </a:ext>
            </a:extLst>
          </p:cNvPr>
          <p:cNvSpPr/>
          <p:nvPr/>
        </p:nvSpPr>
        <p:spPr>
          <a:xfrm>
            <a:off x="1547813" y="1484313"/>
            <a:ext cx="6480175" cy="5762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OBIETTIVI GENERALI</a:t>
            </a:r>
          </a:p>
        </p:txBody>
      </p:sp>
      <p:pic>
        <p:nvPicPr>
          <p:cNvPr id="8" name="Diagramma 5">
            <a:extLst>
              <a:ext uri="{FF2B5EF4-FFF2-40B4-BE49-F238E27FC236}">
                <a16:creationId xmlns:a16="http://schemas.microsoft.com/office/drawing/2014/main" id="{53E4D25A-2AC5-D877-3BD8-EB96894186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35200"/>
            <a:ext cx="657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74B8A31A-F1AF-FEF9-FBB8-83815413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D0CF9E6E-F85C-CC60-C6C2-DDCE4494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magine 9">
            <a:extLst>
              <a:ext uri="{FF2B5EF4-FFF2-40B4-BE49-F238E27FC236}">
                <a16:creationId xmlns:a16="http://schemas.microsoft.com/office/drawing/2014/main" id="{633356C9-DDF7-3425-C7E6-194D1143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17D8543-9EF9-8676-2874-7CA54EF6C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FE56939-E576-8715-8BAD-4B8843470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67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Rettangolo arrotondato 7">
            <a:extLst>
              <a:ext uri="{FF2B5EF4-FFF2-40B4-BE49-F238E27FC236}">
                <a16:creationId xmlns:a16="http://schemas.microsoft.com/office/drawing/2014/main" id="{C1B8AFB2-39F0-79EA-B69C-089F0262B88E}"/>
              </a:ext>
            </a:extLst>
          </p:cNvPr>
          <p:cNvSpPr/>
          <p:nvPr/>
        </p:nvSpPr>
        <p:spPr>
          <a:xfrm>
            <a:off x="1547813" y="1484313"/>
            <a:ext cx="6480175" cy="57626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CHI SI RIVOLGE</a:t>
            </a:r>
          </a:p>
        </p:txBody>
      </p:sp>
      <p:pic>
        <p:nvPicPr>
          <p:cNvPr id="10" name="Diagramma 5">
            <a:extLst>
              <a:ext uri="{FF2B5EF4-FFF2-40B4-BE49-F238E27FC236}">
                <a16:creationId xmlns:a16="http://schemas.microsoft.com/office/drawing/2014/main" id="{7B3386E0-D134-91C3-143B-F894ECEE2C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35200"/>
            <a:ext cx="66167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1.png">
            <a:extLst>
              <a:ext uri="{FF2B5EF4-FFF2-40B4-BE49-F238E27FC236}">
                <a16:creationId xmlns:a16="http://schemas.microsoft.com/office/drawing/2014/main" id="{40AB26F6-F1C7-C626-A16D-EC68C45A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age2.png">
            <a:extLst>
              <a:ext uri="{FF2B5EF4-FFF2-40B4-BE49-F238E27FC236}">
                <a16:creationId xmlns:a16="http://schemas.microsoft.com/office/drawing/2014/main" id="{7032C1E1-9935-37D8-D1FE-F9747165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Immagine 9">
            <a:extLst>
              <a:ext uri="{FF2B5EF4-FFF2-40B4-BE49-F238E27FC236}">
                <a16:creationId xmlns:a16="http://schemas.microsoft.com/office/drawing/2014/main" id="{976610DE-ABC6-0321-C10C-38D4995A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CB4EBC8-CCA6-740F-845E-110348310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AA7E723-01D1-CB38-5AAE-48C40840B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2137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ttangolo arrotondato 4">
            <a:extLst>
              <a:ext uri="{FF2B5EF4-FFF2-40B4-BE49-F238E27FC236}">
                <a16:creationId xmlns:a16="http://schemas.microsoft.com/office/drawing/2014/main" id="{34BA0E1B-E0BB-87F7-C109-A1E0591D4B25}"/>
              </a:ext>
            </a:extLst>
          </p:cNvPr>
          <p:cNvSpPr/>
          <p:nvPr/>
        </p:nvSpPr>
        <p:spPr>
          <a:xfrm>
            <a:off x="2268538" y="1557338"/>
            <a:ext cx="4679950" cy="1150937"/>
          </a:xfrm>
          <a:prstGeom prst="round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AREE TEMATICHE DI INTERVENTO</a:t>
            </a:r>
          </a:p>
        </p:txBody>
      </p:sp>
      <p:sp>
        <p:nvSpPr>
          <p:cNvPr id="8" name="Rettangolo arrotondato 5">
            <a:extLst>
              <a:ext uri="{FF2B5EF4-FFF2-40B4-BE49-F238E27FC236}">
                <a16:creationId xmlns:a16="http://schemas.microsoft.com/office/drawing/2014/main" id="{BC226448-8D66-14D2-0EAE-6843AB99C79F}"/>
              </a:ext>
            </a:extLst>
          </p:cNvPr>
          <p:cNvSpPr/>
          <p:nvPr/>
        </p:nvSpPr>
        <p:spPr>
          <a:xfrm>
            <a:off x="395288" y="2924175"/>
            <a:ext cx="2663825" cy="3097213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CONTRASTO ALLA DISPERSIONE SCOLASTICA E MAGGIORE OCCUPABILITA’</a:t>
            </a:r>
          </a:p>
        </p:txBody>
      </p:sp>
      <p:sp>
        <p:nvSpPr>
          <p:cNvPr id="9" name="Rettangolo arrotondato 6">
            <a:extLst>
              <a:ext uri="{FF2B5EF4-FFF2-40B4-BE49-F238E27FC236}">
                <a16:creationId xmlns:a16="http://schemas.microsoft.com/office/drawing/2014/main" id="{A6C6B541-958A-E5CE-1538-D9B53F681B96}"/>
              </a:ext>
            </a:extLst>
          </p:cNvPr>
          <p:cNvSpPr/>
          <p:nvPr/>
        </p:nvSpPr>
        <p:spPr>
          <a:xfrm>
            <a:off x="3419475" y="2924175"/>
            <a:ext cx="2376488" cy="3097213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AMBIENTE, TERRITORIO E SVILUPPO SOSTENIBILE </a:t>
            </a:r>
          </a:p>
        </p:txBody>
      </p:sp>
      <p:sp>
        <p:nvSpPr>
          <p:cNvPr id="10" name="Rettangolo arrotondato 7">
            <a:extLst>
              <a:ext uri="{FF2B5EF4-FFF2-40B4-BE49-F238E27FC236}">
                <a16:creationId xmlns:a16="http://schemas.microsoft.com/office/drawing/2014/main" id="{4A525CDB-3AC3-EBFA-D9D1-5485838FA789}"/>
              </a:ext>
            </a:extLst>
          </p:cNvPr>
          <p:cNvSpPr/>
          <p:nvPr/>
        </p:nvSpPr>
        <p:spPr>
          <a:xfrm>
            <a:off x="6156325" y="2924175"/>
            <a:ext cx="2592388" cy="3097213"/>
          </a:xfrm>
          <a:prstGeom prst="round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PROMOZIONE DELLO SPORT SUL TERRITORIO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1.png">
            <a:extLst>
              <a:ext uri="{FF2B5EF4-FFF2-40B4-BE49-F238E27FC236}">
                <a16:creationId xmlns:a16="http://schemas.microsoft.com/office/drawing/2014/main" id="{74678D14-69C4-8FB8-F47D-747A9E6D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age2.png">
            <a:extLst>
              <a:ext uri="{FF2B5EF4-FFF2-40B4-BE49-F238E27FC236}">
                <a16:creationId xmlns:a16="http://schemas.microsoft.com/office/drawing/2014/main" id="{9146FDF5-DB3A-290C-9642-0C09EBD3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Immagine 9">
            <a:extLst>
              <a:ext uri="{FF2B5EF4-FFF2-40B4-BE49-F238E27FC236}">
                <a16:creationId xmlns:a16="http://schemas.microsoft.com/office/drawing/2014/main" id="{556D1395-5FA6-7198-4BA3-6D80F4BB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BDB8C91-7570-15B9-EE09-F5E421035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F50F460-DA09-AC87-97C8-30CD43D99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9312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ttangolo arrotondato 4">
            <a:extLst>
              <a:ext uri="{FF2B5EF4-FFF2-40B4-BE49-F238E27FC236}">
                <a16:creationId xmlns:a16="http://schemas.microsoft.com/office/drawing/2014/main" id="{A3A1070E-8839-2118-5F1C-D18D974273D5}"/>
              </a:ext>
            </a:extLst>
          </p:cNvPr>
          <p:cNvSpPr/>
          <p:nvPr/>
        </p:nvSpPr>
        <p:spPr>
          <a:xfrm>
            <a:off x="410319" y="1429119"/>
            <a:ext cx="4665737" cy="1169325"/>
          </a:xfrm>
          <a:prstGeom prst="roundRect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BENEFICIARI FINALI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giovani tra i  14-35 anni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F40BD62-1499-33E2-50EF-C0734AC0BF10}"/>
              </a:ext>
            </a:extLst>
          </p:cNvPr>
          <p:cNvSpPr/>
          <p:nvPr/>
        </p:nvSpPr>
        <p:spPr>
          <a:xfrm>
            <a:off x="539750" y="3104356"/>
            <a:ext cx="6769100" cy="936625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80% Il contributo  massimo del Dipartimento 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20% a carico del Partenariato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C0D53AF-7409-0180-A6B8-711A942AD3C3}"/>
              </a:ext>
            </a:extLst>
          </p:cNvPr>
          <p:cNvSpPr/>
          <p:nvPr/>
        </p:nvSpPr>
        <p:spPr>
          <a:xfrm>
            <a:off x="531837" y="4666206"/>
            <a:ext cx="6769100" cy="12700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Partenariato composto da Comuni, istituti scolastici, Enti di ricerca, associazioni giovanili, fondazioni, Enti strumentali e altri attori e stakeholders rilevanti </a:t>
            </a:r>
          </a:p>
        </p:txBody>
      </p:sp>
      <p:sp>
        <p:nvSpPr>
          <p:cNvPr id="10" name="Callout con freccia sinistra 1">
            <a:extLst>
              <a:ext uri="{FF2B5EF4-FFF2-40B4-BE49-F238E27FC236}">
                <a16:creationId xmlns:a16="http://schemas.microsoft.com/office/drawing/2014/main" id="{146CA1E6-8A31-160F-0874-21E6136141B1}"/>
              </a:ext>
            </a:extLst>
          </p:cNvPr>
          <p:cNvSpPr/>
          <p:nvPr/>
        </p:nvSpPr>
        <p:spPr>
          <a:xfrm>
            <a:off x="7452320" y="4668432"/>
            <a:ext cx="1512888" cy="1557337"/>
          </a:xfrm>
          <a:prstGeom prst="leftArrow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F4A9B8-6FFC-61C3-F5AD-7E43E12B7A10}"/>
              </a:ext>
            </a:extLst>
          </p:cNvPr>
          <p:cNvSpPr/>
          <p:nvPr/>
        </p:nvSpPr>
        <p:spPr>
          <a:xfrm rot="5400000">
            <a:off x="7958207" y="4985686"/>
            <a:ext cx="15568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it-IT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Sostenibilità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1279391-8839-7EB9-09C9-159D7525FF73}"/>
              </a:ext>
            </a:extLst>
          </p:cNvPr>
          <p:cNvSpPr/>
          <p:nvPr/>
        </p:nvSpPr>
        <p:spPr>
          <a:xfrm>
            <a:off x="5220072" y="1400496"/>
            <a:ext cx="3600400" cy="119794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BENEFICIARI INDIRETTI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scuole, associazioni giovanili, stakeholder</a:t>
            </a:r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709ADC53-9896-B529-D1FC-7D84B20E6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5A734AB8-8FBE-58C8-E1E5-143CDD31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Immagine 9">
            <a:extLst>
              <a:ext uri="{FF2B5EF4-FFF2-40B4-BE49-F238E27FC236}">
                <a16:creationId xmlns:a16="http://schemas.microsoft.com/office/drawing/2014/main" id="{33A6CEFE-E6A8-59B9-51D1-B2719E2A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F82DE89-8306-782F-944D-159FFA898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DB6657D-C60B-5BFA-D422-7B1ED7E223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294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B970F556-DAC5-0D10-F26E-90E22D9773C2}"/>
              </a:ext>
            </a:extLst>
          </p:cNvPr>
          <p:cNvSpPr/>
          <p:nvPr/>
        </p:nvSpPr>
        <p:spPr>
          <a:xfrm>
            <a:off x="684213" y="1700213"/>
            <a:ext cx="2592387" cy="1368425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E7DBF6D-3EA8-1984-A999-41B034302C1C}"/>
              </a:ext>
            </a:extLst>
          </p:cNvPr>
          <p:cNvSpPr/>
          <p:nvPr/>
        </p:nvSpPr>
        <p:spPr>
          <a:xfrm>
            <a:off x="684213" y="3357563"/>
            <a:ext cx="2592387" cy="1366837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ASSOCIATI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B242131-B4A1-495E-A658-98ABE4E52191}"/>
              </a:ext>
            </a:extLst>
          </p:cNvPr>
          <p:cNvSpPr/>
          <p:nvPr/>
        </p:nvSpPr>
        <p:spPr>
          <a:xfrm>
            <a:off x="684213" y="5084763"/>
            <a:ext cx="2592387" cy="1368425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8621EBF-F72B-D561-C4E8-D10D2D1ABA73}"/>
              </a:ext>
            </a:extLst>
          </p:cNvPr>
          <p:cNvSpPr/>
          <p:nvPr/>
        </p:nvSpPr>
        <p:spPr>
          <a:xfrm>
            <a:off x="3851275" y="1557338"/>
            <a:ext cx="4824413" cy="1366837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Minimo di 3 a un massimo di 6 Partner (esclusi Capofila, associati e sponsor)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Gestiscono quote di budget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FB99E9-9CE9-787F-DA87-7D75ACEA2E8F}"/>
              </a:ext>
            </a:extLst>
          </p:cNvPr>
          <p:cNvSpPr/>
          <p:nvPr/>
        </p:nvSpPr>
        <p:spPr>
          <a:xfrm>
            <a:off x="3851275" y="3141663"/>
            <a:ext cx="4824413" cy="1727200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it-IT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Comuni sul cui territorio si realizzano le attività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Possono contribuire al cofinanziamento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Non gestiscono quote di budget.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6395893-FAB0-D7D1-2ABB-52E19B1148B3}"/>
              </a:ext>
            </a:extLst>
          </p:cNvPr>
          <p:cNvSpPr/>
          <p:nvPr/>
        </p:nvSpPr>
        <p:spPr>
          <a:xfrm>
            <a:off x="3851275" y="5084763"/>
            <a:ext cx="4824413" cy="1368425"/>
          </a:xfrm>
          <a:prstGeom prst="rect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Partecipano, esclusivamente con risorse finanziarie, al fine di sostenere la durabilità del progetto nel tempo.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1.png">
            <a:extLst>
              <a:ext uri="{FF2B5EF4-FFF2-40B4-BE49-F238E27FC236}">
                <a16:creationId xmlns:a16="http://schemas.microsoft.com/office/drawing/2014/main" id="{442CCEFC-2141-9092-E98C-5D548804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image2.png">
            <a:extLst>
              <a:ext uri="{FF2B5EF4-FFF2-40B4-BE49-F238E27FC236}">
                <a16:creationId xmlns:a16="http://schemas.microsoft.com/office/drawing/2014/main" id="{A4B60F1E-79D4-4CF6-0F59-451C734D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Immagine 9">
            <a:extLst>
              <a:ext uri="{FF2B5EF4-FFF2-40B4-BE49-F238E27FC236}">
                <a16:creationId xmlns:a16="http://schemas.microsoft.com/office/drawing/2014/main" id="{A20E7779-3C95-6BCE-0FF9-1F3CDFE7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41E6F9C-054B-3E56-3348-A9E0CA0B8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B424DD7-F2A6-F279-07C1-EC6961DA7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0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5;p1">
            <a:extLst>
              <a:ext uri="{FF2B5EF4-FFF2-40B4-BE49-F238E27FC236}">
                <a16:creationId xmlns:a16="http://schemas.microsoft.com/office/drawing/2014/main" id="{D31A07AB-8368-06D6-1D6D-970DF858937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 bwMode="auto">
          <a:xfrm>
            <a:off x="8595123" y="6000751"/>
            <a:ext cx="548878" cy="3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>
              <a:spcBef>
                <a:spcPct val="0"/>
              </a:spcBef>
              <a:spcAft>
                <a:spcPct val="0"/>
              </a:spcAft>
            </a:pPr>
            <a:fld id="{EDDF377C-4C9C-4293-80AB-E3D2B43D1369}" type="slidenum">
              <a:rPr lang="en-US" altLang="it-IT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pPr defTabSz="68580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altLang="it-IT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536D54-3954-85CB-84F2-03B57174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endParaRPr lang="it-IT" altLang="it-IT" sz="1350">
              <a:solidFill>
                <a:prstClr val="black"/>
              </a:solidFill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9E82DF-AE70-654F-2ADF-BA9176918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1072436"/>
            <a:ext cx="4331353" cy="5914882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5586692-58B3-DF9D-2E4B-FA4D19D0B3ED}"/>
              </a:ext>
            </a:extLst>
          </p:cNvPr>
          <p:cNvSpPr txBox="1">
            <a:spLocks/>
          </p:cNvSpPr>
          <p:nvPr/>
        </p:nvSpPr>
        <p:spPr>
          <a:xfrm>
            <a:off x="272805" y="1412776"/>
            <a:ext cx="1371007" cy="247230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6223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APG 2019</a:t>
            </a:r>
          </a:p>
          <a:p>
            <a:pPr marL="0" marR="6223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 progetti</a:t>
            </a:r>
          </a:p>
          <a:p>
            <a:pPr marL="0" marR="6223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D8088641-02ED-29B1-4ACF-3A2E97043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5" y="350362"/>
            <a:ext cx="75366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9BE2EF9D-F652-E28D-03F2-A1FE458C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96" y="447020"/>
            <a:ext cx="15573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Immagine 9">
            <a:extLst>
              <a:ext uri="{FF2B5EF4-FFF2-40B4-BE49-F238E27FC236}">
                <a16:creationId xmlns:a16="http://schemas.microsoft.com/office/drawing/2014/main" id="{A9BA4154-1A6F-AFE8-F09F-EDDAB178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29" y="295695"/>
            <a:ext cx="1520428" cy="6346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581B8A-A31B-38D2-50BF-E10BAFA1B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057" y="371467"/>
            <a:ext cx="853514" cy="4511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D4FA75B-231A-0267-778D-F53975012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777" y="261729"/>
            <a:ext cx="762066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1320</Words>
  <Application>Microsoft Office PowerPoint</Application>
  <PresentationFormat>Presentazione su schermo (4:3)</PresentationFormat>
  <Paragraphs>261</Paragraphs>
  <Slides>23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Province &amp; Comuni - Le Province e il sistema di servizi a supporto dei Comuni</dc:title>
  <dc:creator>Lentini Laura</dc:creator>
  <cp:lastModifiedBy>Laura Patrignani</cp:lastModifiedBy>
  <cp:revision>129</cp:revision>
  <dcterms:created xsi:type="dcterms:W3CDTF">2019-06-04T10:05:05Z</dcterms:created>
  <dcterms:modified xsi:type="dcterms:W3CDTF">2022-05-13T07:58:33Z</dcterms:modified>
</cp:coreProperties>
</file>