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6" r:id="rId3"/>
    <p:sldId id="256" r:id="rId4"/>
    <p:sldId id="302" r:id="rId5"/>
    <p:sldId id="307" r:id="rId6"/>
    <p:sldId id="261" r:id="rId7"/>
    <p:sldId id="309" r:id="rId8"/>
    <p:sldId id="277" r:id="rId9"/>
    <p:sldId id="262" r:id="rId10"/>
    <p:sldId id="263" r:id="rId11"/>
    <p:sldId id="310" r:id="rId12"/>
    <p:sldId id="289" r:id="rId13"/>
    <p:sldId id="285" r:id="rId14"/>
    <p:sldId id="299" r:id="rId15"/>
    <p:sldId id="298" r:id="rId16"/>
    <p:sldId id="300" r:id="rId17"/>
    <p:sldId id="282" r:id="rId18"/>
    <p:sldId id="276" r:id="rId19"/>
    <p:sldId id="311" r:id="rId20"/>
    <p:sldId id="257" r:id="rId21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ducci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  <a:srgbClr val="644C00"/>
    <a:srgbClr val="6C0000"/>
    <a:srgbClr val="990000"/>
    <a:srgbClr val="FEC200"/>
    <a:srgbClr val="7DBEFF"/>
    <a:srgbClr val="22ABAD"/>
    <a:srgbClr val="FFC715"/>
    <a:srgbClr val="EBF0F9"/>
    <a:srgbClr val="D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0" autoAdjust="0"/>
    <p:restoredTop sz="94636" autoAdjust="0"/>
  </p:normalViewPr>
  <p:slideViewPr>
    <p:cSldViewPr snapToGrid="0">
      <p:cViewPr varScale="1">
        <p:scale>
          <a:sx n="108" d="100"/>
          <a:sy n="108" d="100"/>
        </p:scale>
        <p:origin x="486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Foglio1!$B$4:$B$23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Molise</c:v>
                </c:pt>
                <c:pt idx="5">
                  <c:v>Puglia</c:v>
                </c:pt>
                <c:pt idx="6">
                  <c:v>Sardegna</c:v>
                </c:pt>
                <c:pt idx="7">
                  <c:v>Sicilia</c:v>
                </c:pt>
                <c:pt idx="8">
                  <c:v>Emilia-Romagna</c:v>
                </c:pt>
                <c:pt idx="9">
                  <c:v>Friuli-Venezia Giulia</c:v>
                </c:pt>
                <c:pt idx="10">
                  <c:v>Lazio</c:v>
                </c:pt>
                <c:pt idx="11">
                  <c:v>Liguria</c:v>
                </c:pt>
                <c:pt idx="12">
                  <c:v>Lombardia</c:v>
                </c:pt>
                <c:pt idx="13">
                  <c:v>Marche</c:v>
                </c:pt>
                <c:pt idx="14">
                  <c:v>Piemonte</c:v>
                </c:pt>
                <c:pt idx="15">
                  <c:v>Toscana</c:v>
                </c:pt>
                <c:pt idx="16">
                  <c:v>Trentino-Alto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Foglio1!$C$4:$C$23</c:f>
              <c:numCache>
                <c:formatCode>#,##0.00</c:formatCode>
                <c:ptCount val="20"/>
                <c:pt idx="0">
                  <c:v>9.33</c:v>
                </c:pt>
                <c:pt idx="1">
                  <c:v>4.4000000000000004</c:v>
                </c:pt>
                <c:pt idx="2">
                  <c:v>13.29</c:v>
                </c:pt>
                <c:pt idx="3">
                  <c:v>20.66</c:v>
                </c:pt>
                <c:pt idx="4">
                  <c:v>3.75</c:v>
                </c:pt>
                <c:pt idx="5">
                  <c:v>14.75</c:v>
                </c:pt>
                <c:pt idx="6">
                  <c:v>12.79</c:v>
                </c:pt>
                <c:pt idx="7">
                  <c:v>20</c:v>
                </c:pt>
                <c:pt idx="8">
                  <c:v>4.0999999999999996</c:v>
                </c:pt>
                <c:pt idx="9">
                  <c:v>1.89</c:v>
                </c:pt>
                <c:pt idx="10">
                  <c:v>8.0500000000000007</c:v>
                </c:pt>
                <c:pt idx="11">
                  <c:v>1.99</c:v>
                </c:pt>
                <c:pt idx="12">
                  <c:v>10.38</c:v>
                </c:pt>
                <c:pt idx="13">
                  <c:v>9.06</c:v>
                </c:pt>
                <c:pt idx="14">
                  <c:v>8.65</c:v>
                </c:pt>
                <c:pt idx="15">
                  <c:v>3.62</c:v>
                </c:pt>
                <c:pt idx="16">
                  <c:v>4.51</c:v>
                </c:pt>
                <c:pt idx="17">
                  <c:v>3.81</c:v>
                </c:pt>
                <c:pt idx="18">
                  <c:v>0.83</c:v>
                </c:pt>
                <c:pt idx="19">
                  <c:v>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3-4186-A5CA-82851BBAD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506880"/>
        <c:axId val="102508416"/>
      </c:barChart>
      <c:catAx>
        <c:axId val="10250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508416"/>
        <c:crosses val="autoZero"/>
        <c:auto val="1"/>
        <c:lblAlgn val="ctr"/>
        <c:lblOffset val="100"/>
        <c:noMultiLvlLbl val="0"/>
      </c:catAx>
      <c:valAx>
        <c:axId val="102508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025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CB926-C71E-4A56-B03F-966B0CA6B2CC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6F007B6-1B2B-48BD-A91D-444A85CF7040}">
      <dgm:prSet phldrT="[Testo]" custT="1"/>
      <dgm:spPr/>
      <dgm:t>
        <a:bodyPr/>
        <a:lstStyle/>
        <a:p>
          <a:r>
            <a:rPr lang="it-IT" sz="1600" b="1" dirty="0">
              <a:solidFill>
                <a:srgbClr val="6C0000"/>
              </a:solidFill>
            </a:rPr>
            <a:t>1</a:t>
          </a:r>
        </a:p>
      </dgm:t>
    </dgm:pt>
    <dgm:pt modelId="{3302D3A2-9FCA-4555-9017-1D0EB7F6E29E}" type="parTrans" cxnId="{BED3F129-C4A8-4FCF-A335-F10637BFEDB9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DAAE7A8F-B52F-402F-B1BC-474F750A0B53}" type="sibTrans" cxnId="{BED3F129-C4A8-4FCF-A335-F10637BFEDB9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71A9812F-F1A1-4AC5-8EFF-639F6B744844}">
      <dgm:prSet phldrT="[Testo]"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</a:rPr>
            <a:t>Generazione CUP</a:t>
          </a:r>
        </a:p>
      </dgm:t>
    </dgm:pt>
    <dgm:pt modelId="{8D908A42-48C0-4217-A793-AF657A7B5BA8}" type="parTrans" cxnId="{34DE5749-B88B-443A-845F-3F10A45E3D9D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17F4517E-A7B4-4649-B931-E609B7D524BA}" type="sibTrans" cxnId="{34DE5749-B88B-443A-845F-3F10A45E3D9D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21A33221-F9F3-426D-9C01-726C3A5A20D7}">
      <dgm:prSet phldrT="[Testo]" custT="1"/>
      <dgm:spPr/>
      <dgm:t>
        <a:bodyPr/>
        <a:lstStyle/>
        <a:p>
          <a:r>
            <a:rPr lang="it-IT" sz="1600" b="1" dirty="0">
              <a:solidFill>
                <a:schemeClr val="bg2">
                  <a:lumMod val="10000"/>
                </a:schemeClr>
              </a:solidFill>
            </a:rPr>
            <a:t>2</a:t>
          </a:r>
        </a:p>
      </dgm:t>
    </dgm:pt>
    <dgm:pt modelId="{C00562DA-E850-4571-8752-5A2B4B84393F}" type="parTrans" cxnId="{E4A9FBBA-CD28-4279-94F5-E7E391DCDE27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948B679E-BFDA-4188-88FE-60E875CA84C1}" type="sibTrans" cxnId="{E4A9FBBA-CD28-4279-94F5-E7E391DCDE27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454102E1-15CE-438C-A512-267094C9A199}">
      <dgm:prSet phldrT="[Testo]"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</a:rPr>
            <a:t>Acquisizione CIG</a:t>
          </a:r>
        </a:p>
      </dgm:t>
    </dgm:pt>
    <dgm:pt modelId="{B20C92A7-8402-449D-AE8E-2712E6C4DED1}" type="parTrans" cxnId="{123857E7-5789-4CF3-944D-88753E6ADD3B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0E3B74DC-32D4-4934-8692-F6182F3E801A}" type="sibTrans" cxnId="{123857E7-5789-4CF3-944D-88753E6ADD3B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6FA5C49E-409D-4FF2-ABB4-74873A3181C9}">
      <dgm:prSet phldrT="[Testo]" custT="1"/>
      <dgm:spPr/>
      <dgm:t>
        <a:bodyPr/>
        <a:lstStyle/>
        <a:p>
          <a:r>
            <a:rPr lang="it-IT" sz="1600" b="1" dirty="0">
              <a:solidFill>
                <a:srgbClr val="644C00"/>
              </a:solidFill>
            </a:rPr>
            <a:t>3</a:t>
          </a:r>
        </a:p>
      </dgm:t>
    </dgm:pt>
    <dgm:pt modelId="{C13805BB-D261-46C1-96D8-413F2B1FCA0B}" type="parTrans" cxnId="{2A3C5D27-B646-46BD-85BF-B7A471AC5053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6874AF11-A1EF-423C-86A8-C90BFF4D8DAD}" type="sibTrans" cxnId="{2A3C5D27-B646-46BD-85BF-B7A471AC5053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B4260EF9-0875-4D89-8A52-27EB2C68DFE9}">
      <dgm:prSet phldrT="[Testo]"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</a:rPr>
            <a:t>Pubblicazione bando</a:t>
          </a:r>
        </a:p>
      </dgm:t>
    </dgm:pt>
    <dgm:pt modelId="{CAD0BFD2-66D1-42F7-BF2C-4DFADFD4D4F4}" type="parTrans" cxnId="{BE0796E9-00A0-4750-8F85-E966C36C734B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2127B3BF-B789-4AD6-9D52-17DDC8D19381}" type="sibTrans" cxnId="{BE0796E9-00A0-4750-8F85-E966C36C734B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FDE6EDA6-7AF1-410F-8558-3F65460F2287}">
      <dgm:prSet custT="1"/>
      <dgm:spPr/>
      <dgm:t>
        <a:bodyPr/>
        <a:lstStyle/>
        <a:p>
          <a:r>
            <a:rPr lang="it-IT" sz="1600" b="1" dirty="0">
              <a:solidFill>
                <a:schemeClr val="tx2">
                  <a:lumMod val="50000"/>
                </a:schemeClr>
              </a:solidFill>
            </a:rPr>
            <a:t>4</a:t>
          </a:r>
        </a:p>
      </dgm:t>
    </dgm:pt>
    <dgm:pt modelId="{93896E43-51ED-4D66-99B8-8F1C49DCC67F}" type="parTrans" cxnId="{6DC8AA36-BAB9-4C55-A24B-068F0ACC7CCE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4F2F192C-9F60-4141-A15A-E50E79FC3C43}" type="sibTrans" cxnId="{6DC8AA36-BAB9-4C55-A24B-068F0ACC7CCE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8B4F1429-57E3-426F-A955-772C711345EE}">
      <dgm:prSet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</a:rPr>
            <a:t>Rendicontazione</a:t>
          </a:r>
        </a:p>
      </dgm:t>
    </dgm:pt>
    <dgm:pt modelId="{882356BF-422A-4A90-858E-316C652F7A37}" type="parTrans" cxnId="{134CD26F-C78A-48EF-9733-5AC8A810A4F2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EB109A29-12A4-4021-AC44-41F6D9B8E7F3}" type="sibTrans" cxnId="{134CD26F-C78A-48EF-9733-5AC8A810A4F2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FD1C3664-C512-4FD6-ACA3-504C8446C29D}">
      <dgm:prSet custT="1"/>
      <dgm:spPr/>
      <dgm:t>
        <a:bodyPr/>
        <a:lstStyle/>
        <a:p>
          <a:r>
            <a:rPr lang="it-IT" sz="1600" b="1" dirty="0">
              <a:solidFill>
                <a:srgbClr val="253917"/>
              </a:solidFill>
            </a:rPr>
            <a:t>5</a:t>
          </a:r>
        </a:p>
      </dgm:t>
    </dgm:pt>
    <dgm:pt modelId="{99944EC1-265A-4AA4-A2ED-DE92355443FF}" type="parTrans" cxnId="{FAF40ED8-0026-477F-81D3-62F811D6457F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DAD06C5E-75DE-4E82-9FD0-8F597859014C}" type="sibTrans" cxnId="{FAF40ED8-0026-477F-81D3-62F811D6457F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F251D389-E012-47A4-AED7-8093BEA11425}">
      <dgm:prSet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</a:rPr>
            <a:t>Erogazione risorse</a:t>
          </a:r>
        </a:p>
      </dgm:t>
    </dgm:pt>
    <dgm:pt modelId="{41EB6EEC-3120-47CB-8A29-097B00B93009}" type="parTrans" cxnId="{C06A77AD-FE2C-40D6-8E71-1D174B4F057E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BB2AB8EA-895F-4201-8595-84D940925EC6}" type="sibTrans" cxnId="{C06A77AD-FE2C-40D6-8E71-1D174B4F057E}">
      <dgm:prSet/>
      <dgm:spPr/>
      <dgm:t>
        <a:bodyPr/>
        <a:lstStyle/>
        <a:p>
          <a:endParaRPr lang="it-IT" b="1">
            <a:solidFill>
              <a:schemeClr val="accent1">
                <a:lumMod val="50000"/>
              </a:schemeClr>
            </a:solidFill>
          </a:endParaRPr>
        </a:p>
      </dgm:t>
    </dgm:pt>
    <dgm:pt modelId="{237DAB4F-F183-4FE6-8F15-5554339B92FA}" type="pres">
      <dgm:prSet presAssocID="{88ECB926-C71E-4A56-B03F-966B0CA6B2CC}" presName="linearFlow" presStyleCnt="0">
        <dgm:presLayoutVars>
          <dgm:dir/>
          <dgm:animLvl val="lvl"/>
          <dgm:resizeHandles val="exact"/>
        </dgm:presLayoutVars>
      </dgm:prSet>
      <dgm:spPr/>
    </dgm:pt>
    <dgm:pt modelId="{6FC397E1-AA07-4FA1-B7D8-CAF68B885F33}" type="pres">
      <dgm:prSet presAssocID="{36F007B6-1B2B-48BD-A91D-444A85CF7040}" presName="composite" presStyleCnt="0"/>
      <dgm:spPr/>
    </dgm:pt>
    <dgm:pt modelId="{0B7A2B55-9DAA-4BB4-B8D0-F5A0BD9FCF6E}" type="pres">
      <dgm:prSet presAssocID="{36F007B6-1B2B-48BD-A91D-444A85CF704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67A8C6A-C990-4212-A388-A52DDBC00200}" type="pres">
      <dgm:prSet presAssocID="{36F007B6-1B2B-48BD-A91D-444A85CF7040}" presName="parSh" presStyleLbl="node1" presStyleIdx="0" presStyleCnt="5"/>
      <dgm:spPr/>
    </dgm:pt>
    <dgm:pt modelId="{AA558F8D-282D-4EEF-8EA0-A11704E62FDE}" type="pres">
      <dgm:prSet presAssocID="{36F007B6-1B2B-48BD-A91D-444A85CF7040}" presName="desTx" presStyleLbl="fgAcc1" presStyleIdx="0" presStyleCnt="5">
        <dgm:presLayoutVars>
          <dgm:bulletEnabled val="1"/>
        </dgm:presLayoutVars>
      </dgm:prSet>
      <dgm:spPr/>
    </dgm:pt>
    <dgm:pt modelId="{72A659E8-8D9D-417D-91C3-05716B7CD5D4}" type="pres">
      <dgm:prSet presAssocID="{DAAE7A8F-B52F-402F-B1BC-474F750A0B53}" presName="sibTrans" presStyleLbl="sibTrans2D1" presStyleIdx="0" presStyleCnt="4"/>
      <dgm:spPr/>
    </dgm:pt>
    <dgm:pt modelId="{57121B7E-C47A-4226-B75B-8EEB84A43DD1}" type="pres">
      <dgm:prSet presAssocID="{DAAE7A8F-B52F-402F-B1BC-474F750A0B53}" presName="connTx" presStyleLbl="sibTrans2D1" presStyleIdx="0" presStyleCnt="4"/>
      <dgm:spPr/>
    </dgm:pt>
    <dgm:pt modelId="{4F54E718-04AC-41F6-A5D1-DB6C06AE7E5C}" type="pres">
      <dgm:prSet presAssocID="{21A33221-F9F3-426D-9C01-726C3A5A20D7}" presName="composite" presStyleCnt="0"/>
      <dgm:spPr/>
    </dgm:pt>
    <dgm:pt modelId="{7BEB2C37-5C3A-413C-B52A-66753CB953BA}" type="pres">
      <dgm:prSet presAssocID="{21A33221-F9F3-426D-9C01-726C3A5A20D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6770495-9189-4656-91C8-64414C2D35DF}" type="pres">
      <dgm:prSet presAssocID="{21A33221-F9F3-426D-9C01-726C3A5A20D7}" presName="parSh" presStyleLbl="node1" presStyleIdx="1" presStyleCnt="5"/>
      <dgm:spPr/>
    </dgm:pt>
    <dgm:pt modelId="{E299B232-2053-4747-8C98-C877823F7BC7}" type="pres">
      <dgm:prSet presAssocID="{21A33221-F9F3-426D-9C01-726C3A5A20D7}" presName="desTx" presStyleLbl="fgAcc1" presStyleIdx="1" presStyleCnt="5">
        <dgm:presLayoutVars>
          <dgm:bulletEnabled val="1"/>
        </dgm:presLayoutVars>
      </dgm:prSet>
      <dgm:spPr/>
    </dgm:pt>
    <dgm:pt modelId="{5EE4D502-D8FA-4586-B6D4-0F769CCC210B}" type="pres">
      <dgm:prSet presAssocID="{948B679E-BFDA-4188-88FE-60E875CA84C1}" presName="sibTrans" presStyleLbl="sibTrans2D1" presStyleIdx="1" presStyleCnt="4"/>
      <dgm:spPr/>
    </dgm:pt>
    <dgm:pt modelId="{77D27206-4C36-47DD-AA29-CA3FF61B1B4A}" type="pres">
      <dgm:prSet presAssocID="{948B679E-BFDA-4188-88FE-60E875CA84C1}" presName="connTx" presStyleLbl="sibTrans2D1" presStyleIdx="1" presStyleCnt="4"/>
      <dgm:spPr/>
    </dgm:pt>
    <dgm:pt modelId="{83674C7C-6426-4E31-BD6A-42876066A700}" type="pres">
      <dgm:prSet presAssocID="{6FA5C49E-409D-4FF2-ABB4-74873A3181C9}" presName="composite" presStyleCnt="0"/>
      <dgm:spPr/>
    </dgm:pt>
    <dgm:pt modelId="{7A835184-C926-4582-9A7F-8E2D94CF4324}" type="pres">
      <dgm:prSet presAssocID="{6FA5C49E-409D-4FF2-ABB4-74873A3181C9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5CDE7B3-AF04-48B0-A652-A14E0878BF3C}" type="pres">
      <dgm:prSet presAssocID="{6FA5C49E-409D-4FF2-ABB4-74873A3181C9}" presName="parSh" presStyleLbl="node1" presStyleIdx="2" presStyleCnt="5"/>
      <dgm:spPr/>
    </dgm:pt>
    <dgm:pt modelId="{54C62F71-FA54-44C1-AFAC-F64905508500}" type="pres">
      <dgm:prSet presAssocID="{6FA5C49E-409D-4FF2-ABB4-74873A3181C9}" presName="desTx" presStyleLbl="fgAcc1" presStyleIdx="2" presStyleCnt="5">
        <dgm:presLayoutVars>
          <dgm:bulletEnabled val="1"/>
        </dgm:presLayoutVars>
      </dgm:prSet>
      <dgm:spPr/>
    </dgm:pt>
    <dgm:pt modelId="{EFF7B314-F5B5-4A23-A4CD-269DCCB7E0A1}" type="pres">
      <dgm:prSet presAssocID="{6874AF11-A1EF-423C-86A8-C90BFF4D8DAD}" presName="sibTrans" presStyleLbl="sibTrans2D1" presStyleIdx="2" presStyleCnt="4"/>
      <dgm:spPr/>
    </dgm:pt>
    <dgm:pt modelId="{6638F4B3-371E-42F1-9D8D-7FA86F24B2D2}" type="pres">
      <dgm:prSet presAssocID="{6874AF11-A1EF-423C-86A8-C90BFF4D8DAD}" presName="connTx" presStyleLbl="sibTrans2D1" presStyleIdx="2" presStyleCnt="4"/>
      <dgm:spPr/>
    </dgm:pt>
    <dgm:pt modelId="{F612DC94-AFE2-46D0-A15C-902637E7810F}" type="pres">
      <dgm:prSet presAssocID="{FDE6EDA6-7AF1-410F-8558-3F65460F2287}" presName="composite" presStyleCnt="0"/>
      <dgm:spPr/>
    </dgm:pt>
    <dgm:pt modelId="{A4A32F51-125B-465C-A949-A5747866ABDA}" type="pres">
      <dgm:prSet presAssocID="{FDE6EDA6-7AF1-410F-8558-3F65460F2287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707B701-72DC-49C2-9D8F-158AC19C3ACC}" type="pres">
      <dgm:prSet presAssocID="{FDE6EDA6-7AF1-410F-8558-3F65460F2287}" presName="parSh" presStyleLbl="node1" presStyleIdx="3" presStyleCnt="5"/>
      <dgm:spPr/>
    </dgm:pt>
    <dgm:pt modelId="{A4C25E87-FC71-47FA-BB63-7089E87F449D}" type="pres">
      <dgm:prSet presAssocID="{FDE6EDA6-7AF1-410F-8558-3F65460F2287}" presName="desTx" presStyleLbl="fgAcc1" presStyleIdx="3" presStyleCnt="5">
        <dgm:presLayoutVars>
          <dgm:bulletEnabled val="1"/>
        </dgm:presLayoutVars>
      </dgm:prSet>
      <dgm:spPr/>
    </dgm:pt>
    <dgm:pt modelId="{7E785314-079A-4E37-A40F-B0B6AE285189}" type="pres">
      <dgm:prSet presAssocID="{4F2F192C-9F60-4141-A15A-E50E79FC3C43}" presName="sibTrans" presStyleLbl="sibTrans2D1" presStyleIdx="3" presStyleCnt="4"/>
      <dgm:spPr/>
    </dgm:pt>
    <dgm:pt modelId="{CF532C1A-CB60-46A4-9DE1-7153C2B30ED8}" type="pres">
      <dgm:prSet presAssocID="{4F2F192C-9F60-4141-A15A-E50E79FC3C43}" presName="connTx" presStyleLbl="sibTrans2D1" presStyleIdx="3" presStyleCnt="4"/>
      <dgm:spPr/>
    </dgm:pt>
    <dgm:pt modelId="{DF2C7509-BDEA-4C65-B0A0-E1583C982256}" type="pres">
      <dgm:prSet presAssocID="{FD1C3664-C512-4FD6-ACA3-504C8446C29D}" presName="composite" presStyleCnt="0"/>
      <dgm:spPr/>
    </dgm:pt>
    <dgm:pt modelId="{3FA23FEB-FF5F-43C5-8E19-14ED7DE82CEF}" type="pres">
      <dgm:prSet presAssocID="{FD1C3664-C512-4FD6-ACA3-504C8446C29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45FBD8F-1F67-430E-BE2B-0429F85D2DC8}" type="pres">
      <dgm:prSet presAssocID="{FD1C3664-C512-4FD6-ACA3-504C8446C29D}" presName="parSh" presStyleLbl="node1" presStyleIdx="4" presStyleCnt="5"/>
      <dgm:spPr/>
    </dgm:pt>
    <dgm:pt modelId="{005779F9-B428-47A8-A67E-452158B94CC9}" type="pres">
      <dgm:prSet presAssocID="{FD1C3664-C512-4FD6-ACA3-504C8446C29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B8A7860E-80ED-4FBF-AA94-E04951FCF6BC}" type="presOf" srcId="{21A33221-F9F3-426D-9C01-726C3A5A20D7}" destId="{66770495-9189-4656-91C8-64414C2D35DF}" srcOrd="1" destOrd="0" presId="urn:microsoft.com/office/officeart/2005/8/layout/process3"/>
    <dgm:cxn modelId="{7879A50F-C1EC-4978-AA75-3E55A4F140CC}" type="presOf" srcId="{6FA5C49E-409D-4FF2-ABB4-74873A3181C9}" destId="{45CDE7B3-AF04-48B0-A652-A14E0878BF3C}" srcOrd="1" destOrd="0" presId="urn:microsoft.com/office/officeart/2005/8/layout/process3"/>
    <dgm:cxn modelId="{A3366A16-EDD0-416E-9EAD-F262CDF5204D}" type="presOf" srcId="{948B679E-BFDA-4188-88FE-60E875CA84C1}" destId="{77D27206-4C36-47DD-AA29-CA3FF61B1B4A}" srcOrd="1" destOrd="0" presId="urn:microsoft.com/office/officeart/2005/8/layout/process3"/>
    <dgm:cxn modelId="{2A3C5D27-B646-46BD-85BF-B7A471AC5053}" srcId="{88ECB926-C71E-4A56-B03F-966B0CA6B2CC}" destId="{6FA5C49E-409D-4FF2-ABB4-74873A3181C9}" srcOrd="2" destOrd="0" parTransId="{C13805BB-D261-46C1-96D8-413F2B1FCA0B}" sibTransId="{6874AF11-A1EF-423C-86A8-C90BFF4D8DAD}"/>
    <dgm:cxn modelId="{BED3F129-C4A8-4FCF-A335-F10637BFEDB9}" srcId="{88ECB926-C71E-4A56-B03F-966B0CA6B2CC}" destId="{36F007B6-1B2B-48BD-A91D-444A85CF7040}" srcOrd="0" destOrd="0" parTransId="{3302D3A2-9FCA-4555-9017-1D0EB7F6E29E}" sibTransId="{DAAE7A8F-B52F-402F-B1BC-474F750A0B53}"/>
    <dgm:cxn modelId="{61AE3631-88CE-43B1-87E0-E3942EB0C384}" type="presOf" srcId="{6FA5C49E-409D-4FF2-ABB4-74873A3181C9}" destId="{7A835184-C926-4582-9A7F-8E2D94CF4324}" srcOrd="0" destOrd="0" presId="urn:microsoft.com/office/officeart/2005/8/layout/process3"/>
    <dgm:cxn modelId="{6DC8AA36-BAB9-4C55-A24B-068F0ACC7CCE}" srcId="{88ECB926-C71E-4A56-B03F-966B0CA6B2CC}" destId="{FDE6EDA6-7AF1-410F-8558-3F65460F2287}" srcOrd="3" destOrd="0" parTransId="{93896E43-51ED-4D66-99B8-8F1C49DCC67F}" sibTransId="{4F2F192C-9F60-4141-A15A-E50E79FC3C43}"/>
    <dgm:cxn modelId="{ABA2A037-7CA1-47FA-A5D3-63FBA4D0D6C2}" type="presOf" srcId="{FDE6EDA6-7AF1-410F-8558-3F65460F2287}" destId="{A4A32F51-125B-465C-A949-A5747866ABDA}" srcOrd="0" destOrd="0" presId="urn:microsoft.com/office/officeart/2005/8/layout/process3"/>
    <dgm:cxn modelId="{E05C4E38-C563-422B-A61A-E4DC6F11865E}" type="presOf" srcId="{6874AF11-A1EF-423C-86A8-C90BFF4D8DAD}" destId="{EFF7B314-F5B5-4A23-A4CD-269DCCB7E0A1}" srcOrd="0" destOrd="0" presId="urn:microsoft.com/office/officeart/2005/8/layout/process3"/>
    <dgm:cxn modelId="{9E49F560-D728-4825-9F48-C4782F54426B}" type="presOf" srcId="{4F2F192C-9F60-4141-A15A-E50E79FC3C43}" destId="{CF532C1A-CB60-46A4-9DE1-7153C2B30ED8}" srcOrd="1" destOrd="0" presId="urn:microsoft.com/office/officeart/2005/8/layout/process3"/>
    <dgm:cxn modelId="{B8FECE63-C554-4D55-853F-EBA19A83426D}" type="presOf" srcId="{88ECB926-C71E-4A56-B03F-966B0CA6B2CC}" destId="{237DAB4F-F183-4FE6-8F15-5554339B92FA}" srcOrd="0" destOrd="0" presId="urn:microsoft.com/office/officeart/2005/8/layout/process3"/>
    <dgm:cxn modelId="{34DE5749-B88B-443A-845F-3F10A45E3D9D}" srcId="{36F007B6-1B2B-48BD-A91D-444A85CF7040}" destId="{71A9812F-F1A1-4AC5-8EFF-639F6B744844}" srcOrd="0" destOrd="0" parTransId="{8D908A42-48C0-4217-A793-AF657A7B5BA8}" sibTransId="{17F4517E-A7B4-4649-B931-E609B7D524BA}"/>
    <dgm:cxn modelId="{134CD26F-C78A-48EF-9733-5AC8A810A4F2}" srcId="{FDE6EDA6-7AF1-410F-8558-3F65460F2287}" destId="{8B4F1429-57E3-426F-A955-772C711345EE}" srcOrd="0" destOrd="0" parTransId="{882356BF-422A-4A90-858E-316C652F7A37}" sibTransId="{EB109A29-12A4-4021-AC44-41F6D9B8E7F3}"/>
    <dgm:cxn modelId="{DF948954-7F58-4064-82F7-4E5BF2441918}" type="presOf" srcId="{948B679E-BFDA-4188-88FE-60E875CA84C1}" destId="{5EE4D502-D8FA-4586-B6D4-0F769CCC210B}" srcOrd="0" destOrd="0" presId="urn:microsoft.com/office/officeart/2005/8/layout/process3"/>
    <dgm:cxn modelId="{59B8627E-ED65-4DA3-A792-1E58355CEACA}" type="presOf" srcId="{6874AF11-A1EF-423C-86A8-C90BFF4D8DAD}" destId="{6638F4B3-371E-42F1-9D8D-7FA86F24B2D2}" srcOrd="1" destOrd="0" presId="urn:microsoft.com/office/officeart/2005/8/layout/process3"/>
    <dgm:cxn modelId="{7A0BBE87-F2BD-4A6B-8F4E-5500EBD4F891}" type="presOf" srcId="{36F007B6-1B2B-48BD-A91D-444A85CF7040}" destId="{0B7A2B55-9DAA-4BB4-B8D0-F5A0BD9FCF6E}" srcOrd="0" destOrd="0" presId="urn:microsoft.com/office/officeart/2005/8/layout/process3"/>
    <dgm:cxn modelId="{C1F4709A-97B2-4519-A471-896947FBE8A0}" type="presOf" srcId="{FD1C3664-C512-4FD6-ACA3-504C8446C29D}" destId="{C45FBD8F-1F67-430E-BE2B-0429F85D2DC8}" srcOrd="1" destOrd="0" presId="urn:microsoft.com/office/officeart/2005/8/layout/process3"/>
    <dgm:cxn modelId="{5634879C-C46B-414B-8C70-31B395A3ED4C}" type="presOf" srcId="{DAAE7A8F-B52F-402F-B1BC-474F750A0B53}" destId="{57121B7E-C47A-4226-B75B-8EEB84A43DD1}" srcOrd="1" destOrd="0" presId="urn:microsoft.com/office/officeart/2005/8/layout/process3"/>
    <dgm:cxn modelId="{0C80DE9C-29A0-4697-9B09-DCB4E638D0BA}" type="presOf" srcId="{8B4F1429-57E3-426F-A955-772C711345EE}" destId="{A4C25E87-FC71-47FA-BB63-7089E87F449D}" srcOrd="0" destOrd="0" presId="urn:microsoft.com/office/officeart/2005/8/layout/process3"/>
    <dgm:cxn modelId="{C06A77AD-FE2C-40D6-8E71-1D174B4F057E}" srcId="{FD1C3664-C512-4FD6-ACA3-504C8446C29D}" destId="{F251D389-E012-47A4-AED7-8093BEA11425}" srcOrd="0" destOrd="0" parTransId="{41EB6EEC-3120-47CB-8A29-097B00B93009}" sibTransId="{BB2AB8EA-895F-4201-8595-84D940925EC6}"/>
    <dgm:cxn modelId="{017B30AE-6D99-4694-A7F6-14DA6E714F85}" type="presOf" srcId="{4F2F192C-9F60-4141-A15A-E50E79FC3C43}" destId="{7E785314-079A-4E37-A40F-B0B6AE285189}" srcOrd="0" destOrd="0" presId="urn:microsoft.com/office/officeart/2005/8/layout/process3"/>
    <dgm:cxn modelId="{5F081EAF-2580-4080-8611-ADBB2C306482}" type="presOf" srcId="{FDE6EDA6-7AF1-410F-8558-3F65460F2287}" destId="{C707B701-72DC-49C2-9D8F-158AC19C3ACC}" srcOrd="1" destOrd="0" presId="urn:microsoft.com/office/officeart/2005/8/layout/process3"/>
    <dgm:cxn modelId="{E4A9FBBA-CD28-4279-94F5-E7E391DCDE27}" srcId="{88ECB926-C71E-4A56-B03F-966B0CA6B2CC}" destId="{21A33221-F9F3-426D-9C01-726C3A5A20D7}" srcOrd="1" destOrd="0" parTransId="{C00562DA-E850-4571-8752-5A2B4B84393F}" sibTransId="{948B679E-BFDA-4188-88FE-60E875CA84C1}"/>
    <dgm:cxn modelId="{21998FBD-1FE0-49A6-9636-A841E77A31ED}" type="presOf" srcId="{FD1C3664-C512-4FD6-ACA3-504C8446C29D}" destId="{3FA23FEB-FF5F-43C5-8E19-14ED7DE82CEF}" srcOrd="0" destOrd="0" presId="urn:microsoft.com/office/officeart/2005/8/layout/process3"/>
    <dgm:cxn modelId="{2D8557C9-5807-4F1A-BA2E-D40B8E8E173E}" type="presOf" srcId="{21A33221-F9F3-426D-9C01-726C3A5A20D7}" destId="{7BEB2C37-5C3A-413C-B52A-66753CB953BA}" srcOrd="0" destOrd="0" presId="urn:microsoft.com/office/officeart/2005/8/layout/process3"/>
    <dgm:cxn modelId="{4752DFCA-D0B9-40B1-B5A1-69B3D5C91B69}" type="presOf" srcId="{454102E1-15CE-438C-A512-267094C9A199}" destId="{E299B232-2053-4747-8C98-C877823F7BC7}" srcOrd="0" destOrd="0" presId="urn:microsoft.com/office/officeart/2005/8/layout/process3"/>
    <dgm:cxn modelId="{E28513D0-C386-4F11-960E-91D49587A3D9}" type="presOf" srcId="{B4260EF9-0875-4D89-8A52-27EB2C68DFE9}" destId="{54C62F71-FA54-44C1-AFAC-F64905508500}" srcOrd="0" destOrd="0" presId="urn:microsoft.com/office/officeart/2005/8/layout/process3"/>
    <dgm:cxn modelId="{FAF40ED8-0026-477F-81D3-62F811D6457F}" srcId="{88ECB926-C71E-4A56-B03F-966B0CA6B2CC}" destId="{FD1C3664-C512-4FD6-ACA3-504C8446C29D}" srcOrd="4" destOrd="0" parTransId="{99944EC1-265A-4AA4-A2ED-DE92355443FF}" sibTransId="{DAD06C5E-75DE-4E82-9FD0-8F597859014C}"/>
    <dgm:cxn modelId="{1DD0C3DB-1F70-424B-8C6C-8400A221D718}" type="presOf" srcId="{DAAE7A8F-B52F-402F-B1BC-474F750A0B53}" destId="{72A659E8-8D9D-417D-91C3-05716B7CD5D4}" srcOrd="0" destOrd="0" presId="urn:microsoft.com/office/officeart/2005/8/layout/process3"/>
    <dgm:cxn modelId="{123857E7-5789-4CF3-944D-88753E6ADD3B}" srcId="{21A33221-F9F3-426D-9C01-726C3A5A20D7}" destId="{454102E1-15CE-438C-A512-267094C9A199}" srcOrd="0" destOrd="0" parTransId="{B20C92A7-8402-449D-AE8E-2712E6C4DED1}" sibTransId="{0E3B74DC-32D4-4934-8692-F6182F3E801A}"/>
    <dgm:cxn modelId="{BE0796E9-00A0-4750-8F85-E966C36C734B}" srcId="{6FA5C49E-409D-4FF2-ABB4-74873A3181C9}" destId="{B4260EF9-0875-4D89-8A52-27EB2C68DFE9}" srcOrd="0" destOrd="0" parTransId="{CAD0BFD2-66D1-42F7-BF2C-4DFADFD4D4F4}" sibTransId="{2127B3BF-B789-4AD6-9D52-17DDC8D19381}"/>
    <dgm:cxn modelId="{452A06EF-E080-4E2E-B26D-91A57891C065}" type="presOf" srcId="{F251D389-E012-47A4-AED7-8093BEA11425}" destId="{005779F9-B428-47A8-A67E-452158B94CC9}" srcOrd="0" destOrd="0" presId="urn:microsoft.com/office/officeart/2005/8/layout/process3"/>
    <dgm:cxn modelId="{025409FB-F6FD-42FD-85F2-BBA9AFEE8513}" type="presOf" srcId="{71A9812F-F1A1-4AC5-8EFF-639F6B744844}" destId="{AA558F8D-282D-4EEF-8EA0-A11704E62FDE}" srcOrd="0" destOrd="0" presId="urn:microsoft.com/office/officeart/2005/8/layout/process3"/>
    <dgm:cxn modelId="{1D553CFB-68DE-4B56-ACD8-A9F9A415AE4B}" type="presOf" srcId="{36F007B6-1B2B-48BD-A91D-444A85CF7040}" destId="{067A8C6A-C990-4212-A388-A52DDBC00200}" srcOrd="1" destOrd="0" presId="urn:microsoft.com/office/officeart/2005/8/layout/process3"/>
    <dgm:cxn modelId="{2073276E-068A-4C86-BDC2-5AF9184C2C1E}" type="presParOf" srcId="{237DAB4F-F183-4FE6-8F15-5554339B92FA}" destId="{6FC397E1-AA07-4FA1-B7D8-CAF68B885F33}" srcOrd="0" destOrd="0" presId="urn:microsoft.com/office/officeart/2005/8/layout/process3"/>
    <dgm:cxn modelId="{7A699E2D-02DB-4941-AAD1-433132F76E0B}" type="presParOf" srcId="{6FC397E1-AA07-4FA1-B7D8-CAF68B885F33}" destId="{0B7A2B55-9DAA-4BB4-B8D0-F5A0BD9FCF6E}" srcOrd="0" destOrd="0" presId="urn:microsoft.com/office/officeart/2005/8/layout/process3"/>
    <dgm:cxn modelId="{2897C9CF-240D-4999-989A-31888C7E7258}" type="presParOf" srcId="{6FC397E1-AA07-4FA1-B7D8-CAF68B885F33}" destId="{067A8C6A-C990-4212-A388-A52DDBC00200}" srcOrd="1" destOrd="0" presId="urn:microsoft.com/office/officeart/2005/8/layout/process3"/>
    <dgm:cxn modelId="{D7667698-0109-46C6-9000-7D940E3715D5}" type="presParOf" srcId="{6FC397E1-AA07-4FA1-B7D8-CAF68B885F33}" destId="{AA558F8D-282D-4EEF-8EA0-A11704E62FDE}" srcOrd="2" destOrd="0" presId="urn:microsoft.com/office/officeart/2005/8/layout/process3"/>
    <dgm:cxn modelId="{1C2F478E-873D-453C-8F77-2C12C8D2E96F}" type="presParOf" srcId="{237DAB4F-F183-4FE6-8F15-5554339B92FA}" destId="{72A659E8-8D9D-417D-91C3-05716B7CD5D4}" srcOrd="1" destOrd="0" presId="urn:microsoft.com/office/officeart/2005/8/layout/process3"/>
    <dgm:cxn modelId="{40405850-257C-4F0C-B717-F36A8475D02C}" type="presParOf" srcId="{72A659E8-8D9D-417D-91C3-05716B7CD5D4}" destId="{57121B7E-C47A-4226-B75B-8EEB84A43DD1}" srcOrd="0" destOrd="0" presId="urn:microsoft.com/office/officeart/2005/8/layout/process3"/>
    <dgm:cxn modelId="{2351F5D3-42A8-439B-965C-36C29E7978FB}" type="presParOf" srcId="{237DAB4F-F183-4FE6-8F15-5554339B92FA}" destId="{4F54E718-04AC-41F6-A5D1-DB6C06AE7E5C}" srcOrd="2" destOrd="0" presId="urn:microsoft.com/office/officeart/2005/8/layout/process3"/>
    <dgm:cxn modelId="{20A70353-3534-47C4-A352-710DE5355C4F}" type="presParOf" srcId="{4F54E718-04AC-41F6-A5D1-DB6C06AE7E5C}" destId="{7BEB2C37-5C3A-413C-B52A-66753CB953BA}" srcOrd="0" destOrd="0" presId="urn:microsoft.com/office/officeart/2005/8/layout/process3"/>
    <dgm:cxn modelId="{D98713FA-A84C-4C98-9E56-66EA60896630}" type="presParOf" srcId="{4F54E718-04AC-41F6-A5D1-DB6C06AE7E5C}" destId="{66770495-9189-4656-91C8-64414C2D35DF}" srcOrd="1" destOrd="0" presId="urn:microsoft.com/office/officeart/2005/8/layout/process3"/>
    <dgm:cxn modelId="{909EC8F2-7E43-4FF5-8E23-1D4FBDDF90C2}" type="presParOf" srcId="{4F54E718-04AC-41F6-A5D1-DB6C06AE7E5C}" destId="{E299B232-2053-4747-8C98-C877823F7BC7}" srcOrd="2" destOrd="0" presId="urn:microsoft.com/office/officeart/2005/8/layout/process3"/>
    <dgm:cxn modelId="{1537B59E-1E99-4808-850C-96C0E221846E}" type="presParOf" srcId="{237DAB4F-F183-4FE6-8F15-5554339B92FA}" destId="{5EE4D502-D8FA-4586-B6D4-0F769CCC210B}" srcOrd="3" destOrd="0" presId="urn:microsoft.com/office/officeart/2005/8/layout/process3"/>
    <dgm:cxn modelId="{EEC3318C-A65B-436C-BC59-7AAC17599569}" type="presParOf" srcId="{5EE4D502-D8FA-4586-B6D4-0F769CCC210B}" destId="{77D27206-4C36-47DD-AA29-CA3FF61B1B4A}" srcOrd="0" destOrd="0" presId="urn:microsoft.com/office/officeart/2005/8/layout/process3"/>
    <dgm:cxn modelId="{62F195B6-3496-4338-B1D9-2940F4285703}" type="presParOf" srcId="{237DAB4F-F183-4FE6-8F15-5554339B92FA}" destId="{83674C7C-6426-4E31-BD6A-42876066A700}" srcOrd="4" destOrd="0" presId="urn:microsoft.com/office/officeart/2005/8/layout/process3"/>
    <dgm:cxn modelId="{70CD6D4C-FB5C-4A17-BC3C-63302D19B143}" type="presParOf" srcId="{83674C7C-6426-4E31-BD6A-42876066A700}" destId="{7A835184-C926-4582-9A7F-8E2D94CF4324}" srcOrd="0" destOrd="0" presId="urn:microsoft.com/office/officeart/2005/8/layout/process3"/>
    <dgm:cxn modelId="{3048AECE-2273-4CB8-9CBB-5BFA00FDADA4}" type="presParOf" srcId="{83674C7C-6426-4E31-BD6A-42876066A700}" destId="{45CDE7B3-AF04-48B0-A652-A14E0878BF3C}" srcOrd="1" destOrd="0" presId="urn:microsoft.com/office/officeart/2005/8/layout/process3"/>
    <dgm:cxn modelId="{C1621FD2-B154-4587-AFEA-9FC67207146B}" type="presParOf" srcId="{83674C7C-6426-4E31-BD6A-42876066A700}" destId="{54C62F71-FA54-44C1-AFAC-F64905508500}" srcOrd="2" destOrd="0" presId="urn:microsoft.com/office/officeart/2005/8/layout/process3"/>
    <dgm:cxn modelId="{2ED93CC5-AFE1-445A-A380-347137B32944}" type="presParOf" srcId="{237DAB4F-F183-4FE6-8F15-5554339B92FA}" destId="{EFF7B314-F5B5-4A23-A4CD-269DCCB7E0A1}" srcOrd="5" destOrd="0" presId="urn:microsoft.com/office/officeart/2005/8/layout/process3"/>
    <dgm:cxn modelId="{763BFAAE-D89B-4778-9F8C-7C59FC9FE41F}" type="presParOf" srcId="{EFF7B314-F5B5-4A23-A4CD-269DCCB7E0A1}" destId="{6638F4B3-371E-42F1-9D8D-7FA86F24B2D2}" srcOrd="0" destOrd="0" presId="urn:microsoft.com/office/officeart/2005/8/layout/process3"/>
    <dgm:cxn modelId="{C99A1FAA-CC27-434C-AAA1-DC9B12349354}" type="presParOf" srcId="{237DAB4F-F183-4FE6-8F15-5554339B92FA}" destId="{F612DC94-AFE2-46D0-A15C-902637E7810F}" srcOrd="6" destOrd="0" presId="urn:microsoft.com/office/officeart/2005/8/layout/process3"/>
    <dgm:cxn modelId="{042022A5-5EB9-42FE-9432-618E3E8F14D2}" type="presParOf" srcId="{F612DC94-AFE2-46D0-A15C-902637E7810F}" destId="{A4A32F51-125B-465C-A949-A5747866ABDA}" srcOrd="0" destOrd="0" presId="urn:microsoft.com/office/officeart/2005/8/layout/process3"/>
    <dgm:cxn modelId="{20435150-60FC-4ACF-BE64-B9F4C4F12CB0}" type="presParOf" srcId="{F612DC94-AFE2-46D0-A15C-902637E7810F}" destId="{C707B701-72DC-49C2-9D8F-158AC19C3ACC}" srcOrd="1" destOrd="0" presId="urn:microsoft.com/office/officeart/2005/8/layout/process3"/>
    <dgm:cxn modelId="{9D2E90FC-BBB5-4930-A27C-9C990C863777}" type="presParOf" srcId="{F612DC94-AFE2-46D0-A15C-902637E7810F}" destId="{A4C25E87-FC71-47FA-BB63-7089E87F449D}" srcOrd="2" destOrd="0" presId="urn:microsoft.com/office/officeart/2005/8/layout/process3"/>
    <dgm:cxn modelId="{58FDB1C5-2399-4F51-97A5-F0C99DE3D4A2}" type="presParOf" srcId="{237DAB4F-F183-4FE6-8F15-5554339B92FA}" destId="{7E785314-079A-4E37-A40F-B0B6AE285189}" srcOrd="7" destOrd="0" presId="urn:microsoft.com/office/officeart/2005/8/layout/process3"/>
    <dgm:cxn modelId="{27F5C530-A049-489A-BC32-0CBDCAC58460}" type="presParOf" srcId="{7E785314-079A-4E37-A40F-B0B6AE285189}" destId="{CF532C1A-CB60-46A4-9DE1-7153C2B30ED8}" srcOrd="0" destOrd="0" presId="urn:microsoft.com/office/officeart/2005/8/layout/process3"/>
    <dgm:cxn modelId="{8AA4E6C4-7956-4A1E-90FC-FFC2A970BC8B}" type="presParOf" srcId="{237DAB4F-F183-4FE6-8F15-5554339B92FA}" destId="{DF2C7509-BDEA-4C65-B0A0-E1583C982256}" srcOrd="8" destOrd="0" presId="urn:microsoft.com/office/officeart/2005/8/layout/process3"/>
    <dgm:cxn modelId="{E4BA1DBB-130D-4C24-9E5F-8A79470C3E58}" type="presParOf" srcId="{DF2C7509-BDEA-4C65-B0A0-E1583C982256}" destId="{3FA23FEB-FF5F-43C5-8E19-14ED7DE82CEF}" srcOrd="0" destOrd="0" presId="urn:microsoft.com/office/officeart/2005/8/layout/process3"/>
    <dgm:cxn modelId="{72309330-7229-457F-B09D-D0E280274614}" type="presParOf" srcId="{DF2C7509-BDEA-4C65-B0A0-E1583C982256}" destId="{C45FBD8F-1F67-430E-BE2B-0429F85D2DC8}" srcOrd="1" destOrd="0" presId="urn:microsoft.com/office/officeart/2005/8/layout/process3"/>
    <dgm:cxn modelId="{D0ECDD05-EA3F-4149-9D76-82D33F66A853}" type="presParOf" srcId="{DF2C7509-BDEA-4C65-B0A0-E1583C982256}" destId="{005779F9-B428-47A8-A67E-452158B94CC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E7F60-F0C0-4629-815F-B9047CEE801C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071DA2B-5F0B-4866-9621-DEF913ED2B49}">
      <dgm:prSet phldrT="[Testo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it-IT" sz="1800" b="1" dirty="0">
              <a:solidFill>
                <a:schemeClr val="accent1">
                  <a:lumMod val="50000"/>
                </a:schemeClr>
              </a:solidFill>
            </a:rPr>
            <a:t>I grado</a:t>
          </a:r>
          <a:r>
            <a:rPr lang="it-IT" sz="1800" dirty="0">
              <a:solidFill>
                <a:schemeClr val="accent1">
                  <a:lumMod val="50000"/>
                </a:schemeClr>
              </a:solidFill>
            </a:rPr>
            <a:t>: raccolta idee progettuali</a:t>
          </a:r>
        </a:p>
      </dgm:t>
    </dgm:pt>
    <dgm:pt modelId="{7DDBE2D2-0CF8-4527-A032-28BD130CE5C6}" type="parTrans" cxnId="{28FB251E-D2B8-4E51-A0AD-A7BD5C8B5669}">
      <dgm:prSet/>
      <dgm:spPr/>
      <dgm:t>
        <a:bodyPr/>
        <a:lstStyle/>
        <a:p>
          <a:endParaRPr lang="it-IT" sz="1800"/>
        </a:p>
      </dgm:t>
    </dgm:pt>
    <dgm:pt modelId="{F6F4865C-9EE0-4F67-A941-3D0634842366}" type="sibTrans" cxnId="{28FB251E-D2B8-4E51-A0AD-A7BD5C8B5669}">
      <dgm:prSet custT="1"/>
      <dgm:spPr/>
      <dgm:t>
        <a:bodyPr/>
        <a:lstStyle/>
        <a:p>
          <a:endParaRPr lang="it-IT" sz="1800"/>
        </a:p>
      </dgm:t>
    </dgm:pt>
    <dgm:pt modelId="{DCEA210C-F560-4818-B820-506B7795B956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it-IT" sz="1800" b="1" dirty="0">
              <a:solidFill>
                <a:schemeClr val="accent1">
                  <a:lumMod val="50000"/>
                </a:schemeClr>
              </a:solidFill>
            </a:rPr>
            <a:t>Documento</a:t>
          </a:r>
          <a:r>
            <a:rPr lang="it-IT" sz="1800" b="0" dirty="0">
              <a:solidFill>
                <a:schemeClr val="accent1">
                  <a:lumMod val="50000"/>
                </a:schemeClr>
              </a:solidFill>
            </a:rPr>
            <a:t> di </a:t>
          </a:r>
          <a:r>
            <a:rPr lang="it-IT" sz="1800" b="1" dirty="0">
              <a:solidFill>
                <a:schemeClr val="accent1">
                  <a:lumMod val="50000"/>
                </a:schemeClr>
              </a:solidFill>
            </a:rPr>
            <a:t>Indirizzo</a:t>
          </a:r>
          <a:r>
            <a:rPr lang="it-IT" sz="1800" b="0" dirty="0">
              <a:solidFill>
                <a:schemeClr val="accent1">
                  <a:lumMod val="50000"/>
                </a:schemeClr>
              </a:solidFill>
            </a:rPr>
            <a:t> alla </a:t>
          </a:r>
          <a:r>
            <a:rPr lang="it-IT" sz="1800" b="1" dirty="0">
              <a:solidFill>
                <a:schemeClr val="accent1">
                  <a:lumMod val="50000"/>
                </a:schemeClr>
              </a:solidFill>
            </a:rPr>
            <a:t>Progettazione</a:t>
          </a:r>
        </a:p>
      </dgm:t>
    </dgm:pt>
    <dgm:pt modelId="{A159D67F-94A8-4EC6-9AE6-8A79EE94B71A}" type="parTrans" cxnId="{4B8E17E0-9035-4AF9-9092-6ED2077134EA}">
      <dgm:prSet/>
      <dgm:spPr/>
      <dgm:t>
        <a:bodyPr/>
        <a:lstStyle/>
        <a:p>
          <a:endParaRPr lang="it-IT" sz="1800"/>
        </a:p>
      </dgm:t>
    </dgm:pt>
    <dgm:pt modelId="{CA52441A-8B0A-49F9-A7F1-F7126344C235}" type="sibTrans" cxnId="{4B8E17E0-9035-4AF9-9092-6ED2077134EA}">
      <dgm:prSet custT="1"/>
      <dgm:spPr/>
      <dgm:t>
        <a:bodyPr/>
        <a:lstStyle/>
        <a:p>
          <a:endParaRPr lang="it-IT" sz="1800"/>
        </a:p>
      </dgm:t>
    </dgm:pt>
    <dgm:pt modelId="{11B44B76-D4CD-4524-A923-3A3C594ADE39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1800" b="1" dirty="0">
              <a:solidFill>
                <a:schemeClr val="accent1">
                  <a:lumMod val="50000"/>
                </a:schemeClr>
              </a:solidFill>
            </a:rPr>
            <a:t>II grado</a:t>
          </a:r>
          <a:r>
            <a:rPr lang="it-IT" sz="1800" dirty="0">
              <a:solidFill>
                <a:schemeClr val="accent1">
                  <a:lumMod val="50000"/>
                </a:schemeClr>
              </a:solidFill>
            </a:rPr>
            <a:t>: selezione migliori idee che dovranno presentare PFTE</a:t>
          </a:r>
        </a:p>
      </dgm:t>
    </dgm:pt>
    <dgm:pt modelId="{E0A03C90-7DE5-4E6A-9F1E-7CC92484012B}" type="parTrans" cxnId="{65FE9782-368F-4637-B391-3698BA174ADD}">
      <dgm:prSet/>
      <dgm:spPr/>
      <dgm:t>
        <a:bodyPr/>
        <a:lstStyle/>
        <a:p>
          <a:endParaRPr lang="it-IT" sz="1800"/>
        </a:p>
      </dgm:t>
    </dgm:pt>
    <dgm:pt modelId="{FFC547E3-057B-40C8-B2CE-B32C0DBEFD28}" type="sibTrans" cxnId="{65FE9782-368F-4637-B391-3698BA174ADD}">
      <dgm:prSet custT="1"/>
      <dgm:spPr/>
      <dgm:t>
        <a:bodyPr/>
        <a:lstStyle/>
        <a:p>
          <a:endParaRPr lang="it-IT" sz="1800"/>
        </a:p>
      </dgm:t>
    </dgm:pt>
    <dgm:pt modelId="{3ABA6F14-63CD-47F5-9601-7C2FB0CC7FAD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1800" dirty="0">
              <a:solidFill>
                <a:schemeClr val="accent1">
                  <a:lumMod val="50000"/>
                </a:schemeClr>
              </a:solidFill>
            </a:rPr>
            <a:t>Individuazione del vincitore del concorso</a:t>
          </a:r>
        </a:p>
      </dgm:t>
    </dgm:pt>
    <dgm:pt modelId="{5A3CC8C3-156A-48A9-ACDD-3F139D4E780E}" type="sibTrans" cxnId="{6B1F0180-1274-48AD-A1BD-F3A7339CAE61}">
      <dgm:prSet/>
      <dgm:spPr/>
      <dgm:t>
        <a:bodyPr/>
        <a:lstStyle/>
        <a:p>
          <a:endParaRPr lang="it-IT" sz="1800"/>
        </a:p>
      </dgm:t>
    </dgm:pt>
    <dgm:pt modelId="{679655BD-0AE2-4D80-94D5-D5878C2BCD83}" type="parTrans" cxnId="{6B1F0180-1274-48AD-A1BD-F3A7339CAE61}">
      <dgm:prSet/>
      <dgm:spPr/>
      <dgm:t>
        <a:bodyPr/>
        <a:lstStyle/>
        <a:p>
          <a:endParaRPr lang="it-IT" sz="1800"/>
        </a:p>
      </dgm:t>
    </dgm:pt>
    <dgm:pt modelId="{DE664FFA-7C2F-48F9-ADCD-E29B0D80AC0E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it-IT" sz="1800" b="0" dirty="0">
              <a:solidFill>
                <a:schemeClr val="accent1">
                  <a:lumMod val="50000"/>
                </a:schemeClr>
              </a:solidFill>
            </a:rPr>
            <a:t>Calcolo parcelle (PFTE – DEF/ESE)</a:t>
          </a:r>
        </a:p>
        <a:p>
          <a:r>
            <a:rPr lang="it-IT" sz="1800" b="0" dirty="0">
              <a:solidFill>
                <a:schemeClr val="accent1">
                  <a:lumMod val="50000"/>
                </a:schemeClr>
              </a:solidFill>
            </a:rPr>
            <a:t>Definizione premi/rimborsi</a:t>
          </a:r>
        </a:p>
      </dgm:t>
    </dgm:pt>
    <dgm:pt modelId="{B0CC3A69-5FC5-4D4A-9CE5-08CBB0F61AC4}" type="parTrans" cxnId="{52E9922D-5D69-4E39-9880-5F4BC2664D19}">
      <dgm:prSet/>
      <dgm:spPr/>
      <dgm:t>
        <a:bodyPr/>
        <a:lstStyle/>
        <a:p>
          <a:endParaRPr lang="it-IT"/>
        </a:p>
      </dgm:t>
    </dgm:pt>
    <dgm:pt modelId="{12FE4B3A-0F3A-4C41-8DA4-B5E332416CB1}" type="sibTrans" cxnId="{52E9922D-5D69-4E39-9880-5F4BC2664D19}">
      <dgm:prSet/>
      <dgm:spPr/>
      <dgm:t>
        <a:bodyPr/>
        <a:lstStyle/>
        <a:p>
          <a:endParaRPr lang="it-IT"/>
        </a:p>
      </dgm:t>
    </dgm:pt>
    <dgm:pt modelId="{025541BA-ECB1-40A7-AE2E-49FE0AA88F4F}" type="pres">
      <dgm:prSet presAssocID="{E2EE7F60-F0C0-4629-815F-B9047CEE801C}" presName="outerComposite" presStyleCnt="0">
        <dgm:presLayoutVars>
          <dgm:chMax val="5"/>
          <dgm:dir/>
          <dgm:resizeHandles val="exact"/>
        </dgm:presLayoutVars>
      </dgm:prSet>
      <dgm:spPr/>
    </dgm:pt>
    <dgm:pt modelId="{E4A6C55E-93C0-4D15-A265-29140D6FE75B}" type="pres">
      <dgm:prSet presAssocID="{E2EE7F60-F0C0-4629-815F-B9047CEE801C}" presName="dummyMaxCanvas" presStyleCnt="0">
        <dgm:presLayoutVars/>
      </dgm:prSet>
      <dgm:spPr/>
    </dgm:pt>
    <dgm:pt modelId="{0FBAE0B4-65E0-418D-A674-8688EFAC68BA}" type="pres">
      <dgm:prSet presAssocID="{E2EE7F60-F0C0-4629-815F-B9047CEE801C}" presName="FiveNodes_1" presStyleLbl="node1" presStyleIdx="0" presStyleCnt="5">
        <dgm:presLayoutVars>
          <dgm:bulletEnabled val="1"/>
        </dgm:presLayoutVars>
      </dgm:prSet>
      <dgm:spPr/>
    </dgm:pt>
    <dgm:pt modelId="{FA4DDB49-86AA-4768-BF64-E31312C5640F}" type="pres">
      <dgm:prSet presAssocID="{E2EE7F60-F0C0-4629-815F-B9047CEE801C}" presName="FiveNodes_2" presStyleLbl="node1" presStyleIdx="1" presStyleCnt="5">
        <dgm:presLayoutVars>
          <dgm:bulletEnabled val="1"/>
        </dgm:presLayoutVars>
      </dgm:prSet>
      <dgm:spPr/>
    </dgm:pt>
    <dgm:pt modelId="{A1F55774-4182-4BA3-B2CD-957708FFFFAE}" type="pres">
      <dgm:prSet presAssocID="{E2EE7F60-F0C0-4629-815F-B9047CEE801C}" presName="FiveNodes_3" presStyleLbl="node1" presStyleIdx="2" presStyleCnt="5">
        <dgm:presLayoutVars>
          <dgm:bulletEnabled val="1"/>
        </dgm:presLayoutVars>
      </dgm:prSet>
      <dgm:spPr/>
    </dgm:pt>
    <dgm:pt modelId="{A5948B9D-42EB-45C2-B0FD-E89B8076E80A}" type="pres">
      <dgm:prSet presAssocID="{E2EE7F60-F0C0-4629-815F-B9047CEE801C}" presName="FiveNodes_4" presStyleLbl="node1" presStyleIdx="3" presStyleCnt="5">
        <dgm:presLayoutVars>
          <dgm:bulletEnabled val="1"/>
        </dgm:presLayoutVars>
      </dgm:prSet>
      <dgm:spPr/>
    </dgm:pt>
    <dgm:pt modelId="{5A1BDAAC-13CC-49AC-ABED-8BF75D1097EF}" type="pres">
      <dgm:prSet presAssocID="{E2EE7F60-F0C0-4629-815F-B9047CEE801C}" presName="FiveNodes_5" presStyleLbl="node1" presStyleIdx="4" presStyleCnt="5" custLinFactNeighborX="640" custLinFactNeighborY="3417">
        <dgm:presLayoutVars>
          <dgm:bulletEnabled val="1"/>
        </dgm:presLayoutVars>
      </dgm:prSet>
      <dgm:spPr/>
    </dgm:pt>
    <dgm:pt modelId="{6FD367CB-B0D2-480B-93E7-F436CB13C086}" type="pres">
      <dgm:prSet presAssocID="{E2EE7F60-F0C0-4629-815F-B9047CEE801C}" presName="FiveConn_1-2" presStyleLbl="fgAccFollowNode1" presStyleIdx="0" presStyleCnt="4">
        <dgm:presLayoutVars>
          <dgm:bulletEnabled val="1"/>
        </dgm:presLayoutVars>
      </dgm:prSet>
      <dgm:spPr/>
    </dgm:pt>
    <dgm:pt modelId="{6B2C1132-8961-4A06-A7D3-42867D427070}" type="pres">
      <dgm:prSet presAssocID="{E2EE7F60-F0C0-4629-815F-B9047CEE801C}" presName="FiveConn_2-3" presStyleLbl="fgAccFollowNode1" presStyleIdx="1" presStyleCnt="4">
        <dgm:presLayoutVars>
          <dgm:bulletEnabled val="1"/>
        </dgm:presLayoutVars>
      </dgm:prSet>
      <dgm:spPr/>
    </dgm:pt>
    <dgm:pt modelId="{1F01919F-7636-4F02-A318-B9324E706DED}" type="pres">
      <dgm:prSet presAssocID="{E2EE7F60-F0C0-4629-815F-B9047CEE801C}" presName="FiveConn_3-4" presStyleLbl="fgAccFollowNode1" presStyleIdx="2" presStyleCnt="4">
        <dgm:presLayoutVars>
          <dgm:bulletEnabled val="1"/>
        </dgm:presLayoutVars>
      </dgm:prSet>
      <dgm:spPr/>
    </dgm:pt>
    <dgm:pt modelId="{9CA4AF16-CEAE-4164-8D73-143618A27207}" type="pres">
      <dgm:prSet presAssocID="{E2EE7F60-F0C0-4629-815F-B9047CEE801C}" presName="FiveConn_4-5" presStyleLbl="fgAccFollowNode1" presStyleIdx="3" presStyleCnt="4">
        <dgm:presLayoutVars>
          <dgm:bulletEnabled val="1"/>
        </dgm:presLayoutVars>
      </dgm:prSet>
      <dgm:spPr/>
    </dgm:pt>
    <dgm:pt modelId="{8D8DCBDE-FF9E-441E-8424-8DDB669B3777}" type="pres">
      <dgm:prSet presAssocID="{E2EE7F60-F0C0-4629-815F-B9047CEE801C}" presName="FiveNodes_1_text" presStyleLbl="node1" presStyleIdx="4" presStyleCnt="5">
        <dgm:presLayoutVars>
          <dgm:bulletEnabled val="1"/>
        </dgm:presLayoutVars>
      </dgm:prSet>
      <dgm:spPr/>
    </dgm:pt>
    <dgm:pt modelId="{66B099C3-AE13-4391-8904-ACE19DFCCF3B}" type="pres">
      <dgm:prSet presAssocID="{E2EE7F60-F0C0-4629-815F-B9047CEE801C}" presName="FiveNodes_2_text" presStyleLbl="node1" presStyleIdx="4" presStyleCnt="5">
        <dgm:presLayoutVars>
          <dgm:bulletEnabled val="1"/>
        </dgm:presLayoutVars>
      </dgm:prSet>
      <dgm:spPr/>
    </dgm:pt>
    <dgm:pt modelId="{4E785DD3-6B58-42F5-A71E-EF049C9637AD}" type="pres">
      <dgm:prSet presAssocID="{E2EE7F60-F0C0-4629-815F-B9047CEE801C}" presName="FiveNodes_3_text" presStyleLbl="node1" presStyleIdx="4" presStyleCnt="5">
        <dgm:presLayoutVars>
          <dgm:bulletEnabled val="1"/>
        </dgm:presLayoutVars>
      </dgm:prSet>
      <dgm:spPr/>
    </dgm:pt>
    <dgm:pt modelId="{C9182066-A7B5-40E7-9850-109773132590}" type="pres">
      <dgm:prSet presAssocID="{E2EE7F60-F0C0-4629-815F-B9047CEE801C}" presName="FiveNodes_4_text" presStyleLbl="node1" presStyleIdx="4" presStyleCnt="5">
        <dgm:presLayoutVars>
          <dgm:bulletEnabled val="1"/>
        </dgm:presLayoutVars>
      </dgm:prSet>
      <dgm:spPr/>
    </dgm:pt>
    <dgm:pt modelId="{0485D761-1490-44B5-8B4B-3E1929A430A0}" type="pres">
      <dgm:prSet presAssocID="{E2EE7F60-F0C0-4629-815F-B9047CEE801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659002-1510-4F53-9076-D68D79E90994}" type="presOf" srcId="{3ABA6F14-63CD-47F5-9601-7C2FB0CC7FAD}" destId="{0485D761-1490-44B5-8B4B-3E1929A430A0}" srcOrd="1" destOrd="0" presId="urn:microsoft.com/office/officeart/2005/8/layout/vProcess5"/>
    <dgm:cxn modelId="{28FB251E-D2B8-4E51-A0AD-A7BD5C8B5669}" srcId="{E2EE7F60-F0C0-4629-815F-B9047CEE801C}" destId="{C071DA2B-5F0B-4866-9621-DEF913ED2B49}" srcOrd="2" destOrd="0" parTransId="{7DDBE2D2-0CF8-4527-A032-28BD130CE5C6}" sibTransId="{F6F4865C-9EE0-4F67-A941-3D0634842366}"/>
    <dgm:cxn modelId="{52E9922D-5D69-4E39-9880-5F4BC2664D19}" srcId="{E2EE7F60-F0C0-4629-815F-B9047CEE801C}" destId="{DE664FFA-7C2F-48F9-ADCD-E29B0D80AC0E}" srcOrd="1" destOrd="0" parTransId="{B0CC3A69-5FC5-4D4A-9CE5-08CBB0F61AC4}" sibTransId="{12FE4B3A-0F3A-4C41-8DA4-B5E332416CB1}"/>
    <dgm:cxn modelId="{2269054A-ED15-4951-9E35-F1DCA79B3492}" type="presOf" srcId="{DE664FFA-7C2F-48F9-ADCD-E29B0D80AC0E}" destId="{FA4DDB49-86AA-4768-BF64-E31312C5640F}" srcOrd="0" destOrd="0" presId="urn:microsoft.com/office/officeart/2005/8/layout/vProcess5"/>
    <dgm:cxn modelId="{051A464B-6677-41DF-B470-BDBCBC4450DD}" type="presOf" srcId="{DE664FFA-7C2F-48F9-ADCD-E29B0D80AC0E}" destId="{66B099C3-AE13-4391-8904-ACE19DFCCF3B}" srcOrd="1" destOrd="0" presId="urn:microsoft.com/office/officeart/2005/8/layout/vProcess5"/>
    <dgm:cxn modelId="{4B4F3B4E-FAA3-4782-9FBE-15C73E938A02}" type="presOf" srcId="{3ABA6F14-63CD-47F5-9601-7C2FB0CC7FAD}" destId="{5A1BDAAC-13CC-49AC-ABED-8BF75D1097EF}" srcOrd="0" destOrd="0" presId="urn:microsoft.com/office/officeart/2005/8/layout/vProcess5"/>
    <dgm:cxn modelId="{8FA46452-27CB-40F0-A605-AC5F4ECCC48E}" type="presOf" srcId="{E2EE7F60-F0C0-4629-815F-B9047CEE801C}" destId="{025541BA-ECB1-40A7-AE2E-49FE0AA88F4F}" srcOrd="0" destOrd="0" presId="urn:microsoft.com/office/officeart/2005/8/layout/vProcess5"/>
    <dgm:cxn modelId="{A7D14677-9EBE-42E1-BBEE-2A7964E321B2}" type="presOf" srcId="{DCEA210C-F560-4818-B820-506B7795B956}" destId="{0FBAE0B4-65E0-418D-A674-8688EFAC68BA}" srcOrd="0" destOrd="0" presId="urn:microsoft.com/office/officeart/2005/8/layout/vProcess5"/>
    <dgm:cxn modelId="{4C5FE67C-498F-405E-9C3B-75C97B723E23}" type="presOf" srcId="{C071DA2B-5F0B-4866-9621-DEF913ED2B49}" destId="{A1F55774-4182-4BA3-B2CD-957708FFFFAE}" srcOrd="0" destOrd="0" presId="urn:microsoft.com/office/officeart/2005/8/layout/vProcess5"/>
    <dgm:cxn modelId="{6B1F0180-1274-48AD-A1BD-F3A7339CAE61}" srcId="{E2EE7F60-F0C0-4629-815F-B9047CEE801C}" destId="{3ABA6F14-63CD-47F5-9601-7C2FB0CC7FAD}" srcOrd="4" destOrd="0" parTransId="{679655BD-0AE2-4D80-94D5-D5878C2BCD83}" sibTransId="{5A3CC8C3-156A-48A9-ACDD-3F139D4E780E}"/>
    <dgm:cxn modelId="{65FE9782-368F-4637-B391-3698BA174ADD}" srcId="{E2EE7F60-F0C0-4629-815F-B9047CEE801C}" destId="{11B44B76-D4CD-4524-A923-3A3C594ADE39}" srcOrd="3" destOrd="0" parTransId="{E0A03C90-7DE5-4E6A-9F1E-7CC92484012B}" sibTransId="{FFC547E3-057B-40C8-B2CE-B32C0DBEFD28}"/>
    <dgm:cxn modelId="{A64FEA8F-B188-4453-B89E-6F635BA65057}" type="presOf" srcId="{11B44B76-D4CD-4524-A923-3A3C594ADE39}" destId="{A5948B9D-42EB-45C2-B0FD-E89B8076E80A}" srcOrd="0" destOrd="0" presId="urn:microsoft.com/office/officeart/2005/8/layout/vProcess5"/>
    <dgm:cxn modelId="{FD1CE594-B984-4E03-BF1A-A90714A41082}" type="presOf" srcId="{F6F4865C-9EE0-4F67-A941-3D0634842366}" destId="{1F01919F-7636-4F02-A318-B9324E706DED}" srcOrd="0" destOrd="0" presId="urn:microsoft.com/office/officeart/2005/8/layout/vProcess5"/>
    <dgm:cxn modelId="{8C7FDF96-137A-49FA-BE5F-5296873E8B9A}" type="presOf" srcId="{DCEA210C-F560-4818-B820-506B7795B956}" destId="{8D8DCBDE-FF9E-441E-8424-8DDB669B3777}" srcOrd="1" destOrd="0" presId="urn:microsoft.com/office/officeart/2005/8/layout/vProcess5"/>
    <dgm:cxn modelId="{10E722B9-D9F1-4189-A133-D96EEC5212B7}" type="presOf" srcId="{12FE4B3A-0F3A-4C41-8DA4-B5E332416CB1}" destId="{6B2C1132-8961-4A06-A7D3-42867D427070}" srcOrd="0" destOrd="0" presId="urn:microsoft.com/office/officeart/2005/8/layout/vProcess5"/>
    <dgm:cxn modelId="{4659EFBB-2C8C-40E7-A58C-23C1092AB169}" type="presOf" srcId="{11B44B76-D4CD-4524-A923-3A3C594ADE39}" destId="{C9182066-A7B5-40E7-9850-109773132590}" srcOrd="1" destOrd="0" presId="urn:microsoft.com/office/officeart/2005/8/layout/vProcess5"/>
    <dgm:cxn modelId="{41AB54BC-4FE7-486B-A32D-17C6E78249D3}" type="presOf" srcId="{CA52441A-8B0A-49F9-A7F1-F7126344C235}" destId="{6FD367CB-B0D2-480B-93E7-F436CB13C086}" srcOrd="0" destOrd="0" presId="urn:microsoft.com/office/officeart/2005/8/layout/vProcess5"/>
    <dgm:cxn modelId="{1FFD53D8-42B6-4FB2-9845-4E97875B6140}" type="presOf" srcId="{FFC547E3-057B-40C8-B2CE-B32C0DBEFD28}" destId="{9CA4AF16-CEAE-4164-8D73-143618A27207}" srcOrd="0" destOrd="0" presId="urn:microsoft.com/office/officeart/2005/8/layout/vProcess5"/>
    <dgm:cxn modelId="{4B8E17E0-9035-4AF9-9092-6ED2077134EA}" srcId="{E2EE7F60-F0C0-4629-815F-B9047CEE801C}" destId="{DCEA210C-F560-4818-B820-506B7795B956}" srcOrd="0" destOrd="0" parTransId="{A159D67F-94A8-4EC6-9AE6-8A79EE94B71A}" sibTransId="{CA52441A-8B0A-49F9-A7F1-F7126344C235}"/>
    <dgm:cxn modelId="{676BC1FC-7C08-46FB-ADBA-E4430AADFC63}" type="presOf" srcId="{C071DA2B-5F0B-4866-9621-DEF913ED2B49}" destId="{4E785DD3-6B58-42F5-A71E-EF049C9637AD}" srcOrd="1" destOrd="0" presId="urn:microsoft.com/office/officeart/2005/8/layout/vProcess5"/>
    <dgm:cxn modelId="{1B0A27CC-629D-4A75-AE5B-FB137F22946B}" type="presParOf" srcId="{025541BA-ECB1-40A7-AE2E-49FE0AA88F4F}" destId="{E4A6C55E-93C0-4D15-A265-29140D6FE75B}" srcOrd="0" destOrd="0" presId="urn:microsoft.com/office/officeart/2005/8/layout/vProcess5"/>
    <dgm:cxn modelId="{F09217A5-EC72-4B37-929F-1FA0421CF50F}" type="presParOf" srcId="{025541BA-ECB1-40A7-AE2E-49FE0AA88F4F}" destId="{0FBAE0B4-65E0-418D-A674-8688EFAC68BA}" srcOrd="1" destOrd="0" presId="urn:microsoft.com/office/officeart/2005/8/layout/vProcess5"/>
    <dgm:cxn modelId="{6102CE8A-010B-4A7C-B472-6751133C05B6}" type="presParOf" srcId="{025541BA-ECB1-40A7-AE2E-49FE0AA88F4F}" destId="{FA4DDB49-86AA-4768-BF64-E31312C5640F}" srcOrd="2" destOrd="0" presId="urn:microsoft.com/office/officeart/2005/8/layout/vProcess5"/>
    <dgm:cxn modelId="{75022BDC-CA2C-4C8B-8281-88E3064CD90F}" type="presParOf" srcId="{025541BA-ECB1-40A7-AE2E-49FE0AA88F4F}" destId="{A1F55774-4182-4BA3-B2CD-957708FFFFAE}" srcOrd="3" destOrd="0" presId="urn:microsoft.com/office/officeart/2005/8/layout/vProcess5"/>
    <dgm:cxn modelId="{A95215DA-6AB4-4BAD-99B7-C0943DD80340}" type="presParOf" srcId="{025541BA-ECB1-40A7-AE2E-49FE0AA88F4F}" destId="{A5948B9D-42EB-45C2-B0FD-E89B8076E80A}" srcOrd="4" destOrd="0" presId="urn:microsoft.com/office/officeart/2005/8/layout/vProcess5"/>
    <dgm:cxn modelId="{2EF20001-B923-475C-B348-C6A8EB9619A4}" type="presParOf" srcId="{025541BA-ECB1-40A7-AE2E-49FE0AA88F4F}" destId="{5A1BDAAC-13CC-49AC-ABED-8BF75D1097EF}" srcOrd="5" destOrd="0" presId="urn:microsoft.com/office/officeart/2005/8/layout/vProcess5"/>
    <dgm:cxn modelId="{D1BEA316-44E7-4B58-BCC6-21AFECC7B260}" type="presParOf" srcId="{025541BA-ECB1-40A7-AE2E-49FE0AA88F4F}" destId="{6FD367CB-B0D2-480B-93E7-F436CB13C086}" srcOrd="6" destOrd="0" presId="urn:microsoft.com/office/officeart/2005/8/layout/vProcess5"/>
    <dgm:cxn modelId="{64CD3469-D618-43EE-8D22-31A0AE1160BB}" type="presParOf" srcId="{025541BA-ECB1-40A7-AE2E-49FE0AA88F4F}" destId="{6B2C1132-8961-4A06-A7D3-42867D427070}" srcOrd="7" destOrd="0" presId="urn:microsoft.com/office/officeart/2005/8/layout/vProcess5"/>
    <dgm:cxn modelId="{DC2940CD-9F4B-4485-B6B6-F47B5A375A78}" type="presParOf" srcId="{025541BA-ECB1-40A7-AE2E-49FE0AA88F4F}" destId="{1F01919F-7636-4F02-A318-B9324E706DED}" srcOrd="8" destOrd="0" presId="urn:microsoft.com/office/officeart/2005/8/layout/vProcess5"/>
    <dgm:cxn modelId="{1B5D1764-37E5-41A6-93DA-4B10432C9C53}" type="presParOf" srcId="{025541BA-ECB1-40A7-AE2E-49FE0AA88F4F}" destId="{9CA4AF16-CEAE-4164-8D73-143618A27207}" srcOrd="9" destOrd="0" presId="urn:microsoft.com/office/officeart/2005/8/layout/vProcess5"/>
    <dgm:cxn modelId="{EB8F2AE4-D88F-4E98-99B3-6D28AB340BE9}" type="presParOf" srcId="{025541BA-ECB1-40A7-AE2E-49FE0AA88F4F}" destId="{8D8DCBDE-FF9E-441E-8424-8DDB669B3777}" srcOrd="10" destOrd="0" presId="urn:microsoft.com/office/officeart/2005/8/layout/vProcess5"/>
    <dgm:cxn modelId="{52E72EC8-9A61-4E94-A93B-A07ECB25C6B6}" type="presParOf" srcId="{025541BA-ECB1-40A7-AE2E-49FE0AA88F4F}" destId="{66B099C3-AE13-4391-8904-ACE19DFCCF3B}" srcOrd="11" destOrd="0" presId="urn:microsoft.com/office/officeart/2005/8/layout/vProcess5"/>
    <dgm:cxn modelId="{DB82659D-B266-4F06-A69A-C7391637A152}" type="presParOf" srcId="{025541BA-ECB1-40A7-AE2E-49FE0AA88F4F}" destId="{4E785DD3-6B58-42F5-A71E-EF049C9637AD}" srcOrd="12" destOrd="0" presId="urn:microsoft.com/office/officeart/2005/8/layout/vProcess5"/>
    <dgm:cxn modelId="{5C54F6EE-1E51-4236-AA40-C4A6BCEFF307}" type="presParOf" srcId="{025541BA-ECB1-40A7-AE2E-49FE0AA88F4F}" destId="{C9182066-A7B5-40E7-9850-109773132590}" srcOrd="13" destOrd="0" presId="urn:microsoft.com/office/officeart/2005/8/layout/vProcess5"/>
    <dgm:cxn modelId="{53E0E5E6-881A-4E53-B553-C4C7C84732CF}" type="presParOf" srcId="{025541BA-ECB1-40A7-AE2E-49FE0AA88F4F}" destId="{0485D761-1490-44B5-8B4B-3E1929A430A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A8C6A-C990-4212-A388-A52DDBC00200}">
      <dsp:nvSpPr>
        <dsp:cNvPr id="0" name=""/>
        <dsp:cNvSpPr/>
      </dsp:nvSpPr>
      <dsp:spPr>
        <a:xfrm>
          <a:off x="6912" y="1043411"/>
          <a:ext cx="1559664" cy="608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6C0000"/>
              </a:solidFill>
            </a:rPr>
            <a:t>1</a:t>
          </a:r>
        </a:p>
      </dsp:txBody>
      <dsp:txXfrm>
        <a:off x="6912" y="1043411"/>
        <a:ext cx="1559664" cy="405583"/>
      </dsp:txXfrm>
    </dsp:sp>
    <dsp:sp modelId="{AA558F8D-282D-4EEF-8EA0-A11704E62FDE}">
      <dsp:nvSpPr>
        <dsp:cNvPr id="0" name=""/>
        <dsp:cNvSpPr/>
      </dsp:nvSpPr>
      <dsp:spPr>
        <a:xfrm>
          <a:off x="326362" y="1448995"/>
          <a:ext cx="155966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dirty="0">
              <a:solidFill>
                <a:schemeClr val="accent1">
                  <a:lumMod val="50000"/>
                </a:schemeClr>
              </a:solidFill>
            </a:rPr>
            <a:t>Generazione CUP</a:t>
          </a:r>
        </a:p>
      </dsp:txBody>
      <dsp:txXfrm>
        <a:off x="348294" y="1470927"/>
        <a:ext cx="1515800" cy="704936"/>
      </dsp:txXfrm>
    </dsp:sp>
    <dsp:sp modelId="{72A659E8-8D9D-417D-91C3-05716B7CD5D4}">
      <dsp:nvSpPr>
        <dsp:cNvPr id="0" name=""/>
        <dsp:cNvSpPr/>
      </dsp:nvSpPr>
      <dsp:spPr>
        <a:xfrm>
          <a:off x="1803017" y="1052047"/>
          <a:ext cx="501251" cy="388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1803017" y="1129709"/>
        <a:ext cx="384758" cy="232987"/>
      </dsp:txXfrm>
    </dsp:sp>
    <dsp:sp modelId="{66770495-9189-4656-91C8-64414C2D35DF}">
      <dsp:nvSpPr>
        <dsp:cNvPr id="0" name=""/>
        <dsp:cNvSpPr/>
      </dsp:nvSpPr>
      <dsp:spPr>
        <a:xfrm>
          <a:off x="2512335" y="1043411"/>
          <a:ext cx="1559664" cy="608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2">
                  <a:lumMod val="10000"/>
                </a:schemeClr>
              </a:solidFill>
            </a:rPr>
            <a:t>2</a:t>
          </a:r>
        </a:p>
      </dsp:txBody>
      <dsp:txXfrm>
        <a:off x="2512335" y="1043411"/>
        <a:ext cx="1559664" cy="405583"/>
      </dsp:txXfrm>
    </dsp:sp>
    <dsp:sp modelId="{E299B232-2053-4747-8C98-C877823F7BC7}">
      <dsp:nvSpPr>
        <dsp:cNvPr id="0" name=""/>
        <dsp:cNvSpPr/>
      </dsp:nvSpPr>
      <dsp:spPr>
        <a:xfrm>
          <a:off x="2831785" y="1448995"/>
          <a:ext cx="155966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dirty="0">
              <a:solidFill>
                <a:schemeClr val="accent1">
                  <a:lumMod val="50000"/>
                </a:schemeClr>
              </a:solidFill>
            </a:rPr>
            <a:t>Acquisizione CIG</a:t>
          </a:r>
        </a:p>
      </dsp:txBody>
      <dsp:txXfrm>
        <a:off x="2853717" y="1470927"/>
        <a:ext cx="1515800" cy="704936"/>
      </dsp:txXfrm>
    </dsp:sp>
    <dsp:sp modelId="{5EE4D502-D8FA-4586-B6D4-0F769CCC210B}">
      <dsp:nvSpPr>
        <dsp:cNvPr id="0" name=""/>
        <dsp:cNvSpPr/>
      </dsp:nvSpPr>
      <dsp:spPr>
        <a:xfrm>
          <a:off x="4308440" y="1052047"/>
          <a:ext cx="501251" cy="388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4308440" y="1129709"/>
        <a:ext cx="384758" cy="232987"/>
      </dsp:txXfrm>
    </dsp:sp>
    <dsp:sp modelId="{45CDE7B3-AF04-48B0-A652-A14E0878BF3C}">
      <dsp:nvSpPr>
        <dsp:cNvPr id="0" name=""/>
        <dsp:cNvSpPr/>
      </dsp:nvSpPr>
      <dsp:spPr>
        <a:xfrm>
          <a:off x="5017758" y="1043411"/>
          <a:ext cx="1559664" cy="6083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644C00"/>
              </a:solidFill>
            </a:rPr>
            <a:t>3</a:t>
          </a:r>
        </a:p>
      </dsp:txBody>
      <dsp:txXfrm>
        <a:off x="5017758" y="1043411"/>
        <a:ext cx="1559664" cy="405583"/>
      </dsp:txXfrm>
    </dsp:sp>
    <dsp:sp modelId="{54C62F71-FA54-44C1-AFAC-F64905508500}">
      <dsp:nvSpPr>
        <dsp:cNvPr id="0" name=""/>
        <dsp:cNvSpPr/>
      </dsp:nvSpPr>
      <dsp:spPr>
        <a:xfrm>
          <a:off x="5337208" y="1448995"/>
          <a:ext cx="155966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dirty="0">
              <a:solidFill>
                <a:schemeClr val="accent1">
                  <a:lumMod val="50000"/>
                </a:schemeClr>
              </a:solidFill>
            </a:rPr>
            <a:t>Pubblicazione bando</a:t>
          </a:r>
        </a:p>
      </dsp:txBody>
      <dsp:txXfrm>
        <a:off x="5359140" y="1470927"/>
        <a:ext cx="1515800" cy="704936"/>
      </dsp:txXfrm>
    </dsp:sp>
    <dsp:sp modelId="{EFF7B314-F5B5-4A23-A4CD-269DCCB7E0A1}">
      <dsp:nvSpPr>
        <dsp:cNvPr id="0" name=""/>
        <dsp:cNvSpPr/>
      </dsp:nvSpPr>
      <dsp:spPr>
        <a:xfrm>
          <a:off x="6813863" y="1052047"/>
          <a:ext cx="501251" cy="388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6813863" y="1129709"/>
        <a:ext cx="384758" cy="232987"/>
      </dsp:txXfrm>
    </dsp:sp>
    <dsp:sp modelId="{C707B701-72DC-49C2-9D8F-158AC19C3ACC}">
      <dsp:nvSpPr>
        <dsp:cNvPr id="0" name=""/>
        <dsp:cNvSpPr/>
      </dsp:nvSpPr>
      <dsp:spPr>
        <a:xfrm>
          <a:off x="7523181" y="1043411"/>
          <a:ext cx="1559664" cy="6083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>
                  <a:lumMod val="50000"/>
                </a:schemeClr>
              </a:solidFill>
            </a:rPr>
            <a:t>4</a:t>
          </a:r>
        </a:p>
      </dsp:txBody>
      <dsp:txXfrm>
        <a:off x="7523181" y="1043411"/>
        <a:ext cx="1559664" cy="405583"/>
      </dsp:txXfrm>
    </dsp:sp>
    <dsp:sp modelId="{A4C25E87-FC71-47FA-BB63-7089E87F449D}">
      <dsp:nvSpPr>
        <dsp:cNvPr id="0" name=""/>
        <dsp:cNvSpPr/>
      </dsp:nvSpPr>
      <dsp:spPr>
        <a:xfrm>
          <a:off x="7842631" y="1448995"/>
          <a:ext cx="155966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dirty="0">
              <a:solidFill>
                <a:schemeClr val="accent1">
                  <a:lumMod val="50000"/>
                </a:schemeClr>
              </a:solidFill>
            </a:rPr>
            <a:t>Rendicontazione</a:t>
          </a:r>
        </a:p>
      </dsp:txBody>
      <dsp:txXfrm>
        <a:off x="7864563" y="1470927"/>
        <a:ext cx="1515800" cy="704936"/>
      </dsp:txXfrm>
    </dsp:sp>
    <dsp:sp modelId="{7E785314-079A-4E37-A40F-B0B6AE285189}">
      <dsp:nvSpPr>
        <dsp:cNvPr id="0" name=""/>
        <dsp:cNvSpPr/>
      </dsp:nvSpPr>
      <dsp:spPr>
        <a:xfrm>
          <a:off x="9319286" y="1052047"/>
          <a:ext cx="501251" cy="388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b="1" kern="1200">
            <a:solidFill>
              <a:schemeClr val="accent1">
                <a:lumMod val="50000"/>
              </a:schemeClr>
            </a:solidFill>
          </a:endParaRPr>
        </a:p>
      </dsp:txBody>
      <dsp:txXfrm>
        <a:off x="9319286" y="1129709"/>
        <a:ext cx="384758" cy="232987"/>
      </dsp:txXfrm>
    </dsp:sp>
    <dsp:sp modelId="{C45FBD8F-1F67-430E-BE2B-0429F85D2DC8}">
      <dsp:nvSpPr>
        <dsp:cNvPr id="0" name=""/>
        <dsp:cNvSpPr/>
      </dsp:nvSpPr>
      <dsp:spPr>
        <a:xfrm>
          <a:off x="10028605" y="1043411"/>
          <a:ext cx="1559664" cy="6083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253917"/>
              </a:solidFill>
            </a:rPr>
            <a:t>5</a:t>
          </a:r>
        </a:p>
      </dsp:txBody>
      <dsp:txXfrm>
        <a:off x="10028605" y="1043411"/>
        <a:ext cx="1559664" cy="405583"/>
      </dsp:txXfrm>
    </dsp:sp>
    <dsp:sp modelId="{005779F9-B428-47A8-A67E-452158B94CC9}">
      <dsp:nvSpPr>
        <dsp:cNvPr id="0" name=""/>
        <dsp:cNvSpPr/>
      </dsp:nvSpPr>
      <dsp:spPr>
        <a:xfrm>
          <a:off x="10348054" y="1448995"/>
          <a:ext cx="155966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b="1" kern="1200" dirty="0">
              <a:solidFill>
                <a:schemeClr val="accent1">
                  <a:lumMod val="50000"/>
                </a:schemeClr>
              </a:solidFill>
            </a:rPr>
            <a:t>Erogazione risorse</a:t>
          </a:r>
        </a:p>
      </dsp:txBody>
      <dsp:txXfrm>
        <a:off x="10369986" y="1470927"/>
        <a:ext cx="1515800" cy="704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E0B4-65E0-418D-A674-8688EFAC68BA}">
      <dsp:nvSpPr>
        <dsp:cNvPr id="0" name=""/>
        <dsp:cNvSpPr/>
      </dsp:nvSpPr>
      <dsp:spPr>
        <a:xfrm>
          <a:off x="0" y="0"/>
          <a:ext cx="5255137" cy="70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1">
                  <a:lumMod val="50000"/>
                </a:schemeClr>
              </a:solidFill>
            </a:rPr>
            <a:t>Documento</a:t>
          </a:r>
          <a:r>
            <a:rPr lang="it-IT" sz="1800" b="0" kern="1200" dirty="0">
              <a:solidFill>
                <a:schemeClr val="accent1">
                  <a:lumMod val="50000"/>
                </a:schemeClr>
              </a:solidFill>
            </a:rPr>
            <a:t> di </a:t>
          </a:r>
          <a:r>
            <a:rPr lang="it-IT" sz="1800" b="1" kern="1200" dirty="0">
              <a:solidFill>
                <a:schemeClr val="accent1">
                  <a:lumMod val="50000"/>
                </a:schemeClr>
              </a:solidFill>
            </a:rPr>
            <a:t>Indirizzo</a:t>
          </a:r>
          <a:r>
            <a:rPr lang="it-IT" sz="1800" b="0" kern="1200" dirty="0">
              <a:solidFill>
                <a:schemeClr val="accent1">
                  <a:lumMod val="50000"/>
                </a:schemeClr>
              </a:solidFill>
            </a:rPr>
            <a:t> alla </a:t>
          </a:r>
          <a:r>
            <a:rPr lang="it-IT" sz="1800" b="1" kern="1200" dirty="0">
              <a:solidFill>
                <a:schemeClr val="accent1">
                  <a:lumMod val="50000"/>
                </a:schemeClr>
              </a:solidFill>
            </a:rPr>
            <a:t>Progettazione</a:t>
          </a:r>
        </a:p>
      </dsp:txBody>
      <dsp:txXfrm>
        <a:off x="20685" y="20685"/>
        <a:ext cx="4410433" cy="664858"/>
      </dsp:txXfrm>
    </dsp:sp>
    <dsp:sp modelId="{FA4DDB49-86AA-4768-BF64-E31312C5640F}">
      <dsp:nvSpPr>
        <dsp:cNvPr id="0" name=""/>
        <dsp:cNvSpPr/>
      </dsp:nvSpPr>
      <dsp:spPr>
        <a:xfrm>
          <a:off x="392429" y="804315"/>
          <a:ext cx="5255137" cy="70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solidFill>
                <a:schemeClr val="accent1">
                  <a:lumMod val="50000"/>
                </a:schemeClr>
              </a:solidFill>
            </a:rPr>
            <a:t>Calcolo parcelle (PFTE – DEF/ESE)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solidFill>
                <a:schemeClr val="accent1">
                  <a:lumMod val="50000"/>
                </a:schemeClr>
              </a:solidFill>
            </a:rPr>
            <a:t>Definizione premi/rimborsi</a:t>
          </a:r>
        </a:p>
      </dsp:txBody>
      <dsp:txXfrm>
        <a:off x="413114" y="825000"/>
        <a:ext cx="4362290" cy="664858"/>
      </dsp:txXfrm>
    </dsp:sp>
    <dsp:sp modelId="{A1F55774-4182-4BA3-B2CD-957708FFFFAE}">
      <dsp:nvSpPr>
        <dsp:cNvPr id="0" name=""/>
        <dsp:cNvSpPr/>
      </dsp:nvSpPr>
      <dsp:spPr>
        <a:xfrm>
          <a:off x="784858" y="1608630"/>
          <a:ext cx="5255137" cy="70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4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1">
                  <a:lumMod val="50000"/>
                </a:schemeClr>
              </a:solidFill>
            </a:rPr>
            <a:t>I grado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</a:rPr>
            <a:t>: raccolta idee progettuali</a:t>
          </a:r>
        </a:p>
      </dsp:txBody>
      <dsp:txXfrm>
        <a:off x="805543" y="1629315"/>
        <a:ext cx="4362290" cy="664858"/>
      </dsp:txXfrm>
    </dsp:sp>
    <dsp:sp modelId="{A5948B9D-42EB-45C2-B0FD-E89B8076E80A}">
      <dsp:nvSpPr>
        <dsp:cNvPr id="0" name=""/>
        <dsp:cNvSpPr/>
      </dsp:nvSpPr>
      <dsp:spPr>
        <a:xfrm>
          <a:off x="1177287" y="2412946"/>
          <a:ext cx="5255137" cy="70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1">
                  <a:lumMod val="50000"/>
                </a:schemeClr>
              </a:solidFill>
            </a:rPr>
            <a:t>II grado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</a:rPr>
            <a:t>: selezione migliori idee che dovranno presentare PFTE</a:t>
          </a:r>
        </a:p>
      </dsp:txBody>
      <dsp:txXfrm>
        <a:off x="1197972" y="2433631"/>
        <a:ext cx="4362290" cy="664858"/>
      </dsp:txXfrm>
    </dsp:sp>
    <dsp:sp modelId="{5A1BDAAC-13CC-49AC-ABED-8BF75D1097EF}">
      <dsp:nvSpPr>
        <dsp:cNvPr id="0" name=""/>
        <dsp:cNvSpPr/>
      </dsp:nvSpPr>
      <dsp:spPr>
        <a:xfrm>
          <a:off x="1569716" y="3217261"/>
          <a:ext cx="5255137" cy="70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</a:rPr>
            <a:t>Individuazione del vincitore del concorso</a:t>
          </a:r>
        </a:p>
      </dsp:txBody>
      <dsp:txXfrm>
        <a:off x="1590401" y="3237946"/>
        <a:ext cx="4362290" cy="664858"/>
      </dsp:txXfrm>
    </dsp:sp>
    <dsp:sp modelId="{6FD367CB-B0D2-480B-93E7-F436CB13C086}">
      <dsp:nvSpPr>
        <dsp:cNvPr id="0" name=""/>
        <dsp:cNvSpPr/>
      </dsp:nvSpPr>
      <dsp:spPr>
        <a:xfrm>
          <a:off x="4796089" y="515938"/>
          <a:ext cx="459048" cy="459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899375" y="515938"/>
        <a:ext cx="252476" cy="345434"/>
      </dsp:txXfrm>
    </dsp:sp>
    <dsp:sp modelId="{6B2C1132-8961-4A06-A7D3-42867D427070}">
      <dsp:nvSpPr>
        <dsp:cNvPr id="0" name=""/>
        <dsp:cNvSpPr/>
      </dsp:nvSpPr>
      <dsp:spPr>
        <a:xfrm>
          <a:off x="5188518" y="1320254"/>
          <a:ext cx="459048" cy="459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5291804" y="1320254"/>
        <a:ext cx="252476" cy="345434"/>
      </dsp:txXfrm>
    </dsp:sp>
    <dsp:sp modelId="{1F01919F-7636-4F02-A318-B9324E706DED}">
      <dsp:nvSpPr>
        <dsp:cNvPr id="0" name=""/>
        <dsp:cNvSpPr/>
      </dsp:nvSpPr>
      <dsp:spPr>
        <a:xfrm>
          <a:off x="5580947" y="2112799"/>
          <a:ext cx="459048" cy="459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5684233" y="2112799"/>
        <a:ext cx="252476" cy="345434"/>
      </dsp:txXfrm>
    </dsp:sp>
    <dsp:sp modelId="{9CA4AF16-CEAE-4164-8D73-143618A27207}">
      <dsp:nvSpPr>
        <dsp:cNvPr id="0" name=""/>
        <dsp:cNvSpPr/>
      </dsp:nvSpPr>
      <dsp:spPr>
        <a:xfrm>
          <a:off x="5973376" y="2924961"/>
          <a:ext cx="459048" cy="459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6076662" y="2924961"/>
        <a:ext cx="252476" cy="345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957C6-A33C-418F-BD0B-F117907BB7D2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5EC0-00A7-400F-A179-0E7E142246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83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D7C029-96B4-4C98-A9D7-0310DF30B9D4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DD78A8-8ECB-4C3E-8B7B-03E337C4C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42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78A8-8ECB-4C3E-8B7B-03E337C4CBE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7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78A8-8ECB-4C3E-8B7B-03E337C4CBE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52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78A8-8ECB-4C3E-8B7B-03E337C4CBE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15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14578E3-9EAA-4184-8C9B-56CD26EFC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8BD8-09A9-429B-B500-C99C2684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8CB1-9C14-4CBA-B467-4CEBECB6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C97EF-BCF7-4935-B3C2-716BF90D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1097-C6FB-42D5-A840-9D437E5F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3B4BA-F6E2-48DD-9C55-ADCC4609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7A4799F-C5C9-449D-804F-CF66BE93D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D6274-D76B-49F1-8176-590478DC7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4D745-0094-47A6-ABA0-DA3D3A66E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AED6E-8879-43C0-90DF-2BE0FBEE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AFFB0-FCA5-4C80-A570-7C900C03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64B7-1E1A-4B87-92C3-89B66DFC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4096745-A487-4678-843F-4E0181CB9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349A-BA3F-48FC-9008-A5AE113A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BC4-4B97-4A9F-8623-0D3893BC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709CF-BBDC-4121-BBF5-C7B039CE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7CFA-7FF4-4677-8873-6D9FEC87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393D6-4D1D-4E40-A20F-E26639C8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A03BA50-8D71-452F-B2A0-DB7CD7982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2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2885-F13C-4190-BBB0-07F84CC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7E3B6-78FD-4DE6-8F7B-AF09D51A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30046-CEF5-4845-BF16-C81101146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516AA-C9B0-4158-9441-47CA241B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77AB9-9755-4F6A-B8BD-29EDD25C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1580-48B7-4E44-9CB8-7B83AECC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9EC0A34-C7D5-4AA2-B5C9-F2A964D3A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E1D2768-D303-4B1F-A215-78DF252B7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6E42-770E-4571-B6AD-D65F0038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27B3-196B-4CF4-BC5D-6EB173D0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2B850-E0A7-4E6D-A260-D73755B4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BD2B1-991D-43EF-81EB-35CC2FCDB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9D195-A188-48BF-9E24-6F3951F07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CD121-B6FC-47CF-877D-1B086F09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E8583-392D-4963-8881-55D551C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C61EC-43E1-4201-B12D-5BFD02F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1E985E5-BC4A-4329-870D-E49274973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E770-98CD-44EC-8695-BF1CDFE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119B7-17EF-42EA-B752-8C65A7B3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C7814-2BA1-4E3D-B36C-90D3CCE2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C3BED-F756-4E52-982C-EE99A8BF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C4637D0-47BC-4F4A-BE43-7151021E0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57A48-371D-4081-93C6-7A947E31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C490-5055-4948-8802-3ACB5C2D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123B4-DC00-408A-AE9A-F4039182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8CE9EF-7759-41C0-9702-C83E9B706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5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D10F-50C9-4B4F-815C-88D2AAF8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086D-4988-499C-AE2F-C679579B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BEEF0-D94B-47C6-BD2D-5D81FDBA0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F107B-9C28-4CFA-8DFC-7F88BF05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DCD8A-014C-402F-8341-D3F69B4E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1B218-48B2-40B6-A13A-137A1146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AFFFE10-EC74-4CF1-91CC-905B16F92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9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C2EA-CCC2-4A82-8206-8F3182B0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B99A5-8FDA-497C-8704-3F193BFB0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A4042-EC2E-467B-B22E-32509DFE9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FB23B-ED47-4E46-8E04-C08E2713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18B05-20F8-4B7D-8BA4-0A80AF72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F598-7F13-4BE4-A878-C51F42BD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5F4C9EB-A850-4E6F-B3EF-60694F3DD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5EF05-CF4A-4463-936A-B25CB4AB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BFBB9-4809-4AD3-9CB2-972DFD70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33DA-387D-48C4-959E-1C9FE53CB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2CFDC-59F3-454E-B6A3-DC7F27561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539D3-D05E-4F6C-AFE5-EC172F99D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F09FA-8051-48A3-87EF-5DBE56AF3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51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anticorruzione.it/-/obblighi-informativi-verso-l-autorit%C3%A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bdap.mef.gov.it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hyperlink" Target="https://www.agenziacoesione.gov.it/lacoesione/le-politiche-di-coesione-in-italia-2014-2020/fondo-concorsi-progettazione-e-idee-per-la-coesione-territoriale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6546F30-D00C-4332-8EE7-BB73DC33C2AF}"/>
              </a:ext>
            </a:extLst>
          </p:cNvPr>
          <p:cNvSpPr txBox="1"/>
          <p:nvPr/>
        </p:nvSpPr>
        <p:spPr>
          <a:xfrm>
            <a:off x="3659900" y="3895181"/>
            <a:ext cx="494522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4000" b="1" dirty="0">
                <a:solidFill>
                  <a:srgbClr val="FF6600"/>
                </a:solidFill>
              </a:rPr>
              <a:t>Province</a:t>
            </a:r>
          </a:p>
          <a:p>
            <a:pPr algn="ctr">
              <a:spcAft>
                <a:spcPts val="600"/>
              </a:spcAft>
            </a:pPr>
            <a:r>
              <a:rPr lang="it-IT" sz="2800" i="1" dirty="0">
                <a:solidFill>
                  <a:srgbClr val="FF6600"/>
                </a:solidFill>
              </a:rPr>
              <a:t>5 luglio 2022</a:t>
            </a:r>
          </a:p>
        </p:txBody>
      </p:sp>
    </p:spTree>
    <p:extLst>
      <p:ext uri="{BB962C8B-B14F-4D97-AF65-F5344CB8AC3E}">
        <p14:creationId xmlns:p14="http://schemas.microsoft.com/office/powerpoint/2010/main" val="288157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49769" y="1259263"/>
            <a:ext cx="8774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4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agosto 2022</a:t>
            </a:r>
            <a:endParaRPr lang="it-IT" sz="40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514658" y="436448"/>
            <a:ext cx="5090614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Termine avvio procedure</a:t>
            </a:r>
          </a:p>
        </p:txBody>
      </p:sp>
      <p:sp>
        <p:nvSpPr>
          <p:cNvPr id="7" name="Callout con freccia in giù 6"/>
          <p:cNvSpPr/>
          <p:nvPr/>
        </p:nvSpPr>
        <p:spPr>
          <a:xfrm rot="16200000">
            <a:off x="2994804" y="1890027"/>
            <a:ext cx="1993107" cy="3611882"/>
          </a:xfrm>
          <a:prstGeom prst="downArrowCallout">
            <a:avLst>
              <a:gd name="adj1" fmla="val 22517"/>
              <a:gd name="adj2" fmla="val 50000"/>
              <a:gd name="adj3" fmla="val 34634"/>
              <a:gd name="adj4" fmla="val 6497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Comuni con popolazione superiore a 5.000 abitanti, Province e CM</a:t>
            </a:r>
          </a:p>
        </p:txBody>
      </p:sp>
      <p:sp>
        <p:nvSpPr>
          <p:cNvPr id="9" name="Rettangolo 8"/>
          <p:cNvSpPr/>
          <p:nvPr/>
        </p:nvSpPr>
        <p:spPr>
          <a:xfrm>
            <a:off x="6434265" y="2699415"/>
            <a:ext cx="3918466" cy="1993108"/>
          </a:xfrm>
          <a:prstGeom prst="rect">
            <a:avLst/>
          </a:prstGeom>
          <a:gradFill>
            <a:gsLst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Pubblicazione bandi di concorso </a:t>
            </a:r>
          </a:p>
          <a:p>
            <a:pPr algn="ctr"/>
            <a:r>
              <a:rPr lang="it-IT" sz="2000" b="1" dirty="0"/>
              <a:t>di progettazione o di idee </a:t>
            </a:r>
          </a:p>
        </p:txBody>
      </p:sp>
      <p:sp>
        <p:nvSpPr>
          <p:cNvPr id="10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10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9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282820" y="443970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Il processo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8626747"/>
              </p:ext>
            </p:extLst>
          </p:nvPr>
        </p:nvGraphicFramePr>
        <p:xfrm>
          <a:off x="100584" y="1083905"/>
          <a:ext cx="11914632" cy="324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11</a:t>
            </a:fld>
            <a:endParaRPr lang="it-IT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520564" y="468442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Generazione CUP</a:t>
            </a:r>
          </a:p>
        </p:txBody>
      </p:sp>
      <p:sp>
        <p:nvSpPr>
          <p:cNvPr id="4" name="Rettangolo 3"/>
          <p:cNvSpPr/>
          <p:nvPr/>
        </p:nvSpPr>
        <p:spPr>
          <a:xfrm>
            <a:off x="345232" y="1164551"/>
            <a:ext cx="4441372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Ogni progettazione dovrà essere identificata dal Codice Unico di Progetto (CUP)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ex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 art. 11 L. n. 3/2003.</a:t>
            </a:r>
            <a:endParaRPr lang="it-IT" sz="1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7285" t="15846" r="23078" b="2028"/>
          <a:stretch/>
        </p:blipFill>
        <p:spPr>
          <a:xfrm>
            <a:off x="5054664" y="424356"/>
            <a:ext cx="2955522" cy="3317034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31979" t="27699" r="12177" b="12142"/>
          <a:stretch/>
        </p:blipFill>
        <p:spPr>
          <a:xfrm>
            <a:off x="7204454" y="3483864"/>
            <a:ext cx="4609323" cy="268975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Freccia circolare a destra 7"/>
          <p:cNvSpPr/>
          <p:nvPr/>
        </p:nvSpPr>
        <p:spPr>
          <a:xfrm>
            <a:off x="6175608" y="3369424"/>
            <a:ext cx="640080" cy="13075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51624" y="3102442"/>
            <a:ext cx="3742568" cy="919213"/>
            <a:chOff x="788432" y="3294617"/>
            <a:chExt cx="3742568" cy="919213"/>
          </a:xfrm>
        </p:grpSpPr>
        <p:sp>
          <p:nvSpPr>
            <p:cNvPr id="3" name="Rettangolo 2"/>
            <p:cNvSpPr/>
            <p:nvPr/>
          </p:nvSpPr>
          <p:spPr>
            <a:xfrm>
              <a:off x="788432" y="3429000"/>
              <a:ext cx="3353803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it-IT" sz="2000" b="1" u="sng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La procedura sarà disponibile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it-IT" sz="2000" b="1" u="sng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fino al 18 agosto 2022</a:t>
              </a:r>
              <a:r>
                <a:rPr lang="it-IT" sz="2000" u="sng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Calibri Light" panose="020F0302020204030204" pitchFamily="34" charset="0"/>
                </a:rPr>
                <a:t> </a:t>
              </a:r>
              <a:endParaRPr lang="it-IT" sz="2000" u="sng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5613" y="3294617"/>
              <a:ext cx="495387" cy="891781"/>
            </a:xfrm>
            <a:prstGeom prst="rect">
              <a:avLst/>
            </a:prstGeom>
          </p:spPr>
        </p:pic>
      </p:grpSp>
      <p:sp>
        <p:nvSpPr>
          <p:cNvPr id="11" name="Rettangolo 10"/>
          <p:cNvSpPr/>
          <p:nvPr/>
        </p:nvSpPr>
        <p:spPr>
          <a:xfrm>
            <a:off x="1486873" y="2301987"/>
            <a:ext cx="215809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codice 2203002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04208" y="4498503"/>
            <a:ext cx="3923420" cy="1079679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Natura 02 - ACQUISTO O REALIZZAZIONE DI SERVIZI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Tipologia Intervento 0211 - STUDI E PROGETTAZIONI O PIANIFICAZIONE TERRITORIALE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12</a:t>
            </a:fld>
            <a:endParaRPr lang="it-IT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520564" y="468442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Acquisizione CIG</a:t>
            </a:r>
          </a:p>
        </p:txBody>
      </p:sp>
      <p:sp>
        <p:nvSpPr>
          <p:cNvPr id="5" name="Rettangolo 4"/>
          <p:cNvSpPr/>
          <p:nvPr/>
        </p:nvSpPr>
        <p:spPr>
          <a:xfrm>
            <a:off x="676012" y="1092726"/>
            <a:ext cx="100773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Al momento della richiesta di tale Codice sul Sistema Informativo Monitoraggio Gare (SIMOG) dell’Autorità nazionale anticorruzione (ANAC) verificare la corretta associazione del CIG con il CUP.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CIG e il CUP dell’intervento devono essere sempre riportati su:</a:t>
            </a:r>
          </a:p>
          <a:p>
            <a:pPr marL="285750" indent="-285750">
              <a:lnSpc>
                <a:spcPct val="150000"/>
              </a:lnSpc>
              <a:buClr>
                <a:srgbClr val="E45D0A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fatture elettroniche</a:t>
            </a:r>
          </a:p>
          <a:p>
            <a:pPr marL="285750" indent="-285750">
              <a:lnSpc>
                <a:spcPct val="150000"/>
              </a:lnSpc>
              <a:buClr>
                <a:srgbClr val="E45D0A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mandati di pagamento emessi dall’ Ente e dalla Banca tesoriera</a:t>
            </a:r>
          </a:p>
        </p:txBody>
      </p:sp>
      <p:sp>
        <p:nvSpPr>
          <p:cNvPr id="6" name="Rettangolo 5"/>
          <p:cNvSpPr/>
          <p:nvPr/>
        </p:nvSpPr>
        <p:spPr>
          <a:xfrm>
            <a:off x="7477624" y="3695268"/>
            <a:ext cx="4373880" cy="1200329"/>
          </a:xfrm>
          <a:prstGeom prst="rect">
            <a:avLst/>
          </a:prstGeom>
          <a:ln w="19050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Evitare uso 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CIG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in quanto privi di alcune informazioni utili al monitoraggio e necessarie per la successiva fase di liquidazione delle risorse. </a:t>
            </a:r>
          </a:p>
        </p:txBody>
      </p:sp>
      <p:pic>
        <p:nvPicPr>
          <p:cNvPr id="2050" name="Picture 2" descr="File:OOjs UI icon alert-yellow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85" y="3850916"/>
            <a:ext cx="889031" cy="8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676012" y="3613201"/>
            <a:ext cx="5419988" cy="1569660"/>
            <a:chOff x="676012" y="3613201"/>
            <a:chExt cx="5419988" cy="1569660"/>
          </a:xfrm>
        </p:grpSpPr>
        <p:sp>
          <p:nvSpPr>
            <p:cNvPr id="10" name="Rettangolo 9"/>
            <p:cNvSpPr/>
            <p:nvPr/>
          </p:nvSpPr>
          <p:spPr>
            <a:xfrm>
              <a:off x="676012" y="3613201"/>
              <a:ext cx="541998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1">
                      <a:lumMod val="50000"/>
                    </a:schemeClr>
                  </a:solidFill>
                </a:rPr>
                <a:t>Le modalità di acquisizione del CIG per i concorsi di progettazione e di idee sono riportate nella FAQ ANAC A41 </a:t>
              </a:r>
            </a:p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1">
                      <a:lumMod val="50000"/>
                    </a:schemeClr>
                  </a:solidFill>
                  <a:hlinkClick r:id="rId4"/>
                </a:rPr>
                <a:t>https://www.anticorruzione.it/-/obblighi-informativi-verso-l-autorit%C3%A0</a:t>
              </a:r>
              <a:r>
                <a:rPr lang="it-IT" sz="16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13848">
              <a:off x="2107825" y="4690521"/>
              <a:ext cx="443351" cy="434207"/>
            </a:xfrm>
            <a:prstGeom prst="rect">
              <a:avLst/>
            </a:prstGeom>
          </p:spPr>
        </p:pic>
      </p:grpSp>
      <p:sp>
        <p:nvSpPr>
          <p:cNvPr id="9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13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529708" y="349570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Concorso di progettazione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0074" y="866775"/>
            <a:ext cx="7429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rgbClr val="F56E1B"/>
                </a:solidFill>
              </a:rPr>
              <a:t>Procedura telematica aperta in due gradi (art. 154, comma 4 del Codice dei contratti)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54919712"/>
              </p:ext>
            </p:extLst>
          </p:nvPr>
        </p:nvGraphicFramePr>
        <p:xfrm>
          <a:off x="278510" y="1425988"/>
          <a:ext cx="6824854" cy="392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tangolo 15"/>
          <p:cNvSpPr/>
          <p:nvPr/>
        </p:nvSpPr>
        <p:spPr>
          <a:xfrm>
            <a:off x="7737085" y="1316260"/>
            <a:ext cx="38647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Strumenti</a:t>
            </a:r>
          </a:p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Concorso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Progettazione e idee: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Bandi tipo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Note illustrative</a:t>
            </a:r>
          </a:p>
          <a:p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Documento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 di 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Indirizzo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 alla 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Progettazione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Linee Guida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</a:rPr>
              <a:t>Mims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</a:rPr>
              <a:t>MinSud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Linee Guida integrali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</a:rPr>
              <a:t>Mims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su PFTE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30018" y="4322984"/>
            <a:ext cx="3278886" cy="1015663"/>
          </a:xfrm>
          <a:prstGeom prst="rect">
            <a:avLst/>
          </a:prstGeom>
          <a:ln w="38100">
            <a:solidFill>
              <a:srgbClr val="F56E1B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Garanzia dell’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anonimato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attraverso l’utilizzo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piattaforme informatiche</a:t>
            </a:r>
          </a:p>
        </p:txBody>
      </p:sp>
      <p:sp>
        <p:nvSpPr>
          <p:cNvPr id="7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14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13354" y="555998"/>
            <a:ext cx="9221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  <a:ea typeface="+mj-ea"/>
                <a:cs typeface="+mj-cs"/>
              </a:rPr>
              <a:t>Affidamento successivi livelli di progettazione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955579" y="2953105"/>
            <a:ext cx="8549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determina di affidamento del servizio (PFTE - DEF/ESE), ovvero ogni altro atto equivalente (es. lettera di invito, bando di gara ecc.), dovrà indicare: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prestazioni richieste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relativo importo</a:t>
            </a:r>
            <a:endParaRPr lang="it-IT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955579" y="1692997"/>
            <a:ext cx="86933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È possibile finanziare i successivi livelli di progettazione (DEF/ESE) </a:t>
            </a:r>
            <a:r>
              <a:rPr lang="it-IT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 nel bando sia inclusa la fattibilità tecnica ed economica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727" y="1577165"/>
            <a:ext cx="1247622" cy="111350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97" y="3536544"/>
            <a:ext cx="1192082" cy="1112400"/>
          </a:xfrm>
          <a:prstGeom prst="rect">
            <a:avLst/>
          </a:prstGeom>
        </p:spPr>
      </p:pic>
      <p:sp>
        <p:nvSpPr>
          <p:cNvPr id="7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15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499217" y="286124"/>
            <a:ext cx="7419487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Monitoraggio e rendicontazione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9840" y="1391361"/>
            <a:ext cx="54901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Ai fini dell’erogazione delle risorse, ciascun Ente beneficiario è tenuto ad implementare la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piattaforma MOP-GLF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presente all’interno del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Portale BDAP per il Monitoraggio delle Opere Pubbliche (MOP)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https://openbdap.mef.gov.it/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6848856" y="731520"/>
            <a:ext cx="4736592" cy="4935269"/>
            <a:chOff x="6784849" y="258692"/>
            <a:chExt cx="5001768" cy="5447164"/>
          </a:xfrm>
        </p:grpSpPr>
        <p:pic>
          <p:nvPicPr>
            <p:cNvPr id="11" name="Immagin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84849" y="286124"/>
              <a:ext cx="5001768" cy="5419732"/>
            </a:xfrm>
            <a:prstGeom prst="rect">
              <a:avLst/>
            </a:prstGeom>
          </p:spPr>
        </p:pic>
        <p:sp>
          <p:nvSpPr>
            <p:cNvPr id="12" name="Rettangolo arrotondato 11"/>
            <p:cNvSpPr/>
            <p:nvPr/>
          </p:nvSpPr>
          <p:spPr>
            <a:xfrm>
              <a:off x="9692640" y="258692"/>
              <a:ext cx="530352" cy="1345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a destra 14"/>
            <p:cNvSpPr/>
            <p:nvPr/>
          </p:nvSpPr>
          <p:spPr>
            <a:xfrm rot="18953735">
              <a:off x="9453308" y="503877"/>
              <a:ext cx="411480" cy="18693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1922571" y="3979891"/>
            <a:ext cx="3783286" cy="923330"/>
          </a:xfrm>
          <a:prstGeom prst="rect">
            <a:avLst/>
          </a:prstGeom>
          <a:noFill/>
          <a:ln w="38100">
            <a:solidFill>
              <a:srgbClr val="FFC715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mancato adempimento degli obblighi di monitoraggio comporterà la sospensione dei pagamenti</a:t>
            </a:r>
          </a:p>
        </p:txBody>
      </p:sp>
      <p:pic>
        <p:nvPicPr>
          <p:cNvPr id="18" name="Picture 2" descr="File:OOjs UI icon alert-yellow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0" y="394320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16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249935" y="301681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Richiesta ed erogazione delle risorse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88645" y="1016785"/>
            <a:ext cx="12002516" cy="3980588"/>
            <a:chOff x="88645" y="641881"/>
            <a:chExt cx="12002516" cy="3980588"/>
          </a:xfrm>
        </p:grpSpPr>
        <p:sp>
          <p:nvSpPr>
            <p:cNvPr id="7" name="Forma a L 6"/>
            <p:cNvSpPr/>
            <p:nvPr/>
          </p:nvSpPr>
          <p:spPr>
            <a:xfrm rot="5400000">
              <a:off x="402362" y="2908328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igura a mano libera 8"/>
            <p:cNvSpPr/>
            <p:nvPr/>
          </p:nvSpPr>
          <p:spPr>
            <a:xfrm>
              <a:off x="244624" y="3378135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Pubblicazione del bando di concorso</a:t>
              </a:r>
            </a:p>
          </p:txBody>
        </p:sp>
        <p:sp>
          <p:nvSpPr>
            <p:cNvPr id="12" name="Triangolo isoscele 11"/>
            <p:cNvSpPr/>
            <p:nvPr/>
          </p:nvSpPr>
          <p:spPr>
            <a:xfrm>
              <a:off x="1396349" y="2792566"/>
              <a:ext cx="267842" cy="2678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a L 12"/>
            <p:cNvSpPr/>
            <p:nvPr/>
          </p:nvSpPr>
          <p:spPr>
            <a:xfrm rot="5400000">
              <a:off x="2140190" y="2478300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igura a mano libera 13"/>
            <p:cNvSpPr/>
            <p:nvPr/>
          </p:nvSpPr>
          <p:spPr>
            <a:xfrm>
              <a:off x="1982453" y="2948108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Implementazione piattaforma </a:t>
              </a:r>
              <a:r>
                <a:rPr lang="it-IT" sz="1400" kern="1200">
                  <a:solidFill>
                    <a:schemeClr val="accent1">
                      <a:lumMod val="50000"/>
                    </a:schemeClr>
                  </a:solidFill>
                </a:rPr>
                <a:t>MOP-GLF con l'intervento </a:t>
              </a: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o gli interventi</a:t>
              </a:r>
            </a:p>
          </p:txBody>
        </p:sp>
        <p:sp>
          <p:nvSpPr>
            <p:cNvPr id="15" name="Triangolo isoscele 14"/>
            <p:cNvSpPr/>
            <p:nvPr/>
          </p:nvSpPr>
          <p:spPr>
            <a:xfrm>
              <a:off x="3134177" y="2362539"/>
              <a:ext cx="267842" cy="2678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a L 15"/>
            <p:cNvSpPr/>
            <p:nvPr/>
          </p:nvSpPr>
          <p:spPr>
            <a:xfrm rot="5400000">
              <a:off x="3878019" y="2048273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igura a mano libera 18"/>
            <p:cNvSpPr/>
            <p:nvPr/>
          </p:nvSpPr>
          <p:spPr>
            <a:xfrm>
              <a:off x="3720281" y="2518081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Trasmissione ad ACT del modulo di richiesta compilato e gli allegati via PEC</a:t>
              </a:r>
            </a:p>
          </p:txBody>
        </p:sp>
        <p:sp>
          <p:nvSpPr>
            <p:cNvPr id="20" name="Triangolo isoscele 19"/>
            <p:cNvSpPr/>
            <p:nvPr/>
          </p:nvSpPr>
          <p:spPr>
            <a:xfrm>
              <a:off x="4872006" y="1932511"/>
              <a:ext cx="267842" cy="2678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a L 20"/>
            <p:cNvSpPr/>
            <p:nvPr/>
          </p:nvSpPr>
          <p:spPr>
            <a:xfrm rot="5400000">
              <a:off x="5615847" y="1618246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igura a mano libera 21"/>
            <p:cNvSpPr/>
            <p:nvPr/>
          </p:nvSpPr>
          <p:spPr>
            <a:xfrm>
              <a:off x="5458109" y="2088053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Anticipazione dell’importo per singolo CUP</a:t>
              </a:r>
            </a:p>
          </p:txBody>
        </p:sp>
        <p:sp>
          <p:nvSpPr>
            <p:cNvPr id="23" name="Triangolo isoscele 22"/>
            <p:cNvSpPr/>
            <p:nvPr/>
          </p:nvSpPr>
          <p:spPr>
            <a:xfrm>
              <a:off x="6609834" y="1502484"/>
              <a:ext cx="267842" cy="2678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orma a L 23"/>
            <p:cNvSpPr/>
            <p:nvPr/>
          </p:nvSpPr>
          <p:spPr>
            <a:xfrm rot="5400000">
              <a:off x="7353675" y="1188218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igura a mano libera 24"/>
            <p:cNvSpPr/>
            <p:nvPr/>
          </p:nvSpPr>
          <p:spPr>
            <a:xfrm>
              <a:off x="7195937" y="1658026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Approvazione graduatoria dei concorsi o esito positivo della verifica progettazione</a:t>
              </a:r>
            </a:p>
          </p:txBody>
        </p:sp>
        <p:sp>
          <p:nvSpPr>
            <p:cNvPr id="26" name="Triangolo isoscele 25"/>
            <p:cNvSpPr/>
            <p:nvPr/>
          </p:nvSpPr>
          <p:spPr>
            <a:xfrm>
              <a:off x="8347662" y="1072457"/>
              <a:ext cx="267842" cy="2678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a L 26"/>
            <p:cNvSpPr/>
            <p:nvPr/>
          </p:nvSpPr>
          <p:spPr>
            <a:xfrm rot="5400000">
              <a:off x="9091503" y="758191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igura a mano libera 27"/>
            <p:cNvSpPr/>
            <p:nvPr/>
          </p:nvSpPr>
          <p:spPr>
            <a:xfrm>
              <a:off x="8933766" y="1227999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Trasmissione ad ACT del modulo di richiesta saldo  (per CUP) via PEC</a:t>
              </a:r>
            </a:p>
          </p:txBody>
        </p:sp>
        <p:sp>
          <p:nvSpPr>
            <p:cNvPr id="29" name="Triangolo isoscele 28"/>
            <p:cNvSpPr/>
            <p:nvPr/>
          </p:nvSpPr>
          <p:spPr>
            <a:xfrm>
              <a:off x="10085491" y="642429"/>
              <a:ext cx="267842" cy="2678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orma a L 29"/>
            <p:cNvSpPr/>
            <p:nvPr/>
          </p:nvSpPr>
          <p:spPr>
            <a:xfrm rot="5400000">
              <a:off x="10829332" y="328164"/>
              <a:ext cx="944962" cy="1572395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igura a mano libera 30"/>
            <p:cNvSpPr/>
            <p:nvPr/>
          </p:nvSpPr>
          <p:spPr>
            <a:xfrm>
              <a:off x="10671594" y="797971"/>
              <a:ext cx="1419567" cy="1244334"/>
            </a:xfrm>
            <a:custGeom>
              <a:avLst/>
              <a:gdLst>
                <a:gd name="connsiteX0" fmla="*/ 0 w 1419567"/>
                <a:gd name="connsiteY0" fmla="*/ 0 h 1244334"/>
                <a:gd name="connsiteX1" fmla="*/ 1419567 w 1419567"/>
                <a:gd name="connsiteY1" fmla="*/ 0 h 1244334"/>
                <a:gd name="connsiteX2" fmla="*/ 1419567 w 1419567"/>
                <a:gd name="connsiteY2" fmla="*/ 1244334 h 1244334"/>
                <a:gd name="connsiteX3" fmla="*/ 0 w 1419567"/>
                <a:gd name="connsiteY3" fmla="*/ 1244334 h 1244334"/>
                <a:gd name="connsiteX4" fmla="*/ 0 w 1419567"/>
                <a:gd name="connsiteY4" fmla="*/ 0 h 124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567" h="1244334">
                  <a:moveTo>
                    <a:pt x="0" y="0"/>
                  </a:moveTo>
                  <a:lnTo>
                    <a:pt x="1419567" y="0"/>
                  </a:lnTo>
                  <a:lnTo>
                    <a:pt x="1419567" y="1244334"/>
                  </a:lnTo>
                  <a:lnTo>
                    <a:pt x="0" y="12443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Erogazione saldo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101642" y="4137319"/>
            <a:ext cx="656844" cy="1094372"/>
            <a:chOff x="6917435" y="3654532"/>
            <a:chExt cx="725424" cy="1277804"/>
          </a:xfrm>
        </p:grpSpPr>
        <p:sp>
          <p:nvSpPr>
            <p:cNvPr id="8" name="Freccia in giù 7"/>
            <p:cNvSpPr/>
            <p:nvPr/>
          </p:nvSpPr>
          <p:spPr>
            <a:xfrm rot="10800000">
              <a:off x="7120128" y="3654532"/>
              <a:ext cx="320040" cy="366452"/>
            </a:xfrm>
            <a:prstGeom prst="downArrow">
              <a:avLst/>
            </a:prstGeom>
            <a:solidFill>
              <a:srgbClr val="22ABAD"/>
            </a:solidFill>
            <a:ln>
              <a:solidFill>
                <a:srgbClr val="22A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17435" y="4167288"/>
              <a:ext cx="725424" cy="765048"/>
            </a:xfrm>
            <a:prstGeom prst="rect">
              <a:avLst/>
            </a:prstGeom>
          </p:spPr>
        </p:pic>
      </p:grpSp>
      <p:grpSp>
        <p:nvGrpSpPr>
          <p:cNvPr id="4" name="Gruppo 3"/>
          <p:cNvGrpSpPr/>
          <p:nvPr/>
        </p:nvGrpSpPr>
        <p:grpSpPr>
          <a:xfrm>
            <a:off x="11052955" y="1876838"/>
            <a:ext cx="656844" cy="1072896"/>
            <a:chOff x="10885932" y="2090928"/>
            <a:chExt cx="725424" cy="1252728"/>
          </a:xfrm>
        </p:grpSpPr>
        <p:sp>
          <p:nvSpPr>
            <p:cNvPr id="11" name="Freccia in giù 10"/>
            <p:cNvSpPr/>
            <p:nvPr/>
          </p:nvSpPr>
          <p:spPr>
            <a:xfrm rot="10800000">
              <a:off x="11088624" y="2090928"/>
              <a:ext cx="320040" cy="347472"/>
            </a:xfrm>
            <a:prstGeom prst="downArrow">
              <a:avLst/>
            </a:prstGeom>
            <a:solidFill>
              <a:srgbClr val="22ABAD"/>
            </a:solidFill>
            <a:ln>
              <a:solidFill>
                <a:srgbClr val="22A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85932" y="2618232"/>
              <a:ext cx="725424" cy="725424"/>
            </a:xfrm>
            <a:prstGeom prst="rect">
              <a:avLst/>
            </a:prstGeom>
          </p:spPr>
        </p:pic>
      </p:grpSp>
      <p:sp>
        <p:nvSpPr>
          <p:cNvPr id="10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17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862099" y="293021"/>
            <a:ext cx="3758137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Spese ammissibili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8877" y="1036774"/>
            <a:ext cx="5304104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Sono ammissibili tutte le spese sostenute se: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Legittime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Correlate all’operazione finanziata 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Effettive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Documentabili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Contenute nei limiti autorizzati</a:t>
            </a:r>
            <a:endParaRPr lang="it-IT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7094437" y="293021"/>
            <a:ext cx="4119716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Spese inammissibili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6096000" y="1036774"/>
            <a:ext cx="56484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Acquisto di hardware e software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Eventi, workshop informativi e divulgativi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Compensi coordinatori di concorso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Spese per direzione lavori, direttori operativi, ispettori di cantiere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Incentivi personale dipendente interno all’amministrazione  appaltante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31521" y="4716284"/>
            <a:ext cx="3774964" cy="1409617"/>
          </a:xfrm>
          <a:prstGeom prst="rect">
            <a:avLst/>
          </a:prstGeom>
          <a:ln w="28575">
            <a:solidFill>
              <a:srgbClr val="F56E1B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Non sono ammissibili spese sostenute prima del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18 febbraio 2022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data di pubblicazione del DPCM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1521" y="4556241"/>
            <a:ext cx="56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!</a:t>
            </a:r>
            <a:endParaRPr lang="it-IT" sz="80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18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1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7129585" y="116973"/>
            <a:ext cx="4841004" cy="6239378"/>
            <a:chOff x="7392838" y="336429"/>
            <a:chExt cx="3976777" cy="5610406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2"/>
            <a:srcRect t="9504" r="3270"/>
            <a:stretch/>
          </p:blipFill>
          <p:spPr>
            <a:xfrm>
              <a:off x="7392838" y="336429"/>
              <a:ext cx="3976777" cy="2000256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3"/>
            <a:srcRect t="16233" r="3270" b="2115"/>
            <a:stretch/>
          </p:blipFill>
          <p:spPr>
            <a:xfrm>
              <a:off x="7392838" y="2336685"/>
              <a:ext cx="3976777" cy="1804745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/>
            <a:srcRect t="15734" r="3270"/>
            <a:stretch/>
          </p:blipFill>
          <p:spPr>
            <a:xfrm>
              <a:off x="7392838" y="4084280"/>
              <a:ext cx="3976777" cy="186255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D09A867-C3A3-4DC9-968D-297047E2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67" y="1193682"/>
            <a:ext cx="3932237" cy="951807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Pagina web </a:t>
            </a:r>
            <a:b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</a:br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Fondo Progettazione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9045" y="2409975"/>
            <a:ext cx="5522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https://www.agenziacoesione.gov.it/lacoesione/le-politiche-di-coesione-in-italia-2014-2020/fondo-concorsi-progettazione-e-idee-per-la-coesione-territoriale/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6907" y="3763598"/>
            <a:ext cx="1539173" cy="961045"/>
          </a:xfrm>
          <a:prstGeom prst="rect">
            <a:avLst/>
          </a:prstGeom>
        </p:spPr>
      </p:pic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19</a:t>
            </a:fld>
            <a:endParaRPr lang="it-IT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7980" y="992594"/>
            <a:ext cx="609947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</a:rPr>
              <a:t>Saluti istituzionali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11:00 – 11:20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Unione Province d’Italia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Agenzia per la Coesione Territoriale</a:t>
            </a:r>
          </a:p>
          <a:p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</a:rPr>
              <a:t>Fondo progettazione: obiettivi, strumenti e procedure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11:20 – 12:00 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NUVEC – Area 1</a:t>
            </a:r>
          </a:p>
          <a:p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000" b="1" i="1" dirty="0" err="1">
                <a:solidFill>
                  <a:schemeClr val="accent1">
                    <a:lumMod val="50000"/>
                  </a:schemeClr>
                </a:solidFill>
              </a:rPr>
              <a:t>Question</a:t>
            </a: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</a:rPr>
              <a:t> time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12:00 – 13:00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847899" y="352659"/>
            <a:ext cx="5253645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Ordine del giorno</a:t>
            </a:r>
          </a:p>
        </p:txBody>
      </p:sp>
      <p:sp>
        <p:nvSpPr>
          <p:cNvPr id="7" name="Segnaposto numero diapositiva 4"/>
          <p:cNvSpPr txBox="1">
            <a:spLocks/>
          </p:cNvSpPr>
          <p:nvPr/>
        </p:nvSpPr>
        <p:spPr>
          <a:xfrm>
            <a:off x="8747760" y="63289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2</a:t>
            </a:fld>
            <a:endParaRPr lang="it-IT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87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7899" y="352659"/>
            <a:ext cx="5253645" cy="639935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Riferimenti normativi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E3982-BBAC-444E-85A5-3E729F9C3AA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11743" y="1142170"/>
            <a:ext cx="9763300" cy="19890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F56E1B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Norma istitutiva del Fondo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: articolo 6-quater del decreto legge 20 giugno 2017, n. 91, convertito con modificazioni dalla L. 3 agosto 2017, n. 123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56E1B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Decreto riparto risorse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: DPCM 17 dicembre 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847899" y="2899367"/>
            <a:ext cx="5253645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rgbClr val="FF6600"/>
                </a:solidFill>
                <a:latin typeface="Arial Black" panose="020B0A04020102020204" pitchFamily="34" charset="0"/>
              </a:rPr>
              <a:t>Obiettivi del Fondo</a:t>
            </a:r>
            <a:endParaRPr lang="it-IT" sz="2800" b="1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34E3982-BBAC-444E-85A5-3E729F9C3AAC}"/>
              </a:ext>
            </a:extLst>
          </p:cNvPr>
          <p:cNvSpPr txBox="1">
            <a:spLocks/>
          </p:cNvSpPr>
          <p:nvPr/>
        </p:nvSpPr>
        <p:spPr>
          <a:xfrm>
            <a:off x="1039090" y="3584322"/>
            <a:ext cx="9763300" cy="198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Sostenere il processo di progettazione su scala locale per favorire la partecipazione dei territori ai bandi attuativi del PNRR e della programmazione 2021-2027 dei Fondi strutturali e del Fondo per lo sviluppo e la coesione, ovvero ad avvisi o altre procedure di evidenza pubblica attivate da altre amministrazioni nazionali o unionali</a:t>
            </a:r>
          </a:p>
          <a:p>
            <a:pPr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Avvio di nuove progettualità per la creazione di un parco progetti consistente, aggiornato, diversificato e innovativo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3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2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847899" y="1846076"/>
            <a:ext cx="9792392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Dotazione finanziaria e beneficiari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4E3982-BBAC-444E-85A5-3E729F9C3AAC}"/>
              </a:ext>
            </a:extLst>
          </p:cNvPr>
          <p:cNvSpPr txBox="1">
            <a:spLocks/>
          </p:cNvSpPr>
          <p:nvPr/>
        </p:nvSpPr>
        <p:spPr>
          <a:xfrm>
            <a:off x="1039090" y="2531031"/>
            <a:ext cx="10155091" cy="262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F56E1B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Dotazione finanziaria: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161.515.175 euro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F56E1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26 mln – in favore di Città Metropolitane e Province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F56E1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135 mln – in favore dei Comuni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F56E1B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Beneficiari: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4.844 Enti: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F56E1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Comuni (fino a 30.000 ab.), Province e Città Metropolitane nelle 8 Regioni del Mezzogiorno e nelle Regioni Marche ed Umbria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F56E1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Comuni (fino a 30.000 ab.) nelle aree interne del centro - nord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896387" y="602714"/>
            <a:ext cx="9792392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Autorità responsabile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34E3982-BBAC-444E-85A5-3E729F9C3AAC}"/>
              </a:ext>
            </a:extLst>
          </p:cNvPr>
          <p:cNvSpPr txBox="1">
            <a:spLocks/>
          </p:cNvSpPr>
          <p:nvPr/>
        </p:nvSpPr>
        <p:spPr>
          <a:xfrm>
            <a:off x="1072486" y="1242649"/>
            <a:ext cx="10155091" cy="42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56E1B"/>
              </a:buCl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Agenzia per la coesione territoriale</a:t>
            </a:r>
          </a:p>
        </p:txBody>
      </p:sp>
      <p:sp>
        <p:nvSpPr>
          <p:cNvPr id="8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4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618817" y="465554"/>
            <a:ext cx="4937485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Modalità utilizzo risorse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23790" y="3474720"/>
            <a:ext cx="46174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Impegno delle risorse attraverso la messa a bando di premi per </a:t>
            </a:r>
          </a:p>
          <a:p>
            <a:pPr algn="ctr"/>
            <a:r>
              <a:rPr lang="it-IT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concorsi di progettazione e di idee</a:t>
            </a:r>
          </a:p>
        </p:txBody>
      </p:sp>
      <p:sp>
        <p:nvSpPr>
          <p:cNvPr id="9" name="Callout con freccia in giù 8"/>
          <p:cNvSpPr/>
          <p:nvPr/>
        </p:nvSpPr>
        <p:spPr>
          <a:xfrm>
            <a:off x="4286981" y="1225296"/>
            <a:ext cx="3691064" cy="1901952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Province, CM e </a:t>
            </a:r>
          </a:p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Comuni con popolazione sopra a 5.000 abitanti </a:t>
            </a:r>
          </a:p>
        </p:txBody>
      </p:sp>
      <p:sp>
        <p:nvSpPr>
          <p:cNvPr id="10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5</a:t>
            </a:fld>
            <a:endParaRPr lang="it-IT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7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336696" y="257428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Ripartizione risorse</a:t>
            </a:r>
          </a:p>
          <a:p>
            <a:r>
              <a:rPr lang="it-IT" sz="1200" dirty="0">
                <a:solidFill>
                  <a:srgbClr val="F56E1B"/>
                </a:solidFill>
              </a:rPr>
              <a:t>DPCM 17 dicembre 2021, Allegato A – Riparto del Fondo per la progettazione territoriale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4E3982-BBAC-444E-85A5-3E729F9C3AAC}"/>
              </a:ext>
            </a:extLst>
          </p:cNvPr>
          <p:cNvSpPr txBox="1">
            <a:spLocks/>
          </p:cNvSpPr>
          <p:nvPr/>
        </p:nvSpPr>
        <p:spPr>
          <a:xfrm>
            <a:off x="412056" y="1044864"/>
            <a:ext cx="6218868" cy="1446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4.844 Enti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7 Città Metropolitane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38 Province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4.799 Comuni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6557772" y="0"/>
            <a:ext cx="5551932" cy="6765742"/>
            <a:chOff x="6565392" y="9962"/>
            <a:chExt cx="5617464" cy="656811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2C5D4"/>
                </a:clrFrom>
                <a:clrTo>
                  <a:srgbClr val="C2C5D4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65392" y="9962"/>
              <a:ext cx="5617464" cy="6568111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9747504" y="2871216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301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0768584" y="3837432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131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965180" y="4520184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401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140696" y="3543388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515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0046208" y="3201760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136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0796016" y="3439630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235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574280" y="3964390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375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9944100" y="5543254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366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669172" y="1507702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130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9354312" y="544534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85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9130284" y="2947844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279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455408" y="1780310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102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979664" y="798450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483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9448800" y="2144046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221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181088" y="1153446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444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8546592" y="2100815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119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8657844" y="377958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208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062216" y="718878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44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115044" y="2418987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88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8791956" y="955326"/>
              <a:ext cx="393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>
                  <a:solidFill>
                    <a:schemeClr val="accent1">
                      <a:lumMod val="50000"/>
                    </a:schemeClr>
                  </a:solidFill>
                </a:rPr>
                <a:t>181</a:t>
              </a:r>
            </a:p>
          </p:txBody>
        </p:sp>
        <p:cxnSp>
          <p:nvCxnSpPr>
            <p:cNvPr id="28" name="Connettore diritto 27"/>
            <p:cNvCxnSpPr>
              <a:endCxn id="19" idx="0"/>
            </p:cNvCxnSpPr>
            <p:nvPr/>
          </p:nvCxnSpPr>
          <p:spPr>
            <a:xfrm flipH="1">
              <a:off x="7652004" y="1681710"/>
              <a:ext cx="56388" cy="9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Gra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764652"/>
              </p:ext>
            </p:extLst>
          </p:nvPr>
        </p:nvGraphicFramePr>
        <p:xfrm>
          <a:off x="190592" y="2512264"/>
          <a:ext cx="6865739" cy="303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6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336696" y="257428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Province e Città Metropolitane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19359" y="1218560"/>
            <a:ext cx="1595141" cy="1022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56E1B"/>
              </a:buClr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N. 7 Città Metropolitane </a:t>
            </a:r>
          </a:p>
          <a:p>
            <a:pPr algn="ctr">
              <a:buClr>
                <a:srgbClr val="F56E1B"/>
              </a:buClr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7 mln €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19359" y="3866304"/>
            <a:ext cx="1595141" cy="1022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56E1B"/>
              </a:buClr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N. 38 Province</a:t>
            </a:r>
          </a:p>
          <a:p>
            <a:pPr algn="ctr">
              <a:buClr>
                <a:srgbClr val="F56E1B"/>
              </a:buClr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19 mln €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774585" y="1764792"/>
            <a:ext cx="593711" cy="1282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476500" y="1085119"/>
            <a:ext cx="31966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Napoli</a:t>
            </a:r>
          </a:p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Reggio Calabria</a:t>
            </a:r>
          </a:p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Bari</a:t>
            </a:r>
          </a:p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Cagliari</a:t>
            </a:r>
          </a:p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Messina</a:t>
            </a:r>
          </a:p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Catania</a:t>
            </a:r>
          </a:p>
          <a:p>
            <a:pPr marL="285750" indent="-285750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chemeClr val="accent1">
                    <a:lumMod val="50000"/>
                  </a:schemeClr>
                </a:solidFill>
              </a:rPr>
              <a:t>Città Metropolitana di Palermo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476500" y="2888242"/>
            <a:ext cx="1235258" cy="3393237"/>
          </a:xfrm>
          <a:prstGeom prst="rect">
            <a:avLst/>
          </a:prstGeom>
        </p:spPr>
        <p:txBody>
          <a:bodyPr wrap="square" numCol="1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Caserta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Salerno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Benevento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Avellino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Catanzaro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Cosenza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Crotone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Vibo Valentia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BAT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Brindisi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Foggia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Lecce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Taranto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Potenza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Matera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Isernia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Campobasso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L'Aquila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Teramo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644602" y="2888242"/>
            <a:ext cx="131875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Chieti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Pescara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Agrigento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Enna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Caltanissetta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Ragusa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Siracusa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Trapani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Nuoro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Oristano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Sassari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Sud Sardegna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Ancona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Ascoli Piceno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Fermo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Macerata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Pesaro e Urbino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Perugia</a:t>
            </a:r>
          </a:p>
          <a:p>
            <a:pPr marL="171450" indent="-17145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Terni</a:t>
            </a:r>
            <a:endParaRPr lang="it-IT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774585" y="4469444"/>
            <a:ext cx="6096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556" r="6071" b="666"/>
          <a:stretch/>
        </p:blipFill>
        <p:spPr>
          <a:xfrm>
            <a:off x="4473758" y="0"/>
            <a:ext cx="7708717" cy="6741120"/>
          </a:xfrm>
          <a:prstGeom prst="rect">
            <a:avLst/>
          </a:prstGeom>
        </p:spPr>
      </p:pic>
      <p:sp>
        <p:nvSpPr>
          <p:cNvPr id="11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7</a:t>
            </a:fld>
            <a:endParaRPr lang="it-IT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9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A867-C3A3-4DC9-968D-297047E2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56" y="672721"/>
            <a:ext cx="3932237" cy="95180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Ambiti e settori di intervento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C9BDB-E20C-4950-A54E-A0E0F9209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056" y="1690508"/>
            <a:ext cx="3640772" cy="3189212"/>
          </a:xfrm>
        </p:spPr>
        <p:txBody>
          <a:bodyPr>
            <a:noAutofit/>
          </a:bodyPr>
          <a:lstStyle/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Interventi coerenti o complementari con il Piano Nazionale Ripresa e Resilienza (PNRR) e con la programmazione del Fondo per lo sviluppo e la coesione 2021/2027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(comma 6, dell’art. 12 del decreto legge n. 121/2021, convertito con modificazioni dalla legge n. 156/2021)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4319526" y="2919382"/>
            <a:ext cx="515723" cy="33010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60943"/>
              </p:ext>
            </p:extLst>
          </p:nvPr>
        </p:nvGraphicFramePr>
        <p:xfrm>
          <a:off x="5152389" y="1030465"/>
          <a:ext cx="6853638" cy="43205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853638">
                  <a:extLst>
                    <a:ext uri="{9D8B030D-6E8A-4147-A177-3AD203B41FA5}">
                      <a16:colId xmlns:a16="http://schemas.microsoft.com/office/drawing/2014/main" val="718761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5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Transizione verde dell'economia locale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Trasformazione digitale dei servizi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1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Crescita intelligente, sostenibile e inclusiva che assicuri lo sviluppo armonico dei territori anche dal punto di vista infrastrutturale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4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Coesione economica, occupazione, produttività, competitività, sviluppo turistico del territorio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Ricerca, innovazione sociale e cura della salute, resilienza economica, sociale e istituzionale a livello locale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29180"/>
                  </a:ext>
                </a:extLst>
              </a:tr>
              <a:tr h="9001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5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Miglioramento dei servizi per l'infanzia e di quelli tesi a fornire occasioni di crescita professionale ai giovani e ad accrescere la partecipazione delle donne al mercato del lavoro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48218"/>
                  </a:ext>
                </a:extLst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t>8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2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9595" y="1701428"/>
            <a:ext cx="9404465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afferente ai </a:t>
            </a: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lavori pubblici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acquisita ai sensi degli articoli 152, comma 4, e 157, comma 1, del decreto legislativo n. 50 del 2016, avrà livello progettuale almeno pari a quello del progetto di fattibilità tecnico economica;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afferente a </a:t>
            </a: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interventi di carattere sociale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avrà un livello di dettaglio sufficiente all’avvio delle procedure di affidamento del servizio o di co-progettazione (secondo quanto previsto dall’art. 140 del decreto legislativo n. 50 del 2016, e dall’art. 55 del decreto legislativo 3 luglio 2017, n. 117).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6BBDF9-9F1C-434D-88C3-369D05AA2217}"/>
              </a:ext>
            </a:extLst>
          </p:cNvPr>
          <p:cNvSpPr txBox="1">
            <a:spLocks/>
          </p:cNvSpPr>
          <p:nvPr/>
        </p:nvSpPr>
        <p:spPr>
          <a:xfrm>
            <a:off x="559044" y="493850"/>
            <a:ext cx="9144000" cy="63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6600"/>
                </a:solidFill>
                <a:latin typeface="Arial Black" panose="020B0A04020102020204" pitchFamily="34" charset="0"/>
              </a:rPr>
              <a:t>Livello progettuale richiesto</a:t>
            </a:r>
          </a:p>
        </p:txBody>
      </p:sp>
      <p:sp>
        <p:nvSpPr>
          <p:cNvPr id="4" name="Segnaposto numero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9F09FA-8051-48A3-87EF-5DBE56AF3A7C}" type="slidenum">
              <a:rPr lang="it-IT" sz="900" b="1" smtClean="0">
                <a:solidFill>
                  <a:schemeClr val="accent1">
                    <a:lumMod val="50000"/>
                  </a:schemeClr>
                </a:solidFill>
              </a:rPr>
              <a:pPr algn="r"/>
              <a:t>9</a:t>
            </a:fld>
            <a:endParaRPr lang="it-IT" sz="9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6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1245</Words>
  <Application>Microsoft Office PowerPoint</Application>
  <PresentationFormat>Widescreen</PresentationFormat>
  <Paragraphs>228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Rounded MT Bold</vt:lpstr>
      <vt:lpstr>Calibri</vt:lpstr>
      <vt:lpstr>Calibri Light</vt:lpstr>
      <vt:lpstr>Courier New</vt:lpstr>
      <vt:lpstr>Times New Roman</vt:lpstr>
      <vt:lpstr>Wingdings</vt:lpstr>
      <vt:lpstr>Office Theme</vt:lpstr>
      <vt:lpstr>Presentazione standard di PowerPoint</vt:lpstr>
      <vt:lpstr>Presentazione standard di PowerPoint</vt:lpstr>
      <vt:lpstr>Riferimenti normativi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Ambiti e settori di intervento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Pagina web  Fondo Progettazione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Medde</dc:creator>
  <cp:lastModifiedBy>Claudia Giovannini</cp:lastModifiedBy>
  <cp:revision>242</cp:revision>
  <cp:lastPrinted>2022-06-14T08:35:46Z</cp:lastPrinted>
  <dcterms:created xsi:type="dcterms:W3CDTF">2022-05-16T13:44:06Z</dcterms:created>
  <dcterms:modified xsi:type="dcterms:W3CDTF">2022-07-05T10:58:24Z</dcterms:modified>
</cp:coreProperties>
</file>