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386" r:id="rId2"/>
    <p:sldId id="388" r:id="rId3"/>
    <p:sldId id="392" r:id="rId4"/>
    <p:sldId id="413" r:id="rId5"/>
    <p:sldId id="418" r:id="rId6"/>
    <p:sldId id="443" r:id="rId7"/>
    <p:sldId id="444" r:id="rId8"/>
    <p:sldId id="448" r:id="rId9"/>
    <p:sldId id="415" r:id="rId10"/>
    <p:sldId id="434" r:id="rId11"/>
    <p:sldId id="435" r:id="rId12"/>
    <p:sldId id="421" r:id="rId13"/>
    <p:sldId id="436" r:id="rId14"/>
    <p:sldId id="437" r:id="rId15"/>
    <p:sldId id="417" r:id="rId16"/>
    <p:sldId id="438" r:id="rId17"/>
    <p:sldId id="439" r:id="rId18"/>
    <p:sldId id="440" r:id="rId19"/>
    <p:sldId id="416" r:id="rId20"/>
    <p:sldId id="441" r:id="rId21"/>
    <p:sldId id="428" r:id="rId22"/>
    <p:sldId id="396" r:id="rId23"/>
    <p:sldId id="427" r:id="rId24"/>
    <p:sldId id="449" r:id="rId25"/>
    <p:sldId id="450" r:id="rId26"/>
    <p:sldId id="451" r:id="rId27"/>
    <p:sldId id="452" r:id="rId28"/>
    <p:sldId id="454" r:id="rId29"/>
    <p:sldId id="455" r:id="rId30"/>
    <p:sldId id="456" r:id="rId31"/>
    <p:sldId id="457" r:id="rId32"/>
    <p:sldId id="431" r:id="rId33"/>
    <p:sldId id="445" r:id="rId34"/>
    <p:sldId id="458" r:id="rId35"/>
    <p:sldId id="425" r:id="rId36"/>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86016" autoAdjust="0"/>
  </p:normalViewPr>
  <p:slideViewPr>
    <p:cSldViewPr>
      <p:cViewPr varScale="1">
        <p:scale>
          <a:sx n="98" d="100"/>
          <a:sy n="98" d="100"/>
        </p:scale>
        <p:origin x="1740" y="84"/>
      </p:cViewPr>
      <p:guideLst>
        <p:guide orient="horz" pos="2160"/>
        <p:guide pos="2880"/>
      </p:guideLst>
    </p:cSldViewPr>
  </p:slideViewPr>
  <p:notesTextViewPr>
    <p:cViewPr>
      <p:scale>
        <a:sx n="100" d="100"/>
        <a:sy n="100" d="100"/>
      </p:scale>
      <p:origin x="0" y="0"/>
    </p:cViewPr>
  </p:notesTextViewPr>
  <p:notesViewPr>
    <p:cSldViewPr>
      <p:cViewPr varScale="1">
        <p:scale>
          <a:sx n="107" d="100"/>
          <a:sy n="107" d="100"/>
        </p:scale>
        <p:origin x="344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75E7720-F818-EA48-91CB-39A10FB59A3F}"/>
              </a:ext>
            </a:extLst>
          </p:cNvPr>
          <p:cNvSpPr>
            <a:spLocks noGrp="1"/>
          </p:cNvSpPr>
          <p:nvPr>
            <p:ph type="hdr" sz="quarter"/>
          </p:nvPr>
        </p:nvSpPr>
        <p:spPr>
          <a:xfrm>
            <a:off x="0" y="0"/>
            <a:ext cx="3078428" cy="513508"/>
          </a:xfrm>
          <a:prstGeom prst="rect">
            <a:avLst/>
          </a:prstGeom>
        </p:spPr>
        <p:txBody>
          <a:bodyPr vert="horz" lIns="94631" tIns="47316" rIns="94631" bIns="47316" rtlCol="0"/>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a:extLst>
              <a:ext uri="{FF2B5EF4-FFF2-40B4-BE49-F238E27FC236}">
                <a16:creationId xmlns:a16="http://schemas.microsoft.com/office/drawing/2014/main" id="{E6710381-E4F6-8148-8AFB-5F2336E26DD1}"/>
              </a:ext>
            </a:extLst>
          </p:cNvPr>
          <p:cNvSpPr>
            <a:spLocks noGrp="1"/>
          </p:cNvSpPr>
          <p:nvPr>
            <p:ph type="dt" sz="quarter" idx="1"/>
          </p:nvPr>
        </p:nvSpPr>
        <p:spPr>
          <a:xfrm>
            <a:off x="4023992" y="0"/>
            <a:ext cx="3078428" cy="513508"/>
          </a:xfrm>
          <a:prstGeom prst="rect">
            <a:avLst/>
          </a:prstGeom>
        </p:spPr>
        <p:txBody>
          <a:bodyPr vert="horz" lIns="94631" tIns="47316" rIns="94631" bIns="47316" rtlCol="0"/>
          <a:lstStyle>
            <a:lvl1pPr algn="r">
              <a:defRPr sz="1200">
                <a:latin typeface="Arial" panose="020B0604020202020204" pitchFamily="34" charset="0"/>
                <a:cs typeface="Arial" panose="020B0604020202020204" pitchFamily="34" charset="0"/>
              </a:defRPr>
            </a:lvl1pPr>
          </a:lstStyle>
          <a:p>
            <a:pPr>
              <a:defRPr/>
            </a:pPr>
            <a:fld id="{E8E14F1C-239F-4B40-86EA-DFF1E02CFA03}" type="datetimeFigureOut">
              <a:rPr lang="it-IT"/>
              <a:pPr>
                <a:defRPr/>
              </a:pPr>
              <a:t>12/09/2022</a:t>
            </a:fld>
            <a:endParaRPr lang="it-IT"/>
          </a:p>
        </p:txBody>
      </p:sp>
      <p:sp>
        <p:nvSpPr>
          <p:cNvPr id="4" name="Segnaposto piè di pagina 3">
            <a:extLst>
              <a:ext uri="{FF2B5EF4-FFF2-40B4-BE49-F238E27FC236}">
                <a16:creationId xmlns:a16="http://schemas.microsoft.com/office/drawing/2014/main" id="{2FBCDA57-677C-AF46-9E99-69788DEB1B4F}"/>
              </a:ext>
            </a:extLst>
          </p:cNvPr>
          <p:cNvSpPr>
            <a:spLocks noGrp="1"/>
          </p:cNvSpPr>
          <p:nvPr>
            <p:ph type="ftr" sz="quarter" idx="2"/>
          </p:nvPr>
        </p:nvSpPr>
        <p:spPr>
          <a:xfrm>
            <a:off x="0" y="9721107"/>
            <a:ext cx="3078428" cy="513507"/>
          </a:xfrm>
          <a:prstGeom prst="rect">
            <a:avLst/>
          </a:prstGeom>
        </p:spPr>
        <p:txBody>
          <a:bodyPr vert="horz" lIns="94631" tIns="47316" rIns="94631" bIns="47316" rtlCol="0" anchor="b"/>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AAAB59B5-9D15-EC4C-A587-347525D59A09}"/>
              </a:ext>
            </a:extLst>
          </p:cNvPr>
          <p:cNvSpPr>
            <a:spLocks noGrp="1"/>
          </p:cNvSpPr>
          <p:nvPr>
            <p:ph type="sldNum" sz="quarter" idx="3"/>
          </p:nvPr>
        </p:nvSpPr>
        <p:spPr>
          <a:xfrm>
            <a:off x="4023992" y="9721107"/>
            <a:ext cx="3078428" cy="513507"/>
          </a:xfrm>
          <a:prstGeom prst="rect">
            <a:avLst/>
          </a:prstGeom>
        </p:spPr>
        <p:txBody>
          <a:bodyPr vert="horz" wrap="square" lIns="94631" tIns="47316" rIns="94631" bIns="47316" numCol="1" anchor="b" anchorCtr="0" compatLnSpc="1">
            <a:prstTxWarp prst="textNoShape">
              <a:avLst/>
            </a:prstTxWarp>
          </a:bodyPr>
          <a:lstStyle>
            <a:lvl1pPr algn="r">
              <a:defRPr sz="1200"/>
            </a:lvl1pPr>
          </a:lstStyle>
          <a:p>
            <a:fld id="{122F0C8F-A61C-4169-B22C-5F6E71BCEF45}" type="slidenum">
              <a:rPr lang="it-IT" altLang="it-IT"/>
              <a:pPr/>
              <a:t>‹N›</a:t>
            </a:fld>
            <a:endParaRPr lang="it-IT" altLang="it-IT"/>
          </a:p>
        </p:txBody>
      </p:sp>
    </p:spTree>
    <p:extLst>
      <p:ext uri="{BB962C8B-B14F-4D97-AF65-F5344CB8AC3E}">
        <p14:creationId xmlns:p14="http://schemas.microsoft.com/office/powerpoint/2010/main" val="269333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CB70684-EA9A-ED4C-8671-F364A28F27B4}"/>
              </a:ext>
            </a:extLst>
          </p:cNvPr>
          <p:cNvSpPr>
            <a:spLocks noGrp="1"/>
          </p:cNvSpPr>
          <p:nvPr>
            <p:ph type="hdr" sz="quarter"/>
          </p:nvPr>
        </p:nvSpPr>
        <p:spPr>
          <a:xfrm>
            <a:off x="0" y="0"/>
            <a:ext cx="3078428" cy="513508"/>
          </a:xfrm>
          <a:prstGeom prst="rect">
            <a:avLst/>
          </a:prstGeom>
        </p:spPr>
        <p:txBody>
          <a:bodyPr vert="horz" lIns="94631" tIns="47316" rIns="94631" bIns="47316" rtlCol="0"/>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a:extLst>
              <a:ext uri="{FF2B5EF4-FFF2-40B4-BE49-F238E27FC236}">
                <a16:creationId xmlns:a16="http://schemas.microsoft.com/office/drawing/2014/main" id="{71E107EB-401A-E342-9BCB-E6DEF3100BF6}"/>
              </a:ext>
            </a:extLst>
          </p:cNvPr>
          <p:cNvSpPr>
            <a:spLocks noGrp="1"/>
          </p:cNvSpPr>
          <p:nvPr>
            <p:ph type="dt" idx="1"/>
          </p:nvPr>
        </p:nvSpPr>
        <p:spPr>
          <a:xfrm>
            <a:off x="4023992" y="0"/>
            <a:ext cx="3078428" cy="513508"/>
          </a:xfrm>
          <a:prstGeom prst="rect">
            <a:avLst/>
          </a:prstGeom>
        </p:spPr>
        <p:txBody>
          <a:bodyPr vert="horz" lIns="94631" tIns="47316" rIns="94631" bIns="47316" rtlCol="0"/>
          <a:lstStyle>
            <a:lvl1pPr algn="r">
              <a:defRPr sz="1200">
                <a:latin typeface="Arial" panose="020B0604020202020204" pitchFamily="34" charset="0"/>
                <a:cs typeface="Arial" panose="020B0604020202020204" pitchFamily="34" charset="0"/>
              </a:defRPr>
            </a:lvl1pPr>
          </a:lstStyle>
          <a:p>
            <a:pPr>
              <a:defRPr/>
            </a:pPr>
            <a:fld id="{6FE9C746-2210-4982-91BE-E4116B275950}" type="datetimeFigureOut">
              <a:rPr lang="it-IT"/>
              <a:pPr>
                <a:defRPr/>
              </a:pPr>
              <a:t>12/09/2022</a:t>
            </a:fld>
            <a:endParaRPr lang="it-IT"/>
          </a:p>
        </p:txBody>
      </p:sp>
      <p:sp>
        <p:nvSpPr>
          <p:cNvPr id="4" name="Segnaposto immagine diapositiva 3">
            <a:extLst>
              <a:ext uri="{FF2B5EF4-FFF2-40B4-BE49-F238E27FC236}">
                <a16:creationId xmlns:a16="http://schemas.microsoft.com/office/drawing/2014/main" id="{61C8C7DE-0772-6C45-A898-E4CDF123D76E}"/>
              </a:ext>
            </a:extLst>
          </p:cNvPr>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31" tIns="47316" rIns="94631" bIns="47316" rtlCol="0" anchor="ctr"/>
          <a:lstStyle/>
          <a:p>
            <a:pPr lvl="0"/>
            <a:endParaRPr lang="it-IT" noProof="0"/>
          </a:p>
        </p:txBody>
      </p:sp>
      <p:sp>
        <p:nvSpPr>
          <p:cNvPr id="5" name="Segnaposto note 4">
            <a:extLst>
              <a:ext uri="{FF2B5EF4-FFF2-40B4-BE49-F238E27FC236}">
                <a16:creationId xmlns:a16="http://schemas.microsoft.com/office/drawing/2014/main" id="{C3E5B4CA-0F65-AE40-9F20-3045AE0F3874}"/>
              </a:ext>
            </a:extLst>
          </p:cNvPr>
          <p:cNvSpPr>
            <a:spLocks noGrp="1"/>
          </p:cNvSpPr>
          <p:nvPr>
            <p:ph type="body" sz="quarter" idx="3"/>
          </p:nvPr>
        </p:nvSpPr>
        <p:spPr>
          <a:xfrm>
            <a:off x="710407" y="4925408"/>
            <a:ext cx="5683250" cy="4029878"/>
          </a:xfrm>
          <a:prstGeom prst="rect">
            <a:avLst/>
          </a:prstGeom>
        </p:spPr>
        <p:txBody>
          <a:bodyPr vert="horz" lIns="94631" tIns="47316" rIns="94631" bIns="47316" rtlCol="0"/>
          <a:lstStyle/>
          <a:p>
            <a:pPr lvl="0"/>
            <a:r>
              <a:rPr lang="it-IT" noProof="0"/>
              <a:t>Modifica gli stili del testo dello schema
Secondo livello
Terzo livello
Quarto livello
Quinto livello</a:t>
            </a:r>
          </a:p>
        </p:txBody>
      </p:sp>
      <p:sp>
        <p:nvSpPr>
          <p:cNvPr id="6" name="Segnaposto piè di pagina 5">
            <a:extLst>
              <a:ext uri="{FF2B5EF4-FFF2-40B4-BE49-F238E27FC236}">
                <a16:creationId xmlns:a16="http://schemas.microsoft.com/office/drawing/2014/main" id="{A0BE34D1-B3E2-924C-BF0C-24EE8BA1FB6D}"/>
              </a:ext>
            </a:extLst>
          </p:cNvPr>
          <p:cNvSpPr>
            <a:spLocks noGrp="1"/>
          </p:cNvSpPr>
          <p:nvPr>
            <p:ph type="ftr" sz="quarter" idx="4"/>
          </p:nvPr>
        </p:nvSpPr>
        <p:spPr>
          <a:xfrm>
            <a:off x="0" y="9721107"/>
            <a:ext cx="3078428" cy="513507"/>
          </a:xfrm>
          <a:prstGeom prst="rect">
            <a:avLst/>
          </a:prstGeom>
        </p:spPr>
        <p:txBody>
          <a:bodyPr vert="horz" lIns="94631" tIns="47316" rIns="94631" bIns="47316" rtlCol="0" anchor="b"/>
          <a:lstStyle>
            <a:lvl1pPr algn="l">
              <a:defRPr sz="1200">
                <a:latin typeface="Arial" panose="020B0604020202020204" pitchFamily="34" charset="0"/>
                <a:cs typeface="Arial" panose="020B0604020202020204" pitchFamily="34" charset="0"/>
              </a:defRPr>
            </a:lvl1pPr>
          </a:lstStyle>
          <a:p>
            <a:pPr>
              <a:defRPr/>
            </a:pPr>
            <a:endParaRPr lang="it-IT"/>
          </a:p>
        </p:txBody>
      </p:sp>
      <p:sp>
        <p:nvSpPr>
          <p:cNvPr id="7" name="Segnaposto numero diapositiva 6">
            <a:extLst>
              <a:ext uri="{FF2B5EF4-FFF2-40B4-BE49-F238E27FC236}">
                <a16:creationId xmlns:a16="http://schemas.microsoft.com/office/drawing/2014/main" id="{4E652A8E-2A9E-764F-A7F1-4757720A2E68}"/>
              </a:ext>
            </a:extLst>
          </p:cNvPr>
          <p:cNvSpPr>
            <a:spLocks noGrp="1"/>
          </p:cNvSpPr>
          <p:nvPr>
            <p:ph type="sldNum" sz="quarter" idx="5"/>
          </p:nvPr>
        </p:nvSpPr>
        <p:spPr>
          <a:xfrm>
            <a:off x="4023992" y="9721107"/>
            <a:ext cx="3078428" cy="513507"/>
          </a:xfrm>
          <a:prstGeom prst="rect">
            <a:avLst/>
          </a:prstGeom>
        </p:spPr>
        <p:txBody>
          <a:bodyPr vert="horz" wrap="square" lIns="94631" tIns="47316" rIns="94631" bIns="47316" numCol="1" anchor="b" anchorCtr="0" compatLnSpc="1">
            <a:prstTxWarp prst="textNoShape">
              <a:avLst/>
            </a:prstTxWarp>
          </a:bodyPr>
          <a:lstStyle>
            <a:lvl1pPr algn="r">
              <a:defRPr sz="1200"/>
            </a:lvl1pPr>
          </a:lstStyle>
          <a:p>
            <a:fld id="{93023162-6454-4F48-A2A9-5AC6083CBCF2}" type="slidenum">
              <a:rPr lang="it-IT" altLang="it-IT"/>
              <a:pPr/>
              <a:t>‹N›</a:t>
            </a:fld>
            <a:endParaRPr lang="it-IT" altLang="it-IT"/>
          </a:p>
        </p:txBody>
      </p:sp>
    </p:spTree>
    <p:extLst>
      <p:ext uri="{BB962C8B-B14F-4D97-AF65-F5344CB8AC3E}">
        <p14:creationId xmlns:p14="http://schemas.microsoft.com/office/powerpoint/2010/main" val="1329280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CCAA6311-8C80-4C29-DFB7-1B58159F644E}"/>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A6514F3C-117A-9579-DCF8-8EDA175EEC84}"/>
              </a:ext>
            </a:extLst>
          </p:cNvPr>
          <p:cNvSpPr>
            <a:spLocks noGrp="1"/>
          </p:cNvSpPr>
          <p:nvPr>
            <p:ph type="sldNum" sz="quarter" idx="5"/>
          </p:nvPr>
        </p:nvSpPr>
        <p:spPr/>
        <p:txBody>
          <a:bodyPr/>
          <a:lstStyle/>
          <a:p>
            <a:fld id="{93023162-6454-4F48-A2A9-5AC6083CBCF2}" type="slidenum">
              <a:rPr lang="it-IT" altLang="it-IT" smtClean="0"/>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9EBDACFB-45A4-98C7-4E12-62177782F58A}"/>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4215C21-1C28-0D27-C3A3-E743E247754A}"/>
              </a:ext>
            </a:extLst>
          </p:cNvPr>
          <p:cNvSpPr>
            <a:spLocks noGrp="1"/>
          </p:cNvSpPr>
          <p:nvPr>
            <p:ph type="sldNum" sz="quarter" idx="5"/>
          </p:nvPr>
        </p:nvSpPr>
        <p:spPr/>
        <p:txBody>
          <a:bodyPr/>
          <a:lstStyle/>
          <a:p>
            <a:fld id="{93023162-6454-4F48-A2A9-5AC6083CBCF2}" type="slidenum">
              <a:rPr lang="it-IT" altLang="it-IT" smtClean="0"/>
              <a:pPr/>
              <a:t>10</a:t>
            </a:fld>
            <a:endParaRPr lang="it-IT" altLang="it-IT"/>
          </a:p>
        </p:txBody>
      </p:sp>
    </p:spTree>
    <p:extLst>
      <p:ext uri="{BB962C8B-B14F-4D97-AF65-F5344CB8AC3E}">
        <p14:creationId xmlns:p14="http://schemas.microsoft.com/office/powerpoint/2010/main" val="249224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9EBDACFB-45A4-98C7-4E12-62177782F58A}"/>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4215C21-1C28-0D27-C3A3-E743E247754A}"/>
              </a:ext>
            </a:extLst>
          </p:cNvPr>
          <p:cNvSpPr>
            <a:spLocks noGrp="1"/>
          </p:cNvSpPr>
          <p:nvPr>
            <p:ph type="sldNum" sz="quarter" idx="5"/>
          </p:nvPr>
        </p:nvSpPr>
        <p:spPr/>
        <p:txBody>
          <a:bodyPr/>
          <a:lstStyle/>
          <a:p>
            <a:fld id="{93023162-6454-4F48-A2A9-5AC6083CBCF2}" type="slidenum">
              <a:rPr lang="it-IT" altLang="it-IT" smtClean="0"/>
              <a:pPr/>
              <a:t>11</a:t>
            </a:fld>
            <a:endParaRPr lang="it-IT" altLang="it-IT"/>
          </a:p>
        </p:txBody>
      </p:sp>
    </p:spTree>
    <p:extLst>
      <p:ext uri="{BB962C8B-B14F-4D97-AF65-F5344CB8AC3E}">
        <p14:creationId xmlns:p14="http://schemas.microsoft.com/office/powerpoint/2010/main" val="265314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FD8DFE97-5CF2-90E3-5117-FD026B9E1BBC}"/>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CDE6136E-E257-2D09-98E2-E7E751C518FA}"/>
              </a:ext>
            </a:extLst>
          </p:cNvPr>
          <p:cNvSpPr>
            <a:spLocks noGrp="1"/>
          </p:cNvSpPr>
          <p:nvPr>
            <p:ph type="sldNum" sz="quarter" idx="5"/>
          </p:nvPr>
        </p:nvSpPr>
        <p:spPr/>
        <p:txBody>
          <a:bodyPr/>
          <a:lstStyle/>
          <a:p>
            <a:fld id="{93023162-6454-4F48-A2A9-5AC6083CBCF2}" type="slidenum">
              <a:rPr lang="it-IT" altLang="it-IT" smtClean="0"/>
              <a:pPr/>
              <a:t>12</a:t>
            </a:fld>
            <a:endParaRPr lang="it-IT" altLang="it-IT"/>
          </a:p>
        </p:txBody>
      </p:sp>
    </p:spTree>
    <p:extLst>
      <p:ext uri="{BB962C8B-B14F-4D97-AF65-F5344CB8AC3E}">
        <p14:creationId xmlns:p14="http://schemas.microsoft.com/office/powerpoint/2010/main" val="153512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FD8DFE97-5CF2-90E3-5117-FD026B9E1BBC}"/>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CDE6136E-E257-2D09-98E2-E7E751C518FA}"/>
              </a:ext>
            </a:extLst>
          </p:cNvPr>
          <p:cNvSpPr>
            <a:spLocks noGrp="1"/>
          </p:cNvSpPr>
          <p:nvPr>
            <p:ph type="sldNum" sz="quarter" idx="5"/>
          </p:nvPr>
        </p:nvSpPr>
        <p:spPr/>
        <p:txBody>
          <a:bodyPr/>
          <a:lstStyle/>
          <a:p>
            <a:fld id="{93023162-6454-4F48-A2A9-5AC6083CBCF2}" type="slidenum">
              <a:rPr lang="it-IT" altLang="it-IT" smtClean="0"/>
              <a:pPr/>
              <a:t>13</a:t>
            </a:fld>
            <a:endParaRPr lang="it-IT" altLang="it-IT"/>
          </a:p>
        </p:txBody>
      </p:sp>
    </p:spTree>
    <p:extLst>
      <p:ext uri="{BB962C8B-B14F-4D97-AF65-F5344CB8AC3E}">
        <p14:creationId xmlns:p14="http://schemas.microsoft.com/office/powerpoint/2010/main" val="158174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FD8DFE97-5CF2-90E3-5117-FD026B9E1BBC}"/>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CDE6136E-E257-2D09-98E2-E7E751C518FA}"/>
              </a:ext>
            </a:extLst>
          </p:cNvPr>
          <p:cNvSpPr>
            <a:spLocks noGrp="1"/>
          </p:cNvSpPr>
          <p:nvPr>
            <p:ph type="sldNum" sz="quarter" idx="5"/>
          </p:nvPr>
        </p:nvSpPr>
        <p:spPr/>
        <p:txBody>
          <a:bodyPr/>
          <a:lstStyle/>
          <a:p>
            <a:fld id="{93023162-6454-4F48-A2A9-5AC6083CBCF2}" type="slidenum">
              <a:rPr lang="it-IT" altLang="it-IT" smtClean="0"/>
              <a:pPr/>
              <a:t>14</a:t>
            </a:fld>
            <a:endParaRPr lang="it-IT" altLang="it-IT"/>
          </a:p>
        </p:txBody>
      </p:sp>
    </p:spTree>
    <p:extLst>
      <p:ext uri="{BB962C8B-B14F-4D97-AF65-F5344CB8AC3E}">
        <p14:creationId xmlns:p14="http://schemas.microsoft.com/office/powerpoint/2010/main" val="238139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fld id="{93023162-6454-4F48-A2A9-5AC6083CBCF2}" type="slidenum">
              <a:rPr lang="it-IT" altLang="it-IT" smtClean="0"/>
              <a:pPr/>
              <a:t>15</a:t>
            </a:fld>
            <a:endParaRPr lang="it-IT" altLang="it-IT"/>
          </a:p>
        </p:txBody>
      </p:sp>
    </p:spTree>
    <p:extLst>
      <p:ext uri="{BB962C8B-B14F-4D97-AF65-F5344CB8AC3E}">
        <p14:creationId xmlns:p14="http://schemas.microsoft.com/office/powerpoint/2010/main" val="153512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fld id="{93023162-6454-4F48-A2A9-5AC6083CBCF2}" type="slidenum">
              <a:rPr lang="it-IT" altLang="it-IT" smtClean="0"/>
              <a:pPr/>
              <a:t>16</a:t>
            </a:fld>
            <a:endParaRPr lang="it-IT" altLang="it-IT"/>
          </a:p>
        </p:txBody>
      </p:sp>
    </p:spTree>
    <p:extLst>
      <p:ext uri="{BB962C8B-B14F-4D97-AF65-F5344CB8AC3E}">
        <p14:creationId xmlns:p14="http://schemas.microsoft.com/office/powerpoint/2010/main" val="265710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fld id="{93023162-6454-4F48-A2A9-5AC6083CBCF2}" type="slidenum">
              <a:rPr lang="it-IT" altLang="it-IT" smtClean="0"/>
              <a:pPr/>
              <a:t>17</a:t>
            </a:fld>
            <a:endParaRPr lang="it-IT" altLang="it-IT"/>
          </a:p>
        </p:txBody>
      </p:sp>
    </p:spTree>
    <p:extLst>
      <p:ext uri="{BB962C8B-B14F-4D97-AF65-F5344CB8AC3E}">
        <p14:creationId xmlns:p14="http://schemas.microsoft.com/office/powerpoint/2010/main" val="88710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EDD4733-D44B-8260-91CC-93671ACA4547}"/>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6E1945A8-0BB6-5DA8-B45C-48A7DCCB1FF8}"/>
              </a:ext>
            </a:extLst>
          </p:cNvPr>
          <p:cNvSpPr>
            <a:spLocks noGrp="1"/>
          </p:cNvSpPr>
          <p:nvPr>
            <p:ph type="sldNum" sz="quarter" idx="5"/>
          </p:nvPr>
        </p:nvSpPr>
        <p:spPr/>
        <p:txBody>
          <a:bodyPr/>
          <a:lstStyle/>
          <a:p>
            <a:fld id="{93023162-6454-4F48-A2A9-5AC6083CBCF2}" type="slidenum">
              <a:rPr lang="it-IT" altLang="it-IT" smtClean="0"/>
              <a:pPr/>
              <a:t>18</a:t>
            </a:fld>
            <a:endParaRPr lang="it-IT" altLang="it-IT"/>
          </a:p>
        </p:txBody>
      </p:sp>
    </p:spTree>
    <p:extLst>
      <p:ext uri="{BB962C8B-B14F-4D97-AF65-F5344CB8AC3E}">
        <p14:creationId xmlns:p14="http://schemas.microsoft.com/office/powerpoint/2010/main" val="114295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30F84F52-E095-C2A6-89AF-93ADCB0EBE6F}"/>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C8DCA69B-7070-4A0D-99D5-14EB767B70D3}"/>
              </a:ext>
            </a:extLst>
          </p:cNvPr>
          <p:cNvSpPr>
            <a:spLocks noGrp="1"/>
          </p:cNvSpPr>
          <p:nvPr>
            <p:ph type="sldNum" sz="quarter" idx="5"/>
          </p:nvPr>
        </p:nvSpPr>
        <p:spPr/>
        <p:txBody>
          <a:bodyPr/>
          <a:lstStyle/>
          <a:p>
            <a:fld id="{93023162-6454-4F48-A2A9-5AC6083CBCF2}" type="slidenum">
              <a:rPr lang="it-IT" altLang="it-IT" smtClean="0"/>
              <a:pPr/>
              <a:t>19</a:t>
            </a:fld>
            <a:endParaRPr lang="it-IT" altLang="it-IT"/>
          </a:p>
        </p:txBody>
      </p:sp>
    </p:spTree>
    <p:extLst>
      <p:ext uri="{BB962C8B-B14F-4D97-AF65-F5344CB8AC3E}">
        <p14:creationId xmlns:p14="http://schemas.microsoft.com/office/powerpoint/2010/main" val="153512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FE6712D-0123-EE2E-9485-23EFD135A13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DDF95DC4-5C6D-40FE-F8EC-D8313502E63B}"/>
              </a:ext>
            </a:extLst>
          </p:cNvPr>
          <p:cNvSpPr>
            <a:spLocks noGrp="1"/>
          </p:cNvSpPr>
          <p:nvPr>
            <p:ph type="sldNum" sz="quarter" idx="5"/>
          </p:nvPr>
        </p:nvSpPr>
        <p:spPr/>
        <p:txBody>
          <a:bodyPr/>
          <a:lstStyle/>
          <a:p>
            <a:fld id="{93023162-6454-4F48-A2A9-5AC6083CBCF2}" type="slidenum">
              <a:rPr lang="it-IT" altLang="it-IT" smtClean="0"/>
              <a:pPr/>
              <a:t>2</a:t>
            </a:fld>
            <a:endParaRPr lang="it-IT" altLang="it-IT"/>
          </a:p>
        </p:txBody>
      </p:sp>
    </p:spTree>
    <p:extLst>
      <p:ext uri="{BB962C8B-B14F-4D97-AF65-F5344CB8AC3E}">
        <p14:creationId xmlns:p14="http://schemas.microsoft.com/office/powerpoint/2010/main" val="1184725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30F84F52-E095-C2A6-89AF-93ADCB0EBE6F}"/>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C8DCA69B-7070-4A0D-99D5-14EB767B70D3}"/>
              </a:ext>
            </a:extLst>
          </p:cNvPr>
          <p:cNvSpPr>
            <a:spLocks noGrp="1"/>
          </p:cNvSpPr>
          <p:nvPr>
            <p:ph type="sldNum" sz="quarter" idx="5"/>
          </p:nvPr>
        </p:nvSpPr>
        <p:spPr/>
        <p:txBody>
          <a:bodyPr/>
          <a:lstStyle/>
          <a:p>
            <a:fld id="{93023162-6454-4F48-A2A9-5AC6083CBCF2}" type="slidenum">
              <a:rPr lang="it-IT" altLang="it-IT" smtClean="0"/>
              <a:pPr/>
              <a:t>20</a:t>
            </a:fld>
            <a:endParaRPr lang="it-IT" altLang="it-IT"/>
          </a:p>
        </p:txBody>
      </p:sp>
    </p:spTree>
    <p:extLst>
      <p:ext uri="{BB962C8B-B14F-4D97-AF65-F5344CB8AC3E}">
        <p14:creationId xmlns:p14="http://schemas.microsoft.com/office/powerpoint/2010/main" val="3258989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1BCB40FB-E7CD-2C8D-C254-6F1F7DE5DC4C}"/>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C8E84AC0-1587-B69F-560C-C476F67EEC04}"/>
              </a:ext>
            </a:extLst>
          </p:cNvPr>
          <p:cNvSpPr>
            <a:spLocks noGrp="1"/>
          </p:cNvSpPr>
          <p:nvPr>
            <p:ph type="sldNum" sz="quarter" idx="5"/>
          </p:nvPr>
        </p:nvSpPr>
        <p:spPr/>
        <p:txBody>
          <a:bodyPr/>
          <a:lstStyle/>
          <a:p>
            <a:fld id="{93023162-6454-4F48-A2A9-5AC6083CBCF2}" type="slidenum">
              <a:rPr lang="it-IT" altLang="it-IT" smtClean="0"/>
              <a:pPr/>
              <a:t>21</a:t>
            </a:fld>
            <a:endParaRPr lang="it-IT" altLang="it-IT"/>
          </a:p>
        </p:txBody>
      </p:sp>
    </p:spTree>
    <p:extLst>
      <p:ext uri="{BB962C8B-B14F-4D97-AF65-F5344CB8AC3E}">
        <p14:creationId xmlns:p14="http://schemas.microsoft.com/office/powerpoint/2010/main" val="288242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22</a:t>
            </a:fld>
            <a:endParaRPr lang="it-IT" altLang="it-IT"/>
          </a:p>
        </p:txBody>
      </p:sp>
    </p:spTree>
    <p:extLst>
      <p:ext uri="{BB962C8B-B14F-4D97-AF65-F5344CB8AC3E}">
        <p14:creationId xmlns:p14="http://schemas.microsoft.com/office/powerpoint/2010/main" val="2747792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23</a:t>
            </a:fld>
            <a:endParaRPr lang="it-IT" altLang="it-IT"/>
          </a:p>
        </p:txBody>
      </p:sp>
    </p:spTree>
    <p:extLst>
      <p:ext uri="{BB962C8B-B14F-4D97-AF65-F5344CB8AC3E}">
        <p14:creationId xmlns:p14="http://schemas.microsoft.com/office/powerpoint/2010/main" val="369800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24</a:t>
            </a:fld>
            <a:endParaRPr lang="it-IT" altLang="it-IT"/>
          </a:p>
        </p:txBody>
      </p:sp>
    </p:spTree>
    <p:extLst>
      <p:ext uri="{BB962C8B-B14F-4D97-AF65-F5344CB8AC3E}">
        <p14:creationId xmlns:p14="http://schemas.microsoft.com/office/powerpoint/2010/main" val="2670321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25</a:t>
            </a:fld>
            <a:endParaRPr lang="it-IT" altLang="it-IT"/>
          </a:p>
        </p:txBody>
      </p:sp>
    </p:spTree>
    <p:extLst>
      <p:ext uri="{BB962C8B-B14F-4D97-AF65-F5344CB8AC3E}">
        <p14:creationId xmlns:p14="http://schemas.microsoft.com/office/powerpoint/2010/main" val="91950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26</a:t>
            </a:fld>
            <a:endParaRPr lang="it-IT" altLang="it-IT"/>
          </a:p>
        </p:txBody>
      </p:sp>
    </p:spTree>
    <p:extLst>
      <p:ext uri="{BB962C8B-B14F-4D97-AF65-F5344CB8AC3E}">
        <p14:creationId xmlns:p14="http://schemas.microsoft.com/office/powerpoint/2010/main" val="383628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27</a:t>
            </a:fld>
            <a:endParaRPr lang="it-IT" altLang="it-IT"/>
          </a:p>
        </p:txBody>
      </p:sp>
    </p:spTree>
    <p:extLst>
      <p:ext uri="{BB962C8B-B14F-4D97-AF65-F5344CB8AC3E}">
        <p14:creationId xmlns:p14="http://schemas.microsoft.com/office/powerpoint/2010/main" val="401105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28</a:t>
            </a:fld>
            <a:endParaRPr lang="it-IT" altLang="it-IT"/>
          </a:p>
        </p:txBody>
      </p:sp>
    </p:spTree>
    <p:extLst>
      <p:ext uri="{BB962C8B-B14F-4D97-AF65-F5344CB8AC3E}">
        <p14:creationId xmlns:p14="http://schemas.microsoft.com/office/powerpoint/2010/main" val="1579722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29</a:t>
            </a:fld>
            <a:endParaRPr lang="it-IT" altLang="it-IT"/>
          </a:p>
        </p:txBody>
      </p:sp>
    </p:spTree>
    <p:extLst>
      <p:ext uri="{BB962C8B-B14F-4D97-AF65-F5344CB8AC3E}">
        <p14:creationId xmlns:p14="http://schemas.microsoft.com/office/powerpoint/2010/main" val="292074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27E57C4-085A-C79C-0E16-D717F72AE30C}"/>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1618853A-73EF-CB4D-5D9C-79BF934A6EDD}"/>
              </a:ext>
            </a:extLst>
          </p:cNvPr>
          <p:cNvSpPr>
            <a:spLocks noGrp="1"/>
          </p:cNvSpPr>
          <p:nvPr>
            <p:ph type="sldNum" sz="quarter" idx="5"/>
          </p:nvPr>
        </p:nvSpPr>
        <p:spPr/>
        <p:txBody>
          <a:bodyPr/>
          <a:lstStyle/>
          <a:p>
            <a:fld id="{93023162-6454-4F48-A2A9-5AC6083CBCF2}" type="slidenum">
              <a:rPr lang="it-IT" altLang="it-IT" smtClean="0"/>
              <a:pPr/>
              <a:t>3</a:t>
            </a:fld>
            <a:endParaRPr lang="it-IT" altLang="it-IT"/>
          </a:p>
        </p:txBody>
      </p:sp>
    </p:spTree>
    <p:extLst>
      <p:ext uri="{BB962C8B-B14F-4D97-AF65-F5344CB8AC3E}">
        <p14:creationId xmlns:p14="http://schemas.microsoft.com/office/powerpoint/2010/main" val="3616143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30</a:t>
            </a:fld>
            <a:endParaRPr lang="it-IT" altLang="it-IT"/>
          </a:p>
        </p:txBody>
      </p:sp>
    </p:spTree>
    <p:extLst>
      <p:ext uri="{BB962C8B-B14F-4D97-AF65-F5344CB8AC3E}">
        <p14:creationId xmlns:p14="http://schemas.microsoft.com/office/powerpoint/2010/main" val="1252073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31</a:t>
            </a:fld>
            <a:endParaRPr lang="it-IT" altLang="it-IT"/>
          </a:p>
        </p:txBody>
      </p:sp>
    </p:spTree>
    <p:extLst>
      <p:ext uri="{BB962C8B-B14F-4D97-AF65-F5344CB8AC3E}">
        <p14:creationId xmlns:p14="http://schemas.microsoft.com/office/powerpoint/2010/main" val="1805498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fld id="{93023162-6454-4F48-A2A9-5AC6083CBCF2}" type="slidenum">
              <a:rPr lang="it-IT" altLang="it-IT" smtClean="0"/>
              <a:pPr/>
              <a:t>32</a:t>
            </a:fld>
            <a:endParaRPr lang="it-IT" altLang="it-IT"/>
          </a:p>
        </p:txBody>
      </p:sp>
    </p:spTree>
    <p:extLst>
      <p:ext uri="{BB962C8B-B14F-4D97-AF65-F5344CB8AC3E}">
        <p14:creationId xmlns:p14="http://schemas.microsoft.com/office/powerpoint/2010/main" val="1484335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45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556F506B-EC28-CA1B-0E73-6C53ED3368D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9841FA63-BA4F-8F53-EB39-505B54795B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74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A4BFB6E6-2F53-8176-C169-C3B8F875CA32}"/>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17B7DE36-15AE-C06B-4C17-CF87D6674827}"/>
              </a:ext>
            </a:extLst>
          </p:cNvPr>
          <p:cNvSpPr>
            <a:spLocks noGrp="1"/>
          </p:cNvSpPr>
          <p:nvPr>
            <p:ph type="sldNum" sz="quarter" idx="5"/>
          </p:nvPr>
        </p:nvSpPr>
        <p:spPr/>
        <p:txBody>
          <a:bodyPr/>
          <a:lstStyle/>
          <a:p>
            <a:fld id="{93023162-6454-4F48-A2A9-5AC6083CBCF2}" type="slidenum">
              <a:rPr lang="it-IT" altLang="it-IT" smtClean="0"/>
              <a:pPr/>
              <a:t>4</a:t>
            </a:fld>
            <a:endParaRPr lang="it-IT" altLang="it-IT"/>
          </a:p>
        </p:txBody>
      </p:sp>
    </p:spTree>
    <p:extLst>
      <p:ext uri="{BB962C8B-B14F-4D97-AF65-F5344CB8AC3E}">
        <p14:creationId xmlns:p14="http://schemas.microsoft.com/office/powerpoint/2010/main" val="153512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DCA69BD3-8ACA-2D46-2C9E-AD1A5E798F4F}"/>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AA820809-50E2-5281-C778-5AC410014DD5}"/>
              </a:ext>
            </a:extLst>
          </p:cNvPr>
          <p:cNvSpPr>
            <a:spLocks noGrp="1"/>
          </p:cNvSpPr>
          <p:nvPr>
            <p:ph type="sldNum" sz="quarter" idx="5"/>
          </p:nvPr>
        </p:nvSpPr>
        <p:spPr/>
        <p:txBody>
          <a:bodyPr/>
          <a:lstStyle/>
          <a:p>
            <a:fld id="{93023162-6454-4F48-A2A9-5AC6083CBCF2}" type="slidenum">
              <a:rPr lang="it-IT" altLang="it-IT" smtClean="0"/>
              <a:pPr/>
              <a:t>5</a:t>
            </a:fld>
            <a:endParaRPr lang="it-IT" altLang="it-IT"/>
          </a:p>
        </p:txBody>
      </p:sp>
    </p:spTree>
    <p:extLst>
      <p:ext uri="{BB962C8B-B14F-4D97-AF65-F5344CB8AC3E}">
        <p14:creationId xmlns:p14="http://schemas.microsoft.com/office/powerpoint/2010/main" val="153512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B341E88C-7498-5A55-4508-4AB04BC18DD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4B60C27C-749A-59BD-5606-41BF183C96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23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1BCB40FB-E7CD-2C8D-C254-6F1F7DE5DC4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C8E84AC0-1587-B69F-560C-C476F67EEC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5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1BCB40FB-E7CD-2C8D-C254-6F1F7DE5DC4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egnaposto numero diapositiva 2">
            <a:extLst>
              <a:ext uri="{FF2B5EF4-FFF2-40B4-BE49-F238E27FC236}">
                <a16:creationId xmlns:a16="http://schemas.microsoft.com/office/drawing/2014/main" id="{C8E84AC0-1587-B69F-560C-C476F67EEC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23162-6454-4F48-A2A9-5AC6083CBCF2}"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34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8;p1:notes">
            <a:extLst>
              <a:ext uri="{FF2B5EF4-FFF2-40B4-BE49-F238E27FC236}">
                <a16:creationId xmlns:a16="http://schemas.microsoft.com/office/drawing/2014/main" id="{1E38626F-3FE2-8F16-B291-7567E990AD1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SzPts val="1100"/>
            </a:pPr>
            <a:endParaRPr lang="it-IT" altLang="it-IT"/>
          </a:p>
        </p:txBody>
      </p:sp>
      <p:sp>
        <p:nvSpPr>
          <p:cNvPr id="14339" name="Google Shape;29;p1:notes">
            <a:extLst>
              <a:ext uri="{FF2B5EF4-FFF2-40B4-BE49-F238E27FC236}">
                <a16:creationId xmlns:a16="http://schemas.microsoft.com/office/drawing/2014/main" id="{437F2362-FEB4-D724-0198-64B0BA5FD80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 name="Segnaposto intestazione 1">
            <a:extLst>
              <a:ext uri="{FF2B5EF4-FFF2-40B4-BE49-F238E27FC236}">
                <a16:creationId xmlns:a16="http://schemas.microsoft.com/office/drawing/2014/main" id="{9EBDACFB-45A4-98C7-4E12-62177782F58A}"/>
              </a:ext>
            </a:extLst>
          </p:cNvPr>
          <p:cNvSpPr>
            <a:spLocks noGrp="1"/>
          </p:cNvSpPr>
          <p:nvPr>
            <p:ph type="hdr" sz="quarter"/>
          </p:nvPr>
        </p:nvSpPr>
        <p:spPr/>
        <p:txBody>
          <a:bodyPr/>
          <a:lstStyle/>
          <a:p>
            <a:pPr>
              <a:defRPr/>
            </a:pPr>
            <a:endParaRPr lang="it-IT"/>
          </a:p>
        </p:txBody>
      </p:sp>
      <p:sp>
        <p:nvSpPr>
          <p:cNvPr id="3" name="Segnaposto numero diapositiva 2">
            <a:extLst>
              <a:ext uri="{FF2B5EF4-FFF2-40B4-BE49-F238E27FC236}">
                <a16:creationId xmlns:a16="http://schemas.microsoft.com/office/drawing/2014/main" id="{94215C21-1C28-0D27-C3A3-E743E247754A}"/>
              </a:ext>
            </a:extLst>
          </p:cNvPr>
          <p:cNvSpPr>
            <a:spLocks noGrp="1"/>
          </p:cNvSpPr>
          <p:nvPr>
            <p:ph type="sldNum" sz="quarter" idx="5"/>
          </p:nvPr>
        </p:nvSpPr>
        <p:spPr/>
        <p:txBody>
          <a:bodyPr/>
          <a:lstStyle/>
          <a:p>
            <a:fld id="{93023162-6454-4F48-A2A9-5AC6083CBCF2}" type="slidenum">
              <a:rPr lang="it-IT" altLang="it-IT" smtClean="0"/>
              <a:pPr/>
              <a:t>9</a:t>
            </a:fld>
            <a:endParaRPr lang="it-IT" altLang="it-IT"/>
          </a:p>
        </p:txBody>
      </p:sp>
    </p:spTree>
    <p:extLst>
      <p:ext uri="{BB962C8B-B14F-4D97-AF65-F5344CB8AC3E}">
        <p14:creationId xmlns:p14="http://schemas.microsoft.com/office/powerpoint/2010/main" val="153512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C3D59-AC56-4311-90FE-CAB4C223184B}"/>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F106AC3-6B20-46C6-BDD9-5717EFB1F9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AA05A28-45C9-46A9-A3C8-EA2EC8A82671}"/>
              </a:ext>
            </a:extLst>
          </p:cNvPr>
          <p:cNvSpPr>
            <a:spLocks noGrp="1"/>
          </p:cNvSpPr>
          <p:nvPr>
            <p:ph type="dt" sz="half" idx="10"/>
          </p:nvPr>
        </p:nvSpPr>
        <p:spPr/>
        <p:txBody>
          <a:bodyPr/>
          <a:lstStyle/>
          <a:p>
            <a:pPr>
              <a:defRPr/>
            </a:pPr>
            <a:fld id="{8337CACB-3155-4410-A3AD-D876B7CC51AF}" type="datetimeFigureOut">
              <a:rPr lang="it-IT" smtClean="0"/>
              <a:pPr>
                <a:defRPr/>
              </a:pPr>
              <a:t>12/09/2022</a:t>
            </a:fld>
            <a:endParaRPr lang="it-IT"/>
          </a:p>
        </p:txBody>
      </p:sp>
      <p:sp>
        <p:nvSpPr>
          <p:cNvPr id="5" name="Segnaposto piè di pagina 4">
            <a:extLst>
              <a:ext uri="{FF2B5EF4-FFF2-40B4-BE49-F238E27FC236}">
                <a16:creationId xmlns:a16="http://schemas.microsoft.com/office/drawing/2014/main" id="{73FA5B55-A559-4C4D-BF8F-0D4C7147B470}"/>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398332CE-CF0E-4A24-A9AF-5A4E2C43B996}"/>
              </a:ext>
            </a:extLst>
          </p:cNvPr>
          <p:cNvSpPr>
            <a:spLocks noGrp="1"/>
          </p:cNvSpPr>
          <p:nvPr>
            <p:ph type="sldNum" sz="quarter" idx="12"/>
          </p:nvPr>
        </p:nvSpPr>
        <p:spPr/>
        <p:txBody>
          <a:bodyPr/>
          <a:lstStyle/>
          <a:p>
            <a:fld id="{A3CCD4B1-F885-4E7F-BB4D-3793F0CA2CB1}" type="slidenum">
              <a:rPr lang="it-IT" altLang="it-IT" smtClean="0"/>
              <a:pPr/>
              <a:t>‹N›</a:t>
            </a:fld>
            <a:endParaRPr lang="it-IT" altLang="it-IT"/>
          </a:p>
        </p:txBody>
      </p:sp>
    </p:spTree>
    <p:extLst>
      <p:ext uri="{BB962C8B-B14F-4D97-AF65-F5344CB8AC3E}">
        <p14:creationId xmlns:p14="http://schemas.microsoft.com/office/powerpoint/2010/main" val="285105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5963C-34FB-44B8-AFA6-D7B661F7A55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14A5B9-3453-402C-B41F-4E86DDBA827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BEC6A2-FCB7-4576-806E-CEE9A3BCEE1C}"/>
              </a:ext>
            </a:extLst>
          </p:cNvPr>
          <p:cNvSpPr>
            <a:spLocks noGrp="1"/>
          </p:cNvSpPr>
          <p:nvPr>
            <p:ph type="dt" sz="half" idx="10"/>
          </p:nvPr>
        </p:nvSpPr>
        <p:spPr/>
        <p:txBody>
          <a:bodyPr/>
          <a:lstStyle/>
          <a:p>
            <a:pPr>
              <a:defRPr/>
            </a:pPr>
            <a:fld id="{F3AFB75C-B36B-4E9D-BAF7-0616D23FDBF1}" type="datetimeFigureOut">
              <a:rPr lang="it-IT" smtClean="0"/>
              <a:pPr>
                <a:defRPr/>
              </a:pPr>
              <a:t>12/09/2022</a:t>
            </a:fld>
            <a:endParaRPr lang="it-IT"/>
          </a:p>
        </p:txBody>
      </p:sp>
      <p:sp>
        <p:nvSpPr>
          <p:cNvPr id="5" name="Segnaposto piè di pagina 4">
            <a:extLst>
              <a:ext uri="{FF2B5EF4-FFF2-40B4-BE49-F238E27FC236}">
                <a16:creationId xmlns:a16="http://schemas.microsoft.com/office/drawing/2014/main" id="{9E466A92-3B56-493E-A5C1-374665597348}"/>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735DF40-73F9-490F-AF1A-D4315DA0AC88}"/>
              </a:ext>
            </a:extLst>
          </p:cNvPr>
          <p:cNvSpPr>
            <a:spLocks noGrp="1"/>
          </p:cNvSpPr>
          <p:nvPr>
            <p:ph type="sldNum" sz="quarter" idx="12"/>
          </p:nvPr>
        </p:nvSpPr>
        <p:spPr/>
        <p:txBody>
          <a:bodyPr/>
          <a:lstStyle/>
          <a:p>
            <a:fld id="{308496A7-BB55-48CD-ACCF-E02947804590}" type="slidenum">
              <a:rPr lang="it-IT" altLang="it-IT" smtClean="0"/>
              <a:pPr/>
              <a:t>‹N›</a:t>
            </a:fld>
            <a:endParaRPr lang="it-IT" altLang="it-IT"/>
          </a:p>
        </p:txBody>
      </p:sp>
    </p:spTree>
    <p:extLst>
      <p:ext uri="{BB962C8B-B14F-4D97-AF65-F5344CB8AC3E}">
        <p14:creationId xmlns:p14="http://schemas.microsoft.com/office/powerpoint/2010/main" val="162789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0CA0B94-CFDF-46CE-B8E4-C90BC81A0870}"/>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B18D9BD-359F-4C10-8288-051EBEA95AE8}"/>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67C506-EAB3-415F-BC09-A98E59FF0A5D}"/>
              </a:ext>
            </a:extLst>
          </p:cNvPr>
          <p:cNvSpPr>
            <a:spLocks noGrp="1"/>
          </p:cNvSpPr>
          <p:nvPr>
            <p:ph type="dt" sz="half" idx="10"/>
          </p:nvPr>
        </p:nvSpPr>
        <p:spPr/>
        <p:txBody>
          <a:bodyPr/>
          <a:lstStyle/>
          <a:p>
            <a:pPr>
              <a:defRPr/>
            </a:pPr>
            <a:fld id="{F2DEE628-4873-47DB-A869-4C1A380AA897}" type="datetimeFigureOut">
              <a:rPr lang="it-IT" smtClean="0"/>
              <a:pPr>
                <a:defRPr/>
              </a:pPr>
              <a:t>12/09/2022</a:t>
            </a:fld>
            <a:endParaRPr lang="it-IT"/>
          </a:p>
        </p:txBody>
      </p:sp>
      <p:sp>
        <p:nvSpPr>
          <p:cNvPr id="5" name="Segnaposto piè di pagina 4">
            <a:extLst>
              <a:ext uri="{FF2B5EF4-FFF2-40B4-BE49-F238E27FC236}">
                <a16:creationId xmlns:a16="http://schemas.microsoft.com/office/drawing/2014/main" id="{F3102303-3693-42F1-A33C-95D374100153}"/>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986C366D-92A6-4014-B631-96C7171755A3}"/>
              </a:ext>
            </a:extLst>
          </p:cNvPr>
          <p:cNvSpPr>
            <a:spLocks noGrp="1"/>
          </p:cNvSpPr>
          <p:nvPr>
            <p:ph type="sldNum" sz="quarter" idx="12"/>
          </p:nvPr>
        </p:nvSpPr>
        <p:spPr/>
        <p:txBody>
          <a:bodyPr/>
          <a:lstStyle/>
          <a:p>
            <a:fld id="{D9DB175E-A75B-40A4-8888-96A9EDCFAAE9}" type="slidenum">
              <a:rPr lang="it-IT" altLang="it-IT" smtClean="0"/>
              <a:pPr/>
              <a:t>‹N›</a:t>
            </a:fld>
            <a:endParaRPr lang="it-IT" altLang="it-IT"/>
          </a:p>
        </p:txBody>
      </p:sp>
    </p:spTree>
    <p:extLst>
      <p:ext uri="{BB962C8B-B14F-4D97-AF65-F5344CB8AC3E}">
        <p14:creationId xmlns:p14="http://schemas.microsoft.com/office/powerpoint/2010/main" val="55867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4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2" name="Google Shape;12;g9f0b4c4cb7_2_55">
            <a:extLst>
              <a:ext uri="{FF2B5EF4-FFF2-40B4-BE49-F238E27FC236}">
                <a16:creationId xmlns:a16="http://schemas.microsoft.com/office/drawing/2014/main" id="{D997FA26-7C45-F3F0-FD8B-1CFFCB0D7327}"/>
              </a:ext>
            </a:extLst>
          </p:cNvPr>
          <p:cNvSpPr txBox="1">
            <a:spLocks noGrp="1"/>
          </p:cNvSpPr>
          <p:nvPr>
            <p:ph type="sldNum" idx="10"/>
          </p:nvPr>
        </p:nvSpPr>
        <p:spPr>
          <a:xfrm>
            <a:off x="8557023" y="6332538"/>
            <a:ext cx="548878" cy="525462"/>
          </a:xfrm>
        </p:spPr>
        <p:txBody>
          <a:bodyPr spcFirstLastPara="1" lIns="91425" tIns="45700" rIns="91425" bIns="45700" anchor="t">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9pPr>
          </a:lstStyle>
          <a:p>
            <a:pPr>
              <a:defRPr/>
            </a:pPr>
            <a:fld id="{79431EE6-E1D2-44ED-865B-85A3AF60D685}" type="slidenum">
              <a:rPr lang="en-US"/>
              <a:pPr>
                <a:defRPr/>
              </a:pPr>
              <a:t>‹N›</a:t>
            </a:fld>
            <a:endParaRPr/>
          </a:p>
        </p:txBody>
      </p:sp>
    </p:spTree>
    <p:extLst>
      <p:ext uri="{BB962C8B-B14F-4D97-AF65-F5344CB8AC3E}">
        <p14:creationId xmlns:p14="http://schemas.microsoft.com/office/powerpoint/2010/main" val="173550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809B4-0213-40EB-B939-5B96D1E25AB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ED0DA0-8434-4701-8F08-48480C5EC2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DB9FF3-8F0F-4150-AD1F-C1E12ECADDE6}"/>
              </a:ext>
            </a:extLst>
          </p:cNvPr>
          <p:cNvSpPr>
            <a:spLocks noGrp="1"/>
          </p:cNvSpPr>
          <p:nvPr>
            <p:ph type="dt" sz="half" idx="10"/>
          </p:nvPr>
        </p:nvSpPr>
        <p:spPr/>
        <p:txBody>
          <a:bodyPr/>
          <a:lstStyle/>
          <a:p>
            <a:pPr>
              <a:defRPr/>
            </a:pPr>
            <a:fld id="{96DA112D-36FC-41F6-B6AB-7DD9EE442DC4}" type="datetimeFigureOut">
              <a:rPr lang="it-IT" smtClean="0"/>
              <a:pPr>
                <a:defRPr/>
              </a:pPr>
              <a:t>12/09/2022</a:t>
            </a:fld>
            <a:endParaRPr lang="it-IT"/>
          </a:p>
        </p:txBody>
      </p:sp>
      <p:sp>
        <p:nvSpPr>
          <p:cNvPr id="5" name="Segnaposto piè di pagina 4">
            <a:extLst>
              <a:ext uri="{FF2B5EF4-FFF2-40B4-BE49-F238E27FC236}">
                <a16:creationId xmlns:a16="http://schemas.microsoft.com/office/drawing/2014/main" id="{3008EA35-537E-4BA2-A6E1-76F8C8923E7E}"/>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61E814FE-47B2-4302-B34B-4986C50D5129}"/>
              </a:ext>
            </a:extLst>
          </p:cNvPr>
          <p:cNvSpPr>
            <a:spLocks noGrp="1"/>
          </p:cNvSpPr>
          <p:nvPr>
            <p:ph type="sldNum" sz="quarter" idx="12"/>
          </p:nvPr>
        </p:nvSpPr>
        <p:spPr/>
        <p:txBody>
          <a:bodyPr/>
          <a:lstStyle/>
          <a:p>
            <a:fld id="{E369A578-BD96-4E95-A936-88B6599C0A5F}" type="slidenum">
              <a:rPr lang="it-IT" altLang="it-IT" smtClean="0"/>
              <a:pPr/>
              <a:t>‹N›</a:t>
            </a:fld>
            <a:endParaRPr lang="it-IT" altLang="it-IT"/>
          </a:p>
        </p:txBody>
      </p:sp>
    </p:spTree>
    <p:extLst>
      <p:ext uri="{BB962C8B-B14F-4D97-AF65-F5344CB8AC3E}">
        <p14:creationId xmlns:p14="http://schemas.microsoft.com/office/powerpoint/2010/main" val="315081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CB5B44-84B3-4224-957E-71E8BF51C586}"/>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9030641-674D-4688-B89E-CF89D9E4EC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C02C8-2C52-472A-9BCF-1B2908BF2AFA}"/>
              </a:ext>
            </a:extLst>
          </p:cNvPr>
          <p:cNvSpPr>
            <a:spLocks noGrp="1"/>
          </p:cNvSpPr>
          <p:nvPr>
            <p:ph type="dt" sz="half" idx="10"/>
          </p:nvPr>
        </p:nvSpPr>
        <p:spPr/>
        <p:txBody>
          <a:bodyPr/>
          <a:lstStyle/>
          <a:p>
            <a:pPr>
              <a:defRPr/>
            </a:pPr>
            <a:fld id="{B4CD14E0-2CCA-45F7-84DF-66BC916CA885}" type="datetimeFigureOut">
              <a:rPr lang="it-IT" smtClean="0"/>
              <a:pPr>
                <a:defRPr/>
              </a:pPr>
              <a:t>12/09/2022</a:t>
            </a:fld>
            <a:endParaRPr lang="it-IT"/>
          </a:p>
        </p:txBody>
      </p:sp>
      <p:sp>
        <p:nvSpPr>
          <p:cNvPr id="5" name="Segnaposto piè di pagina 4">
            <a:extLst>
              <a:ext uri="{FF2B5EF4-FFF2-40B4-BE49-F238E27FC236}">
                <a16:creationId xmlns:a16="http://schemas.microsoft.com/office/drawing/2014/main" id="{768507F6-E732-4F29-972F-C62A4BAA9230}"/>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D36FB487-6346-4173-84FC-673C13EB2E2F}"/>
              </a:ext>
            </a:extLst>
          </p:cNvPr>
          <p:cNvSpPr>
            <a:spLocks noGrp="1"/>
          </p:cNvSpPr>
          <p:nvPr>
            <p:ph type="sldNum" sz="quarter" idx="12"/>
          </p:nvPr>
        </p:nvSpPr>
        <p:spPr/>
        <p:txBody>
          <a:bodyPr/>
          <a:lstStyle/>
          <a:p>
            <a:fld id="{D8EB85C4-4E12-419A-BB86-C312CC869BF4}" type="slidenum">
              <a:rPr lang="it-IT" altLang="it-IT" smtClean="0"/>
              <a:pPr/>
              <a:t>‹N›</a:t>
            </a:fld>
            <a:endParaRPr lang="it-IT" altLang="it-IT"/>
          </a:p>
        </p:txBody>
      </p:sp>
    </p:spTree>
    <p:extLst>
      <p:ext uri="{BB962C8B-B14F-4D97-AF65-F5344CB8AC3E}">
        <p14:creationId xmlns:p14="http://schemas.microsoft.com/office/powerpoint/2010/main" val="37586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F5CFE-B440-4B69-8CBE-4360A7A9D89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D16836-6BC1-4FCA-AC22-622A48F708CC}"/>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A968956-AB33-4CFA-82CB-7FE37964AB4A}"/>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136EB38-C56C-47DB-80AA-63F7C991C343}"/>
              </a:ext>
            </a:extLst>
          </p:cNvPr>
          <p:cNvSpPr>
            <a:spLocks noGrp="1"/>
          </p:cNvSpPr>
          <p:nvPr>
            <p:ph type="dt" sz="half" idx="10"/>
          </p:nvPr>
        </p:nvSpPr>
        <p:spPr/>
        <p:txBody>
          <a:bodyPr/>
          <a:lstStyle/>
          <a:p>
            <a:pPr>
              <a:defRPr/>
            </a:pPr>
            <a:fld id="{040E88D8-507E-4711-A77F-7E4C6A78E67F}" type="datetimeFigureOut">
              <a:rPr lang="it-IT" smtClean="0"/>
              <a:pPr>
                <a:defRPr/>
              </a:pPr>
              <a:t>12/09/2022</a:t>
            </a:fld>
            <a:endParaRPr lang="it-IT"/>
          </a:p>
        </p:txBody>
      </p:sp>
      <p:sp>
        <p:nvSpPr>
          <p:cNvPr id="6" name="Segnaposto piè di pagina 5">
            <a:extLst>
              <a:ext uri="{FF2B5EF4-FFF2-40B4-BE49-F238E27FC236}">
                <a16:creationId xmlns:a16="http://schemas.microsoft.com/office/drawing/2014/main" id="{65BE9ACD-F1CD-4111-88E1-ACC65AA5786F}"/>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647B661A-26EC-410E-9B97-79E721591C87}"/>
              </a:ext>
            </a:extLst>
          </p:cNvPr>
          <p:cNvSpPr>
            <a:spLocks noGrp="1"/>
          </p:cNvSpPr>
          <p:nvPr>
            <p:ph type="sldNum" sz="quarter" idx="12"/>
          </p:nvPr>
        </p:nvSpPr>
        <p:spPr/>
        <p:txBody>
          <a:bodyPr/>
          <a:lstStyle/>
          <a:p>
            <a:fld id="{9510C7CE-00AE-4049-937F-B3E7143DB466}" type="slidenum">
              <a:rPr lang="it-IT" altLang="it-IT" smtClean="0"/>
              <a:pPr/>
              <a:t>‹N›</a:t>
            </a:fld>
            <a:endParaRPr lang="it-IT" altLang="it-IT"/>
          </a:p>
        </p:txBody>
      </p:sp>
    </p:spTree>
    <p:extLst>
      <p:ext uri="{BB962C8B-B14F-4D97-AF65-F5344CB8AC3E}">
        <p14:creationId xmlns:p14="http://schemas.microsoft.com/office/powerpoint/2010/main" val="303750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723598-7C69-4C0D-82DB-6768FEB1A42E}"/>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B2AD72E-1A1B-4012-A7DA-1DB8213553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DACBE3-20AD-44C7-9FEA-4C53DC46E85E}"/>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8B97F17-E512-4080-9279-E041283567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3D7E92D-E7B8-4A85-BE5F-64835564FC25}"/>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1023D4D-F324-407B-B7E4-E32037B6ECCA}"/>
              </a:ext>
            </a:extLst>
          </p:cNvPr>
          <p:cNvSpPr>
            <a:spLocks noGrp="1"/>
          </p:cNvSpPr>
          <p:nvPr>
            <p:ph type="dt" sz="half" idx="10"/>
          </p:nvPr>
        </p:nvSpPr>
        <p:spPr/>
        <p:txBody>
          <a:bodyPr/>
          <a:lstStyle/>
          <a:p>
            <a:pPr>
              <a:defRPr/>
            </a:pPr>
            <a:fld id="{5B389E3E-B2D7-4D20-A182-75BC32E03123}" type="datetimeFigureOut">
              <a:rPr lang="it-IT" smtClean="0"/>
              <a:pPr>
                <a:defRPr/>
              </a:pPr>
              <a:t>12/09/2022</a:t>
            </a:fld>
            <a:endParaRPr lang="it-IT"/>
          </a:p>
        </p:txBody>
      </p:sp>
      <p:sp>
        <p:nvSpPr>
          <p:cNvPr id="8" name="Segnaposto piè di pagina 7">
            <a:extLst>
              <a:ext uri="{FF2B5EF4-FFF2-40B4-BE49-F238E27FC236}">
                <a16:creationId xmlns:a16="http://schemas.microsoft.com/office/drawing/2014/main" id="{D7CD21FB-C125-40A7-9471-3B6B81FCF6D7}"/>
              </a:ext>
            </a:extLst>
          </p:cNvPr>
          <p:cNvSpPr>
            <a:spLocks noGrp="1"/>
          </p:cNvSpPr>
          <p:nvPr>
            <p:ph type="ftr" sz="quarter" idx="11"/>
          </p:nvPr>
        </p:nvSpPr>
        <p:spPr/>
        <p:txBody>
          <a:bodyPr/>
          <a:lstStyle/>
          <a:p>
            <a:pPr>
              <a:defRPr/>
            </a:pPr>
            <a:endParaRPr lang="it-IT"/>
          </a:p>
        </p:txBody>
      </p:sp>
      <p:sp>
        <p:nvSpPr>
          <p:cNvPr id="9" name="Segnaposto numero diapositiva 8">
            <a:extLst>
              <a:ext uri="{FF2B5EF4-FFF2-40B4-BE49-F238E27FC236}">
                <a16:creationId xmlns:a16="http://schemas.microsoft.com/office/drawing/2014/main" id="{8D75FCB7-0461-4411-BA9D-5FFBCD642638}"/>
              </a:ext>
            </a:extLst>
          </p:cNvPr>
          <p:cNvSpPr>
            <a:spLocks noGrp="1"/>
          </p:cNvSpPr>
          <p:nvPr>
            <p:ph type="sldNum" sz="quarter" idx="12"/>
          </p:nvPr>
        </p:nvSpPr>
        <p:spPr/>
        <p:txBody>
          <a:bodyPr/>
          <a:lstStyle/>
          <a:p>
            <a:fld id="{B62C3C5C-86E4-4F33-9FE2-42054F7DF980}" type="slidenum">
              <a:rPr lang="it-IT" altLang="it-IT" smtClean="0"/>
              <a:pPr/>
              <a:t>‹N›</a:t>
            </a:fld>
            <a:endParaRPr lang="it-IT" altLang="it-IT"/>
          </a:p>
        </p:txBody>
      </p:sp>
    </p:spTree>
    <p:extLst>
      <p:ext uri="{BB962C8B-B14F-4D97-AF65-F5344CB8AC3E}">
        <p14:creationId xmlns:p14="http://schemas.microsoft.com/office/powerpoint/2010/main" val="205921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91A41D-6167-4AB9-852A-66381AA7D5D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CE6D437-A55E-4F37-84EE-FA2712CF6EB4}"/>
              </a:ext>
            </a:extLst>
          </p:cNvPr>
          <p:cNvSpPr>
            <a:spLocks noGrp="1"/>
          </p:cNvSpPr>
          <p:nvPr>
            <p:ph type="dt" sz="half" idx="10"/>
          </p:nvPr>
        </p:nvSpPr>
        <p:spPr/>
        <p:txBody>
          <a:bodyPr/>
          <a:lstStyle/>
          <a:p>
            <a:pPr>
              <a:defRPr/>
            </a:pPr>
            <a:fld id="{5846BD72-5287-4335-B1C6-DC937FB12184}" type="datetimeFigureOut">
              <a:rPr lang="it-IT" smtClean="0"/>
              <a:pPr>
                <a:defRPr/>
              </a:pPr>
              <a:t>12/09/2022</a:t>
            </a:fld>
            <a:endParaRPr lang="it-IT"/>
          </a:p>
        </p:txBody>
      </p:sp>
      <p:sp>
        <p:nvSpPr>
          <p:cNvPr id="4" name="Segnaposto piè di pagina 3">
            <a:extLst>
              <a:ext uri="{FF2B5EF4-FFF2-40B4-BE49-F238E27FC236}">
                <a16:creationId xmlns:a16="http://schemas.microsoft.com/office/drawing/2014/main" id="{832E6E13-5A3D-454A-ACD1-DEAE21E7D548}"/>
              </a:ext>
            </a:extLst>
          </p:cNvPr>
          <p:cNvSpPr>
            <a:spLocks noGrp="1"/>
          </p:cNvSpPr>
          <p:nvPr>
            <p:ph type="ftr" sz="quarter" idx="11"/>
          </p:nvPr>
        </p:nvSpPr>
        <p:spPr/>
        <p:txBody>
          <a:bodyPr/>
          <a:lstStyle/>
          <a:p>
            <a:pPr>
              <a:defRPr/>
            </a:pPr>
            <a:endParaRPr lang="it-IT"/>
          </a:p>
        </p:txBody>
      </p:sp>
      <p:sp>
        <p:nvSpPr>
          <p:cNvPr id="5" name="Segnaposto numero diapositiva 4">
            <a:extLst>
              <a:ext uri="{FF2B5EF4-FFF2-40B4-BE49-F238E27FC236}">
                <a16:creationId xmlns:a16="http://schemas.microsoft.com/office/drawing/2014/main" id="{39DA1D43-E3DB-4B20-A5B3-81F79ABFCD1F}"/>
              </a:ext>
            </a:extLst>
          </p:cNvPr>
          <p:cNvSpPr>
            <a:spLocks noGrp="1"/>
          </p:cNvSpPr>
          <p:nvPr>
            <p:ph type="sldNum" sz="quarter" idx="12"/>
          </p:nvPr>
        </p:nvSpPr>
        <p:spPr/>
        <p:txBody>
          <a:bodyPr/>
          <a:lstStyle/>
          <a:p>
            <a:fld id="{539FA75F-F602-4222-A893-DC7E1AD499CE}" type="slidenum">
              <a:rPr lang="it-IT" altLang="it-IT" smtClean="0"/>
              <a:pPr/>
              <a:t>‹N›</a:t>
            </a:fld>
            <a:endParaRPr lang="it-IT" altLang="it-IT"/>
          </a:p>
        </p:txBody>
      </p:sp>
    </p:spTree>
    <p:extLst>
      <p:ext uri="{BB962C8B-B14F-4D97-AF65-F5344CB8AC3E}">
        <p14:creationId xmlns:p14="http://schemas.microsoft.com/office/powerpoint/2010/main" val="130206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9C30AA-D251-43CF-AFD1-865CB566E3B6}"/>
              </a:ext>
            </a:extLst>
          </p:cNvPr>
          <p:cNvSpPr>
            <a:spLocks noGrp="1"/>
          </p:cNvSpPr>
          <p:nvPr>
            <p:ph type="dt" sz="half" idx="10"/>
          </p:nvPr>
        </p:nvSpPr>
        <p:spPr/>
        <p:txBody>
          <a:bodyPr/>
          <a:lstStyle/>
          <a:p>
            <a:pPr>
              <a:defRPr/>
            </a:pPr>
            <a:fld id="{14BB2530-E5CA-427B-80AE-FFD6211EA2B4}" type="datetimeFigureOut">
              <a:rPr lang="it-IT" smtClean="0"/>
              <a:pPr>
                <a:defRPr/>
              </a:pPr>
              <a:t>12/09/2022</a:t>
            </a:fld>
            <a:endParaRPr lang="it-IT"/>
          </a:p>
        </p:txBody>
      </p:sp>
      <p:sp>
        <p:nvSpPr>
          <p:cNvPr id="3" name="Segnaposto piè di pagina 2">
            <a:extLst>
              <a:ext uri="{FF2B5EF4-FFF2-40B4-BE49-F238E27FC236}">
                <a16:creationId xmlns:a16="http://schemas.microsoft.com/office/drawing/2014/main" id="{D1A05790-1E00-463A-8EC4-22A7B994156F}"/>
              </a:ext>
            </a:extLst>
          </p:cNvPr>
          <p:cNvSpPr>
            <a:spLocks noGrp="1"/>
          </p:cNvSpPr>
          <p:nvPr>
            <p:ph type="ftr" sz="quarter" idx="11"/>
          </p:nvPr>
        </p:nvSpPr>
        <p:spPr/>
        <p:txBody>
          <a:bodyPr/>
          <a:lstStyle/>
          <a:p>
            <a:pPr>
              <a:defRPr/>
            </a:pPr>
            <a:endParaRPr lang="it-IT"/>
          </a:p>
        </p:txBody>
      </p:sp>
      <p:sp>
        <p:nvSpPr>
          <p:cNvPr id="4" name="Segnaposto numero diapositiva 3">
            <a:extLst>
              <a:ext uri="{FF2B5EF4-FFF2-40B4-BE49-F238E27FC236}">
                <a16:creationId xmlns:a16="http://schemas.microsoft.com/office/drawing/2014/main" id="{0C62E080-7DA4-4297-8F42-22860D8EEDA4}"/>
              </a:ext>
            </a:extLst>
          </p:cNvPr>
          <p:cNvSpPr>
            <a:spLocks noGrp="1"/>
          </p:cNvSpPr>
          <p:nvPr>
            <p:ph type="sldNum" sz="quarter" idx="12"/>
          </p:nvPr>
        </p:nvSpPr>
        <p:spPr/>
        <p:txBody>
          <a:bodyPr/>
          <a:lstStyle/>
          <a:p>
            <a:fld id="{379D52C2-EF25-49B6-8FC0-B23BEF449E0A}" type="slidenum">
              <a:rPr lang="it-IT" altLang="it-IT" smtClean="0"/>
              <a:pPr/>
              <a:t>‹N›</a:t>
            </a:fld>
            <a:endParaRPr lang="it-IT" altLang="it-IT"/>
          </a:p>
        </p:txBody>
      </p:sp>
    </p:spTree>
    <p:extLst>
      <p:ext uri="{BB962C8B-B14F-4D97-AF65-F5344CB8AC3E}">
        <p14:creationId xmlns:p14="http://schemas.microsoft.com/office/powerpoint/2010/main" val="222665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BA2F8-466C-40DE-9E37-656A5A00E76F}"/>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CE8D64-D0B8-4D34-8FEF-18171F87BFF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362FBF0-79F1-4AFE-BD69-D60C533A90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B0B36E-F4E9-4133-A4D4-B285114BE322}"/>
              </a:ext>
            </a:extLst>
          </p:cNvPr>
          <p:cNvSpPr>
            <a:spLocks noGrp="1"/>
          </p:cNvSpPr>
          <p:nvPr>
            <p:ph type="dt" sz="half" idx="10"/>
          </p:nvPr>
        </p:nvSpPr>
        <p:spPr/>
        <p:txBody>
          <a:bodyPr/>
          <a:lstStyle/>
          <a:p>
            <a:pPr>
              <a:defRPr/>
            </a:pPr>
            <a:fld id="{7967FB09-7332-4BBC-A1DA-85AB58E71935}" type="datetimeFigureOut">
              <a:rPr lang="it-IT" smtClean="0"/>
              <a:pPr>
                <a:defRPr/>
              </a:pPr>
              <a:t>12/09/2022</a:t>
            </a:fld>
            <a:endParaRPr lang="it-IT"/>
          </a:p>
        </p:txBody>
      </p:sp>
      <p:sp>
        <p:nvSpPr>
          <p:cNvPr id="6" name="Segnaposto piè di pagina 5">
            <a:extLst>
              <a:ext uri="{FF2B5EF4-FFF2-40B4-BE49-F238E27FC236}">
                <a16:creationId xmlns:a16="http://schemas.microsoft.com/office/drawing/2014/main" id="{3A4F2909-AAA0-4733-BF71-975A712F4154}"/>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ECD75813-8793-46BD-93F8-673E6C75F81F}"/>
              </a:ext>
            </a:extLst>
          </p:cNvPr>
          <p:cNvSpPr>
            <a:spLocks noGrp="1"/>
          </p:cNvSpPr>
          <p:nvPr>
            <p:ph type="sldNum" sz="quarter" idx="12"/>
          </p:nvPr>
        </p:nvSpPr>
        <p:spPr/>
        <p:txBody>
          <a:bodyPr/>
          <a:lstStyle/>
          <a:p>
            <a:fld id="{A37C6BEC-5C05-4F79-A4BA-5324BACF7189}" type="slidenum">
              <a:rPr lang="it-IT" altLang="it-IT" smtClean="0"/>
              <a:pPr/>
              <a:t>‹N›</a:t>
            </a:fld>
            <a:endParaRPr lang="it-IT" altLang="it-IT"/>
          </a:p>
        </p:txBody>
      </p:sp>
    </p:spTree>
    <p:extLst>
      <p:ext uri="{BB962C8B-B14F-4D97-AF65-F5344CB8AC3E}">
        <p14:creationId xmlns:p14="http://schemas.microsoft.com/office/powerpoint/2010/main" val="38683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0F53D-638D-4E8F-B4C5-0B7B13CBC539}"/>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1FE3987-D3C8-4718-8BCA-37C6987CC7A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B799AB9F-E256-4689-9262-790AB0DA22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DDEEF9-E571-4EA2-8EA0-B7DACF385BF2}"/>
              </a:ext>
            </a:extLst>
          </p:cNvPr>
          <p:cNvSpPr>
            <a:spLocks noGrp="1"/>
          </p:cNvSpPr>
          <p:nvPr>
            <p:ph type="dt" sz="half" idx="10"/>
          </p:nvPr>
        </p:nvSpPr>
        <p:spPr/>
        <p:txBody>
          <a:bodyPr/>
          <a:lstStyle/>
          <a:p>
            <a:pPr>
              <a:defRPr/>
            </a:pPr>
            <a:fld id="{9A018579-6396-4B17-9386-13E6E5B0FB19}" type="datetimeFigureOut">
              <a:rPr lang="it-IT" smtClean="0"/>
              <a:pPr>
                <a:defRPr/>
              </a:pPr>
              <a:t>12/09/2022</a:t>
            </a:fld>
            <a:endParaRPr lang="it-IT"/>
          </a:p>
        </p:txBody>
      </p:sp>
      <p:sp>
        <p:nvSpPr>
          <p:cNvPr id="6" name="Segnaposto piè di pagina 5">
            <a:extLst>
              <a:ext uri="{FF2B5EF4-FFF2-40B4-BE49-F238E27FC236}">
                <a16:creationId xmlns:a16="http://schemas.microsoft.com/office/drawing/2014/main" id="{D60C9B90-0697-473A-8ABC-CF184AE3CDD7}"/>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CDF4CA82-B723-44E2-B82F-7974A272CEB4}"/>
              </a:ext>
            </a:extLst>
          </p:cNvPr>
          <p:cNvSpPr>
            <a:spLocks noGrp="1"/>
          </p:cNvSpPr>
          <p:nvPr>
            <p:ph type="sldNum" sz="quarter" idx="12"/>
          </p:nvPr>
        </p:nvSpPr>
        <p:spPr/>
        <p:txBody>
          <a:bodyPr/>
          <a:lstStyle/>
          <a:p>
            <a:fld id="{81C4B746-7669-484D-A7D1-A08BDAF4EF8D}" type="slidenum">
              <a:rPr lang="it-IT" altLang="it-IT" smtClean="0"/>
              <a:pPr/>
              <a:t>‹N›</a:t>
            </a:fld>
            <a:endParaRPr lang="it-IT" altLang="it-IT"/>
          </a:p>
        </p:txBody>
      </p:sp>
    </p:spTree>
    <p:extLst>
      <p:ext uri="{BB962C8B-B14F-4D97-AF65-F5344CB8AC3E}">
        <p14:creationId xmlns:p14="http://schemas.microsoft.com/office/powerpoint/2010/main" val="385986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ECCF88A-A7D7-4F5E-BD63-62E271AFD81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BB6D8C-86BB-4633-BD0B-976EB15D3F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33E5CB-FEE4-4BA7-99C6-A947DD471F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2F977DD-6C9B-4D2C-BCBE-4C1EDFC2420E}" type="datetimeFigureOut">
              <a:rPr lang="it-IT" smtClean="0"/>
              <a:pPr>
                <a:defRPr/>
              </a:pPr>
              <a:t>12/09/2022</a:t>
            </a:fld>
            <a:endParaRPr lang="it-IT"/>
          </a:p>
        </p:txBody>
      </p:sp>
      <p:sp>
        <p:nvSpPr>
          <p:cNvPr id="5" name="Segnaposto piè di pagina 4">
            <a:extLst>
              <a:ext uri="{FF2B5EF4-FFF2-40B4-BE49-F238E27FC236}">
                <a16:creationId xmlns:a16="http://schemas.microsoft.com/office/drawing/2014/main" id="{C1748104-0E51-4570-A45F-314BECCF16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FA7F20E1-4D97-4BD9-B91F-C5CA180DD8F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480ADB-4A20-442B-9CAF-F299C71353EF}" type="slidenum">
              <a:rPr lang="it-IT" altLang="it-IT" smtClean="0"/>
              <a:pPr/>
              <a:t>‹N›</a:t>
            </a:fld>
            <a:endParaRPr lang="it-IT" altLang="it-IT"/>
          </a:p>
        </p:txBody>
      </p:sp>
    </p:spTree>
    <p:extLst>
      <p:ext uri="{BB962C8B-B14F-4D97-AF65-F5344CB8AC3E}">
        <p14:creationId xmlns:p14="http://schemas.microsoft.com/office/powerpoint/2010/main" val="184379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hyperlink" Target="about:blank"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4294967295"/>
          </p:nvPr>
        </p:nvSpPr>
        <p:spPr>
          <a:xfrm>
            <a:off x="8594725" y="6332538"/>
            <a:ext cx="549275" cy="525462"/>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EDDF377C-4C9C-4293-80AB-E3D2B43D1369}" type="slidenum">
              <a:rPr lang="en-US" altLang="it-IT">
                <a:sym typeface="Calibri" panose="020F0502020204030204" pitchFamily="34" charset="0"/>
              </a:rPr>
              <a:pPr/>
              <a:t>1</a:t>
            </a:fld>
            <a:endParaRPr lang="it-IT" altLang="it-IT">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3316" name="Rectangle 3">
            <a:extLst>
              <a:ext uri="{FF2B5EF4-FFF2-40B4-BE49-F238E27FC236}">
                <a16:creationId xmlns:a16="http://schemas.microsoft.com/office/drawing/2014/main" id="{5B394915-F6A9-DE06-55DD-91C434E6EFCE}"/>
              </a:ext>
            </a:extLst>
          </p:cNvPr>
          <p:cNvSpPr>
            <a:spLocks noChangeArrowheads="1"/>
          </p:cNvSpPr>
          <p:nvPr/>
        </p:nvSpPr>
        <p:spPr bwMode="auto">
          <a:xfrm>
            <a:off x="3731598" y="1551275"/>
            <a:ext cx="379272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endParaRPr lang="it-IT" altLang="it-IT" sz="1500" b="1" dirty="0">
              <a:solidFill>
                <a:prstClr val="black"/>
              </a:solidFill>
              <a:latin typeface="Arial" panose="020B0604020202020204" pitchFamily="34" charset="0"/>
              <a:cs typeface="Calibri" panose="020F0502020204030204" pitchFamily="34" charset="0"/>
            </a:endParaRPr>
          </a:p>
          <a:p>
            <a:pPr algn="ctr" defTabSz="685800"/>
            <a:endParaRPr lang="it-IT" altLang="it-IT" sz="1500" b="1" dirty="0">
              <a:solidFill>
                <a:prstClr val="black"/>
              </a:solidFill>
              <a:latin typeface="Arial" panose="020B0604020202020204" pitchFamily="34" charset="0"/>
              <a:cs typeface="Calibri" panose="020F0502020204030204" pitchFamily="34" charset="0"/>
            </a:endParaRPr>
          </a:p>
          <a:p>
            <a:pPr algn="ctr" defTabSz="685800"/>
            <a:r>
              <a:rPr lang="it-IT" altLang="it-IT" b="1" dirty="0">
                <a:solidFill>
                  <a:srgbClr val="0070C0"/>
                </a:solidFill>
                <a:latin typeface="Arial" panose="020B0604020202020204" pitchFamily="34" charset="0"/>
                <a:cs typeface="Calibri" panose="020F0502020204030204" pitchFamily="34" charset="0"/>
              </a:rPr>
              <a:t>AZIONE PROVINCE GIOVANI</a:t>
            </a:r>
          </a:p>
          <a:p>
            <a:pPr algn="ctr" defTabSz="685800"/>
            <a:r>
              <a:rPr lang="it-IT" altLang="it-IT" b="1" dirty="0">
                <a:solidFill>
                  <a:srgbClr val="0070C0"/>
                </a:solidFill>
                <a:latin typeface="Arial" panose="020B0604020202020204" pitchFamily="34" charset="0"/>
                <a:cs typeface="Calibri" panose="020F0502020204030204" pitchFamily="34" charset="0"/>
              </a:rPr>
              <a:t>2021</a:t>
            </a:r>
          </a:p>
          <a:p>
            <a:pPr algn="ctr" defTabSz="685800"/>
            <a:endParaRPr lang="it-IT" altLang="it-IT" b="1" dirty="0">
              <a:solidFill>
                <a:srgbClr val="0070C0"/>
              </a:solidFill>
              <a:latin typeface="Arial" panose="020B0604020202020204" pitchFamily="34" charset="0"/>
              <a:cs typeface="Calibri" panose="020F0502020204030204" pitchFamily="34" charset="0"/>
            </a:endParaRPr>
          </a:p>
          <a:p>
            <a:pPr algn="ctr" defTabSz="685800"/>
            <a:endParaRPr lang="it-IT" altLang="it-IT" b="1" dirty="0">
              <a:solidFill>
                <a:srgbClr val="0070C0"/>
              </a:solidFill>
              <a:latin typeface="Arial" panose="020B0604020202020204" pitchFamily="34" charset="0"/>
              <a:cs typeface="Calibri" panose="020F0502020204030204" pitchFamily="34" charset="0"/>
            </a:endParaRPr>
          </a:p>
          <a:p>
            <a:pPr algn="ctr" defTabSz="685800"/>
            <a:r>
              <a:rPr lang="it-IT" altLang="it-IT" b="1" dirty="0">
                <a:solidFill>
                  <a:srgbClr val="0070C0"/>
                </a:solidFill>
                <a:latin typeface="Arial" panose="020B0604020202020204" pitchFamily="34" charset="0"/>
                <a:cs typeface="Calibri" panose="020F0502020204030204" pitchFamily="34" charset="0"/>
              </a:rPr>
              <a:t>Presentazione dell’Avviso pubblico</a:t>
            </a:r>
          </a:p>
          <a:p>
            <a:pPr algn="ctr" defTabSz="685800"/>
            <a:endParaRPr lang="it-IT" altLang="it-IT" b="1" dirty="0">
              <a:solidFill>
                <a:srgbClr val="0070C0"/>
              </a:solidFill>
              <a:latin typeface="Arial" panose="020B0604020202020204" pitchFamily="34" charset="0"/>
              <a:cs typeface="Calibri" panose="020F0502020204030204" pitchFamily="34" charset="0"/>
            </a:endParaRPr>
          </a:p>
          <a:p>
            <a:pPr algn="ctr" defTabSz="685800"/>
            <a:r>
              <a:rPr lang="it-IT" altLang="it-IT" b="1" dirty="0">
                <a:solidFill>
                  <a:srgbClr val="0070C0"/>
                </a:solidFill>
                <a:latin typeface="Arial" panose="020B0604020202020204" pitchFamily="34" charset="0"/>
                <a:cs typeface="Calibri" panose="020F0502020204030204" pitchFamily="34" charset="0"/>
              </a:rPr>
              <a:t>Roma, 12 settembre 2022</a:t>
            </a:r>
            <a:endParaRPr lang="it-IT" altLang="it-IT" dirty="0">
              <a:solidFill>
                <a:srgbClr val="0070C0"/>
              </a:solidFill>
              <a:latin typeface="Arial" panose="020B0604020202020204" pitchFamily="34" charset="0"/>
              <a:cs typeface="+mn-cs"/>
            </a:endParaRPr>
          </a:p>
        </p:txBody>
      </p:sp>
      <p:sp>
        <p:nvSpPr>
          <p:cNvPr id="23" name="Triangolo isoscele 22">
            <a:extLst>
              <a:ext uri="{FF2B5EF4-FFF2-40B4-BE49-F238E27FC236}">
                <a16:creationId xmlns:a16="http://schemas.microsoft.com/office/drawing/2014/main" id="{96473B51-A7B7-7A92-2350-DB276BD08309}"/>
              </a:ext>
            </a:extLst>
          </p:cNvPr>
          <p:cNvSpPr/>
          <p:nvPr/>
        </p:nvSpPr>
        <p:spPr>
          <a:xfrm>
            <a:off x="0" y="5791200"/>
            <a:ext cx="91440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7" name="Immagine 16">
            <a:extLst>
              <a:ext uri="{FF2B5EF4-FFF2-40B4-BE49-F238E27FC236}">
                <a16:creationId xmlns:a16="http://schemas.microsoft.com/office/drawing/2014/main" id="{47E6ED26-A797-2739-4123-E5E4FEF0B3E8}"/>
              </a:ext>
            </a:extLst>
          </p:cNvPr>
          <p:cNvPicPr>
            <a:picLocks noChangeAspect="1"/>
          </p:cNvPicPr>
          <p:nvPr/>
        </p:nvPicPr>
        <p:blipFill>
          <a:blip r:embed="rId3"/>
          <a:stretch>
            <a:fillRect/>
          </a:stretch>
        </p:blipFill>
        <p:spPr>
          <a:xfrm>
            <a:off x="539552" y="1864707"/>
            <a:ext cx="2595057" cy="259505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5" name="image1.png">
            <a:extLst>
              <a:ext uri="{FF2B5EF4-FFF2-40B4-BE49-F238E27FC236}">
                <a16:creationId xmlns:a16="http://schemas.microsoft.com/office/drawing/2014/main" id="{B0D73A04-DD2E-C6A5-74E3-4A16E4D79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image2.png">
            <a:extLst>
              <a:ext uri="{FF2B5EF4-FFF2-40B4-BE49-F238E27FC236}">
                <a16:creationId xmlns:a16="http://schemas.microsoft.com/office/drawing/2014/main" id="{5BE7E13D-C922-BB21-AA12-6938069162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Immagine 9">
            <a:extLst>
              <a:ext uri="{FF2B5EF4-FFF2-40B4-BE49-F238E27FC236}">
                <a16:creationId xmlns:a16="http://schemas.microsoft.com/office/drawing/2014/main" id="{D8ABC17E-48B2-AA9E-2022-47D18001EE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Immagine 18">
            <a:extLst>
              <a:ext uri="{FF2B5EF4-FFF2-40B4-BE49-F238E27FC236}">
                <a16:creationId xmlns:a16="http://schemas.microsoft.com/office/drawing/2014/main" id="{3856ED17-6DE0-987F-DBBA-66B909B0138F}"/>
              </a:ext>
            </a:extLst>
          </p:cNvPr>
          <p:cNvPicPr>
            <a:picLocks noChangeAspect="1"/>
          </p:cNvPicPr>
          <p:nvPr/>
        </p:nvPicPr>
        <p:blipFill>
          <a:blip r:embed="rId7"/>
          <a:stretch>
            <a:fillRect/>
          </a:stretch>
        </p:blipFill>
        <p:spPr>
          <a:xfrm>
            <a:off x="6239057" y="371467"/>
            <a:ext cx="853514" cy="451143"/>
          </a:xfrm>
          <a:prstGeom prst="rect">
            <a:avLst/>
          </a:prstGeom>
        </p:spPr>
      </p:pic>
      <p:pic>
        <p:nvPicPr>
          <p:cNvPr id="20" name="Immagine 19">
            <a:extLst>
              <a:ext uri="{FF2B5EF4-FFF2-40B4-BE49-F238E27FC236}">
                <a16:creationId xmlns:a16="http://schemas.microsoft.com/office/drawing/2014/main" id="{58E1F983-4A3F-84CD-AB45-7DC3E3191876}"/>
              </a:ext>
            </a:extLst>
          </p:cNvPr>
          <p:cNvPicPr>
            <a:picLocks noChangeAspect="1"/>
          </p:cNvPicPr>
          <p:nvPr/>
        </p:nvPicPr>
        <p:blipFill>
          <a:blip r:embed="rId8"/>
          <a:stretch>
            <a:fillRect/>
          </a:stretch>
        </p:blipFill>
        <p:spPr>
          <a:xfrm>
            <a:off x="7851777" y="261729"/>
            <a:ext cx="762066" cy="560881"/>
          </a:xfrm>
          <a:prstGeom prst="rect">
            <a:avLst/>
          </a:prstGeom>
        </p:spPr>
      </p:pic>
      <p:pic>
        <p:nvPicPr>
          <p:cNvPr id="2" name="Immagine 9">
            <a:extLst>
              <a:ext uri="{FF2B5EF4-FFF2-40B4-BE49-F238E27FC236}">
                <a16:creationId xmlns:a16="http://schemas.microsoft.com/office/drawing/2014/main" id="{EDD425DC-99D3-46B4-ED03-F38B25D58B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429" y="300449"/>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10</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8309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400" dirty="0">
                <a:solidFill>
                  <a:schemeClr val="bg1"/>
                </a:solidFill>
              </a:rPr>
              <a:t>CONTRASTO ALLA DISPERSIONE SCOLASTICA E ORIENTAMENTO PERSONALE E PROFESSIONALE</a:t>
            </a:r>
          </a:p>
        </p:txBody>
      </p:sp>
      <p:pic>
        <p:nvPicPr>
          <p:cNvPr id="9" name="image1.png">
            <a:extLst>
              <a:ext uri="{FF2B5EF4-FFF2-40B4-BE49-F238E27FC236}">
                <a16:creationId xmlns:a16="http://schemas.microsoft.com/office/drawing/2014/main" id="{83434910-FDDB-48C3-5307-3111EA86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FFE1CFDD-F2FA-DA72-F5FC-42C2F88666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CE170DAE-AD9A-7ACB-EDE4-0ECC266C47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E249877B-961C-8309-4DAD-DB65D829A9F6}"/>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5BF852E9-B418-1882-7080-EF5A914B6270}"/>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9626E96F-26A0-149B-5803-ED1B934FB34C}"/>
              </a:ext>
            </a:extLst>
          </p:cNvPr>
          <p:cNvSpPr txBox="1"/>
          <p:nvPr/>
        </p:nvSpPr>
        <p:spPr>
          <a:xfrm>
            <a:off x="339461" y="2245877"/>
            <a:ext cx="8465078" cy="3754874"/>
          </a:xfrm>
          <a:prstGeom prst="rect">
            <a:avLst/>
          </a:prstGeom>
          <a:noFill/>
        </p:spPr>
        <p:txBody>
          <a:bodyPr wrap="square">
            <a:spAutoFit/>
          </a:bodyPr>
          <a:lstStyle/>
          <a:p>
            <a:r>
              <a:rPr lang="it-IT" sz="1400" dirty="0"/>
              <a:t>Si suggerisce alle UPI REGIONALI/PROVINCE di progettare interventi che prevedano:</a:t>
            </a:r>
          </a:p>
          <a:p>
            <a:endParaRPr lang="it-IT" sz="1400" dirty="0"/>
          </a:p>
          <a:p>
            <a:pPr algn="just"/>
            <a:r>
              <a:rPr lang="it-IT" sz="1400" dirty="0"/>
              <a:t>•	interventi informativi/formativi per la prevenzione della dispersione scolastica (NELLE SCUOLE DI II GRADO in particolare, con attività di orientamento rivolti ai giovani particolarmente a rischio, es. ripetenti, vulnerabili, in condizioni di povertà educativa/economica). Si possono immaginare percorsi strutturati di bilanci di competenze, orientamento e supporto anche individuale per i giovani a rischio abbandono, sia nel primo biennio delle scuole superiori, sia nell’ultimo anno, per accompagnare i ragazzi alla scelta del percorso professionale/formativo dopo il diploma. Sarebbe interessante sperimentare nei progetti forme di orientamento permanente, innovative e sperimentali, che coinvolgano non solo gli alunni ma anche le famiglie e i docenti. Interessante anche il coinvolgimento degli attori territoriali (agenzie formative, mondo delle imprese e università) anche sotto forma di testimonianze.</a:t>
            </a:r>
          </a:p>
          <a:p>
            <a:pPr algn="just"/>
            <a:r>
              <a:rPr lang="it-IT" sz="1400" dirty="0"/>
              <a:t>•	Utile prevedere attività formative rivolte ai giovani finalizzate all’acquisizione delle competenze chiave per l'apprendimento permanente (Raccomandazione del Consiglio 2018/C 189/01) ;</a:t>
            </a:r>
          </a:p>
          <a:p>
            <a:pPr algn="just"/>
            <a:r>
              <a:rPr lang="it-IT" sz="1400" dirty="0"/>
              <a:t>•	Prevedere in caso anche servizi socio-pedagogici all'interno di scuole o di spazi accessibili ai giovani (dentro e fuori le scuole), con educatori e psicologici che orientano i giovani nelle loro scelte;</a:t>
            </a:r>
          </a:p>
          <a:p>
            <a:pPr algn="just"/>
            <a:r>
              <a:rPr lang="it-IT" sz="1400" dirty="0"/>
              <a:t>•	Prevedere attività finalizzate a sostenere la creatività, la capacità innovativa e il talento dei giovani con laboratori coinvolgenti che favoriscono la conoscenza di sé stessi</a:t>
            </a:r>
          </a:p>
        </p:txBody>
      </p:sp>
    </p:spTree>
    <p:extLst>
      <p:ext uri="{BB962C8B-B14F-4D97-AF65-F5344CB8AC3E}">
        <p14:creationId xmlns:p14="http://schemas.microsoft.com/office/powerpoint/2010/main" val="130733285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11</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8309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400" dirty="0">
                <a:solidFill>
                  <a:schemeClr val="bg1"/>
                </a:solidFill>
              </a:rPr>
              <a:t>CONTRASTO ALLA DISPERSIONE SCOLASTICA E ORIENTAMENTO PERSONALE E PROFESSIONALE</a:t>
            </a:r>
          </a:p>
        </p:txBody>
      </p:sp>
      <p:pic>
        <p:nvPicPr>
          <p:cNvPr id="9" name="image1.png">
            <a:extLst>
              <a:ext uri="{FF2B5EF4-FFF2-40B4-BE49-F238E27FC236}">
                <a16:creationId xmlns:a16="http://schemas.microsoft.com/office/drawing/2014/main" id="{83434910-FDDB-48C3-5307-3111EA86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FFE1CFDD-F2FA-DA72-F5FC-42C2F88666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CE170DAE-AD9A-7ACB-EDE4-0ECC266C47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E249877B-961C-8309-4DAD-DB65D829A9F6}"/>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5BF852E9-B418-1882-7080-EF5A914B6270}"/>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9626E96F-26A0-149B-5803-ED1B934FB34C}"/>
              </a:ext>
            </a:extLst>
          </p:cNvPr>
          <p:cNvSpPr txBox="1"/>
          <p:nvPr/>
        </p:nvSpPr>
        <p:spPr>
          <a:xfrm>
            <a:off x="539552" y="2441421"/>
            <a:ext cx="8465078" cy="3540136"/>
          </a:xfrm>
          <a:prstGeom prst="rect">
            <a:avLst/>
          </a:prstGeom>
          <a:noFill/>
        </p:spPr>
        <p:txBody>
          <a:bodyPr wrap="square">
            <a:spAutoFit/>
          </a:bodyPr>
          <a:lstStyle/>
          <a:p>
            <a:pPr algn="just">
              <a:lnSpc>
                <a:spcPct val="115000"/>
              </a:lnSpc>
            </a:pPr>
            <a:r>
              <a:rPr lang="it-IT" sz="1400" dirty="0">
                <a:effectLst/>
                <a:latin typeface="Tahoma" panose="020B0604030504040204" pitchFamily="34" charset="0"/>
                <a:ea typeface="Calibri" panose="020F0502020204030204" pitchFamily="34" charset="0"/>
              </a:rPr>
              <a:t>Si raccomanda di prevedere la combinazione di attività scolastiche, attività extra-scolastiche e tempo libero, coniugando contesti formali, informali e non formali.</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Per i giovani di età compresa tra i 18 e i 35 anni, inoltre, si potranno prevedere attività di orientamento e accompagnamento all’inserimento lavorativo, instaurando relazioni e collaborazioni con stakeholders del territorio in cui si interviene. </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 </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ASPETTI IMPORTANTI, DAL PUNTO DI VISTA OPERATIVO:</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-coinvolgere le scuole e gli insegnanti</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-coinvolgere i ragazzi nella fase di coprogettazione dell’intervento</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-mettere insieme scuola ed extra scuola nelle attività pianificate</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 identificare con chiarezza i destinatari (giovani a rischio dispersione/abbandono), sarebbe utile privilegiare gli istituti tecnici professionali.</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dirty="0">
                <a:effectLst/>
                <a:latin typeface="Tahoma" panose="020B0604030504040204" pitchFamily="34" charset="0"/>
                <a:ea typeface="Calibri" panose="020F0502020204030204" pitchFamily="34" charset="0"/>
              </a:rPr>
              <a:t> </a:t>
            </a:r>
            <a:endParaRPr lang="it-IT" sz="1600" dirty="0">
              <a:effectLst/>
              <a:latin typeface="Times New Roman" panose="02020603050405020304" pitchFamily="18" charset="0"/>
              <a:ea typeface="Times New Roman" panose="02020603050405020304" pitchFamily="18" charset="0"/>
            </a:endParaRPr>
          </a:p>
          <a:p>
            <a:pPr algn="just">
              <a:lnSpc>
                <a:spcPct val="115000"/>
              </a:lnSpc>
            </a:pPr>
            <a:r>
              <a:rPr lang="it-IT" sz="1400" b="1" dirty="0">
                <a:effectLst/>
                <a:latin typeface="Tahoma" panose="020B0604030504040204" pitchFamily="34" charset="0"/>
                <a:ea typeface="Calibri" panose="020F0502020204030204" pitchFamily="34" charset="0"/>
              </a:rPr>
              <a:t> </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83710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12</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GIOVANI E NUOVE TECNOLOGIE</a:t>
            </a:r>
          </a:p>
        </p:txBody>
      </p:sp>
      <p:pic>
        <p:nvPicPr>
          <p:cNvPr id="9" name="image1.png">
            <a:extLst>
              <a:ext uri="{FF2B5EF4-FFF2-40B4-BE49-F238E27FC236}">
                <a16:creationId xmlns:a16="http://schemas.microsoft.com/office/drawing/2014/main" id="{744E146F-D322-3C73-3FC9-DBD8DC54D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2B6C60D7-5A1A-96C3-5E66-538461F3E6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F4B53EFE-95CC-365E-001B-53025146F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107C11EB-76E2-8ADC-4D8F-46E973C43887}"/>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7D165E92-9660-959F-7038-25E0B25BC0B3}"/>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1A14DAC5-EF6E-D85D-0122-7F0B93416209}"/>
              </a:ext>
            </a:extLst>
          </p:cNvPr>
          <p:cNvSpPr txBox="1"/>
          <p:nvPr/>
        </p:nvSpPr>
        <p:spPr>
          <a:xfrm>
            <a:off x="787151" y="2413338"/>
            <a:ext cx="7064626" cy="2308324"/>
          </a:xfrm>
          <a:prstGeom prst="rect">
            <a:avLst/>
          </a:prstGeom>
          <a:noFill/>
        </p:spPr>
        <p:txBody>
          <a:bodyPr wrap="square">
            <a:spAutoFit/>
          </a:bodyPr>
          <a:lstStyle/>
          <a:p>
            <a:pPr algn="just"/>
            <a:r>
              <a:rPr lang="it-IT" sz="2400" dirty="0"/>
              <a:t>L’obiettivo degli interventi che scelgono tale ambito tematico è quello di valorizzare le competenze digitali e l’apprendimento delle discipline STEM, lo sviluppo del pensiero innovativo e creativo, con particolare riguardo al pensiero computazionale, all'utilizzo critico e consapevole dei social network e dei media. </a:t>
            </a:r>
          </a:p>
        </p:txBody>
      </p:sp>
    </p:spTree>
    <p:extLst>
      <p:ext uri="{BB962C8B-B14F-4D97-AF65-F5344CB8AC3E}">
        <p14:creationId xmlns:p14="http://schemas.microsoft.com/office/powerpoint/2010/main" val="5739315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13</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GIOVANI E NUOVE TECNOLOGIE</a:t>
            </a:r>
          </a:p>
        </p:txBody>
      </p:sp>
      <p:pic>
        <p:nvPicPr>
          <p:cNvPr id="9" name="image1.png">
            <a:extLst>
              <a:ext uri="{FF2B5EF4-FFF2-40B4-BE49-F238E27FC236}">
                <a16:creationId xmlns:a16="http://schemas.microsoft.com/office/drawing/2014/main" id="{744E146F-D322-3C73-3FC9-DBD8DC54D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2B6C60D7-5A1A-96C3-5E66-538461F3E6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F4B53EFE-95CC-365E-001B-53025146F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107C11EB-76E2-8ADC-4D8F-46E973C43887}"/>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7D165E92-9660-959F-7038-25E0B25BC0B3}"/>
              </a:ext>
            </a:extLst>
          </p:cNvPr>
          <p:cNvPicPr>
            <a:picLocks noChangeAspect="1"/>
          </p:cNvPicPr>
          <p:nvPr/>
        </p:nvPicPr>
        <p:blipFill>
          <a:blip r:embed="rId7"/>
          <a:stretch>
            <a:fillRect/>
          </a:stretch>
        </p:blipFill>
        <p:spPr>
          <a:xfrm>
            <a:off x="7851777" y="261729"/>
            <a:ext cx="762066" cy="560881"/>
          </a:xfrm>
          <a:prstGeom prst="rect">
            <a:avLst/>
          </a:prstGeom>
        </p:spPr>
      </p:pic>
      <p:sp>
        <p:nvSpPr>
          <p:cNvPr id="4" name="CasellaDiTesto 3">
            <a:extLst>
              <a:ext uri="{FF2B5EF4-FFF2-40B4-BE49-F238E27FC236}">
                <a16:creationId xmlns:a16="http://schemas.microsoft.com/office/drawing/2014/main" id="{68B372D1-7969-0F75-9C55-74CBC2F539E7}"/>
              </a:ext>
            </a:extLst>
          </p:cNvPr>
          <p:cNvSpPr txBox="1"/>
          <p:nvPr/>
        </p:nvSpPr>
        <p:spPr>
          <a:xfrm>
            <a:off x="627032" y="1844824"/>
            <a:ext cx="7240217" cy="3970318"/>
          </a:xfrm>
          <a:prstGeom prst="rect">
            <a:avLst/>
          </a:prstGeom>
          <a:noFill/>
        </p:spPr>
        <p:txBody>
          <a:bodyPr wrap="square">
            <a:spAutoFit/>
          </a:bodyPr>
          <a:lstStyle/>
          <a:p>
            <a:pPr algn="just"/>
            <a:r>
              <a:rPr lang="it-IT" dirty="0"/>
              <a:t>Si suggerisce alle UPI REGIONALI/PROVINCE di progettare interventi che prevedano:</a:t>
            </a:r>
          </a:p>
          <a:p>
            <a:pPr algn="just"/>
            <a:endParaRPr lang="it-IT" dirty="0"/>
          </a:p>
          <a:p>
            <a:pPr algn="just"/>
            <a:r>
              <a:rPr lang="it-IT" dirty="0"/>
              <a:t>-	Percorsi di alfabetizzazione digitale, in particolare per i giovani di età compresa tra 20 e 35 anni (es. sull’identità digitale, </a:t>
            </a:r>
            <a:r>
              <a:rPr lang="it-IT" dirty="0" err="1"/>
              <a:t>spid</a:t>
            </a:r>
            <a:r>
              <a:rPr lang="it-IT" dirty="0"/>
              <a:t>, ecc..)</a:t>
            </a:r>
          </a:p>
          <a:p>
            <a:pPr algn="just"/>
            <a:r>
              <a:rPr lang="it-IT" dirty="0"/>
              <a:t>-	Rafforzamento competenze digitali e promozione dell’apprendimento delle discipline STEM (es. materie scientifiche, tecnologia, matematica), in particolare per i giovani di età compresa tra i 14 e i 20 anni (che frequentano le scuole secondarie di II grado, in particolare)</a:t>
            </a:r>
          </a:p>
          <a:p>
            <a:pPr algn="just"/>
            <a:r>
              <a:rPr lang="it-IT" dirty="0"/>
              <a:t>-	Promozione delle nuove tecnologie come leva per start up e/o idee di sviluppo imprenditoriale, in particolare per i giovani di età compresa tra i 18 e i 35 anni (utile per creare nuove strat up e imprese a cura degli stessi ragazzi).</a:t>
            </a:r>
          </a:p>
          <a:p>
            <a:endParaRPr lang="it-IT" dirty="0"/>
          </a:p>
        </p:txBody>
      </p:sp>
    </p:spTree>
    <p:extLst>
      <p:ext uri="{BB962C8B-B14F-4D97-AF65-F5344CB8AC3E}">
        <p14:creationId xmlns:p14="http://schemas.microsoft.com/office/powerpoint/2010/main" val="7859603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14</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GIOVANI E NUOVE TECNOLOGIE</a:t>
            </a:r>
          </a:p>
        </p:txBody>
      </p:sp>
      <p:pic>
        <p:nvPicPr>
          <p:cNvPr id="9" name="image1.png">
            <a:extLst>
              <a:ext uri="{FF2B5EF4-FFF2-40B4-BE49-F238E27FC236}">
                <a16:creationId xmlns:a16="http://schemas.microsoft.com/office/drawing/2014/main" id="{744E146F-D322-3C73-3FC9-DBD8DC54D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2B6C60D7-5A1A-96C3-5E66-538461F3E6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F4B53EFE-95CC-365E-001B-53025146F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107C11EB-76E2-8ADC-4D8F-46E973C43887}"/>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7D165E92-9660-959F-7038-25E0B25BC0B3}"/>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9EF6EE6F-9955-1E56-4F2B-BAB39288B2A3}"/>
              </a:ext>
            </a:extLst>
          </p:cNvPr>
          <p:cNvSpPr txBox="1"/>
          <p:nvPr/>
        </p:nvSpPr>
        <p:spPr>
          <a:xfrm>
            <a:off x="787151" y="2156414"/>
            <a:ext cx="7111196" cy="3170099"/>
          </a:xfrm>
          <a:prstGeom prst="rect">
            <a:avLst/>
          </a:prstGeom>
          <a:noFill/>
        </p:spPr>
        <p:txBody>
          <a:bodyPr wrap="square">
            <a:spAutoFit/>
          </a:bodyPr>
          <a:lstStyle/>
          <a:p>
            <a:pPr algn="just"/>
            <a:r>
              <a:rPr lang="it-IT" sz="2000" dirty="0"/>
              <a:t>Tutti gli interventi dovranno inoltre prevedere azioni mirate alla prevenzione e sensibilizzazione sui rischi del digitale e sul cyberbullismo, per l’intera fascia di età (14-35 anni), tramite attività di informazione e formazione e programmi informativi e di sensibilizzazione per la prevenzione del fenomeno, con il coinvolgimento di esperti del settore. Si possono immaginare attività nelle scuole con testimonianze e esperti che raccontano i rischi dell’on line e il fenomeno del ciberbullismo. Utile prevedere in tali casi la sperimentazione della metodologia della peer </a:t>
            </a:r>
            <a:r>
              <a:rPr lang="it-IT" sz="2000" dirty="0" err="1"/>
              <a:t>education</a:t>
            </a:r>
            <a:endParaRPr lang="it-IT" sz="2000" dirty="0"/>
          </a:p>
        </p:txBody>
      </p:sp>
    </p:spTree>
    <p:extLst>
      <p:ext uri="{BB962C8B-B14F-4D97-AF65-F5344CB8AC3E}">
        <p14:creationId xmlns:p14="http://schemas.microsoft.com/office/powerpoint/2010/main" val="12726612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15</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AZIONI DI CONTRASTO AL DISAGIO GIOVANILE</a:t>
            </a: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E7C1CA94-184C-50A0-2516-0877ADD8F5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C17D2F64-58D4-33E2-AD33-420E59904B38}"/>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683BB4DF-3201-EE24-ACE7-D6FEAF82DFF5}"/>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92F46403-6CED-F686-7F4B-0C9B80340827}"/>
              </a:ext>
            </a:extLst>
          </p:cNvPr>
          <p:cNvSpPr txBox="1"/>
          <p:nvPr/>
        </p:nvSpPr>
        <p:spPr>
          <a:xfrm>
            <a:off x="727718" y="1782395"/>
            <a:ext cx="7064626" cy="3293209"/>
          </a:xfrm>
          <a:prstGeom prst="rect">
            <a:avLst/>
          </a:prstGeom>
          <a:noFill/>
        </p:spPr>
        <p:txBody>
          <a:bodyPr wrap="square">
            <a:spAutoFit/>
          </a:bodyPr>
          <a:lstStyle/>
          <a:p>
            <a:pPr algn="just"/>
            <a:r>
              <a:rPr lang="it-IT" sz="1600" dirty="0"/>
              <a:t>Le proposte progettuali dovranno favorire il benessere sociale e contrastare il disagio giovanile, al fine di offrire percorsi di crescita, partecipazione e inclusione sociale, di supporto psico-fisico ai giovani, con proposte efficaci e coinvolgenti per favorire la ripresa della socialità e, soprattutto nelle fasce più colpite dall’isolamento sociale conseguente ai lockdown prolungati e alla sospensione delle attività abitualmente svolte nelle scuole luoghi di aggregazione. Gli interventi, progettati in stretto raccordo con i fabbisogni e le esigenze dei destinatari, dovranno mirare a favorire il successo formativo di giovani di età compresa tra 14 e 35 anni, prevedendo attività calibrate in base alle specifiche caratteristiche delle fasce di età. Le proposte progettuali potranno promuovere sia percorsi formativi individualizzati, complementari a quelli tradizionali, sia coinvolgere anche gruppi ampi (es. il gruppo classe di riferimento) e prevedere azioni congiunte “dentro e fuori la scuola”. </a:t>
            </a:r>
          </a:p>
        </p:txBody>
      </p:sp>
    </p:spTree>
    <p:extLst>
      <p:ext uri="{BB962C8B-B14F-4D97-AF65-F5344CB8AC3E}">
        <p14:creationId xmlns:p14="http://schemas.microsoft.com/office/powerpoint/2010/main" val="25195622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16</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55576" y="1000675"/>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AZIONI DI CONTRASTO AL DISAGIO GIOVANILE</a:t>
            </a: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E7C1CA94-184C-50A0-2516-0877ADD8F5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C17D2F64-58D4-33E2-AD33-420E59904B38}"/>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683BB4DF-3201-EE24-ACE7-D6FEAF82DFF5}"/>
              </a:ext>
            </a:extLst>
          </p:cNvPr>
          <p:cNvPicPr>
            <a:picLocks noChangeAspect="1"/>
          </p:cNvPicPr>
          <p:nvPr/>
        </p:nvPicPr>
        <p:blipFill>
          <a:blip r:embed="rId7"/>
          <a:stretch>
            <a:fillRect/>
          </a:stretch>
        </p:blipFill>
        <p:spPr>
          <a:xfrm>
            <a:off x="7851777" y="261729"/>
            <a:ext cx="762066" cy="560881"/>
          </a:xfrm>
          <a:prstGeom prst="rect">
            <a:avLst/>
          </a:prstGeom>
        </p:spPr>
      </p:pic>
      <p:sp>
        <p:nvSpPr>
          <p:cNvPr id="4" name="CasellaDiTesto 3">
            <a:extLst>
              <a:ext uri="{FF2B5EF4-FFF2-40B4-BE49-F238E27FC236}">
                <a16:creationId xmlns:a16="http://schemas.microsoft.com/office/drawing/2014/main" id="{DD85E1F8-F5FA-99CE-3284-C28E1F4394DD}"/>
              </a:ext>
            </a:extLst>
          </p:cNvPr>
          <p:cNvSpPr txBox="1"/>
          <p:nvPr/>
        </p:nvSpPr>
        <p:spPr>
          <a:xfrm>
            <a:off x="184732" y="1701961"/>
            <a:ext cx="8779756" cy="4031873"/>
          </a:xfrm>
          <a:prstGeom prst="rect">
            <a:avLst/>
          </a:prstGeom>
          <a:noFill/>
        </p:spPr>
        <p:txBody>
          <a:bodyPr wrap="square">
            <a:spAutoFit/>
          </a:bodyPr>
          <a:lstStyle/>
          <a:p>
            <a:r>
              <a:rPr lang="it-IT" sz="1600" dirty="0"/>
              <a:t>Si raccomanda la promozione di azioni tese allo sviluppo di potenziamento individuale diretto alle life skills  e al recupero del disagio giovanile mediante l'apprendimento informale e non formale, lo sviluppo della pratica sportiva, scambi formativi e informativi, azioni di rigenerazione degli spazi comuni, interventi di gestione del bene comune e di outdoor </a:t>
            </a:r>
            <a:r>
              <a:rPr lang="it-IT" sz="1600" dirty="0" err="1"/>
              <a:t>education</a:t>
            </a:r>
            <a:r>
              <a:rPr lang="it-IT" sz="1600" dirty="0"/>
              <a:t>. </a:t>
            </a:r>
          </a:p>
          <a:p>
            <a:r>
              <a:rPr lang="it-IT" sz="1600" dirty="0"/>
              <a:t>Sarà possibile promuovere lo sviluppo di benessere psicologico anche mediante la creazione di sportelli di ascolto e di supporto psicologico, in una funzione sia preventiva (al fine di intercettare sintomi che possano sfociare in forme successive di disagio psichico) che di contrasto.</a:t>
            </a:r>
          </a:p>
          <a:p>
            <a:r>
              <a:rPr lang="it-IT" sz="1600" dirty="0"/>
              <a:t>Si raccomanda la valorizzazione dello sport quale strumento di integrazione sociale e di aggregazione tra pari.</a:t>
            </a:r>
          </a:p>
          <a:p>
            <a:r>
              <a:rPr lang="it-IT" sz="1600" dirty="0"/>
              <a:t>Altro tema essenziale è il potenziamento degli sportelli psicologici, gli psicologi da soli a scuola non sono sufficienti, sono necessari anche gli educatori, ovvero soggetti capaci di lavorare sul tema delle relazioni in contesti educativi complessi, non solo con il singolo ragazzo ma anche con il gruppo. </a:t>
            </a:r>
          </a:p>
          <a:p>
            <a:r>
              <a:rPr lang="it-IT" sz="1600" dirty="0"/>
              <a:t>È importante favorire la promozione della pro-socialità come una risorsa centrale non solo per la prevenzione del disagio ma anche per la promozione del successo scolastico e formativo dei ragazzi. </a:t>
            </a:r>
          </a:p>
          <a:p>
            <a:r>
              <a:rPr lang="it-IT" sz="1600" dirty="0"/>
              <a:t>È necessario rafforzare la rete dei servizi territoriali, soprattutto dal punto di vista dell’integrazione socio-sanitaria, con il mondo della scuola e del lavoro. </a:t>
            </a:r>
          </a:p>
        </p:txBody>
      </p:sp>
    </p:spTree>
    <p:extLst>
      <p:ext uri="{BB962C8B-B14F-4D97-AF65-F5344CB8AC3E}">
        <p14:creationId xmlns:p14="http://schemas.microsoft.com/office/powerpoint/2010/main" val="417874499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17</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938015" y="1009858"/>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AZIONI DI CONTRASTO AL DISAGIO GIOVANILE</a:t>
            </a: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E7C1CA94-184C-50A0-2516-0877ADD8F5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C17D2F64-58D4-33E2-AD33-420E59904B38}"/>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683BB4DF-3201-EE24-ACE7-D6FEAF82DFF5}"/>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055A78C5-829F-F141-7F7A-FD0F005632D6}"/>
              </a:ext>
            </a:extLst>
          </p:cNvPr>
          <p:cNvSpPr txBox="1"/>
          <p:nvPr/>
        </p:nvSpPr>
        <p:spPr>
          <a:xfrm>
            <a:off x="335016" y="1916832"/>
            <a:ext cx="8213609" cy="3693319"/>
          </a:xfrm>
          <a:prstGeom prst="rect">
            <a:avLst/>
          </a:prstGeom>
          <a:noFill/>
        </p:spPr>
        <p:txBody>
          <a:bodyPr wrap="square">
            <a:spAutoFit/>
          </a:bodyPr>
          <a:lstStyle/>
          <a:p>
            <a:pPr algn="just"/>
            <a:r>
              <a:rPr lang="it-IT" dirty="0"/>
              <a:t>Suggeriamo, in particolare, la realizzazione di :</a:t>
            </a:r>
          </a:p>
          <a:p>
            <a:pPr algn="just"/>
            <a:r>
              <a:rPr lang="it-IT" dirty="0"/>
              <a:t>-	iniziative e attività ludico ricreative (es. laboratori culturali, teatrali, artistici e musicali);</a:t>
            </a:r>
          </a:p>
          <a:p>
            <a:pPr algn="just"/>
            <a:r>
              <a:rPr lang="it-IT" dirty="0"/>
              <a:t>-	interventi mirati di riduzione del disagio assicurando assistenza e supporto psicologico (es. sportelli di ascolto)</a:t>
            </a:r>
          </a:p>
          <a:p>
            <a:pPr algn="just"/>
            <a:r>
              <a:rPr lang="it-IT" dirty="0"/>
              <a:t>-	Attività sportive per favorire uno sviluppo del benessere fisico e prevenire e/o contrastare i fenomeni di isolamento giovanile; </a:t>
            </a:r>
          </a:p>
          <a:p>
            <a:pPr algn="just"/>
            <a:r>
              <a:rPr lang="it-IT" dirty="0"/>
              <a:t>-	Supporto a carattere psico/socio/educativo in presenza di fattori di vulnerabilità o manifeste problematiche anche connesse all’uso/abuso di sostanze</a:t>
            </a:r>
          </a:p>
          <a:p>
            <a:pPr algn="just"/>
            <a:r>
              <a:rPr lang="it-IT" dirty="0"/>
              <a:t>-	Adozione di strumenti quali ‘doti educative’ per le sedute di psicoterapia, sostegno psico sociale, iscrizione a corsi di attività sportive, artistiche o culturali, nei confronti di giovani in difficoltà a seguito della pandemia. </a:t>
            </a:r>
          </a:p>
          <a:p>
            <a:pPr algn="just"/>
            <a:r>
              <a:rPr lang="it-IT" dirty="0"/>
              <a:t>-</a:t>
            </a:r>
          </a:p>
        </p:txBody>
      </p:sp>
    </p:spTree>
    <p:extLst>
      <p:ext uri="{BB962C8B-B14F-4D97-AF65-F5344CB8AC3E}">
        <p14:creationId xmlns:p14="http://schemas.microsoft.com/office/powerpoint/2010/main" val="17521603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18</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938015" y="1117073"/>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AZIONI DI CONTRASTO AL DISAGIO GIOVANILE</a:t>
            </a:r>
          </a:p>
        </p:txBody>
      </p:sp>
      <p:pic>
        <p:nvPicPr>
          <p:cNvPr id="9" name="image1.png">
            <a:extLst>
              <a:ext uri="{FF2B5EF4-FFF2-40B4-BE49-F238E27FC236}">
                <a16:creationId xmlns:a16="http://schemas.microsoft.com/office/drawing/2014/main" id="{1A477F64-4798-C930-8C36-6896B7C0D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E7C1CA94-184C-50A0-2516-0877ADD8F5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AF12EDDC-F656-37FE-5BEB-C2AF8824C6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C17D2F64-58D4-33E2-AD33-420E59904B38}"/>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683BB4DF-3201-EE24-ACE7-D6FEAF82DFF5}"/>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055A78C5-829F-F141-7F7A-FD0F005632D6}"/>
              </a:ext>
            </a:extLst>
          </p:cNvPr>
          <p:cNvSpPr txBox="1"/>
          <p:nvPr/>
        </p:nvSpPr>
        <p:spPr>
          <a:xfrm>
            <a:off x="465195" y="1795878"/>
            <a:ext cx="8213609" cy="2862322"/>
          </a:xfrm>
          <a:prstGeom prst="rect">
            <a:avLst/>
          </a:prstGeom>
          <a:noFill/>
        </p:spPr>
        <p:txBody>
          <a:bodyPr wrap="square">
            <a:spAutoFit/>
          </a:bodyPr>
          <a:lstStyle/>
          <a:p>
            <a:pPr algn="just"/>
            <a:r>
              <a:rPr lang="it-IT" sz="1600" dirty="0"/>
              <a:t>-	</a:t>
            </a:r>
            <a:r>
              <a:rPr lang="it-IT" dirty="0"/>
              <a:t>Promozione di laboratori di teatro e musica, visite a luoghi della cultura e musei, attività fisica e sportiva di ogni genere e tutte le azioni capaci di attivare i ragazzi e farli appassionare in maniera sana e costruttiva </a:t>
            </a:r>
          </a:p>
          <a:p>
            <a:pPr algn="just"/>
            <a:r>
              <a:rPr lang="it-IT" dirty="0"/>
              <a:t>-	Attivazione di un servizio di psicologia scolastica nelle scuole di ogni ordine e grado, rivolto al personale scolastico, agli studenti e alle famiglie, per rispondere ai traumi e ai disagi derivati dall’emergenza COVID-19. </a:t>
            </a:r>
          </a:p>
          <a:p>
            <a:pPr algn="just"/>
            <a:r>
              <a:rPr lang="it-IT" dirty="0"/>
              <a:t>-	Promozione dello sport inteso come diritto e strumento di inclusione e integrazione sociale. </a:t>
            </a:r>
          </a:p>
          <a:p>
            <a:pPr algn="just"/>
            <a:r>
              <a:rPr lang="it-IT" dirty="0"/>
              <a:t>-	Attivare campagne di informazione attraverso la rete dei “peer” per favorire contatti in luoghi informali (pub, discoteche, luoghi di aggregazione, parchi, concerti). </a:t>
            </a:r>
          </a:p>
        </p:txBody>
      </p:sp>
    </p:spTree>
    <p:extLst>
      <p:ext uri="{BB962C8B-B14F-4D97-AF65-F5344CB8AC3E}">
        <p14:creationId xmlns:p14="http://schemas.microsoft.com/office/powerpoint/2010/main" val="391981447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19</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0" name="image1.png">
            <a:extLst>
              <a:ext uri="{FF2B5EF4-FFF2-40B4-BE49-F238E27FC236}">
                <a16:creationId xmlns:a16="http://schemas.microsoft.com/office/drawing/2014/main" id="{DF405D50-5A5B-CAD1-B912-CB3B28507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age2.png">
            <a:extLst>
              <a:ext uri="{FF2B5EF4-FFF2-40B4-BE49-F238E27FC236}">
                <a16:creationId xmlns:a16="http://schemas.microsoft.com/office/drawing/2014/main" id="{D78EEC00-76E5-E6DC-A5F3-B41B7F9D81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Immagine 9">
            <a:extLst>
              <a:ext uri="{FF2B5EF4-FFF2-40B4-BE49-F238E27FC236}">
                <a16:creationId xmlns:a16="http://schemas.microsoft.com/office/drawing/2014/main" id="{F4FD0A0A-4C7A-C26A-ABC1-3EB4558B24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a16="http://schemas.microsoft.com/office/drawing/2014/main" id="{7EA907FB-1D03-D74C-1AA7-192EBC68D9F7}"/>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4" name="Immagine 13">
            <a:extLst>
              <a:ext uri="{FF2B5EF4-FFF2-40B4-BE49-F238E27FC236}">
                <a16:creationId xmlns:a16="http://schemas.microsoft.com/office/drawing/2014/main" id="{B98C0DD7-B7F7-CE28-EBD5-6B2F94A9CF6D}"/>
              </a:ext>
            </a:extLst>
          </p:cNvPr>
          <p:cNvPicPr>
            <a:picLocks noChangeAspect="1"/>
          </p:cNvPicPr>
          <p:nvPr/>
        </p:nvPicPr>
        <p:blipFill>
          <a:blip r:embed="rId7"/>
          <a:stretch>
            <a:fillRect/>
          </a:stretch>
        </p:blipFill>
        <p:spPr>
          <a:xfrm>
            <a:off x="7851777" y="261729"/>
            <a:ext cx="762066" cy="560881"/>
          </a:xfrm>
          <a:prstGeom prst="rect">
            <a:avLst/>
          </a:prstGeom>
        </p:spPr>
      </p:pic>
      <p:sp>
        <p:nvSpPr>
          <p:cNvPr id="5" name="CasellaDiTesto 4">
            <a:extLst>
              <a:ext uri="{FF2B5EF4-FFF2-40B4-BE49-F238E27FC236}">
                <a16:creationId xmlns:a16="http://schemas.microsoft.com/office/drawing/2014/main" id="{F53B8CFA-FA34-1EF3-19E1-1CC7703AE985}"/>
              </a:ext>
            </a:extLst>
          </p:cNvPr>
          <p:cNvSpPr txBox="1"/>
          <p:nvPr/>
        </p:nvSpPr>
        <p:spPr>
          <a:xfrm>
            <a:off x="476683" y="1816454"/>
            <a:ext cx="7930275" cy="4031873"/>
          </a:xfrm>
          <a:prstGeom prst="rect">
            <a:avLst/>
          </a:prstGeom>
          <a:noFill/>
        </p:spPr>
        <p:txBody>
          <a:bodyPr wrap="square">
            <a:spAutoFit/>
          </a:bodyPr>
          <a:lstStyle/>
          <a:p>
            <a:r>
              <a:rPr lang="it-IT" sz="1600" dirty="0"/>
              <a:t>I progetti dovranno essere in grado di coinvolgere attivamente i giovani attraverso percorsi partecipati, è considerata fondamentale l’attivazione del loro protagonismo sin dalla fase di costruzione delle proposte progettuali, e anche in iniziative di progettazione partecipata, con l’eventuale allocazione di risorse destinate al sostegno di attività da loro progettate. </a:t>
            </a:r>
          </a:p>
          <a:p>
            <a:endParaRPr lang="it-IT" sz="1600" dirty="0"/>
          </a:p>
          <a:p>
            <a:r>
              <a:rPr lang="it-IT" sz="1600" dirty="0"/>
              <a:t>È importante valorizzare fortemente il coinvolgimento dei ragazzi e delle ragazze, affinché siano attori diretti e principali per quanto concerne le attività che devono essere promosse a loro favore. È fondamentale in protagonismo dei giovani, occorre dare più potere ai giovani con una progettualità che promuove le loro abilità psico-sociali e le life skills.</a:t>
            </a:r>
          </a:p>
          <a:p>
            <a:endParaRPr lang="it-IT" sz="1600" dirty="0"/>
          </a:p>
          <a:p>
            <a:r>
              <a:rPr lang="it-IT" sz="1600" dirty="0"/>
              <a:t>Altrettanto importante è la creazione di reti territoriali capaci di coinvolgere gli attori pubblici e privati della comunità educante e apportare le competenze specifiche per dare continuità alle attività che si intendono sviluppare. </a:t>
            </a:r>
          </a:p>
          <a:p>
            <a:endParaRPr lang="it-IT" sz="1600" dirty="0"/>
          </a:p>
          <a:p>
            <a:r>
              <a:rPr lang="it-IT" sz="1600" dirty="0"/>
              <a:t>Si raccomanda di prevedere la combinazione di attività scolastiche, attività extra-scolastiche e tempo libero, coniugando contesti formali, informali e non formali.</a:t>
            </a:r>
          </a:p>
        </p:txBody>
      </p:sp>
      <p:sp>
        <p:nvSpPr>
          <p:cNvPr id="7" name="CasellaDiTesto 1">
            <a:extLst>
              <a:ext uri="{FF2B5EF4-FFF2-40B4-BE49-F238E27FC236}">
                <a16:creationId xmlns:a16="http://schemas.microsoft.com/office/drawing/2014/main" id="{2EECB74E-3484-0708-A0CC-96ABD6922A6A}"/>
              </a:ext>
            </a:extLst>
          </p:cNvPr>
          <p:cNvSpPr txBox="1">
            <a:spLocks noChangeArrowheads="1"/>
          </p:cNvSpPr>
          <p:nvPr/>
        </p:nvSpPr>
        <p:spPr bwMode="auto">
          <a:xfrm>
            <a:off x="938015" y="1117073"/>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ELEMENTI TRASVERSALI</a:t>
            </a:r>
          </a:p>
        </p:txBody>
      </p:sp>
    </p:spTree>
    <p:extLst>
      <p:ext uri="{BB962C8B-B14F-4D97-AF65-F5344CB8AC3E}">
        <p14:creationId xmlns:p14="http://schemas.microsoft.com/office/powerpoint/2010/main" val="183495729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1" name="Segnaposto contenuto 2">
            <a:extLst>
              <a:ext uri="{FF2B5EF4-FFF2-40B4-BE49-F238E27FC236}">
                <a16:creationId xmlns:a16="http://schemas.microsoft.com/office/drawing/2014/main" id="{5E5E0528-A29E-0A1C-F54A-1C01A2E18AF0}"/>
              </a:ext>
            </a:extLst>
          </p:cNvPr>
          <p:cNvSpPr txBox="1">
            <a:spLocks/>
          </p:cNvSpPr>
          <p:nvPr/>
        </p:nvSpPr>
        <p:spPr>
          <a:xfrm>
            <a:off x="365523" y="2205479"/>
            <a:ext cx="8229600" cy="2515235"/>
          </a:xfrm>
          <a:prstGeom prst="rect">
            <a:avLst/>
          </a:prstGeom>
          <a:solidFill>
            <a:schemeClr val="bg1"/>
          </a:solidFill>
          <a:ln w="3175">
            <a:noFill/>
          </a:ln>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prstClr val="black"/>
                </a:solidFill>
                <a:effectLst/>
                <a:uLnTx/>
                <a:uFillTx/>
              </a:rPr>
              <a:t>Istituito presso la Presidenza del Consiglio dei Ministri il </a:t>
            </a:r>
            <a:r>
              <a:rPr kumimoji="0" lang="it-IT" sz="2400" b="1" i="1" u="none" strike="noStrike" kern="0" cap="none" spc="0" normalizeH="0" baseline="0" noProof="0" dirty="0">
                <a:ln>
                  <a:noFill/>
                </a:ln>
                <a:solidFill>
                  <a:srgbClr val="0070C0"/>
                </a:solidFill>
                <a:effectLst/>
                <a:uLnTx/>
                <a:uFillTx/>
              </a:rPr>
              <a:t>Fondo per le politiche giovanili</a:t>
            </a:r>
            <a:r>
              <a:rPr kumimoji="0" lang="it-IT" sz="2400" b="1" i="0" u="none" strike="noStrike" kern="0" cap="none" spc="0" normalizeH="0" baseline="0" noProof="0" dirty="0">
                <a:ln>
                  <a:noFill/>
                </a:ln>
                <a:solidFill>
                  <a:srgbClr val="0070C0"/>
                </a:solidFill>
                <a:effectLst/>
                <a:uLnTx/>
                <a:uFillTx/>
              </a:rPr>
              <a:t> </a:t>
            </a:r>
            <a:r>
              <a:rPr kumimoji="0" lang="it-IT" sz="2400" b="0" i="0" u="none" strike="noStrike" kern="0" cap="none" spc="0" normalizeH="0" baseline="0" noProof="0" dirty="0">
                <a:ln>
                  <a:noFill/>
                </a:ln>
                <a:solidFill>
                  <a:prstClr val="black"/>
                </a:solidFill>
                <a:effectLst/>
                <a:uLnTx/>
                <a:uFillTx/>
              </a:rPr>
              <a:t>promuove il diritto dei giovani alla formazione culturale e professionale e all’inserimento nella vita sociale, anche attraverso interventi volti ad agevolare la realizzazione del diritto dei giovani all’abitazione, nonché a facilitare l’accesso al credito per l’acquisto e l’utilizzo di beni e servizi.</a:t>
            </a:r>
          </a:p>
        </p:txBody>
      </p:sp>
      <p:sp>
        <p:nvSpPr>
          <p:cNvPr id="12" name="Titolo 1">
            <a:extLst>
              <a:ext uri="{FF2B5EF4-FFF2-40B4-BE49-F238E27FC236}">
                <a16:creationId xmlns:a16="http://schemas.microsoft.com/office/drawing/2014/main" id="{E0EFE333-A358-73CA-B18F-09C36C6B9827}"/>
              </a:ext>
            </a:extLst>
          </p:cNvPr>
          <p:cNvSpPr txBox="1">
            <a:spLocks/>
          </p:cNvSpPr>
          <p:nvPr/>
        </p:nvSpPr>
        <p:spPr bwMode="auto">
          <a:xfrm>
            <a:off x="410319" y="1053144"/>
            <a:ext cx="8229600" cy="993775"/>
          </a:xfrm>
          <a:prstGeom prst="rect">
            <a:avLst/>
          </a:prstGeom>
          <a:solidFill>
            <a:schemeClr val="accent1"/>
          </a:solidFill>
          <a:ln>
            <a:noFill/>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a:ln>
                  <a:noFill/>
                </a:ln>
                <a:solidFill>
                  <a:sysClr val="windowText" lastClr="000000"/>
                </a:solidFill>
                <a:effectLst/>
                <a:uLnTx/>
                <a:uFillTx/>
                <a:latin typeface="Calibri"/>
                <a:ea typeface="+mj-ea"/>
                <a:cs typeface="+mj-cs"/>
              </a:rPr>
              <a:t>Fondo Nazionale Politiche Giovanili</a:t>
            </a:r>
            <a:endParaRPr kumimoji="0" lang="en-GB"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2" name="Immagine 1">
            <a:extLst>
              <a:ext uri="{FF2B5EF4-FFF2-40B4-BE49-F238E27FC236}">
                <a16:creationId xmlns:a16="http://schemas.microsoft.com/office/drawing/2014/main" id="{CCF7F5B2-F865-FECB-5BC4-2C2301A84A05}"/>
              </a:ext>
            </a:extLst>
          </p:cNvPr>
          <p:cNvPicPr>
            <a:picLocks noChangeAspect="1"/>
          </p:cNvPicPr>
          <p:nvPr/>
        </p:nvPicPr>
        <p:blipFill>
          <a:blip r:embed="rId3"/>
          <a:stretch>
            <a:fillRect/>
          </a:stretch>
        </p:blipFill>
        <p:spPr>
          <a:xfrm>
            <a:off x="1907704" y="4720714"/>
            <a:ext cx="4852837" cy="2225233"/>
          </a:xfrm>
          <a:prstGeom prst="rect">
            <a:avLst/>
          </a:prstGeom>
        </p:spPr>
      </p:pic>
      <p:pic>
        <p:nvPicPr>
          <p:cNvPr id="8" name="image1.png">
            <a:extLst>
              <a:ext uri="{FF2B5EF4-FFF2-40B4-BE49-F238E27FC236}">
                <a16:creationId xmlns:a16="http://schemas.microsoft.com/office/drawing/2014/main" id="{71D9D469-27C5-5914-6488-5CAB26A20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image2.png">
            <a:extLst>
              <a:ext uri="{FF2B5EF4-FFF2-40B4-BE49-F238E27FC236}">
                <a16:creationId xmlns:a16="http://schemas.microsoft.com/office/drawing/2014/main" id="{62D245F2-23F5-D034-EF79-6B2EEB6287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magine 9">
            <a:extLst>
              <a:ext uri="{FF2B5EF4-FFF2-40B4-BE49-F238E27FC236}">
                <a16:creationId xmlns:a16="http://schemas.microsoft.com/office/drawing/2014/main" id="{BF96632B-4D53-7639-5607-D0F3E8A25B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a16="http://schemas.microsoft.com/office/drawing/2014/main" id="{C6DE4884-BA58-F257-4AF8-843D1FC844FB}"/>
              </a:ext>
            </a:extLst>
          </p:cNvPr>
          <p:cNvPicPr>
            <a:picLocks noChangeAspect="1"/>
          </p:cNvPicPr>
          <p:nvPr/>
        </p:nvPicPr>
        <p:blipFill>
          <a:blip r:embed="rId7"/>
          <a:stretch>
            <a:fillRect/>
          </a:stretch>
        </p:blipFill>
        <p:spPr>
          <a:xfrm>
            <a:off x="6239057" y="371467"/>
            <a:ext cx="853514" cy="451143"/>
          </a:xfrm>
          <a:prstGeom prst="rect">
            <a:avLst/>
          </a:prstGeom>
        </p:spPr>
      </p:pic>
      <p:pic>
        <p:nvPicPr>
          <p:cNvPr id="14" name="Immagine 13">
            <a:extLst>
              <a:ext uri="{FF2B5EF4-FFF2-40B4-BE49-F238E27FC236}">
                <a16:creationId xmlns:a16="http://schemas.microsoft.com/office/drawing/2014/main" id="{F74EF1F3-CA3A-D558-A835-7A36F961FC1B}"/>
              </a:ext>
            </a:extLst>
          </p:cNvPr>
          <p:cNvPicPr>
            <a:picLocks noChangeAspect="1"/>
          </p:cNvPicPr>
          <p:nvPr/>
        </p:nvPicPr>
        <p:blipFill>
          <a:blip r:embed="rId8"/>
          <a:stretch>
            <a:fillRect/>
          </a:stretch>
        </p:blipFill>
        <p:spPr>
          <a:xfrm>
            <a:off x="7851777" y="261729"/>
            <a:ext cx="762066" cy="560881"/>
          </a:xfrm>
          <a:prstGeom prst="rect">
            <a:avLst/>
          </a:prstGeom>
        </p:spPr>
      </p:pic>
    </p:spTree>
    <p:extLst>
      <p:ext uri="{BB962C8B-B14F-4D97-AF65-F5344CB8AC3E}">
        <p14:creationId xmlns:p14="http://schemas.microsoft.com/office/powerpoint/2010/main" val="3365165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20</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0" name="image1.png">
            <a:extLst>
              <a:ext uri="{FF2B5EF4-FFF2-40B4-BE49-F238E27FC236}">
                <a16:creationId xmlns:a16="http://schemas.microsoft.com/office/drawing/2014/main" id="{DF405D50-5A5B-CAD1-B912-CB3B28507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age2.png">
            <a:extLst>
              <a:ext uri="{FF2B5EF4-FFF2-40B4-BE49-F238E27FC236}">
                <a16:creationId xmlns:a16="http://schemas.microsoft.com/office/drawing/2014/main" id="{D78EEC00-76E5-E6DC-A5F3-B41B7F9D81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Immagine 9">
            <a:extLst>
              <a:ext uri="{FF2B5EF4-FFF2-40B4-BE49-F238E27FC236}">
                <a16:creationId xmlns:a16="http://schemas.microsoft.com/office/drawing/2014/main" id="{F4FD0A0A-4C7A-C26A-ABC1-3EB4558B24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a16="http://schemas.microsoft.com/office/drawing/2014/main" id="{7EA907FB-1D03-D74C-1AA7-192EBC68D9F7}"/>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4" name="Immagine 13">
            <a:extLst>
              <a:ext uri="{FF2B5EF4-FFF2-40B4-BE49-F238E27FC236}">
                <a16:creationId xmlns:a16="http://schemas.microsoft.com/office/drawing/2014/main" id="{B98C0DD7-B7F7-CE28-EBD5-6B2F94A9CF6D}"/>
              </a:ext>
            </a:extLst>
          </p:cNvPr>
          <p:cNvPicPr>
            <a:picLocks noChangeAspect="1"/>
          </p:cNvPicPr>
          <p:nvPr/>
        </p:nvPicPr>
        <p:blipFill>
          <a:blip r:embed="rId7"/>
          <a:stretch>
            <a:fillRect/>
          </a:stretch>
        </p:blipFill>
        <p:spPr>
          <a:xfrm>
            <a:off x="7851777" y="261729"/>
            <a:ext cx="762066" cy="560881"/>
          </a:xfrm>
          <a:prstGeom prst="rect">
            <a:avLst/>
          </a:prstGeom>
        </p:spPr>
      </p:pic>
      <p:sp>
        <p:nvSpPr>
          <p:cNvPr id="7" name="CasellaDiTesto 1">
            <a:extLst>
              <a:ext uri="{FF2B5EF4-FFF2-40B4-BE49-F238E27FC236}">
                <a16:creationId xmlns:a16="http://schemas.microsoft.com/office/drawing/2014/main" id="{2EECB74E-3484-0708-A0CC-96ABD6922A6A}"/>
              </a:ext>
            </a:extLst>
          </p:cNvPr>
          <p:cNvSpPr txBox="1">
            <a:spLocks noChangeArrowheads="1"/>
          </p:cNvSpPr>
          <p:nvPr/>
        </p:nvSpPr>
        <p:spPr bwMode="auto">
          <a:xfrm>
            <a:off x="938015" y="1117073"/>
            <a:ext cx="700761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800" dirty="0">
                <a:solidFill>
                  <a:schemeClr val="bg1"/>
                </a:solidFill>
              </a:rPr>
              <a:t>ELEMENTI TRASVERSALI</a:t>
            </a:r>
          </a:p>
        </p:txBody>
      </p:sp>
      <p:sp>
        <p:nvSpPr>
          <p:cNvPr id="3" name="CasellaDiTesto 2">
            <a:extLst>
              <a:ext uri="{FF2B5EF4-FFF2-40B4-BE49-F238E27FC236}">
                <a16:creationId xmlns:a16="http://schemas.microsoft.com/office/drawing/2014/main" id="{572BFF3F-4978-61D5-CABD-15A56EC1F68A}"/>
              </a:ext>
            </a:extLst>
          </p:cNvPr>
          <p:cNvSpPr txBox="1"/>
          <p:nvPr/>
        </p:nvSpPr>
        <p:spPr>
          <a:xfrm>
            <a:off x="938015" y="2010308"/>
            <a:ext cx="7007613" cy="2862322"/>
          </a:xfrm>
          <a:prstGeom prst="rect">
            <a:avLst/>
          </a:prstGeom>
          <a:noFill/>
        </p:spPr>
        <p:txBody>
          <a:bodyPr wrap="square">
            <a:spAutoFit/>
          </a:bodyPr>
          <a:lstStyle/>
          <a:p>
            <a:r>
              <a:rPr lang="it-IT" dirty="0"/>
              <a:t>Le proposte progettuali potranno, inoltre, prevedere:</a:t>
            </a:r>
          </a:p>
          <a:p>
            <a:r>
              <a:rPr lang="it-IT" dirty="0"/>
              <a:t>-	processi condivisi di riappropriazione e rigenerazione degli spazi del proprio territorio;</a:t>
            </a:r>
          </a:p>
          <a:p>
            <a:r>
              <a:rPr lang="it-IT" dirty="0"/>
              <a:t>-	potenziamento della relazione e l’interazione fra adulti e giovani, in un’ottica di scambio intergenerazionale;</a:t>
            </a:r>
          </a:p>
          <a:p>
            <a:r>
              <a:rPr lang="it-IT" dirty="0"/>
              <a:t>-	diffusione dell’educativa di strada </a:t>
            </a:r>
          </a:p>
          <a:p>
            <a:r>
              <a:rPr lang="it-IT" dirty="0"/>
              <a:t>-	attività ed esperienze culturali, anche per favorire la partecipazione attiva dei giovani sul proprio territorio;</a:t>
            </a:r>
          </a:p>
          <a:p>
            <a:r>
              <a:rPr lang="it-IT" dirty="0"/>
              <a:t>-	mettere in rete le Province e i vari progetti con lo scopo di creare comunità di pratiche stabili nel tempo</a:t>
            </a:r>
          </a:p>
        </p:txBody>
      </p:sp>
    </p:spTree>
    <p:extLst>
      <p:ext uri="{BB962C8B-B14F-4D97-AF65-F5344CB8AC3E}">
        <p14:creationId xmlns:p14="http://schemas.microsoft.com/office/powerpoint/2010/main" val="38918357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21</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709ADC53-9896-B529-D1FC-7D84B20E6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5A734AB8-8FBE-58C8-E1E5-143CDD3182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33A6CEFE-E6A8-59B9-51D1-B2719E2A7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9F82DE89-8306-782F-944D-159FFA898B21}"/>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BDB6657D-C60B-5BFA-D422-7B1ED7E2230E}"/>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Rettangolo arrotondato 4">
            <a:extLst>
              <a:ext uri="{FF2B5EF4-FFF2-40B4-BE49-F238E27FC236}">
                <a16:creationId xmlns:a16="http://schemas.microsoft.com/office/drawing/2014/main" id="{2EB3A18D-83A1-3E1D-A687-C0CF42C52574}"/>
              </a:ext>
            </a:extLst>
          </p:cNvPr>
          <p:cNvSpPr/>
          <p:nvPr/>
        </p:nvSpPr>
        <p:spPr>
          <a:xfrm>
            <a:off x="1763688" y="1135797"/>
            <a:ext cx="4679950" cy="8636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FINANZIAMENTO e SOSTENIBILITA’</a:t>
            </a:r>
          </a:p>
        </p:txBody>
      </p:sp>
      <p:sp>
        <p:nvSpPr>
          <p:cNvPr id="5" name="Rettangolo 4">
            <a:extLst>
              <a:ext uri="{FF2B5EF4-FFF2-40B4-BE49-F238E27FC236}">
                <a16:creationId xmlns:a16="http://schemas.microsoft.com/office/drawing/2014/main" id="{B72203FD-A185-17B1-77AE-80930D3B1EAD}"/>
              </a:ext>
            </a:extLst>
          </p:cNvPr>
          <p:cNvSpPr/>
          <p:nvPr/>
        </p:nvSpPr>
        <p:spPr>
          <a:xfrm>
            <a:off x="539748" y="2178927"/>
            <a:ext cx="7416627" cy="936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80% Il contributo  massimo del Dipartimento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20% a carico del Partenariato </a:t>
            </a:r>
          </a:p>
        </p:txBody>
      </p:sp>
      <p:sp>
        <p:nvSpPr>
          <p:cNvPr id="18" name="Rettangolo 17">
            <a:extLst>
              <a:ext uri="{FF2B5EF4-FFF2-40B4-BE49-F238E27FC236}">
                <a16:creationId xmlns:a16="http://schemas.microsoft.com/office/drawing/2014/main" id="{4B458449-8FEC-BD64-F174-ADE4E946834D}"/>
              </a:ext>
            </a:extLst>
          </p:cNvPr>
          <p:cNvSpPr/>
          <p:nvPr/>
        </p:nvSpPr>
        <p:spPr>
          <a:xfrm>
            <a:off x="539749" y="3237412"/>
            <a:ext cx="7416627" cy="31735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pPr>
            <a:endParaRPr lang="it-IT" sz="1200" dirty="0">
              <a:solidFill>
                <a:schemeClr val="tx1"/>
              </a:solidFill>
            </a:endParaRPr>
          </a:p>
          <a:p>
            <a:pPr algn="just">
              <a:lnSpc>
                <a:spcPct val="115000"/>
              </a:lnSpc>
            </a:pPr>
            <a:endParaRPr lang="it-IT" sz="1600" dirty="0">
              <a:solidFill>
                <a:schemeClr val="tx1"/>
              </a:solidFill>
            </a:endParaRPr>
          </a:p>
          <a:p>
            <a:pPr algn="just">
              <a:lnSpc>
                <a:spcPct val="115000"/>
              </a:lnSpc>
            </a:pPr>
            <a:r>
              <a:rPr lang="it-IT" sz="1600" b="1" dirty="0">
                <a:solidFill>
                  <a:schemeClr val="tx1"/>
                </a:solidFill>
              </a:rPr>
              <a:t>Province </a:t>
            </a:r>
          </a:p>
          <a:p>
            <a:r>
              <a:rPr lang="it-IT" sz="1600" dirty="0">
                <a:solidFill>
                  <a:schemeClr val="tx1"/>
                </a:solidFill>
              </a:rPr>
              <a:t>La quota di sostegno da parte del Dipartimento non potrà essere superiore ad € 50.000,00.</a:t>
            </a:r>
          </a:p>
          <a:p>
            <a:endParaRPr lang="it-IT" sz="1600" dirty="0">
              <a:solidFill>
                <a:schemeClr val="tx1"/>
              </a:solidFill>
            </a:endParaRPr>
          </a:p>
          <a:p>
            <a:pPr algn="just">
              <a:lnSpc>
                <a:spcPct val="115000"/>
              </a:lnSpc>
            </a:pPr>
            <a:r>
              <a:rPr lang="it-IT" sz="1600" b="1" dirty="0">
                <a:solidFill>
                  <a:schemeClr val="tx1"/>
                </a:solidFill>
                <a:effectLst/>
                <a:ea typeface="Book Antiqua" panose="02040602050305030304" pitchFamily="18" charset="0"/>
                <a:cs typeface="Book Antiqua" panose="02040602050305030304" pitchFamily="18" charset="0"/>
              </a:rPr>
              <a:t>UPI regionali</a:t>
            </a:r>
          </a:p>
          <a:p>
            <a:pPr algn="just">
              <a:lnSpc>
                <a:spcPct val="115000"/>
              </a:lnSpc>
            </a:pPr>
            <a:r>
              <a:rPr lang="it-IT" sz="1600" dirty="0">
                <a:solidFill>
                  <a:schemeClr val="tx1"/>
                </a:solidFill>
                <a:effectLst/>
                <a:ea typeface="Book Antiqua" panose="02040602050305030304" pitchFamily="18" charset="0"/>
                <a:cs typeface="Book Antiqua" panose="02040602050305030304" pitchFamily="18" charset="0"/>
              </a:rPr>
              <a:t>Nel caso di progetti che associano </a:t>
            </a:r>
            <a:r>
              <a:rPr lang="it-IT" sz="1600" b="1" dirty="0">
                <a:solidFill>
                  <a:schemeClr val="tx1"/>
                </a:solidFill>
                <a:effectLst/>
                <a:ea typeface="Book Antiqua" panose="02040602050305030304" pitchFamily="18" charset="0"/>
                <a:cs typeface="Book Antiqua" panose="02040602050305030304" pitchFamily="18" charset="0"/>
              </a:rPr>
              <a:t>fino a 3 Province</a:t>
            </a:r>
            <a:r>
              <a:rPr lang="it-IT" sz="1600" dirty="0">
                <a:solidFill>
                  <a:schemeClr val="tx1"/>
                </a:solidFill>
                <a:effectLst/>
                <a:ea typeface="Book Antiqua" panose="02040602050305030304" pitchFamily="18" charset="0"/>
                <a:cs typeface="Book Antiqua" panose="02040602050305030304" pitchFamily="18" charset="0"/>
              </a:rPr>
              <a:t> la quota di sostegno da parte del Dipartimento non potrà essere superiore ad </a:t>
            </a:r>
            <a:r>
              <a:rPr lang="it-IT" sz="1600" b="1" dirty="0">
                <a:solidFill>
                  <a:schemeClr val="tx1"/>
                </a:solidFill>
                <a:effectLst/>
                <a:ea typeface="Book Antiqua" panose="02040602050305030304" pitchFamily="18" charset="0"/>
                <a:cs typeface="Book Antiqua" panose="02040602050305030304" pitchFamily="18" charset="0"/>
              </a:rPr>
              <a:t>€ 50.000,00</a:t>
            </a:r>
            <a:r>
              <a:rPr lang="it-IT" sz="1600" dirty="0">
                <a:solidFill>
                  <a:schemeClr val="tx1"/>
                </a:solidFill>
                <a:effectLst/>
                <a:ea typeface="Book Antiqua" panose="02040602050305030304" pitchFamily="18" charset="0"/>
                <a:cs typeface="Book Antiqua" panose="02040602050305030304" pitchFamily="18" charset="0"/>
              </a:rPr>
              <a:t>.</a:t>
            </a:r>
            <a:endParaRPr lang="it-IT" sz="1600" dirty="0">
              <a:solidFill>
                <a:schemeClr val="tx1"/>
              </a:solidFill>
              <a:effectLst/>
              <a:ea typeface="Times New Roman" panose="02020603050405020304" pitchFamily="18" charset="0"/>
            </a:endParaRPr>
          </a:p>
          <a:p>
            <a:pPr algn="just">
              <a:lnSpc>
                <a:spcPct val="115000"/>
              </a:lnSpc>
            </a:pPr>
            <a:r>
              <a:rPr lang="it-IT" sz="1600" dirty="0">
                <a:solidFill>
                  <a:schemeClr val="tx1"/>
                </a:solidFill>
                <a:effectLst/>
                <a:ea typeface="Book Antiqua" panose="02040602050305030304" pitchFamily="18" charset="0"/>
                <a:cs typeface="Book Antiqua" panose="02040602050305030304" pitchFamily="18" charset="0"/>
              </a:rPr>
              <a:t> </a:t>
            </a:r>
            <a:endParaRPr lang="it-IT" sz="1600" dirty="0">
              <a:solidFill>
                <a:schemeClr val="tx1"/>
              </a:solidFill>
              <a:effectLst/>
              <a:ea typeface="Times New Roman" panose="02020603050405020304" pitchFamily="18" charset="0"/>
            </a:endParaRPr>
          </a:p>
          <a:p>
            <a:pPr algn="just"/>
            <a:r>
              <a:rPr lang="it-IT" sz="1600" dirty="0">
                <a:solidFill>
                  <a:schemeClr val="tx1"/>
                </a:solidFill>
                <a:effectLst/>
                <a:ea typeface="Book Antiqua" panose="02040602050305030304" pitchFamily="18" charset="0"/>
                <a:cs typeface="Book Antiqua" panose="02040602050305030304" pitchFamily="18" charset="0"/>
              </a:rPr>
              <a:t>Nel caso di progetti che associano </a:t>
            </a:r>
            <a:r>
              <a:rPr lang="it-IT" sz="1600" b="1" dirty="0">
                <a:solidFill>
                  <a:schemeClr val="tx1"/>
                </a:solidFill>
                <a:effectLst/>
                <a:ea typeface="Book Antiqua" panose="02040602050305030304" pitchFamily="18" charset="0"/>
                <a:cs typeface="Book Antiqua" panose="02040602050305030304" pitchFamily="18" charset="0"/>
              </a:rPr>
              <a:t>da 4 a 6 Province</a:t>
            </a:r>
            <a:r>
              <a:rPr lang="it-IT" sz="1600" dirty="0">
                <a:solidFill>
                  <a:schemeClr val="tx1"/>
                </a:solidFill>
                <a:effectLst/>
                <a:ea typeface="Book Antiqua" panose="02040602050305030304" pitchFamily="18" charset="0"/>
                <a:cs typeface="Book Antiqua" panose="02040602050305030304" pitchFamily="18" charset="0"/>
              </a:rPr>
              <a:t> la quota di sostegno da parte del Dipartimento non potrà essere superiore ad </a:t>
            </a:r>
            <a:r>
              <a:rPr lang="it-IT" sz="1600" b="1" dirty="0">
                <a:solidFill>
                  <a:schemeClr val="tx1"/>
                </a:solidFill>
                <a:effectLst/>
                <a:ea typeface="Book Antiqua" panose="02040602050305030304" pitchFamily="18" charset="0"/>
                <a:cs typeface="Book Antiqua" panose="02040602050305030304" pitchFamily="18" charset="0"/>
              </a:rPr>
              <a:t>€ 80.000,00</a:t>
            </a:r>
            <a:r>
              <a:rPr lang="it-IT" sz="1600" dirty="0">
                <a:solidFill>
                  <a:schemeClr val="tx1"/>
                </a:solidFill>
                <a:effectLst/>
                <a:ea typeface="Book Antiqua" panose="02040602050305030304" pitchFamily="18" charset="0"/>
                <a:cs typeface="Book Antiqua" panose="02040602050305030304" pitchFamily="18" charset="0"/>
              </a:rPr>
              <a:t>.</a:t>
            </a:r>
            <a:endParaRPr lang="it-IT" sz="1600" dirty="0">
              <a:solidFill>
                <a:schemeClr val="tx1"/>
              </a:solidFill>
              <a:effectLst/>
              <a:ea typeface="Times New Roman" panose="02020603050405020304" pitchFamily="18" charset="0"/>
            </a:endParaRPr>
          </a:p>
          <a:p>
            <a:pPr algn="just">
              <a:lnSpc>
                <a:spcPct val="115000"/>
              </a:lnSpc>
            </a:pPr>
            <a:r>
              <a:rPr lang="it-IT" sz="1200" dirty="0">
                <a:solidFill>
                  <a:schemeClr val="tx1"/>
                </a:solidFill>
                <a:effectLst/>
                <a:ea typeface="Book Antiqua" panose="02040602050305030304" pitchFamily="18" charset="0"/>
                <a:cs typeface="Book Antiqua" panose="02040602050305030304" pitchFamily="18" charset="0"/>
              </a:rPr>
              <a:t> </a:t>
            </a:r>
            <a:endParaRPr lang="it-IT" sz="1200" dirty="0">
              <a:solidFill>
                <a:schemeClr val="tx1"/>
              </a:solidFill>
              <a:effectLst/>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9715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22</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7" name="Ovale 6">
            <a:extLst>
              <a:ext uri="{FF2B5EF4-FFF2-40B4-BE49-F238E27FC236}">
                <a16:creationId xmlns:a16="http://schemas.microsoft.com/office/drawing/2014/main" id="{B970F556-DAC5-0D10-F26E-90E22D9773C2}"/>
              </a:ext>
            </a:extLst>
          </p:cNvPr>
          <p:cNvSpPr/>
          <p:nvPr/>
        </p:nvSpPr>
        <p:spPr>
          <a:xfrm>
            <a:off x="684213" y="1700213"/>
            <a:ext cx="2592387" cy="1368425"/>
          </a:xfrm>
          <a:prstGeom prst="ellipse">
            <a:avLst/>
          </a:prstGeom>
          <a:solidFill>
            <a:srgbClr val="9BBB59">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PARTNER</a:t>
            </a:r>
          </a:p>
        </p:txBody>
      </p:sp>
      <p:sp>
        <p:nvSpPr>
          <p:cNvPr id="8" name="Ovale 7">
            <a:extLst>
              <a:ext uri="{FF2B5EF4-FFF2-40B4-BE49-F238E27FC236}">
                <a16:creationId xmlns:a16="http://schemas.microsoft.com/office/drawing/2014/main" id="{EE7DBF6D-3EA8-1984-A999-41B034302C1C}"/>
              </a:ext>
            </a:extLst>
          </p:cNvPr>
          <p:cNvSpPr/>
          <p:nvPr/>
        </p:nvSpPr>
        <p:spPr>
          <a:xfrm>
            <a:off x="684213" y="3357563"/>
            <a:ext cx="2592387" cy="1366837"/>
          </a:xfrm>
          <a:prstGeom prst="ellipse">
            <a:avLst/>
          </a:prstGeom>
          <a:solidFill>
            <a:srgbClr val="9BBB59">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ASSOCIATI</a:t>
            </a:r>
          </a:p>
        </p:txBody>
      </p:sp>
      <p:sp>
        <p:nvSpPr>
          <p:cNvPr id="9" name="Ovale 8">
            <a:extLst>
              <a:ext uri="{FF2B5EF4-FFF2-40B4-BE49-F238E27FC236}">
                <a16:creationId xmlns:a16="http://schemas.microsoft.com/office/drawing/2014/main" id="{6B242131-B4A1-495E-A658-98ABE4E52191}"/>
              </a:ext>
            </a:extLst>
          </p:cNvPr>
          <p:cNvSpPr/>
          <p:nvPr/>
        </p:nvSpPr>
        <p:spPr>
          <a:xfrm>
            <a:off x="684213" y="5084763"/>
            <a:ext cx="2592387" cy="1368425"/>
          </a:xfrm>
          <a:prstGeom prst="ellipse">
            <a:avLst/>
          </a:prstGeom>
          <a:solidFill>
            <a:srgbClr val="9BBB59">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SPONSOR</a:t>
            </a:r>
          </a:p>
        </p:txBody>
      </p:sp>
      <p:sp>
        <p:nvSpPr>
          <p:cNvPr id="10" name="Rettangolo 9">
            <a:extLst>
              <a:ext uri="{FF2B5EF4-FFF2-40B4-BE49-F238E27FC236}">
                <a16:creationId xmlns:a16="http://schemas.microsoft.com/office/drawing/2014/main" id="{D8621EBF-F72B-D561-C4E8-D10D2D1ABA73}"/>
              </a:ext>
            </a:extLst>
          </p:cNvPr>
          <p:cNvSpPr/>
          <p:nvPr/>
        </p:nvSpPr>
        <p:spPr>
          <a:xfrm>
            <a:off x="3851275" y="1557338"/>
            <a:ext cx="4824413" cy="1366837"/>
          </a:xfrm>
          <a:prstGeom prst="rect">
            <a:avLst/>
          </a:prstGeom>
          <a:solidFill>
            <a:srgbClr val="4BACC6">
              <a:lumMod val="40000"/>
              <a:lumOff val="60000"/>
            </a:srgbClr>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a:ea typeface="+mn-ea"/>
                <a:cs typeface="+mn-cs"/>
              </a:rPr>
              <a:t> - Minimo di 3 a un massimo di 6 Partner (esclusi Capofila, associati e sponsor)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a:ea typeface="+mn-ea"/>
                <a:cs typeface="+mn-cs"/>
              </a:rPr>
              <a:t> - Gestiscono quote di budget</a:t>
            </a:r>
            <a:endParaRPr kumimoji="0" lang="en-GB" sz="16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0BFB99E9-9CE9-787F-DA87-7D75ACEA2E8F}"/>
              </a:ext>
            </a:extLst>
          </p:cNvPr>
          <p:cNvSpPr/>
          <p:nvPr/>
        </p:nvSpPr>
        <p:spPr>
          <a:xfrm>
            <a:off x="3851275" y="3141663"/>
            <a:ext cx="4824413" cy="1727200"/>
          </a:xfrm>
          <a:prstGeom prst="rect">
            <a:avLst/>
          </a:prstGeom>
          <a:solidFill>
            <a:srgbClr val="4BACC6">
              <a:lumMod val="40000"/>
              <a:lumOff val="60000"/>
            </a:srgbClr>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 - </a:t>
            </a:r>
            <a:r>
              <a:rPr kumimoji="0" lang="it-IT" sz="1600" b="1" i="0" u="none" strike="noStrike" kern="0" cap="none" spc="0" normalizeH="0" baseline="0" dirty="0">
                <a:ln>
                  <a:noFill/>
                </a:ln>
                <a:solidFill>
                  <a:prstClr val="black"/>
                </a:solidFill>
                <a:effectLst/>
                <a:uLnTx/>
                <a:uFillTx/>
                <a:latin typeface="Calibri"/>
                <a:ea typeface="+mn-ea"/>
                <a:cs typeface="+mn-cs"/>
              </a:rPr>
              <a:t>Comuni sul cui territorio si realizzano le attività</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solidFill>
                  <a:prstClr val="black"/>
                </a:solidFill>
                <a:effectLst/>
                <a:uLnTx/>
                <a:uFillTx/>
                <a:latin typeface="Calibri"/>
                <a:ea typeface="+mn-ea"/>
                <a:cs typeface="+mn-cs"/>
              </a:rPr>
              <a:t> - Possono contribuire al cofinanziamento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solidFill>
                  <a:prstClr val="black"/>
                </a:solidFill>
                <a:effectLst/>
                <a:uLnTx/>
                <a:uFillTx/>
                <a:latin typeface="Calibri"/>
                <a:ea typeface="+mn-ea"/>
                <a:cs typeface="+mn-cs"/>
              </a:rPr>
              <a:t> -  Non gestiscono quote di budget.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 -</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ettangolo 11">
            <a:extLst>
              <a:ext uri="{FF2B5EF4-FFF2-40B4-BE49-F238E27FC236}">
                <a16:creationId xmlns:a16="http://schemas.microsoft.com/office/drawing/2014/main" id="{56395893-FAB0-D7D1-2ABB-52E19B1148B3}"/>
              </a:ext>
            </a:extLst>
          </p:cNvPr>
          <p:cNvSpPr/>
          <p:nvPr/>
        </p:nvSpPr>
        <p:spPr>
          <a:xfrm>
            <a:off x="3851275" y="5084763"/>
            <a:ext cx="4824413" cy="1368425"/>
          </a:xfrm>
          <a:prstGeom prst="rect">
            <a:avLst/>
          </a:prstGeom>
          <a:solidFill>
            <a:srgbClr val="4BACC6">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a:ea typeface="+mn-ea"/>
                <a:cs typeface="+mn-cs"/>
              </a:rPr>
              <a:t> - Partecipano, esclusivamente con risorse finanziarie, al fine di sostenere la durabilità del progetto nel tempo.</a:t>
            </a:r>
            <a:endParaRPr kumimoji="0" lang="en-GB" sz="1600" b="1" i="0" u="none" strike="noStrike" kern="0" cap="none" spc="0" normalizeH="0" baseline="0" noProof="0" dirty="0">
              <a:ln>
                <a:noFill/>
              </a:ln>
              <a:solidFill>
                <a:prstClr val="black"/>
              </a:solidFill>
              <a:effectLst/>
              <a:uLnTx/>
              <a:uFillTx/>
              <a:latin typeface="Calibri"/>
              <a:ea typeface="+mn-ea"/>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Tree>
    <p:extLst>
      <p:ext uri="{BB962C8B-B14F-4D97-AF65-F5344CB8AC3E}">
        <p14:creationId xmlns:p14="http://schemas.microsoft.com/office/powerpoint/2010/main" val="39285004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23</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Arial" charset="0"/>
              <a:buNone/>
              <a:defRPr/>
            </a:pPr>
            <a:r>
              <a:rPr lang="it-IT" sz="2000" dirty="0"/>
              <a:t>	</a:t>
            </a:r>
            <a:r>
              <a:rPr lang="it-IT" sz="2400" dirty="0"/>
              <a:t>Il progetto deve essere suddiviso in </a:t>
            </a:r>
            <a:r>
              <a:rPr lang="it-IT" sz="2400" b="1" dirty="0"/>
              <a:t>Macrofasi. </a:t>
            </a:r>
          </a:p>
          <a:p>
            <a:pPr algn="just">
              <a:buFont typeface="Arial" charset="0"/>
              <a:buNone/>
              <a:defRPr/>
            </a:pPr>
            <a:r>
              <a:rPr lang="it-IT" sz="2400" dirty="0"/>
              <a:t>	</a:t>
            </a:r>
          </a:p>
          <a:p>
            <a:pPr algn="just">
              <a:lnSpc>
                <a:spcPct val="115000"/>
              </a:lnSpc>
            </a:pPr>
            <a:r>
              <a:rPr lang="it-IT" sz="2400" dirty="0"/>
              <a:t>	</a:t>
            </a:r>
            <a:r>
              <a:rPr lang="it-IT" sz="2400" b="1" dirty="0">
                <a:effectLst/>
                <a:latin typeface="Tahoma" panose="020B0604030504040204" pitchFamily="34" charset="0"/>
                <a:ea typeface="Times New Roman" panose="02020603050405020304" pitchFamily="18" charset="0"/>
              </a:rPr>
              <a:t>Macrofase 1 “Gestione, coordinamento e rendicontazione del progetto”.</a:t>
            </a:r>
            <a:r>
              <a:rPr lang="it-IT" sz="2400" dirty="0">
                <a:effectLst/>
                <a:latin typeface="Tahoma" panose="020B0604030504040204" pitchFamily="34" charset="0"/>
                <a:ea typeface="Times New Roman" panose="02020603050405020304" pitchFamily="18" charset="0"/>
              </a:rPr>
              <a:t> Tale fase, inclusa la figura del Project Manager, deve necessariamente essere affidata al soggetto capofila.</a:t>
            </a:r>
            <a:endParaRPr lang="it-IT" sz="2800" dirty="0">
              <a:effectLst/>
              <a:latin typeface="Times New Roman" panose="02020603050405020304" pitchFamily="18" charset="0"/>
              <a:ea typeface="Times New Roman" panose="02020603050405020304" pitchFamily="18" charset="0"/>
            </a:endParaRPr>
          </a:p>
          <a:p>
            <a:pPr algn="just">
              <a:lnSpc>
                <a:spcPct val="115000"/>
              </a:lnSpc>
            </a:pPr>
            <a:r>
              <a:rPr lang="it-IT" sz="2400" dirty="0">
                <a:effectLst/>
                <a:latin typeface="Tahoma" panose="020B060403050404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pPr algn="just">
              <a:lnSpc>
                <a:spcPct val="115000"/>
              </a:lnSpc>
            </a:pPr>
            <a:r>
              <a:rPr lang="it-IT" sz="2400" b="1" dirty="0">
                <a:effectLst/>
                <a:latin typeface="Tahoma" panose="020B0604030504040204" pitchFamily="34" charset="0"/>
                <a:ea typeface="Times New Roman" panose="02020603050405020304" pitchFamily="18" charset="0"/>
              </a:rPr>
              <a:t>Macrofase 2</a:t>
            </a:r>
            <a:r>
              <a:rPr lang="it-IT" sz="2400" dirty="0">
                <a:effectLst/>
                <a:latin typeface="Tahoma" panose="020B0604030504040204" pitchFamily="34" charset="0"/>
                <a:ea typeface="Times New Roman" panose="02020603050405020304" pitchFamily="18" charset="0"/>
              </a:rPr>
              <a:t> </a:t>
            </a:r>
            <a:r>
              <a:rPr lang="it-IT" sz="2400" b="1" dirty="0">
                <a:effectLst/>
                <a:latin typeface="Tahoma" panose="020B0604030504040204" pitchFamily="34" charset="0"/>
                <a:ea typeface="Times New Roman" panose="02020603050405020304" pitchFamily="18" charset="0"/>
              </a:rPr>
              <a:t>“Disseminazione e comunicazione”</a:t>
            </a:r>
            <a:r>
              <a:rPr lang="it-IT" sz="2400" dirty="0">
                <a:effectLst/>
                <a:latin typeface="Tahoma" panose="020B0604030504040204" pitchFamily="34" charset="0"/>
                <a:ea typeface="Times New Roman" panose="02020603050405020304" pitchFamily="18" charset="0"/>
              </a:rPr>
              <a:t> delle attività e dei risultati del progetto </a:t>
            </a:r>
            <a:endParaRPr lang="it-IT" sz="2800" dirty="0">
              <a:effectLst/>
              <a:latin typeface="Times New Roman" panose="02020603050405020304" pitchFamily="18" charset="0"/>
              <a:ea typeface="Times New Roman" panose="02020603050405020304" pitchFamily="18" charset="0"/>
            </a:endParaRPr>
          </a:p>
          <a:p>
            <a:pPr algn="just">
              <a:lnSpc>
                <a:spcPct val="115000"/>
              </a:lnSpc>
            </a:pPr>
            <a:r>
              <a:rPr lang="it-IT" sz="2400" dirty="0">
                <a:effectLst/>
                <a:latin typeface="Tahoma" panose="020B060403050404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pPr algn="just">
              <a:lnSpc>
                <a:spcPct val="115000"/>
              </a:lnSpc>
            </a:pPr>
            <a:r>
              <a:rPr lang="it-IT" sz="2400" b="1" dirty="0">
                <a:effectLst/>
                <a:latin typeface="Tahoma" panose="020B0604030504040204" pitchFamily="34" charset="0"/>
                <a:ea typeface="Times New Roman" panose="02020603050405020304" pitchFamily="18" charset="0"/>
              </a:rPr>
              <a:t>Macrofase 3 “Monitoraggio e valutazione”.</a:t>
            </a:r>
            <a:r>
              <a:rPr lang="it-IT" sz="2400" dirty="0">
                <a:effectLst/>
                <a:latin typeface="Tahoma" panose="020B0604030504040204" pitchFamily="34" charset="0"/>
                <a:ea typeface="Times New Roman" panose="02020603050405020304" pitchFamily="18" charset="0"/>
              </a:rPr>
              <a:t> In tale Macrofase </a:t>
            </a:r>
            <a:r>
              <a:rPr lang="it-IT" sz="2400" u="sng" dirty="0">
                <a:effectLst/>
                <a:latin typeface="Tahoma" panose="020B0604030504040204" pitchFamily="34" charset="0"/>
                <a:ea typeface="Times New Roman" panose="02020603050405020304" pitchFamily="18" charset="0"/>
              </a:rPr>
              <a:t>devono essere obbligatoriamente riportati gli indicatori</a:t>
            </a:r>
            <a:r>
              <a:rPr lang="it-IT" sz="2400" dirty="0">
                <a:effectLst/>
                <a:latin typeface="Tahoma" panose="020B0604030504040204" pitchFamily="34" charset="0"/>
                <a:ea typeface="Times New Roman" panose="02020603050405020304" pitchFamily="18" charset="0"/>
              </a:rPr>
              <a:t> di realizzazione e di risultato (definendone numero, percentuale, ecc.) e, ove possibile, di impatto relativi al progetto. </a:t>
            </a:r>
            <a:endParaRPr lang="it-IT" sz="2800" dirty="0">
              <a:effectLst/>
              <a:latin typeface="Times New Roman" panose="02020603050405020304" pitchFamily="18" charset="0"/>
              <a:ea typeface="Times New Roman" panose="02020603050405020304" pitchFamily="18" charset="0"/>
            </a:endParaRPr>
          </a:p>
          <a:p>
            <a:pPr algn="just">
              <a:buFont typeface="Arial" charset="0"/>
              <a:buNone/>
              <a:defRPr/>
            </a:pPr>
            <a:endParaRPr lang="it-IT" sz="2400" b="1" dirty="0"/>
          </a:p>
          <a:p>
            <a:pPr algn="ctr">
              <a:defRPr/>
            </a:pPr>
            <a:r>
              <a:rPr lang="it-IT" sz="2400" b="1" dirty="0">
                <a:solidFill>
                  <a:srgbClr val="FF0000"/>
                </a:solidFill>
              </a:rPr>
              <a:t>MACROFASI DI IMPLEMENTAZIONE: </a:t>
            </a:r>
            <a:r>
              <a:rPr lang="it-IT" sz="2400" b="1" dirty="0">
                <a:solidFill>
                  <a:srgbClr val="0070C0"/>
                </a:solidFill>
              </a:rPr>
              <a:t>fortemente consigliate</a:t>
            </a:r>
            <a:endParaRPr lang="en-GB" sz="2400" b="1" dirty="0">
              <a:solidFill>
                <a:srgbClr val="0070C0"/>
              </a:solidFill>
            </a:endParaRPr>
          </a:p>
        </p:txBody>
      </p:sp>
    </p:spTree>
    <p:extLst>
      <p:ext uri="{BB962C8B-B14F-4D97-AF65-F5344CB8AC3E}">
        <p14:creationId xmlns:p14="http://schemas.microsoft.com/office/powerpoint/2010/main" val="136598022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24</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800" b="1" dirty="0"/>
              <a:t>DISPOSIZIONI FINANZIARIE</a:t>
            </a:r>
          </a:p>
          <a:p>
            <a:pPr>
              <a:buFont typeface="Arial" charset="0"/>
              <a:buNone/>
              <a:defRPr/>
            </a:pPr>
            <a:r>
              <a:rPr lang="it-IT" sz="2600" u="sng" dirty="0"/>
              <a:t>Modalità di erogazione contributo:</a:t>
            </a:r>
          </a:p>
          <a:p>
            <a:pPr>
              <a:buFont typeface="Arial" charset="0"/>
              <a:buNone/>
              <a:defRPr/>
            </a:pPr>
            <a:endParaRPr lang="it-IT" sz="2600" u="sng" dirty="0"/>
          </a:p>
          <a:p>
            <a:pPr algn="just">
              <a:buFont typeface="Arial" charset="0"/>
              <a:buNone/>
              <a:defRPr/>
            </a:pPr>
            <a:r>
              <a:rPr lang="it-IT" sz="2600" dirty="0"/>
              <a:t>a) Prima quota: 30%. Entro 30 gg dalla ricezione fondi. Dietro presentazione di richiesta pagamento e dichiarazione avvio attività;</a:t>
            </a:r>
          </a:p>
          <a:p>
            <a:pPr algn="just">
              <a:buFont typeface="Arial" charset="0"/>
              <a:buNone/>
              <a:defRPr/>
            </a:pPr>
            <a:r>
              <a:rPr lang="it-IT" sz="2600" dirty="0"/>
              <a:t>b) Seconda quota: 30% o 60%. Entro 30 gg dalla ricezione fondi. Dietro presentazione di richiesta di pagamento; rendiconto attestante spese per il 30% o per il 60% del contributo; tutti i giustificativi di spesa e di pagamento; relazione attività;</a:t>
            </a:r>
          </a:p>
          <a:p>
            <a:pPr algn="just">
              <a:buFont typeface="Arial" charset="0"/>
              <a:buNone/>
              <a:defRPr/>
            </a:pPr>
            <a:r>
              <a:rPr lang="it-IT" sz="2600" dirty="0"/>
              <a:t>c) Saldo: entro 30 gg dalla ricezione fondi. Dietro presentazione di richiesta di pagamento; rendiconto finale; tutti i giustificativi di spesa e di pagamento; relazione attività.</a:t>
            </a:r>
          </a:p>
          <a:p>
            <a:pPr>
              <a:buFont typeface="Arial" charset="0"/>
              <a:buNone/>
              <a:defRPr/>
            </a:pPr>
            <a:r>
              <a:rPr lang="it-IT" sz="2800" b="1" dirty="0"/>
              <a:t> </a:t>
            </a:r>
            <a:endParaRPr lang="it-IT" sz="2800" dirty="0"/>
          </a:p>
        </p:txBody>
      </p:sp>
    </p:spTree>
    <p:extLst>
      <p:ext uri="{BB962C8B-B14F-4D97-AF65-F5344CB8AC3E}">
        <p14:creationId xmlns:p14="http://schemas.microsoft.com/office/powerpoint/2010/main" val="139679539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25</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800" b="1" dirty="0"/>
              <a:t>DISPOSIZIONI FINANZIARIE</a:t>
            </a:r>
          </a:p>
          <a:p>
            <a:pPr>
              <a:buFont typeface="Arial" charset="0"/>
              <a:buNone/>
              <a:defRPr/>
            </a:pPr>
            <a:r>
              <a:rPr lang="it-IT" sz="2400" u="sng" dirty="0"/>
              <a:t>Revoca totale o parziale del finanziamento:</a:t>
            </a:r>
          </a:p>
          <a:p>
            <a:pPr>
              <a:buFont typeface="Arial" charset="0"/>
              <a:buNone/>
              <a:defRPr/>
            </a:pPr>
            <a:endParaRPr lang="it-IT" sz="2400" u="sng" dirty="0"/>
          </a:p>
          <a:p>
            <a:pPr marL="457200" indent="-457200" algn="just">
              <a:buFont typeface="Arial" charset="0"/>
              <a:buAutoNum type="arabicPeriod"/>
              <a:defRPr/>
            </a:pPr>
            <a:r>
              <a:rPr lang="it-IT" sz="2400" dirty="0"/>
              <a:t>Mancata ottemperanza agli obblighi di rendicontazione richiesti, con le cadenze e le modalità specificate;</a:t>
            </a:r>
          </a:p>
          <a:p>
            <a:pPr marL="457200" indent="-457200" algn="just">
              <a:buFont typeface="Arial" charset="0"/>
              <a:buAutoNum type="arabicPeriod"/>
              <a:defRPr/>
            </a:pPr>
            <a:r>
              <a:rPr lang="it-IT" sz="2400" dirty="0"/>
              <a:t>Ottenimento, per le stesse spese oggetto della domanda di finanziamento, di finanziamenti erogati da amministrazioni o enti pubblici nazionali o da istituzioni comunitarie;</a:t>
            </a:r>
          </a:p>
          <a:p>
            <a:pPr marL="457200" indent="-457200" algn="just">
              <a:buFont typeface="Arial" charset="0"/>
              <a:buAutoNum type="arabicPeriod"/>
              <a:defRPr/>
            </a:pPr>
            <a:r>
              <a:rPr lang="it-IT" sz="2400" dirty="0"/>
              <a:t>Mancata realizzazione delle attività progettuali;</a:t>
            </a:r>
          </a:p>
          <a:p>
            <a:pPr marL="457200" indent="-457200" algn="just">
              <a:buFont typeface="Arial" charset="0"/>
              <a:buAutoNum type="arabicPeriod"/>
              <a:defRPr/>
            </a:pPr>
            <a:r>
              <a:rPr lang="it-IT" sz="2400" dirty="0"/>
              <a:t>Minor costi sostenuti per la realizzazione delle attività progettuali.</a:t>
            </a:r>
          </a:p>
        </p:txBody>
      </p:sp>
    </p:spTree>
    <p:extLst>
      <p:ext uri="{BB962C8B-B14F-4D97-AF65-F5344CB8AC3E}">
        <p14:creationId xmlns:p14="http://schemas.microsoft.com/office/powerpoint/2010/main" val="285381524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26</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800" b="1" dirty="0"/>
              <a:t>DISPOSIZIONI FINANZIARIE</a:t>
            </a:r>
          </a:p>
          <a:p>
            <a:pPr>
              <a:buFont typeface="Arial" charset="0"/>
              <a:buNone/>
              <a:defRPr/>
            </a:pPr>
            <a:r>
              <a:rPr lang="it-IT" sz="2400" u="sng" dirty="0"/>
              <a:t>Cofinanziamento a carico del partenariato:</a:t>
            </a:r>
          </a:p>
          <a:p>
            <a:pPr algn="just">
              <a:buFont typeface="Wingdings" panose="05000000000000000000" pitchFamily="2" charset="2"/>
              <a:buChar char="ü"/>
              <a:defRPr/>
            </a:pPr>
            <a:r>
              <a:rPr lang="it-IT" sz="2400" dirty="0"/>
              <a:t> A carico del partenariato obbligo di cofinanziare almeno il 20% del costo totale del Progetto;</a:t>
            </a:r>
          </a:p>
          <a:p>
            <a:pPr algn="just">
              <a:buFont typeface="Wingdings" panose="05000000000000000000" pitchFamily="2" charset="2"/>
              <a:buChar char="ü"/>
              <a:defRPr/>
            </a:pPr>
            <a:r>
              <a:rPr lang="it-IT" sz="2400" dirty="0"/>
              <a:t>La percentuale di cofinanziamento può essere differenziata all’interno del partenariato;</a:t>
            </a:r>
          </a:p>
          <a:p>
            <a:pPr algn="just">
              <a:buFont typeface="Wingdings" panose="05000000000000000000" pitchFamily="2" charset="2"/>
              <a:buChar char="ü"/>
              <a:defRPr/>
            </a:pPr>
            <a:r>
              <a:rPr lang="it-IT" sz="2400" dirty="0"/>
              <a:t>Il cofinanziamento può essere attribuito a qualsiasi categoria di spesa e deve riguardare costi certi ed effettivamente sostenuti;</a:t>
            </a:r>
          </a:p>
          <a:p>
            <a:pPr algn="just">
              <a:buFont typeface="Wingdings" panose="05000000000000000000" pitchFamily="2" charset="2"/>
              <a:buChar char="ü"/>
              <a:defRPr/>
            </a:pPr>
            <a:r>
              <a:rPr lang="it-IT" sz="2400" dirty="0"/>
              <a:t>Non è ammissibile il cofinanziamento in natura;</a:t>
            </a:r>
          </a:p>
          <a:p>
            <a:pPr algn="just">
              <a:buFont typeface="Wingdings" panose="05000000000000000000" pitchFamily="2" charset="2"/>
              <a:buChar char="ü"/>
              <a:defRPr/>
            </a:pPr>
            <a:r>
              <a:rPr lang="it-IT" sz="2400" dirty="0"/>
              <a:t>Ogni partner di progetto è obbligato a cofinanziare anche in minima parte;</a:t>
            </a:r>
          </a:p>
          <a:p>
            <a:pPr algn="just">
              <a:buFont typeface="Wingdings" panose="05000000000000000000" pitchFamily="2" charset="2"/>
              <a:buChar char="ü"/>
              <a:defRPr/>
            </a:pPr>
            <a:r>
              <a:rPr lang="it-IT" sz="2400" dirty="0"/>
              <a:t>Per coprire il cofinanziamento, devono essere utilizzate le risorse dei partner o degli associati o degli sponsor.</a:t>
            </a:r>
          </a:p>
          <a:p>
            <a:pPr>
              <a:buFont typeface="Wingdings" panose="05000000000000000000" pitchFamily="2" charset="2"/>
              <a:buChar char="ü"/>
              <a:defRPr/>
            </a:pPr>
            <a:endParaRPr lang="it-IT" sz="2400" dirty="0"/>
          </a:p>
          <a:p>
            <a:pPr>
              <a:buFont typeface="Wingdings" panose="05000000000000000000" pitchFamily="2" charset="2"/>
              <a:buChar char="ü"/>
              <a:defRPr/>
            </a:pPr>
            <a:endParaRPr lang="it-IT" sz="2400" dirty="0"/>
          </a:p>
        </p:txBody>
      </p:sp>
    </p:spTree>
    <p:extLst>
      <p:ext uri="{BB962C8B-B14F-4D97-AF65-F5344CB8AC3E}">
        <p14:creationId xmlns:p14="http://schemas.microsoft.com/office/powerpoint/2010/main" val="316387186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27</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800" b="1" dirty="0"/>
              <a:t>DISPOSIZIONI FINANZIARIE</a:t>
            </a:r>
          </a:p>
          <a:p>
            <a:pPr>
              <a:buFont typeface="Arial" charset="0"/>
              <a:buNone/>
              <a:defRPr/>
            </a:pPr>
            <a:r>
              <a:rPr lang="it-IT" sz="2400" u="sng" dirty="0"/>
              <a:t>Cofinanziamento degli Sponsor:</a:t>
            </a:r>
          </a:p>
          <a:p>
            <a:pPr marL="0" indent="0" algn="just">
              <a:buNone/>
              <a:defRPr/>
            </a:pPr>
            <a:endParaRPr lang="it-IT" sz="2400" dirty="0"/>
          </a:p>
          <a:p>
            <a:pPr marL="0" indent="0" algn="just">
              <a:buNone/>
              <a:defRPr/>
            </a:pPr>
            <a:r>
              <a:rPr lang="it-IT" sz="2400" dirty="0"/>
              <a:t>Deve rispettare le seguenti condizioni:</a:t>
            </a:r>
          </a:p>
          <a:p>
            <a:pPr algn="just">
              <a:buFont typeface="Wingdings" panose="05000000000000000000" pitchFamily="2" charset="2"/>
              <a:buChar char="ü"/>
              <a:defRPr/>
            </a:pPr>
            <a:r>
              <a:rPr lang="it-IT" sz="2400" dirty="0"/>
              <a:t>Sia indicata nella proposta;</a:t>
            </a:r>
          </a:p>
          <a:p>
            <a:pPr algn="just">
              <a:buFont typeface="Wingdings" panose="05000000000000000000" pitchFamily="2" charset="2"/>
              <a:buChar char="ü"/>
              <a:defRPr/>
            </a:pPr>
            <a:r>
              <a:rPr lang="it-IT" sz="2400" dirty="0"/>
              <a:t>Derivi da sponsorizzazioni e non da prestazioni svolte nell’ambito del Progetto;</a:t>
            </a:r>
          </a:p>
          <a:p>
            <a:pPr marL="0" indent="0" algn="just">
              <a:buNone/>
              <a:defRPr/>
            </a:pPr>
            <a:endParaRPr lang="it-IT" sz="2400" dirty="0"/>
          </a:p>
          <a:p>
            <a:pPr marL="0" indent="0" algn="just">
              <a:buNone/>
              <a:defRPr/>
            </a:pPr>
            <a:r>
              <a:rPr lang="it-IT" sz="2400" u="sng" dirty="0"/>
              <a:t>Il cofinanziamento degli Sponsor può avvenire esclusivamente come contributo finanziario.</a:t>
            </a:r>
          </a:p>
          <a:p>
            <a:pPr marL="0" indent="0" algn="just">
              <a:buNone/>
              <a:defRPr/>
            </a:pPr>
            <a:endParaRPr lang="it-IT" sz="2400" u="sng" dirty="0"/>
          </a:p>
          <a:p>
            <a:pPr marL="0" indent="0" algn="just">
              <a:buNone/>
              <a:defRPr/>
            </a:pPr>
            <a:r>
              <a:rPr lang="it-IT" sz="2400" u="sng" dirty="0"/>
              <a:t>Il progetto non deve prevedere attività commerciali o lucrative. </a:t>
            </a:r>
          </a:p>
          <a:p>
            <a:pPr marL="0" indent="0" algn="just">
              <a:buNone/>
              <a:defRPr/>
            </a:pPr>
            <a:endParaRPr lang="it-IT" sz="2400" u="sng" dirty="0"/>
          </a:p>
          <a:p>
            <a:pPr>
              <a:buFont typeface="Wingdings" panose="05000000000000000000" pitchFamily="2" charset="2"/>
              <a:buChar char="ü"/>
              <a:defRPr/>
            </a:pPr>
            <a:endParaRPr lang="it-IT" sz="2400" dirty="0"/>
          </a:p>
        </p:txBody>
      </p:sp>
    </p:spTree>
    <p:extLst>
      <p:ext uri="{BB962C8B-B14F-4D97-AF65-F5344CB8AC3E}">
        <p14:creationId xmlns:p14="http://schemas.microsoft.com/office/powerpoint/2010/main" val="189920955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28</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800" b="1" dirty="0"/>
              <a:t>DISPOSIZIONI FINANZIARIE</a:t>
            </a:r>
          </a:p>
          <a:p>
            <a:pPr>
              <a:buFont typeface="Arial" charset="0"/>
              <a:buNone/>
              <a:defRPr/>
            </a:pPr>
            <a:r>
              <a:rPr lang="it-IT" sz="2900" u="sng" dirty="0"/>
              <a:t>Ammissibilità dei costi:</a:t>
            </a:r>
          </a:p>
          <a:p>
            <a:pPr marL="0" indent="0" algn="just">
              <a:buNone/>
              <a:defRPr/>
            </a:pPr>
            <a:endParaRPr lang="it-IT" sz="2900" dirty="0"/>
          </a:p>
          <a:p>
            <a:pPr marL="0" indent="0">
              <a:buNone/>
              <a:defRPr/>
            </a:pPr>
            <a:r>
              <a:rPr lang="it-IT" sz="2900" b="1" dirty="0"/>
              <a:t>Per essere considerati ammissibili, i costi devono essere:</a:t>
            </a:r>
          </a:p>
          <a:p>
            <a:pPr>
              <a:buFont typeface="Wingdings" panose="05000000000000000000" pitchFamily="2" charset="2"/>
              <a:buChar char="ü"/>
              <a:defRPr/>
            </a:pPr>
            <a:endParaRPr lang="it-IT" sz="2900" dirty="0"/>
          </a:p>
          <a:p>
            <a:pPr algn="just">
              <a:buFont typeface="Wingdings" panose="05000000000000000000" pitchFamily="2" charset="2"/>
              <a:buChar char="ü"/>
              <a:defRPr/>
            </a:pPr>
            <a:r>
              <a:rPr lang="it-IT" sz="2900" dirty="0"/>
              <a:t>necessari per l’attuazione del progetto, previsti nel budget e rispondere ai principi di buona gestione finanziaria e soprattutto di razionalità e di rapporto costi/benefici;</a:t>
            </a:r>
          </a:p>
          <a:p>
            <a:pPr>
              <a:buFont typeface="Wingdings" panose="05000000000000000000" pitchFamily="2" charset="2"/>
              <a:buChar char="ü"/>
              <a:defRPr/>
            </a:pPr>
            <a:endParaRPr lang="it-IT" sz="2900" dirty="0"/>
          </a:p>
          <a:p>
            <a:pPr algn="just">
              <a:buFont typeface="Wingdings" panose="05000000000000000000" pitchFamily="2" charset="2"/>
              <a:buChar char="ü"/>
              <a:defRPr/>
            </a:pPr>
            <a:r>
              <a:rPr lang="it-IT" sz="2900" dirty="0"/>
              <a:t>generati durante la durata del progetto (le attività devono iniziare entro e non oltre 15 giorni dalla firma del contratto tra l’UPI e il beneficiario); </a:t>
            </a:r>
          </a:p>
          <a:p>
            <a:pPr>
              <a:buFont typeface="Wingdings" panose="05000000000000000000" pitchFamily="2" charset="2"/>
              <a:buChar char="ü"/>
              <a:defRPr/>
            </a:pPr>
            <a:endParaRPr lang="it-IT" sz="2900" dirty="0"/>
          </a:p>
          <a:p>
            <a:pPr algn="just">
              <a:buFont typeface="Wingdings" panose="05000000000000000000" pitchFamily="2" charset="2"/>
              <a:buChar char="ü"/>
              <a:defRPr/>
            </a:pPr>
            <a:r>
              <a:rPr lang="it-IT" sz="2900" dirty="0"/>
              <a:t>effettivamente sostenuti dal beneficiario e registrati nella contabilità del beneficiario conformemente ai principi contabili;</a:t>
            </a:r>
          </a:p>
          <a:p>
            <a:pPr>
              <a:buFont typeface="Wingdings" panose="05000000000000000000" pitchFamily="2" charset="2"/>
              <a:buChar char="ü"/>
              <a:defRPr/>
            </a:pPr>
            <a:endParaRPr lang="it-IT" sz="2900" dirty="0"/>
          </a:p>
          <a:p>
            <a:pPr algn="just">
              <a:buFont typeface="Wingdings" panose="05000000000000000000" pitchFamily="2" charset="2"/>
              <a:buChar char="ü"/>
              <a:defRPr/>
            </a:pPr>
            <a:r>
              <a:rPr lang="it-IT" sz="2900" dirty="0"/>
              <a:t>identificabili e controllabili e attestati da documenti giustificativi originali.</a:t>
            </a:r>
          </a:p>
          <a:p>
            <a:pPr>
              <a:buFont typeface="Wingdings" panose="05000000000000000000" pitchFamily="2" charset="2"/>
              <a:buChar char="ü"/>
              <a:defRPr/>
            </a:pPr>
            <a:endParaRPr lang="it-IT" sz="2400" dirty="0"/>
          </a:p>
        </p:txBody>
      </p:sp>
    </p:spTree>
    <p:extLst>
      <p:ext uri="{BB962C8B-B14F-4D97-AF65-F5344CB8AC3E}">
        <p14:creationId xmlns:p14="http://schemas.microsoft.com/office/powerpoint/2010/main" val="88684093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29</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4000" b="1" dirty="0"/>
              <a:t>DISPOSIZIONI FINANZIARIE</a:t>
            </a:r>
          </a:p>
          <a:p>
            <a:pPr>
              <a:buFont typeface="Arial" charset="0"/>
              <a:buNone/>
              <a:defRPr/>
            </a:pPr>
            <a:r>
              <a:rPr lang="it-IT" sz="3400" u="sng" dirty="0"/>
              <a:t>Ammissibilità dei costi:</a:t>
            </a:r>
          </a:p>
          <a:p>
            <a:pPr marL="0" indent="0" algn="just">
              <a:buNone/>
              <a:defRPr/>
            </a:pPr>
            <a:r>
              <a:rPr lang="it-IT" sz="3400" b="1" dirty="0"/>
              <a:t>In particolare, sono ammissibili i seguenti costi operativi:</a:t>
            </a:r>
          </a:p>
          <a:p>
            <a:pPr marL="0" indent="0" algn="just">
              <a:buNone/>
              <a:defRPr/>
            </a:pPr>
            <a:endParaRPr lang="it-IT" sz="3400" dirty="0"/>
          </a:p>
          <a:p>
            <a:pPr marL="0" indent="0" algn="just">
              <a:buNone/>
              <a:defRPr/>
            </a:pPr>
            <a:r>
              <a:rPr lang="it-IT" sz="3400" dirty="0"/>
              <a:t>1.	I costi del personale dipendente ed assimilato per la realizzazione delle attività del progetto, corrispondenti alle retribuzioni lorde. Il costo del personale non può superare il 35% del costo totale del Progetto; </a:t>
            </a:r>
          </a:p>
          <a:p>
            <a:pPr marL="0" indent="0" algn="just">
              <a:buNone/>
              <a:defRPr/>
            </a:pPr>
            <a:endParaRPr lang="it-IT" sz="3400" dirty="0"/>
          </a:p>
          <a:p>
            <a:pPr marL="0" indent="0" algn="just">
              <a:buNone/>
              <a:defRPr/>
            </a:pPr>
            <a:r>
              <a:rPr lang="it-IT" sz="3400" dirty="0"/>
              <a:t>2.	Le spese di viaggio e di soggiorno del personale dipendente ed assimilato che partecipa al progetto (per esempio nell’ambito della realizzazione di riunioni, ecc.); </a:t>
            </a:r>
          </a:p>
          <a:p>
            <a:pPr marL="0" indent="0" algn="just">
              <a:buNone/>
              <a:defRPr/>
            </a:pPr>
            <a:endParaRPr lang="it-IT" sz="3400" dirty="0"/>
          </a:p>
          <a:p>
            <a:pPr marL="0" indent="0" algn="just">
              <a:buNone/>
              <a:defRPr/>
            </a:pPr>
            <a:r>
              <a:rPr lang="it-IT" sz="3400" dirty="0"/>
              <a:t>3.	Le spese necessarie all’espletamento delle attività progettuali e derivanti direttamente dalle esigenze di realizzazione del progetto (servizi e consulenze esterne; costi di progetto per i beneficiari; attrezzature e infrastrutture); </a:t>
            </a:r>
          </a:p>
          <a:p>
            <a:pPr marL="0" indent="0" algn="just">
              <a:buNone/>
              <a:defRPr/>
            </a:pPr>
            <a:endParaRPr lang="it-IT" sz="3400" dirty="0"/>
          </a:p>
          <a:p>
            <a:pPr marL="0" indent="0" algn="just">
              <a:buNone/>
              <a:defRPr/>
            </a:pPr>
            <a:r>
              <a:rPr lang="it-IT" sz="3400" dirty="0"/>
              <a:t>4.	Spese generali; </a:t>
            </a:r>
          </a:p>
          <a:p>
            <a:pPr marL="0" indent="0" algn="just">
              <a:buNone/>
              <a:defRPr/>
            </a:pPr>
            <a:endParaRPr lang="it-IT" sz="3400" dirty="0"/>
          </a:p>
          <a:p>
            <a:pPr marL="0" indent="0" algn="just">
              <a:buNone/>
              <a:defRPr/>
            </a:pPr>
            <a:r>
              <a:rPr lang="it-IT" sz="3400" dirty="0"/>
              <a:t>5.	Tali costi devono essere obbligatoriamente costi reali del beneficiario e dei partner. In ogni caso, non è ammissibile l’utilizzo del contributo finanziario erogato per l’acquisto di beni immobili e terreni;</a:t>
            </a:r>
          </a:p>
          <a:p>
            <a:pPr marL="0" indent="0" algn="just">
              <a:buNone/>
              <a:defRPr/>
            </a:pPr>
            <a:endParaRPr lang="it-IT" sz="3400" dirty="0"/>
          </a:p>
          <a:p>
            <a:pPr marL="0" indent="0" algn="just">
              <a:buNone/>
              <a:defRPr/>
            </a:pPr>
            <a:r>
              <a:rPr lang="it-IT" sz="3400" dirty="0"/>
              <a:t>6.	L’imposta sul valore aggiunto è un costo ammissibile, qualora ai sensi della vigente normativa fiscale non sia recuperabile dall’ente.</a:t>
            </a:r>
          </a:p>
          <a:p>
            <a:pPr marL="0" indent="0" algn="just">
              <a:buNone/>
              <a:defRPr/>
            </a:pPr>
            <a:endParaRPr lang="it-IT" sz="2900" dirty="0"/>
          </a:p>
          <a:p>
            <a:pPr marL="0" indent="0">
              <a:buNone/>
              <a:defRPr/>
            </a:pPr>
            <a:endParaRPr lang="it-IT" sz="2400" dirty="0"/>
          </a:p>
        </p:txBody>
      </p:sp>
    </p:spTree>
    <p:extLst>
      <p:ext uri="{BB962C8B-B14F-4D97-AF65-F5344CB8AC3E}">
        <p14:creationId xmlns:p14="http://schemas.microsoft.com/office/powerpoint/2010/main" val="30135580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3</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7" name="Rettangolo arrotondato 7">
            <a:extLst>
              <a:ext uri="{FF2B5EF4-FFF2-40B4-BE49-F238E27FC236}">
                <a16:creationId xmlns:a16="http://schemas.microsoft.com/office/drawing/2014/main" id="{27B2BF7D-AC08-167E-4F07-CB8B4DDEFFE9}"/>
              </a:ext>
            </a:extLst>
          </p:cNvPr>
          <p:cNvSpPr/>
          <p:nvPr/>
        </p:nvSpPr>
        <p:spPr>
          <a:xfrm>
            <a:off x="1547813" y="1484313"/>
            <a:ext cx="6480175" cy="576262"/>
          </a:xfrm>
          <a:prstGeom prst="round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OBIETTIVI GENERALI</a:t>
            </a:r>
          </a:p>
        </p:txBody>
      </p:sp>
      <p:pic>
        <p:nvPicPr>
          <p:cNvPr id="8" name="Diagramma 5">
            <a:extLst>
              <a:ext uri="{FF2B5EF4-FFF2-40B4-BE49-F238E27FC236}">
                <a16:creationId xmlns:a16="http://schemas.microsoft.com/office/drawing/2014/main" id="{53E4D25A-2AC5-D877-3BD8-EB968941867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35200"/>
            <a:ext cx="65786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1.png">
            <a:extLst>
              <a:ext uri="{FF2B5EF4-FFF2-40B4-BE49-F238E27FC236}">
                <a16:creationId xmlns:a16="http://schemas.microsoft.com/office/drawing/2014/main" id="{74B8A31A-F1AF-FEF9-FBB8-83815413A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D0CF9E6E-F85C-CC60-C6C2-DDCE449460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633356C9-DDF7-3425-C7E6-194D1143E5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317D8543-9EF9-8676-2874-7CA54EF6CD39}"/>
              </a:ext>
            </a:extLst>
          </p:cNvPr>
          <p:cNvPicPr>
            <a:picLocks noChangeAspect="1"/>
          </p:cNvPicPr>
          <p:nvPr/>
        </p:nvPicPr>
        <p:blipFill>
          <a:blip r:embed="rId7"/>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1FE56939-E576-8715-8BAD-4B8843470521}"/>
              </a:ext>
            </a:extLst>
          </p:cNvPr>
          <p:cNvPicPr>
            <a:picLocks noChangeAspect="1"/>
          </p:cNvPicPr>
          <p:nvPr/>
        </p:nvPicPr>
        <p:blipFill>
          <a:blip r:embed="rId8"/>
          <a:stretch>
            <a:fillRect/>
          </a:stretch>
        </p:blipFill>
        <p:spPr>
          <a:xfrm>
            <a:off x="7851777" y="261729"/>
            <a:ext cx="762066" cy="560881"/>
          </a:xfrm>
          <a:prstGeom prst="rect">
            <a:avLst/>
          </a:prstGeom>
        </p:spPr>
      </p:pic>
    </p:spTree>
    <p:extLst>
      <p:ext uri="{BB962C8B-B14F-4D97-AF65-F5344CB8AC3E}">
        <p14:creationId xmlns:p14="http://schemas.microsoft.com/office/powerpoint/2010/main" val="4103106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30</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600" b="1" dirty="0"/>
              <a:t>DISPOSIZIONI FINANZIARIE</a:t>
            </a:r>
          </a:p>
          <a:p>
            <a:pPr algn="just">
              <a:buFont typeface="Arial" charset="0"/>
              <a:buNone/>
              <a:defRPr/>
            </a:pPr>
            <a:r>
              <a:rPr lang="it-IT" sz="2600" b="1" u="sng" dirty="0"/>
              <a:t>NOTE PER LA COMPILAZIONE DELLE SCHEDE FINANZIARIE</a:t>
            </a:r>
            <a:endParaRPr lang="it-IT" sz="2600" b="1" dirty="0"/>
          </a:p>
          <a:p>
            <a:pPr marL="0" indent="0" algn="just">
              <a:buNone/>
              <a:defRPr/>
            </a:pPr>
            <a:endParaRPr lang="it-IT" sz="2600" dirty="0"/>
          </a:p>
          <a:p>
            <a:pPr marL="0" indent="0" algn="just">
              <a:buNone/>
              <a:defRPr/>
            </a:pPr>
            <a:r>
              <a:rPr lang="it-IT" sz="2600" u="sng" dirty="0"/>
              <a:t>Primo foglio Excel</a:t>
            </a:r>
            <a:r>
              <a:rPr lang="it-IT" sz="2600" dirty="0"/>
              <a:t>: si compone di una prima tabella riportante i costi per partner e per voce di costo e di tabelle successive ove indicare in dettaglio le singole voci di costo per partner e la macro fase di riferimento.</a:t>
            </a:r>
          </a:p>
          <a:p>
            <a:pPr marL="0" indent="0" algn="just">
              <a:buNone/>
              <a:defRPr/>
            </a:pPr>
            <a:endParaRPr lang="it-IT" sz="2600" dirty="0"/>
          </a:p>
          <a:p>
            <a:pPr marL="0" indent="0" algn="just">
              <a:buNone/>
              <a:defRPr/>
            </a:pPr>
            <a:r>
              <a:rPr lang="it-IT" sz="2600" u="sng" dirty="0"/>
              <a:t>Secondo foglio Excel</a:t>
            </a:r>
            <a:r>
              <a:rPr lang="it-IT" sz="2600" dirty="0"/>
              <a:t>: si compone di una tabella ove indicare le spese suddivise per macro fase.</a:t>
            </a:r>
          </a:p>
          <a:p>
            <a:pPr marL="0" indent="0" algn="just">
              <a:buNone/>
              <a:defRPr/>
            </a:pPr>
            <a:endParaRPr lang="it-IT" sz="2600" dirty="0"/>
          </a:p>
          <a:p>
            <a:pPr marL="0" indent="0" algn="just">
              <a:buNone/>
              <a:defRPr/>
            </a:pPr>
            <a:r>
              <a:rPr lang="it-IT" sz="2600" i="1" dirty="0"/>
              <a:t>Le schede sono predisposte per le 3 macro fasi obbligatorie ma se ne possono aggiungere altre (altamente consigliato) e per 4 partner ma si possono aggiungere altre righe/colonne </a:t>
            </a:r>
          </a:p>
          <a:p>
            <a:pPr marL="0" indent="0" algn="just">
              <a:buNone/>
              <a:defRPr/>
            </a:pPr>
            <a:endParaRPr lang="it-IT" sz="2900" dirty="0"/>
          </a:p>
          <a:p>
            <a:pPr marL="0" indent="0">
              <a:buNone/>
              <a:defRPr/>
            </a:pPr>
            <a:endParaRPr lang="it-IT" sz="2400" dirty="0"/>
          </a:p>
        </p:txBody>
      </p:sp>
    </p:spTree>
    <p:extLst>
      <p:ext uri="{BB962C8B-B14F-4D97-AF65-F5344CB8AC3E}">
        <p14:creationId xmlns:p14="http://schemas.microsoft.com/office/powerpoint/2010/main" val="246014599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31</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539552" y="1145489"/>
            <a:ext cx="7886700" cy="5008089"/>
          </a:xfrm>
          <a:prstGeom prst="rect">
            <a:avLst/>
          </a:prstGeom>
          <a:solidFill>
            <a:schemeClr val="accent3">
              <a:lumMod val="20000"/>
              <a:lumOff val="80000"/>
            </a:schemeClr>
          </a:solidFill>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defRPr/>
            </a:pPr>
            <a:r>
              <a:rPr lang="it-IT" sz="2000" dirty="0"/>
              <a:t>	</a:t>
            </a:r>
            <a:r>
              <a:rPr lang="it-IT" sz="2600" b="1" dirty="0"/>
              <a:t>DISPOSIZIONI FINANZIARIE</a:t>
            </a:r>
          </a:p>
          <a:p>
            <a:pPr algn="just">
              <a:buFont typeface="Arial" charset="0"/>
              <a:buNone/>
              <a:defRPr/>
            </a:pPr>
            <a:r>
              <a:rPr lang="it-IT" sz="2300" b="1" u="sng" dirty="0"/>
              <a:t>MODALITA’ DI COMPILAZIONE DELLE SCHEDE FINANZIARIE</a:t>
            </a:r>
            <a:endParaRPr lang="it-IT" sz="2300" b="1" dirty="0"/>
          </a:p>
          <a:p>
            <a:pPr marL="0" indent="0" algn="just">
              <a:buNone/>
              <a:defRPr/>
            </a:pPr>
            <a:r>
              <a:rPr lang="it-IT" sz="2300" u="sng" dirty="0"/>
              <a:t>Primo foglio Excel: Scheda di dettaglio del Progetto per partner e per voce di costo:</a:t>
            </a:r>
          </a:p>
          <a:p>
            <a:pPr algn="just">
              <a:buFont typeface="Wingdings" panose="05000000000000000000" pitchFamily="2" charset="2"/>
              <a:buChar char="Ø"/>
              <a:defRPr/>
            </a:pPr>
            <a:r>
              <a:rPr lang="it-IT" sz="2300" dirty="0"/>
              <a:t>Personale dipendente ed assimilato: max 35% del costo totale del Progetto; vanno riportati qualifica, costo giornaliero lordo, numero giornate e totale.</a:t>
            </a:r>
          </a:p>
          <a:p>
            <a:pPr algn="just">
              <a:buFont typeface="Wingdings" panose="05000000000000000000" pitchFamily="2" charset="2"/>
              <a:buChar char="Ø"/>
              <a:defRPr/>
            </a:pPr>
            <a:r>
              <a:rPr lang="it-IT" sz="2300" dirty="0"/>
              <a:t>Viaggi: Vanno riportati descrizione, costo viaggio (vedere massimali sull’avviso), numero viaggi e totale.</a:t>
            </a:r>
          </a:p>
          <a:p>
            <a:pPr algn="just">
              <a:buFont typeface="Wingdings" panose="05000000000000000000" pitchFamily="2" charset="2"/>
              <a:buChar char="Ø"/>
              <a:defRPr/>
            </a:pPr>
            <a:r>
              <a:rPr lang="it-IT" sz="2300" dirty="0"/>
              <a:t>Soggiorni: Vanno riportati descrizione, costo soggiorno (vedere massimali sull’avviso), giornate previste e totale.</a:t>
            </a:r>
          </a:p>
          <a:p>
            <a:pPr algn="just">
              <a:buFont typeface="Wingdings" panose="05000000000000000000" pitchFamily="2" charset="2"/>
              <a:buChar char="Ø"/>
              <a:defRPr/>
            </a:pPr>
            <a:r>
              <a:rPr lang="it-IT" sz="2300" dirty="0"/>
              <a:t>Servizi e consulenze esterne: max 35% del costo totale del Progetto; vanno riportati descrizione e importo.</a:t>
            </a:r>
          </a:p>
          <a:p>
            <a:pPr algn="just">
              <a:buFont typeface="Wingdings" panose="05000000000000000000" pitchFamily="2" charset="2"/>
              <a:buChar char="Ø"/>
              <a:defRPr/>
            </a:pPr>
            <a:r>
              <a:rPr lang="it-IT" sz="2300" dirty="0"/>
              <a:t>Costi di progetto per i beneficiari: vanno riportati descrizione e importo.</a:t>
            </a:r>
          </a:p>
          <a:p>
            <a:pPr algn="just">
              <a:buFont typeface="Wingdings" panose="05000000000000000000" pitchFamily="2" charset="2"/>
              <a:buChar char="Ø"/>
              <a:defRPr/>
            </a:pPr>
            <a:r>
              <a:rPr lang="it-IT" sz="2300" dirty="0"/>
              <a:t>Attrezzature e Infrastrutture: vanno riportati descrizione e importo.</a:t>
            </a:r>
          </a:p>
          <a:p>
            <a:pPr algn="just">
              <a:buFont typeface="Wingdings" panose="05000000000000000000" pitchFamily="2" charset="2"/>
              <a:buChar char="Ø"/>
              <a:defRPr/>
            </a:pPr>
            <a:r>
              <a:rPr lang="it-IT" sz="2300" dirty="0"/>
              <a:t>Spese generali: max 7% del costo totale del Progetto. Vanno riportati descrizione e costo.</a:t>
            </a:r>
          </a:p>
          <a:p>
            <a:pPr algn="just">
              <a:buFont typeface="Wingdings" panose="05000000000000000000" pitchFamily="2" charset="2"/>
              <a:buChar char="Ø"/>
              <a:defRPr/>
            </a:pPr>
            <a:r>
              <a:rPr lang="it-IT" sz="2300" dirty="0"/>
              <a:t>Quota di cofinanziamento: Indicare la quota per ogni partner/associato/sponsor </a:t>
            </a:r>
          </a:p>
          <a:p>
            <a:pPr marL="0" indent="0" algn="just">
              <a:buNone/>
              <a:defRPr/>
            </a:pPr>
            <a:endParaRPr lang="it-IT" sz="2900" dirty="0"/>
          </a:p>
          <a:p>
            <a:pPr marL="0" indent="0">
              <a:buNone/>
              <a:defRPr/>
            </a:pPr>
            <a:r>
              <a:rPr lang="it-IT" sz="2400" u="sng" dirty="0"/>
              <a:t>Secondo foglio: Scheda riepilogativa del budget di Progetto</a:t>
            </a:r>
          </a:p>
          <a:p>
            <a:pPr marL="0" indent="0" algn="just">
              <a:buNone/>
              <a:defRPr/>
            </a:pPr>
            <a:r>
              <a:rPr lang="it-IT" sz="2400" dirty="0"/>
              <a:t>deve essere riportato, dopo la compilazione delle schede di dettaglio, l’importo delle voci di spesa del progetto suddiviso per Macrofase.</a:t>
            </a:r>
          </a:p>
        </p:txBody>
      </p:sp>
    </p:spTree>
    <p:extLst>
      <p:ext uri="{BB962C8B-B14F-4D97-AF65-F5344CB8AC3E}">
        <p14:creationId xmlns:p14="http://schemas.microsoft.com/office/powerpoint/2010/main" val="161623203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32</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628650" y="1683316"/>
            <a:ext cx="7886700" cy="4432025"/>
          </a:xfrm>
          <a:prstGeom prst="rect">
            <a:avLst/>
          </a:prstGeom>
          <a:solidFill>
            <a:schemeClr val="accent3">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15000"/>
              </a:lnSpc>
            </a:pPr>
            <a:r>
              <a:rPr lang="it-IT" sz="1800" dirty="0">
                <a:effectLst/>
                <a:ea typeface="Times New Roman" panose="02020603050405020304" pitchFamily="18" charset="0"/>
              </a:rPr>
              <a:t>Conoscenza del contesto di riferimento e analisi dei bisogni</a:t>
            </a:r>
          </a:p>
          <a:p>
            <a:pPr algn="just">
              <a:lnSpc>
                <a:spcPct val="115000"/>
              </a:lnSpc>
            </a:pPr>
            <a:r>
              <a:rPr lang="it-IT" sz="1800" dirty="0">
                <a:effectLst/>
                <a:ea typeface="Times New Roman" panose="02020603050405020304" pitchFamily="18" charset="0"/>
              </a:rPr>
              <a:t>Coerenza esterna</a:t>
            </a:r>
          </a:p>
          <a:p>
            <a:pPr algn="just">
              <a:lnSpc>
                <a:spcPct val="115000"/>
              </a:lnSpc>
            </a:pPr>
            <a:r>
              <a:rPr lang="it-IT" sz="1800" dirty="0">
                <a:effectLst/>
                <a:ea typeface="Times New Roman" panose="02020603050405020304" pitchFamily="18" charset="0"/>
              </a:rPr>
              <a:t>Innovazione</a:t>
            </a:r>
          </a:p>
          <a:p>
            <a:pPr algn="just">
              <a:lnSpc>
                <a:spcPct val="115000"/>
              </a:lnSpc>
            </a:pPr>
            <a:r>
              <a:rPr lang="it-IT" sz="1800" dirty="0">
                <a:effectLst/>
                <a:ea typeface="Times New Roman" panose="02020603050405020304" pitchFamily="18" charset="0"/>
              </a:rPr>
              <a:t>Coerenza interna</a:t>
            </a:r>
          </a:p>
          <a:p>
            <a:pPr algn="just">
              <a:lnSpc>
                <a:spcPct val="115000"/>
              </a:lnSpc>
            </a:pPr>
            <a:r>
              <a:rPr lang="it-IT" sz="1800" dirty="0">
                <a:effectLst/>
                <a:ea typeface="Times New Roman" panose="02020603050405020304" pitchFamily="18" charset="0"/>
              </a:rPr>
              <a:t>Partenariato</a:t>
            </a:r>
          </a:p>
          <a:p>
            <a:pPr algn="just">
              <a:lnSpc>
                <a:spcPct val="115000"/>
              </a:lnSpc>
            </a:pPr>
            <a:r>
              <a:rPr lang="it-IT" sz="1800" dirty="0">
                <a:effectLst/>
                <a:ea typeface="Times New Roman" panose="02020603050405020304" pitchFamily="18" charset="0"/>
              </a:rPr>
              <a:t>Efficienza</a:t>
            </a:r>
          </a:p>
          <a:p>
            <a:pPr algn="just">
              <a:lnSpc>
                <a:spcPct val="115000"/>
              </a:lnSpc>
            </a:pPr>
            <a:r>
              <a:rPr lang="it-IT" sz="1800" dirty="0">
                <a:effectLst/>
                <a:ea typeface="Times New Roman" panose="02020603050405020304" pitchFamily="18" charset="0"/>
              </a:rPr>
              <a:t>Sostenibilità e continuità</a:t>
            </a:r>
          </a:p>
          <a:p>
            <a:pPr algn="just">
              <a:lnSpc>
                <a:spcPct val="115000"/>
              </a:lnSpc>
            </a:pPr>
            <a:r>
              <a:rPr lang="it-IT" sz="1800" dirty="0">
                <a:effectLst/>
                <a:ea typeface="Times New Roman" panose="02020603050405020304" pitchFamily="18" charset="0"/>
              </a:rPr>
              <a:t>Monitoraggio e valutazione</a:t>
            </a:r>
          </a:p>
          <a:p>
            <a:pPr algn="just">
              <a:lnSpc>
                <a:spcPct val="115000"/>
              </a:lnSpc>
            </a:pPr>
            <a:r>
              <a:rPr lang="it-IT" sz="1800" dirty="0">
                <a:effectLst/>
                <a:ea typeface="Times New Roman" panose="02020603050405020304" pitchFamily="18" charset="0"/>
              </a:rPr>
              <a:t>Comunicazione e promozione</a:t>
            </a:r>
          </a:p>
          <a:p>
            <a:pPr algn="just">
              <a:lnSpc>
                <a:spcPct val="115000"/>
              </a:lnSpc>
            </a:pPr>
            <a:r>
              <a:rPr lang="it-IT" sz="1800" dirty="0">
                <a:effectLst/>
                <a:ea typeface="Times New Roman" panose="02020603050405020304" pitchFamily="18" charset="0"/>
              </a:rPr>
              <a:t>Criteri aggiuntivi</a:t>
            </a:r>
          </a:p>
        </p:txBody>
      </p:sp>
      <p:sp>
        <p:nvSpPr>
          <p:cNvPr id="4" name="CasellaDiTesto 3">
            <a:extLst>
              <a:ext uri="{FF2B5EF4-FFF2-40B4-BE49-F238E27FC236}">
                <a16:creationId xmlns:a16="http://schemas.microsoft.com/office/drawing/2014/main" id="{349D05E6-C674-236C-89C2-2A749C439B49}"/>
              </a:ext>
            </a:extLst>
          </p:cNvPr>
          <p:cNvSpPr txBox="1"/>
          <p:nvPr/>
        </p:nvSpPr>
        <p:spPr>
          <a:xfrm>
            <a:off x="667149" y="1006902"/>
            <a:ext cx="8009831" cy="492122"/>
          </a:xfrm>
          <a:prstGeom prst="rect">
            <a:avLst/>
          </a:prstGeom>
          <a:solidFill>
            <a:schemeClr val="accent1"/>
          </a:solidFill>
        </p:spPr>
        <p:txBody>
          <a:bodyPr wrap="square">
            <a:spAutoFit/>
          </a:bodyPr>
          <a:lstStyle/>
          <a:p>
            <a:pPr algn="ctr">
              <a:lnSpc>
                <a:spcPct val="115000"/>
              </a:lnSpc>
            </a:pPr>
            <a:r>
              <a:rPr lang="it-IT" sz="2400" b="1" dirty="0">
                <a:solidFill>
                  <a:schemeClr val="bg1"/>
                </a:solidFill>
                <a:effectLst/>
                <a:ea typeface="Times New Roman" panose="02020603050405020304" pitchFamily="18" charset="0"/>
              </a:rPr>
              <a:t>CRITERI DI VALUTAZIONE</a:t>
            </a:r>
          </a:p>
        </p:txBody>
      </p:sp>
    </p:spTree>
    <p:extLst>
      <p:ext uri="{BB962C8B-B14F-4D97-AF65-F5344CB8AC3E}">
        <p14:creationId xmlns:p14="http://schemas.microsoft.com/office/powerpoint/2010/main" val="147286256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33</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sp>
        <p:nvSpPr>
          <p:cNvPr id="2" name="Segnaposto contenuto 2">
            <a:extLst>
              <a:ext uri="{FF2B5EF4-FFF2-40B4-BE49-F238E27FC236}">
                <a16:creationId xmlns:a16="http://schemas.microsoft.com/office/drawing/2014/main" id="{0D708CE0-2932-C1E0-D2AB-F4869D3F1210}"/>
              </a:ext>
            </a:extLst>
          </p:cNvPr>
          <p:cNvSpPr txBox="1">
            <a:spLocks/>
          </p:cNvSpPr>
          <p:nvPr/>
        </p:nvSpPr>
        <p:spPr>
          <a:xfrm>
            <a:off x="628650" y="1484784"/>
            <a:ext cx="7886700" cy="5008089"/>
          </a:xfrm>
          <a:prstGeom prst="rect">
            <a:avLst/>
          </a:prstGeom>
          <a:solidFill>
            <a:schemeClr val="accent3">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just"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a:ln>
                  <a:noFill/>
                </a:ln>
                <a:solidFill>
                  <a:prstClr val="black"/>
                </a:solidFill>
                <a:effectLst/>
                <a:uLnTx/>
                <a:uFillTx/>
                <a:ea typeface="Book Antiqua" panose="02040602050305030304" pitchFamily="18" charset="0"/>
                <a:cs typeface="Book Antiqua" panose="02040602050305030304" pitchFamily="18" charset="0"/>
              </a:rPr>
              <a:t>Le candidature devono pervenire entro</a:t>
            </a:r>
            <a:r>
              <a:rPr kumimoji="0" lang="it-IT" sz="2400" b="1" i="0" u="none" strike="noStrike" kern="1200" cap="none" spc="0" normalizeH="0" baseline="0" noProof="0" dirty="0">
                <a:ln>
                  <a:noFill/>
                </a:ln>
                <a:solidFill>
                  <a:srgbClr val="FF0000"/>
                </a:solidFill>
                <a:effectLst/>
                <a:uLnTx/>
                <a:uFillTx/>
                <a:ea typeface="Book Antiqua" panose="02040602050305030304" pitchFamily="18" charset="0"/>
                <a:cs typeface="Book Antiqua" panose="02040602050305030304" pitchFamily="18" charset="0"/>
              </a:rPr>
              <a:t> </a:t>
            </a:r>
            <a:r>
              <a:rPr kumimoji="0" lang="it-IT" sz="2400" b="1" i="0" u="none" strike="noStrike" kern="1200" cap="none" spc="0" normalizeH="0" baseline="0" noProof="0" dirty="0">
                <a:ln>
                  <a:noFill/>
                </a:ln>
                <a:solidFill>
                  <a:prstClr val="black"/>
                </a:solidFill>
                <a:effectLst/>
                <a:uLnTx/>
                <a:uFillTx/>
                <a:ea typeface="Book Antiqua" panose="02040602050305030304" pitchFamily="18" charset="0"/>
                <a:cs typeface="Book Antiqua" panose="02040602050305030304" pitchFamily="18" charset="0"/>
              </a:rPr>
              <a:t>e non oltre le ore </a:t>
            </a:r>
            <a:r>
              <a:rPr kumimoji="0" lang="it-IT" sz="2400" b="1" i="0" u="none" strike="noStrike" kern="1200" cap="none" spc="0" normalizeH="0" baseline="0" noProof="0" dirty="0">
                <a:ln>
                  <a:noFill/>
                </a:ln>
                <a:solidFill>
                  <a:srgbClr val="FF0000"/>
                </a:solidFill>
                <a:effectLst/>
                <a:uLnTx/>
                <a:uFillTx/>
                <a:ea typeface="Book Antiqua" panose="02040602050305030304" pitchFamily="18" charset="0"/>
                <a:cs typeface="Book Antiqua" panose="02040602050305030304" pitchFamily="18" charset="0"/>
              </a:rPr>
              <a:t>18.00 del 20 ottobre 2022. </a:t>
            </a:r>
          </a:p>
          <a:p>
            <a:pPr marL="171450" marR="0" lvl="0" indent="-171450" algn="just"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endParaRPr lang="it-IT" sz="2400" b="1" dirty="0">
              <a:solidFill>
                <a:prstClr val="black"/>
              </a:solidFill>
              <a:ea typeface="Times New Roman" panose="02020603050405020304" pitchFamily="18" charset="0"/>
            </a:endParaRPr>
          </a:p>
          <a:p>
            <a:pPr algn="just">
              <a:lnSpc>
                <a:spcPct val="115000"/>
              </a:lnSpc>
            </a:pPr>
            <a:r>
              <a:rPr lang="it-IT" sz="2400" dirty="0">
                <a:effectLst/>
                <a:ea typeface="Book Antiqua" panose="02040602050305030304" pitchFamily="18" charset="0"/>
                <a:cs typeface="Book Antiqua" panose="02040602050305030304" pitchFamily="18" charset="0"/>
              </a:rPr>
              <a:t>Le proposte progettuali devono pervenire esclusivamente via PEC all’indirizzo </a:t>
            </a:r>
            <a:r>
              <a:rPr lang="it-IT" sz="2400" b="1" u="sng" dirty="0">
                <a:solidFill>
                  <a:srgbClr val="0000FF"/>
                </a:solidFill>
                <a:effectLst/>
                <a:ea typeface="Book Antiqua" panose="02040602050305030304" pitchFamily="18" charset="0"/>
                <a:cs typeface="Book Antiqua" panose="02040602050305030304" pitchFamily="18" charset="0"/>
              </a:rPr>
              <a:t>progetti.</a:t>
            </a:r>
            <a:r>
              <a:rPr lang="it-IT" sz="2400" b="1" u="sng" dirty="0">
                <a:solidFill>
                  <a:srgbClr val="0000FF"/>
                </a:solidFill>
                <a:effectLst/>
                <a:ea typeface="Book Antiqua" panose="02040602050305030304" pitchFamily="18" charset="0"/>
                <a:cs typeface="Book Antiqua" panose="02040602050305030304" pitchFamily="18" charset="0"/>
                <a:hlinkClick r:id="rId8"/>
              </a:rPr>
              <a:t>upi@messaggipec.it</a:t>
            </a:r>
            <a:r>
              <a:rPr lang="it-IT" sz="2400" dirty="0">
                <a:effectLst/>
                <a:ea typeface="Book Antiqua" panose="02040602050305030304" pitchFamily="18" charset="0"/>
                <a:cs typeface="Book Antiqua" panose="02040602050305030304" pitchFamily="18" charset="0"/>
              </a:rPr>
              <a:t>  con  l’oggetto </a:t>
            </a:r>
            <a:r>
              <a:rPr lang="it-IT" sz="2400" b="1" dirty="0">
                <a:effectLst/>
                <a:ea typeface="Book Antiqua" panose="02040602050305030304" pitchFamily="18" charset="0"/>
                <a:cs typeface="Book Antiqua" panose="02040602050305030304" pitchFamily="18" charset="0"/>
              </a:rPr>
              <a:t>AZIONE PROVINCEGIOVANI 2021 </a:t>
            </a:r>
            <a:r>
              <a:rPr lang="it-IT" sz="2400" b="1" dirty="0">
                <a:solidFill>
                  <a:srgbClr val="FF0000"/>
                </a:solidFill>
                <a:effectLst/>
                <a:ea typeface="Book Antiqua" panose="02040602050305030304" pitchFamily="18" charset="0"/>
                <a:cs typeface="Book Antiqua" panose="02040602050305030304" pitchFamily="18" charset="0"/>
              </a:rPr>
              <a:t>LOTTO N. xxx, TEMATICA XXX.</a:t>
            </a:r>
            <a:endParaRPr lang="it-IT" sz="2400" dirty="0">
              <a:solidFill>
                <a:srgbClr val="FF0000"/>
              </a:solidFill>
              <a:effectLst/>
              <a:ea typeface="Times New Roman" panose="02020603050405020304" pitchFamily="18" charset="0"/>
            </a:endParaRPr>
          </a:p>
          <a:p>
            <a:pPr marL="171450" marR="0" lvl="0" indent="-171450" algn="just"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endPar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2145834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34</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3" name="image1.png">
            <a:extLst>
              <a:ext uri="{FF2B5EF4-FFF2-40B4-BE49-F238E27FC236}">
                <a16:creationId xmlns:a16="http://schemas.microsoft.com/office/drawing/2014/main" id="{442CCEFC-2141-9092-E98C-5D548804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A4B60F1E-79D4-4CF6-0F59-451C734DB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A20E7779-3C95-6BCE-0FF9-1F3CDFE721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C41E6F9C-054B-3E56-3348-A9E0CA0B8C95}"/>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2B424DD7-F2A6-F279-07C1-EC6961DA75C9}"/>
              </a:ext>
            </a:extLst>
          </p:cNvPr>
          <p:cNvPicPr>
            <a:picLocks noChangeAspect="1"/>
          </p:cNvPicPr>
          <p:nvPr/>
        </p:nvPicPr>
        <p:blipFill>
          <a:blip r:embed="rId7"/>
          <a:stretch>
            <a:fillRect/>
          </a:stretch>
        </p:blipFill>
        <p:spPr>
          <a:xfrm>
            <a:off x="7851777" y="261729"/>
            <a:ext cx="762066" cy="560881"/>
          </a:xfrm>
          <a:prstGeom prst="rect">
            <a:avLst/>
          </a:prstGeom>
        </p:spPr>
      </p:pic>
      <p:graphicFrame>
        <p:nvGraphicFramePr>
          <p:cNvPr id="5" name="Tabella 4">
            <a:extLst>
              <a:ext uri="{FF2B5EF4-FFF2-40B4-BE49-F238E27FC236}">
                <a16:creationId xmlns:a16="http://schemas.microsoft.com/office/drawing/2014/main" id="{652FC4EB-E559-E650-E5D9-D3B191D0F5BD}"/>
              </a:ext>
            </a:extLst>
          </p:cNvPr>
          <p:cNvGraphicFramePr>
            <a:graphicFrameLocks noGrp="1"/>
          </p:cNvGraphicFramePr>
          <p:nvPr>
            <p:extLst>
              <p:ext uri="{D42A27DB-BD31-4B8C-83A1-F6EECF244321}">
                <p14:modId xmlns:p14="http://schemas.microsoft.com/office/powerpoint/2010/main" val="2538094558"/>
              </p:ext>
            </p:extLst>
          </p:nvPr>
        </p:nvGraphicFramePr>
        <p:xfrm>
          <a:off x="575700" y="1712722"/>
          <a:ext cx="7657109" cy="5038622"/>
        </p:xfrm>
        <a:graphic>
          <a:graphicData uri="http://schemas.openxmlformats.org/drawingml/2006/table">
            <a:tbl>
              <a:tblPr/>
              <a:tblGrid>
                <a:gridCol w="2379526">
                  <a:extLst>
                    <a:ext uri="{9D8B030D-6E8A-4147-A177-3AD203B41FA5}">
                      <a16:colId xmlns:a16="http://schemas.microsoft.com/office/drawing/2014/main" val="1138043106"/>
                    </a:ext>
                  </a:extLst>
                </a:gridCol>
                <a:gridCol w="5277583">
                  <a:extLst>
                    <a:ext uri="{9D8B030D-6E8A-4147-A177-3AD203B41FA5}">
                      <a16:colId xmlns:a16="http://schemas.microsoft.com/office/drawing/2014/main" val="2174529520"/>
                    </a:ext>
                  </a:extLst>
                </a:gridCol>
              </a:tblGrid>
              <a:tr h="405926">
                <a:tc>
                  <a:txBody>
                    <a:bodyPr/>
                    <a:lstStyle/>
                    <a:p>
                      <a:pPr algn="ctr">
                        <a:lnSpc>
                          <a:spcPct val="115000"/>
                        </a:lnSpc>
                        <a:spcAft>
                          <a:spcPts val="1000"/>
                        </a:spcAft>
                      </a:pPr>
                      <a:r>
                        <a:rPr lang="it-IT" sz="1400" dirty="0">
                          <a:effectLst/>
                          <a:latin typeface="+mn-lt"/>
                          <a:ea typeface="Book Antiqua" panose="02040602050305030304" pitchFamily="18" charset="0"/>
                          <a:cs typeface="Book Antiqua" panose="02040602050305030304" pitchFamily="18" charset="0"/>
                        </a:rPr>
                        <a:t>06/09/2022</a:t>
                      </a:r>
                      <a:endParaRPr lang="it-IT"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effectLst/>
                          <a:latin typeface="+mn-lt"/>
                          <a:ea typeface="Book Antiqua" panose="02040602050305030304" pitchFamily="18" charset="0"/>
                          <a:cs typeface="Book Antiqua" panose="02040602050305030304" pitchFamily="18" charset="0"/>
                        </a:rPr>
                        <a:t>Pubblicazione dell’Avviso – Azione </a:t>
                      </a:r>
                      <a:r>
                        <a:rPr lang="it-IT" sz="1400" b="1" dirty="0" err="1">
                          <a:effectLst/>
                          <a:latin typeface="+mn-lt"/>
                          <a:ea typeface="Book Antiqua" panose="02040602050305030304" pitchFamily="18" charset="0"/>
                          <a:cs typeface="Book Antiqua" panose="02040602050305030304" pitchFamily="18" charset="0"/>
                        </a:rPr>
                        <a:t>ProvincEgiovani</a:t>
                      </a:r>
                      <a:r>
                        <a:rPr lang="it-IT" sz="1400" b="1" dirty="0">
                          <a:effectLst/>
                          <a:latin typeface="+mn-lt"/>
                          <a:ea typeface="Book Antiqua" panose="02040602050305030304" pitchFamily="18" charset="0"/>
                          <a:cs typeface="Book Antiqua" panose="02040602050305030304" pitchFamily="18" charset="0"/>
                        </a:rPr>
                        <a:t> 2021</a:t>
                      </a:r>
                      <a:endParaRPr lang="it-IT" sz="14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819116"/>
                  </a:ext>
                </a:extLst>
              </a:tr>
              <a:tr h="219036">
                <a:tc>
                  <a:txBody>
                    <a:bodyPr/>
                    <a:lstStyle/>
                    <a:p>
                      <a:pPr algn="ctr">
                        <a:lnSpc>
                          <a:spcPct val="115000"/>
                        </a:lnSpc>
                        <a:spcAft>
                          <a:spcPts val="1000"/>
                        </a:spcAft>
                      </a:pPr>
                      <a:r>
                        <a:rPr lang="it-IT" sz="1400" dirty="0">
                          <a:effectLst/>
                          <a:latin typeface="+mn-lt"/>
                          <a:ea typeface="Book Antiqua" panose="02040602050305030304" pitchFamily="18" charset="0"/>
                          <a:cs typeface="Book Antiqua" panose="02040602050305030304" pitchFamily="18" charset="0"/>
                        </a:rPr>
                        <a:t>12/09/2022</a:t>
                      </a:r>
                      <a:endParaRPr lang="it-IT"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effectLst/>
                          <a:latin typeface="+mn-lt"/>
                          <a:ea typeface="Book Antiqua" panose="02040602050305030304" pitchFamily="18" charset="0"/>
                          <a:cs typeface="Book Antiqua" panose="02040602050305030304" pitchFamily="18" charset="0"/>
                        </a:rPr>
                        <a:t>Webinar di presentazione dell’iniziativa e dell’Avviso</a:t>
                      </a:r>
                      <a:endParaRPr lang="it-IT" sz="14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902257"/>
                  </a:ext>
                </a:extLst>
              </a:tr>
              <a:tr h="451650">
                <a:tc>
                  <a:txBody>
                    <a:bodyPr/>
                    <a:lstStyle/>
                    <a:p>
                      <a:pPr algn="ctr">
                        <a:lnSpc>
                          <a:spcPct val="115000"/>
                        </a:lnSpc>
                        <a:spcAft>
                          <a:spcPts val="1000"/>
                        </a:spcAft>
                      </a:pPr>
                      <a:r>
                        <a:rPr lang="it-IT" sz="1400" dirty="0">
                          <a:effectLst/>
                          <a:latin typeface="+mn-lt"/>
                          <a:ea typeface="Book Antiqua" panose="02040602050305030304" pitchFamily="18" charset="0"/>
                          <a:cs typeface="Book Antiqua" panose="02040602050305030304" pitchFamily="18" charset="0"/>
                        </a:rPr>
                        <a:t>10/10/2022</a:t>
                      </a:r>
                      <a:endParaRPr lang="it-IT" sz="14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effectLst/>
                          <a:latin typeface="+mn-lt"/>
                          <a:ea typeface="Book Antiqua" panose="02040602050305030304" pitchFamily="18" charset="0"/>
                          <a:cs typeface="Book Antiqua" panose="02040602050305030304" pitchFamily="18" charset="0"/>
                        </a:rPr>
                        <a:t>Termine presentazioni quesiti alla casella di posta </a:t>
                      </a:r>
                      <a:r>
                        <a:rPr lang="it-IT" sz="1400" b="1" u="sng" dirty="0">
                          <a:solidFill>
                            <a:srgbClr val="0000FF"/>
                          </a:solidFill>
                          <a:effectLst/>
                          <a:latin typeface="+mn-lt"/>
                          <a:ea typeface="Book Antiqua" panose="02040602050305030304" pitchFamily="18" charset="0"/>
                          <a:cs typeface="Book Antiqua" panose="02040602050305030304" pitchFamily="18" charset="0"/>
                          <a:hlinkClick r:id="rId8"/>
                        </a:rPr>
                        <a:t>azioneprovincegiovani@upinet.it</a:t>
                      </a:r>
                      <a:r>
                        <a:rPr lang="it-IT" sz="1400" b="1" dirty="0">
                          <a:effectLst/>
                          <a:latin typeface="+mn-lt"/>
                          <a:ea typeface="Book Antiqua" panose="02040602050305030304" pitchFamily="18" charset="0"/>
                          <a:cs typeface="Book Antiqua" panose="02040602050305030304" pitchFamily="18" charset="0"/>
                        </a:rPr>
                        <a:t>.</a:t>
                      </a:r>
                      <a:endParaRPr lang="it-IT" sz="14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727620"/>
                  </a:ext>
                </a:extLst>
              </a:tr>
              <a:tr h="386023">
                <a:tc>
                  <a:txBody>
                    <a:bodyPr/>
                    <a:lstStyle/>
                    <a:p>
                      <a:pPr algn="ctr">
                        <a:lnSpc>
                          <a:spcPct val="115000"/>
                        </a:lnSpc>
                        <a:spcAft>
                          <a:spcPts val="1000"/>
                        </a:spcAft>
                      </a:pPr>
                      <a:r>
                        <a:rPr lang="it-IT" sz="1400" dirty="0">
                          <a:solidFill>
                            <a:srgbClr val="FF0000"/>
                          </a:solidFill>
                          <a:effectLst/>
                          <a:latin typeface="+mn-lt"/>
                          <a:ea typeface="Book Antiqua" panose="02040602050305030304" pitchFamily="18" charset="0"/>
                          <a:cs typeface="Book Antiqua" panose="02040602050305030304" pitchFamily="18" charset="0"/>
                        </a:rPr>
                        <a:t>20/10/2022</a:t>
                      </a:r>
                      <a:endParaRPr lang="it-IT" sz="14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solidFill>
                            <a:srgbClr val="FF0000"/>
                          </a:solidFill>
                          <a:effectLst/>
                          <a:latin typeface="+mn-lt"/>
                          <a:ea typeface="Book Antiqua" panose="02040602050305030304" pitchFamily="18" charset="0"/>
                          <a:cs typeface="Book Antiqua" panose="02040602050305030304" pitchFamily="18" charset="0"/>
                        </a:rPr>
                        <a:t>Termine per la presentazione delle proposte</a:t>
                      </a:r>
                      <a:endParaRPr lang="it-IT" sz="1400" b="1" dirty="0">
                        <a:solidFill>
                          <a:srgbClr val="FF0000"/>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682484"/>
                  </a:ext>
                </a:extLst>
              </a:tr>
              <a:tr h="638283">
                <a:tc>
                  <a:txBody>
                    <a:bodyPr/>
                    <a:lstStyle/>
                    <a:p>
                      <a:pPr algn="ctr">
                        <a:lnSpc>
                          <a:spcPct val="115000"/>
                        </a:lnSpc>
                        <a:spcAft>
                          <a:spcPts val="1000"/>
                        </a:spcAft>
                      </a:pPr>
                      <a:r>
                        <a:rPr lang="it-IT" sz="1400" dirty="0">
                          <a:solidFill>
                            <a:srgbClr val="FF0000"/>
                          </a:solidFill>
                          <a:effectLst/>
                          <a:latin typeface="+mn-lt"/>
                          <a:ea typeface="Book Antiqua" panose="02040602050305030304" pitchFamily="18" charset="0"/>
                          <a:cs typeface="Book Antiqua" panose="02040602050305030304" pitchFamily="18" charset="0"/>
                        </a:rPr>
                        <a:t>15/11/2022</a:t>
                      </a:r>
                      <a:endParaRPr lang="it-IT" sz="14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solidFill>
                            <a:srgbClr val="FF0000"/>
                          </a:solidFill>
                          <a:effectLst/>
                          <a:latin typeface="+mn-lt"/>
                          <a:ea typeface="Book Antiqua" panose="02040602050305030304" pitchFamily="18" charset="0"/>
                          <a:cs typeface="Book Antiqua" panose="02040602050305030304" pitchFamily="18" charset="0"/>
                        </a:rPr>
                        <a:t>Termine previsto per la comunicazione relativa ai</a:t>
                      </a:r>
                      <a:endParaRPr lang="it-IT" sz="1400" b="1" dirty="0">
                        <a:solidFill>
                          <a:srgbClr val="FF0000"/>
                        </a:solidFill>
                        <a:effectLst/>
                        <a:latin typeface="+mn-lt"/>
                        <a:ea typeface="Times New Roman" panose="02020603050405020304" pitchFamily="18" charset="0"/>
                      </a:endParaRPr>
                    </a:p>
                    <a:p>
                      <a:pPr algn="ctr">
                        <a:lnSpc>
                          <a:spcPct val="115000"/>
                        </a:lnSpc>
                        <a:spcAft>
                          <a:spcPts val="1000"/>
                        </a:spcAft>
                      </a:pPr>
                      <a:r>
                        <a:rPr lang="it-IT" sz="1400" b="1" dirty="0">
                          <a:solidFill>
                            <a:srgbClr val="FF0000"/>
                          </a:solidFill>
                          <a:effectLst/>
                          <a:latin typeface="+mn-lt"/>
                          <a:ea typeface="Book Antiqua" panose="02040602050305030304" pitchFamily="18" charset="0"/>
                          <a:cs typeface="Book Antiqua" panose="02040602050305030304" pitchFamily="18" charset="0"/>
                        </a:rPr>
                        <a:t>progetti selezionati</a:t>
                      </a:r>
                      <a:endParaRPr lang="it-IT" sz="1400" b="1" dirty="0">
                        <a:solidFill>
                          <a:srgbClr val="FF0000"/>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018712"/>
                  </a:ext>
                </a:extLst>
              </a:tr>
              <a:tr h="219036">
                <a:tc>
                  <a:txBody>
                    <a:bodyPr/>
                    <a:lstStyle/>
                    <a:p>
                      <a:pPr algn="ctr">
                        <a:lnSpc>
                          <a:spcPct val="115000"/>
                        </a:lnSpc>
                        <a:spcAft>
                          <a:spcPts val="1000"/>
                        </a:spcAft>
                      </a:pPr>
                      <a:r>
                        <a:rPr lang="it-IT" sz="1400">
                          <a:effectLst/>
                          <a:latin typeface="+mn-lt"/>
                          <a:ea typeface="Book Antiqua" panose="02040602050305030304" pitchFamily="18" charset="0"/>
                          <a:cs typeface="Book Antiqua" panose="02040602050305030304" pitchFamily="18" charset="0"/>
                        </a:rPr>
                        <a:t>22/11/2022</a:t>
                      </a:r>
                      <a:endParaRPr lang="it-IT"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effectLst/>
                          <a:latin typeface="+mn-lt"/>
                          <a:ea typeface="Book Antiqua" panose="02040602050305030304" pitchFamily="18" charset="0"/>
                          <a:cs typeface="Book Antiqua" panose="02040602050305030304" pitchFamily="18" charset="0"/>
                        </a:rPr>
                        <a:t>Stipula dei contratti tra l’UPI e i beneficiari del contributo finanziario</a:t>
                      </a:r>
                      <a:endParaRPr lang="it-IT" sz="14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139776"/>
                  </a:ext>
                </a:extLst>
              </a:tr>
              <a:tr h="684264">
                <a:tc>
                  <a:txBody>
                    <a:bodyPr/>
                    <a:lstStyle/>
                    <a:p>
                      <a:pPr algn="ctr">
                        <a:lnSpc>
                          <a:spcPct val="115000"/>
                        </a:lnSpc>
                        <a:spcAft>
                          <a:spcPts val="1000"/>
                        </a:spcAft>
                      </a:pPr>
                      <a:r>
                        <a:rPr lang="it-IT" sz="1400">
                          <a:effectLst/>
                          <a:latin typeface="+mn-lt"/>
                          <a:ea typeface="Book Antiqua" panose="02040602050305030304" pitchFamily="18" charset="0"/>
                          <a:cs typeface="Book Antiqua" panose="02040602050305030304" pitchFamily="18" charset="0"/>
                        </a:rPr>
                        <a:t>Le attività devono iniziare entro 15 giorni dalla firma del contratto tra l’UPI e il beneficiario.</a:t>
                      </a:r>
                      <a:endParaRPr lang="it-IT"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effectLst/>
                          <a:latin typeface="+mn-lt"/>
                          <a:ea typeface="Book Antiqua" panose="02040602050305030304" pitchFamily="18" charset="0"/>
                          <a:cs typeface="Book Antiqua" panose="02040602050305030304" pitchFamily="18" charset="0"/>
                        </a:rPr>
                        <a:t>Inizio delle attività progettuali</a:t>
                      </a:r>
                      <a:endParaRPr lang="it-IT" sz="14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611906"/>
                  </a:ext>
                </a:extLst>
              </a:tr>
              <a:tr h="1382105">
                <a:tc>
                  <a:txBody>
                    <a:bodyPr/>
                    <a:lstStyle/>
                    <a:p>
                      <a:pPr algn="ctr">
                        <a:lnSpc>
                          <a:spcPct val="115000"/>
                        </a:lnSpc>
                        <a:spcAft>
                          <a:spcPts val="1000"/>
                        </a:spcAft>
                      </a:pPr>
                      <a:r>
                        <a:rPr lang="it-IT" sz="1400">
                          <a:effectLst/>
                          <a:latin typeface="+mn-lt"/>
                          <a:ea typeface="Book Antiqua" panose="02040602050305030304" pitchFamily="18" charset="0"/>
                          <a:cs typeface="Book Antiqua" panose="02040602050305030304" pitchFamily="18" charset="0"/>
                        </a:rPr>
                        <a:t>Le attività dovranno iniziare entro e non oltre il 6/12/2022 e concludersi entro e non oltre il 6/10/2023. La rendicontazione finale delle stesse dovrà essere presentata entro il 1/11/2023</a:t>
                      </a:r>
                      <a:endParaRPr lang="it-IT" sz="14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1400" b="1" dirty="0">
                          <a:effectLst/>
                          <a:latin typeface="+mn-lt"/>
                          <a:ea typeface="Book Antiqua" panose="02040602050305030304" pitchFamily="18" charset="0"/>
                          <a:cs typeface="Book Antiqua" panose="02040602050305030304" pitchFamily="18" charset="0"/>
                        </a:rPr>
                        <a:t>Conclusione delle attività progettuali</a:t>
                      </a:r>
                      <a:endParaRPr lang="it-IT" sz="14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781297"/>
                  </a:ext>
                </a:extLst>
              </a:tr>
            </a:tbl>
          </a:graphicData>
        </a:graphic>
      </p:graphicFrame>
      <p:sp>
        <p:nvSpPr>
          <p:cNvPr id="6" name="Rettangolo 5">
            <a:extLst>
              <a:ext uri="{FF2B5EF4-FFF2-40B4-BE49-F238E27FC236}">
                <a16:creationId xmlns:a16="http://schemas.microsoft.com/office/drawing/2014/main" id="{2B38A9A4-6B7D-1F32-99A8-236AFAA9648E}"/>
              </a:ext>
            </a:extLst>
          </p:cNvPr>
          <p:cNvSpPr/>
          <p:nvPr/>
        </p:nvSpPr>
        <p:spPr>
          <a:xfrm>
            <a:off x="551779" y="1075628"/>
            <a:ext cx="7657109" cy="634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CALENDARIO APG 2021</a:t>
            </a:r>
          </a:p>
        </p:txBody>
      </p:sp>
    </p:spTree>
    <p:extLst>
      <p:ext uri="{BB962C8B-B14F-4D97-AF65-F5344CB8AC3E}">
        <p14:creationId xmlns:p14="http://schemas.microsoft.com/office/powerpoint/2010/main" val="208737394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65810" y="1567904"/>
            <a:ext cx="6886588" cy="4912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i="1" u="none" strike="noStrike" kern="1200" cap="none" spc="0" normalizeH="0" baseline="0" noProof="0" dirty="0">
                <a:ln>
                  <a:noFill/>
                </a:ln>
                <a:solidFill>
                  <a:prstClr val="black"/>
                </a:solidFill>
                <a:effectLst/>
                <a:uLnTx/>
                <a:uFillTx/>
                <a:ea typeface="+mn-ea"/>
                <a:cs typeface="+mn-cs"/>
              </a:rPr>
              <a:t>Grazie per l’attenzione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400" b="1" i="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1" u="none" strike="noStrike" kern="1200" cap="none" spc="0" normalizeH="0" baseline="0" noProof="0" dirty="0">
              <a:ln>
                <a:noFill/>
              </a:ln>
              <a:solidFill>
                <a:prstClr val="black"/>
              </a:solidFill>
              <a:effectLst/>
              <a:uLnTx/>
              <a:uFillTx/>
              <a:ea typeface="+mn-ea"/>
              <a:cs typeface="+mn-cs"/>
            </a:endParaRPr>
          </a:p>
          <a:p>
            <a:pPr algn="ctr">
              <a:lnSpc>
                <a:spcPct val="115000"/>
              </a:lnSpc>
            </a:pPr>
            <a:r>
              <a:rPr lang="it-IT" sz="2400" b="1" dirty="0">
                <a:solidFill>
                  <a:srgbClr val="000000"/>
                </a:solidFill>
                <a:effectLst/>
                <a:ea typeface="Book Antiqua" panose="02040602050305030304" pitchFamily="18" charset="0"/>
                <a:cs typeface="Book Antiqua" panose="02040602050305030304" pitchFamily="18" charset="0"/>
              </a:rPr>
              <a:t>Le richieste di informazioni relative all’Avviso 2021 di Azione </a:t>
            </a:r>
            <a:r>
              <a:rPr lang="it-IT" sz="2400" b="1" dirty="0" err="1">
                <a:solidFill>
                  <a:srgbClr val="000000"/>
                </a:solidFill>
                <a:effectLst/>
                <a:ea typeface="Book Antiqua" panose="02040602050305030304" pitchFamily="18" charset="0"/>
                <a:cs typeface="Book Antiqua" panose="02040602050305030304" pitchFamily="18" charset="0"/>
              </a:rPr>
              <a:t>ProvincEgiovani</a:t>
            </a:r>
            <a:r>
              <a:rPr lang="it-IT" sz="2400" b="1" dirty="0">
                <a:solidFill>
                  <a:srgbClr val="000000"/>
                </a:solidFill>
                <a:effectLst/>
                <a:ea typeface="Book Antiqua" panose="02040602050305030304" pitchFamily="18" charset="0"/>
                <a:cs typeface="Book Antiqua" panose="02040602050305030304" pitchFamily="18" charset="0"/>
              </a:rPr>
              <a:t> devono esclusivamente essere inviate all'indirizzo e-mail </a:t>
            </a:r>
            <a:r>
              <a:rPr lang="it-IT" sz="2400" b="1" u="sng" dirty="0">
                <a:solidFill>
                  <a:srgbClr val="0000FF"/>
                </a:solidFill>
                <a:effectLst/>
                <a:ea typeface="Book Antiqua" panose="02040602050305030304" pitchFamily="18" charset="0"/>
                <a:cs typeface="Book Antiqua" panose="02040602050305030304" pitchFamily="18" charset="0"/>
                <a:hlinkClick r:id="rId2"/>
              </a:rPr>
              <a:t>azioneprovincegiovani@upinet.it</a:t>
            </a:r>
            <a:r>
              <a:rPr lang="it-IT" sz="2400" b="1" dirty="0">
                <a:solidFill>
                  <a:srgbClr val="0000FF"/>
                </a:solidFill>
                <a:effectLst/>
                <a:ea typeface="Book Antiqua" panose="02040602050305030304" pitchFamily="18" charset="0"/>
                <a:cs typeface="Book Antiqua" panose="02040602050305030304" pitchFamily="18" charset="0"/>
              </a:rPr>
              <a:t> </a:t>
            </a:r>
            <a:r>
              <a:rPr lang="it-IT" sz="2400" b="1" dirty="0">
                <a:solidFill>
                  <a:srgbClr val="000000"/>
                </a:solidFill>
                <a:effectLst/>
                <a:ea typeface="Book Antiqua" panose="02040602050305030304" pitchFamily="18" charset="0"/>
                <a:cs typeface="Book Antiqua" panose="02040602050305030304" pitchFamily="18" charset="0"/>
              </a:rPr>
              <a:t>indicando nell’oggetto APG 2021.</a:t>
            </a:r>
            <a:endParaRPr lang="it-IT" sz="2400" b="1" dirty="0">
              <a:effectLst/>
              <a:ea typeface="Times New Roman" panose="02020603050405020304" pitchFamily="18" charset="0"/>
            </a:endParaRPr>
          </a:p>
          <a:p>
            <a:pPr algn="just">
              <a:lnSpc>
                <a:spcPct val="115000"/>
              </a:lnSpc>
            </a:pPr>
            <a:r>
              <a:rPr lang="it-IT" sz="4800" dirty="0">
                <a:solidFill>
                  <a:srgbClr val="000000"/>
                </a:solidFill>
                <a:effectLst/>
                <a:highlight>
                  <a:srgbClr val="FFFF00"/>
                </a:highlight>
                <a:latin typeface="Book Antiqua" panose="02040602050305030304" pitchFamily="18" charset="0"/>
                <a:ea typeface="Book Antiqua" panose="02040602050305030304" pitchFamily="18" charset="0"/>
                <a:cs typeface="Book Antiqua" panose="02040602050305030304" pitchFamily="18" charset="0"/>
              </a:rPr>
              <a:t> </a:t>
            </a:r>
            <a:endParaRPr lang="it-IT" sz="54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800" b="1"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098544"/>
            <a:ext cx="864096"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Elemento grafico 5" descr="Pensiero">
            <a:extLst>
              <a:ext uri="{FF2B5EF4-FFF2-40B4-BE49-F238E27FC236}">
                <a16:creationId xmlns:a16="http://schemas.microsoft.com/office/drawing/2014/main" id="{DEAE710C-F1DE-43B3-9E22-3B3DAC666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834" y="2033671"/>
            <a:ext cx="1443519" cy="1443519"/>
          </a:xfrm>
          <a:prstGeom prst="rect">
            <a:avLst/>
          </a:prstGeom>
        </p:spPr>
      </p:pic>
      <p:sp>
        <p:nvSpPr>
          <p:cNvPr id="3" name="Segnaposto numero diapositiva 2">
            <a:extLst>
              <a:ext uri="{FF2B5EF4-FFF2-40B4-BE49-F238E27FC236}">
                <a16:creationId xmlns:a16="http://schemas.microsoft.com/office/drawing/2014/main" id="{B711F875-A7B3-6782-B1FE-EC5D0CF3A743}"/>
              </a:ext>
            </a:extLst>
          </p:cNvPr>
          <p:cNvSpPr>
            <a:spLocks noGrp="1"/>
          </p:cNvSpPr>
          <p:nvPr>
            <p:ph type="sldNum" sz="quarter" idx="12"/>
          </p:nvPr>
        </p:nvSpPr>
        <p:spPr/>
        <p:txBody>
          <a:bodyPr/>
          <a:lstStyle/>
          <a:p>
            <a:fld id="{379D52C2-EF25-49B6-8FC0-B23BEF449E0A}" type="slidenum">
              <a:rPr lang="it-IT" altLang="it-IT" smtClean="0"/>
              <a:pPr/>
              <a:t>35</a:t>
            </a:fld>
            <a:endParaRPr lang="it-IT" altLang="it-IT"/>
          </a:p>
        </p:txBody>
      </p:sp>
      <p:pic>
        <p:nvPicPr>
          <p:cNvPr id="8" name="image1.png">
            <a:extLst>
              <a:ext uri="{FF2B5EF4-FFF2-40B4-BE49-F238E27FC236}">
                <a16:creationId xmlns:a16="http://schemas.microsoft.com/office/drawing/2014/main" id="{84380C78-C6C6-E450-7D67-B1656DE05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1C4EDA0E-352B-BD67-CA29-E7110EB825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5EAA2532-2038-BE0D-AEA9-2FF63B8F8AD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23533F6F-1C5C-00B4-5A5B-99F26D01C65B}"/>
              </a:ext>
            </a:extLst>
          </p:cNvPr>
          <p:cNvPicPr>
            <a:picLocks noChangeAspect="1"/>
          </p:cNvPicPr>
          <p:nvPr/>
        </p:nvPicPr>
        <p:blipFill>
          <a:blip r:embed="rId9"/>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0FA3DE20-C97F-C43E-C4CA-56237C487CC0}"/>
              </a:ext>
            </a:extLst>
          </p:cNvPr>
          <p:cNvPicPr>
            <a:picLocks noChangeAspect="1"/>
          </p:cNvPicPr>
          <p:nvPr/>
        </p:nvPicPr>
        <p:blipFill>
          <a:blip r:embed="rId10"/>
          <a:stretch>
            <a:fillRect/>
          </a:stretch>
        </p:blipFill>
        <p:spPr>
          <a:xfrm>
            <a:off x="7851777" y="261729"/>
            <a:ext cx="762066" cy="560881"/>
          </a:xfrm>
          <a:prstGeom prst="rect">
            <a:avLst/>
          </a:prstGeom>
        </p:spPr>
      </p:pic>
    </p:spTree>
    <p:extLst>
      <p:ext uri="{BB962C8B-B14F-4D97-AF65-F5344CB8AC3E}">
        <p14:creationId xmlns:p14="http://schemas.microsoft.com/office/powerpoint/2010/main" val="382890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4</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806878" y="1324244"/>
            <a:ext cx="7007613"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3200" dirty="0">
                <a:solidFill>
                  <a:schemeClr val="bg1"/>
                </a:solidFill>
              </a:rPr>
              <a:t>APG 2021</a:t>
            </a:r>
          </a:p>
        </p:txBody>
      </p:sp>
      <p:sp>
        <p:nvSpPr>
          <p:cNvPr id="21" name="CasellaDiTesto 20">
            <a:extLst>
              <a:ext uri="{FF2B5EF4-FFF2-40B4-BE49-F238E27FC236}">
                <a16:creationId xmlns:a16="http://schemas.microsoft.com/office/drawing/2014/main" id="{D639D146-0E07-D146-A129-9286E8832D12}"/>
              </a:ext>
            </a:extLst>
          </p:cNvPr>
          <p:cNvSpPr txBox="1"/>
          <p:nvPr/>
        </p:nvSpPr>
        <p:spPr>
          <a:xfrm>
            <a:off x="5856949" y="2555036"/>
            <a:ext cx="2736304" cy="461665"/>
          </a:xfrm>
          <a:prstGeom prst="rect">
            <a:avLst/>
          </a:prstGeom>
          <a:noFill/>
        </p:spPr>
        <p:txBody>
          <a:bodyPr wrap="square">
            <a:spAutoFit/>
          </a:bodyPr>
          <a:lstStyle/>
          <a:p>
            <a:r>
              <a:rPr kumimoji="0" lang="it-IT"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€ 1.045.055</a:t>
            </a:r>
            <a:endParaRPr lang="it-IT" b="1" dirty="0">
              <a:solidFill>
                <a:srgbClr val="0070C0"/>
              </a:solidFill>
              <a:latin typeface="Arial" panose="020B0604020202020204" pitchFamily="34" charset="0"/>
              <a:cs typeface="Arial" panose="020B0604020202020204" pitchFamily="34" charset="0"/>
            </a:endParaRPr>
          </a:p>
        </p:txBody>
      </p:sp>
      <p:sp>
        <p:nvSpPr>
          <p:cNvPr id="12" name="Rettangolo 11"/>
          <p:cNvSpPr/>
          <p:nvPr/>
        </p:nvSpPr>
        <p:spPr>
          <a:xfrm>
            <a:off x="806878" y="2420888"/>
            <a:ext cx="4572000" cy="1200329"/>
          </a:xfrm>
          <a:prstGeom prst="rect">
            <a:avLst/>
          </a:prstGeom>
        </p:spPr>
        <p:txBody>
          <a:bodyPr>
            <a:spAutoFit/>
          </a:bodyPr>
          <a:lstStyle/>
          <a:p>
            <a:r>
              <a:rPr lang="it-IT" dirty="0"/>
              <a:t>Conferenza Unificata del 5 maggio 2021.</a:t>
            </a:r>
          </a:p>
          <a:p>
            <a:endParaRPr lang="it-IT" dirty="0"/>
          </a:p>
          <a:p>
            <a:r>
              <a:rPr lang="it-IT" dirty="0"/>
              <a:t>Accordo tra UPI e il Dipartimento del 9 dicembre 2021.</a:t>
            </a:r>
          </a:p>
        </p:txBody>
      </p:sp>
      <p:sp>
        <p:nvSpPr>
          <p:cNvPr id="23" name="Rettangolo 22"/>
          <p:cNvSpPr/>
          <p:nvPr/>
        </p:nvSpPr>
        <p:spPr>
          <a:xfrm>
            <a:off x="774430" y="4293096"/>
            <a:ext cx="4572000" cy="1477328"/>
          </a:xfrm>
          <a:prstGeom prst="rect">
            <a:avLst/>
          </a:prstGeom>
        </p:spPr>
        <p:txBody>
          <a:bodyPr>
            <a:spAutoFit/>
          </a:bodyPr>
          <a:lstStyle/>
          <a:p>
            <a:r>
              <a:rPr lang="it-IT" dirty="0"/>
              <a:t>Conferenza Unificata del 4 agosto 2021 per riparto dell’Incremento del FPG 2021.</a:t>
            </a:r>
          </a:p>
          <a:p>
            <a:endParaRPr lang="it-IT" dirty="0"/>
          </a:p>
          <a:p>
            <a:r>
              <a:rPr lang="it-IT" dirty="0"/>
              <a:t>Accordo tra UPI e il Dipartimento dell’11 aprile 2022.</a:t>
            </a:r>
          </a:p>
        </p:txBody>
      </p:sp>
      <p:sp>
        <p:nvSpPr>
          <p:cNvPr id="24" name="CasellaDiTesto 23">
            <a:extLst>
              <a:ext uri="{FF2B5EF4-FFF2-40B4-BE49-F238E27FC236}">
                <a16:creationId xmlns:a16="http://schemas.microsoft.com/office/drawing/2014/main" id="{D639D146-0E07-D146-A129-9286E8832D12}"/>
              </a:ext>
            </a:extLst>
          </p:cNvPr>
          <p:cNvSpPr txBox="1"/>
          <p:nvPr/>
        </p:nvSpPr>
        <p:spPr>
          <a:xfrm>
            <a:off x="5891811" y="4317153"/>
            <a:ext cx="2736304" cy="461665"/>
          </a:xfrm>
          <a:prstGeom prst="rect">
            <a:avLst/>
          </a:prstGeom>
          <a:noFill/>
        </p:spPr>
        <p:txBody>
          <a:bodyPr wrap="square">
            <a:spAutoFit/>
          </a:bodyPr>
          <a:lstStyle/>
          <a:p>
            <a:r>
              <a:rPr kumimoji="0" lang="it-IT"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€ 1.050.000</a:t>
            </a:r>
            <a:endParaRPr lang="it-IT" b="1" dirty="0">
              <a:solidFill>
                <a:srgbClr val="0070C0"/>
              </a:solidFill>
              <a:latin typeface="Arial" panose="020B0604020202020204" pitchFamily="34" charset="0"/>
              <a:cs typeface="Arial" panose="020B0604020202020204" pitchFamily="34" charset="0"/>
            </a:endParaRPr>
          </a:p>
        </p:txBody>
      </p:sp>
      <p:pic>
        <p:nvPicPr>
          <p:cNvPr id="13" name="image1.png">
            <a:extLst>
              <a:ext uri="{FF2B5EF4-FFF2-40B4-BE49-F238E27FC236}">
                <a16:creationId xmlns:a16="http://schemas.microsoft.com/office/drawing/2014/main" id="{A41DA658-A5D0-0E5E-9415-4DCA1CAEF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7580D23D-17DE-B0DB-48C0-4F8BB91978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D77D9078-28FA-336B-B307-E0E334A6FE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Immagine 16">
            <a:extLst>
              <a:ext uri="{FF2B5EF4-FFF2-40B4-BE49-F238E27FC236}">
                <a16:creationId xmlns:a16="http://schemas.microsoft.com/office/drawing/2014/main" id="{4DD3DF4E-D7B1-FB3F-340B-023004DFD2DE}"/>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8" name="Immagine 17">
            <a:extLst>
              <a:ext uri="{FF2B5EF4-FFF2-40B4-BE49-F238E27FC236}">
                <a16:creationId xmlns:a16="http://schemas.microsoft.com/office/drawing/2014/main" id="{1376FBC8-95F4-7281-249E-E79EB4F6E060}"/>
              </a:ext>
            </a:extLst>
          </p:cNvPr>
          <p:cNvPicPr>
            <a:picLocks noChangeAspect="1"/>
          </p:cNvPicPr>
          <p:nvPr/>
        </p:nvPicPr>
        <p:blipFill>
          <a:blip r:embed="rId7"/>
          <a:stretch>
            <a:fillRect/>
          </a:stretch>
        </p:blipFill>
        <p:spPr>
          <a:xfrm>
            <a:off x="7851777" y="261729"/>
            <a:ext cx="762066" cy="560881"/>
          </a:xfrm>
          <a:prstGeom prst="rect">
            <a:avLst/>
          </a:prstGeom>
        </p:spPr>
      </p:pic>
    </p:spTree>
    <p:extLst>
      <p:ext uri="{BB962C8B-B14F-4D97-AF65-F5344CB8AC3E}">
        <p14:creationId xmlns:p14="http://schemas.microsoft.com/office/powerpoint/2010/main" val="23372687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5</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806878" y="1324244"/>
            <a:ext cx="7007613"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3200" dirty="0">
                <a:solidFill>
                  <a:schemeClr val="bg1"/>
                </a:solidFill>
              </a:rPr>
              <a:t>APG 2021</a:t>
            </a:r>
          </a:p>
        </p:txBody>
      </p:sp>
      <p:sp>
        <p:nvSpPr>
          <p:cNvPr id="2" name="Rettangolo 1">
            <a:extLst>
              <a:ext uri="{FF2B5EF4-FFF2-40B4-BE49-F238E27FC236}">
                <a16:creationId xmlns:a16="http://schemas.microsoft.com/office/drawing/2014/main" id="{EFAC199F-5992-1146-E097-324290A0414E}"/>
              </a:ext>
            </a:extLst>
          </p:cNvPr>
          <p:cNvSpPr/>
          <p:nvPr/>
        </p:nvSpPr>
        <p:spPr>
          <a:xfrm>
            <a:off x="2860788" y="2319248"/>
            <a:ext cx="236936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Avviso Pubblico</a:t>
            </a:r>
          </a:p>
        </p:txBody>
      </p:sp>
      <p:sp>
        <p:nvSpPr>
          <p:cNvPr id="9" name="Rettangolo 8">
            <a:extLst>
              <a:ext uri="{FF2B5EF4-FFF2-40B4-BE49-F238E27FC236}">
                <a16:creationId xmlns:a16="http://schemas.microsoft.com/office/drawing/2014/main" id="{EFAC199F-5992-1146-E097-324290A0414E}"/>
              </a:ext>
            </a:extLst>
          </p:cNvPr>
          <p:cNvSpPr/>
          <p:nvPr/>
        </p:nvSpPr>
        <p:spPr>
          <a:xfrm>
            <a:off x="6283213" y="2319248"/>
            <a:ext cx="236936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rgbClr val="FF0000"/>
                </a:solidFill>
              </a:rPr>
              <a:t>Pubblicazione 6 </a:t>
            </a:r>
            <a:r>
              <a:rPr lang="it-IT" b="1" dirty="0">
                <a:solidFill>
                  <a:srgbClr val="FF0000"/>
                </a:solidFill>
              </a:rPr>
              <a:t>settembre 2022</a:t>
            </a:r>
          </a:p>
        </p:txBody>
      </p:sp>
      <p:sp>
        <p:nvSpPr>
          <p:cNvPr id="10" name="Rettangolo 9">
            <a:extLst>
              <a:ext uri="{FF2B5EF4-FFF2-40B4-BE49-F238E27FC236}">
                <a16:creationId xmlns:a16="http://schemas.microsoft.com/office/drawing/2014/main" id="{EFAC199F-5992-1146-E097-324290A0414E}"/>
              </a:ext>
            </a:extLst>
          </p:cNvPr>
          <p:cNvSpPr/>
          <p:nvPr/>
        </p:nvSpPr>
        <p:spPr>
          <a:xfrm>
            <a:off x="1347907" y="3617606"/>
            <a:ext cx="236936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Lotto 1</a:t>
            </a:r>
          </a:p>
        </p:txBody>
      </p:sp>
      <p:sp>
        <p:nvSpPr>
          <p:cNvPr id="11" name="Rettangolo 10">
            <a:extLst>
              <a:ext uri="{FF2B5EF4-FFF2-40B4-BE49-F238E27FC236}">
                <a16:creationId xmlns:a16="http://schemas.microsoft.com/office/drawing/2014/main" id="{EFAC199F-5992-1146-E097-324290A0414E}"/>
              </a:ext>
            </a:extLst>
          </p:cNvPr>
          <p:cNvSpPr/>
          <p:nvPr/>
        </p:nvSpPr>
        <p:spPr>
          <a:xfrm>
            <a:off x="4267131" y="3617606"/>
            <a:ext cx="236936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Lotto 2</a:t>
            </a:r>
          </a:p>
        </p:txBody>
      </p:sp>
      <p:sp>
        <p:nvSpPr>
          <p:cNvPr id="3" name="Freccia a destra 2"/>
          <p:cNvSpPr/>
          <p:nvPr/>
        </p:nvSpPr>
        <p:spPr>
          <a:xfrm>
            <a:off x="5220072" y="2822714"/>
            <a:ext cx="972000" cy="1800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p:nvPr/>
        </p:nvCxnSpPr>
        <p:spPr>
          <a:xfrm flipH="1">
            <a:off x="2771800" y="3284984"/>
            <a:ext cx="756000" cy="648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355976" y="3284984"/>
            <a:ext cx="955237" cy="648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787151" y="4581128"/>
            <a:ext cx="2560713"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Contrasto alla dispersione scolastica e orientamento personale e professionale</a:t>
            </a:r>
          </a:p>
        </p:txBody>
      </p:sp>
      <p:sp>
        <p:nvSpPr>
          <p:cNvPr id="19" name="Rettangolo 18"/>
          <p:cNvSpPr/>
          <p:nvPr/>
        </p:nvSpPr>
        <p:spPr>
          <a:xfrm>
            <a:off x="787151" y="5805264"/>
            <a:ext cx="2560713" cy="675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Giovani e nuove tecnologie</a:t>
            </a:r>
          </a:p>
        </p:txBody>
      </p:sp>
      <p:sp>
        <p:nvSpPr>
          <p:cNvPr id="20" name="Rettangolo 19"/>
          <p:cNvSpPr/>
          <p:nvPr/>
        </p:nvSpPr>
        <p:spPr>
          <a:xfrm>
            <a:off x="4626488" y="4581128"/>
            <a:ext cx="2362649"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Azioni di Contrasto al Disagio Giovanile</a:t>
            </a:r>
          </a:p>
        </p:txBody>
      </p:sp>
      <p:pic>
        <p:nvPicPr>
          <p:cNvPr id="18" name="image1.png">
            <a:extLst>
              <a:ext uri="{FF2B5EF4-FFF2-40B4-BE49-F238E27FC236}">
                <a16:creationId xmlns:a16="http://schemas.microsoft.com/office/drawing/2014/main" id="{5795C654-F6FC-1776-F8C5-0B6FEFA5B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image2.png">
            <a:extLst>
              <a:ext uri="{FF2B5EF4-FFF2-40B4-BE49-F238E27FC236}">
                <a16:creationId xmlns:a16="http://schemas.microsoft.com/office/drawing/2014/main" id="{4E8EA944-3211-4832-B0DD-11AF19163A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Immagine 9">
            <a:extLst>
              <a:ext uri="{FF2B5EF4-FFF2-40B4-BE49-F238E27FC236}">
                <a16:creationId xmlns:a16="http://schemas.microsoft.com/office/drawing/2014/main" id="{B25442DD-0739-9AEF-F1EE-3BDBEF943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Immagine 22">
            <a:extLst>
              <a:ext uri="{FF2B5EF4-FFF2-40B4-BE49-F238E27FC236}">
                <a16:creationId xmlns:a16="http://schemas.microsoft.com/office/drawing/2014/main" id="{EBFB3792-D1F7-E124-4592-5AE36F968444}"/>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24" name="Immagine 23">
            <a:extLst>
              <a:ext uri="{FF2B5EF4-FFF2-40B4-BE49-F238E27FC236}">
                <a16:creationId xmlns:a16="http://schemas.microsoft.com/office/drawing/2014/main" id="{3A4F1F41-82DC-53CA-84C6-2EB494EAE2D8}"/>
              </a:ext>
            </a:extLst>
          </p:cNvPr>
          <p:cNvPicPr>
            <a:picLocks noChangeAspect="1"/>
          </p:cNvPicPr>
          <p:nvPr/>
        </p:nvPicPr>
        <p:blipFill>
          <a:blip r:embed="rId7"/>
          <a:stretch>
            <a:fillRect/>
          </a:stretch>
        </p:blipFill>
        <p:spPr>
          <a:xfrm>
            <a:off x="7851777" y="261729"/>
            <a:ext cx="762066" cy="560881"/>
          </a:xfrm>
          <a:prstGeom prst="rect">
            <a:avLst/>
          </a:prstGeom>
        </p:spPr>
      </p:pic>
    </p:spTree>
    <p:extLst>
      <p:ext uri="{BB962C8B-B14F-4D97-AF65-F5344CB8AC3E}">
        <p14:creationId xmlns:p14="http://schemas.microsoft.com/office/powerpoint/2010/main" val="25673820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6</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Rettangolo arrotondato 7">
            <a:extLst>
              <a:ext uri="{FF2B5EF4-FFF2-40B4-BE49-F238E27FC236}">
                <a16:creationId xmlns:a16="http://schemas.microsoft.com/office/drawing/2014/main" id="{C1B8AFB2-39F0-79EA-B69C-089F0262B88E}"/>
              </a:ext>
            </a:extLst>
          </p:cNvPr>
          <p:cNvSpPr/>
          <p:nvPr/>
        </p:nvSpPr>
        <p:spPr>
          <a:xfrm>
            <a:off x="1547813" y="1484313"/>
            <a:ext cx="6480175" cy="576262"/>
          </a:xfrm>
          <a:prstGeom prst="round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a:ea typeface="+mn-ea"/>
                <a:cs typeface="+mn-cs"/>
              </a:rPr>
              <a:t>A CHI SI RIVOLGE</a:t>
            </a:r>
          </a:p>
        </p:txBody>
      </p:sp>
      <p:pic>
        <p:nvPicPr>
          <p:cNvPr id="10" name="Diagramma 5">
            <a:extLst>
              <a:ext uri="{FF2B5EF4-FFF2-40B4-BE49-F238E27FC236}">
                <a16:creationId xmlns:a16="http://schemas.microsoft.com/office/drawing/2014/main" id="{7B3386E0-D134-91C3-143B-F894ECEE2C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35200"/>
            <a:ext cx="66167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1.png">
            <a:extLst>
              <a:ext uri="{FF2B5EF4-FFF2-40B4-BE49-F238E27FC236}">
                <a16:creationId xmlns:a16="http://schemas.microsoft.com/office/drawing/2014/main" id="{40AB26F6-F1C7-C626-A16D-EC68C45A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image2.png">
            <a:extLst>
              <a:ext uri="{FF2B5EF4-FFF2-40B4-BE49-F238E27FC236}">
                <a16:creationId xmlns:a16="http://schemas.microsoft.com/office/drawing/2014/main" id="{7032C1E1-9935-37D8-D1FE-F97471659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Immagine 9">
            <a:extLst>
              <a:ext uri="{FF2B5EF4-FFF2-40B4-BE49-F238E27FC236}">
                <a16:creationId xmlns:a16="http://schemas.microsoft.com/office/drawing/2014/main" id="{976610DE-ABC6-0321-C10C-38D4995A53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ECB4EBC8-CCA6-740F-845E-11034831005A}"/>
              </a:ext>
            </a:extLst>
          </p:cNvPr>
          <p:cNvPicPr>
            <a:picLocks noChangeAspect="1"/>
          </p:cNvPicPr>
          <p:nvPr/>
        </p:nvPicPr>
        <p:blipFill>
          <a:blip r:embed="rId7"/>
          <a:stretch>
            <a:fillRect/>
          </a:stretch>
        </p:blipFill>
        <p:spPr>
          <a:xfrm>
            <a:off x="6239057" y="371467"/>
            <a:ext cx="853514" cy="451143"/>
          </a:xfrm>
          <a:prstGeom prst="rect">
            <a:avLst/>
          </a:prstGeom>
        </p:spPr>
      </p:pic>
      <p:pic>
        <p:nvPicPr>
          <p:cNvPr id="15" name="Immagine 14">
            <a:extLst>
              <a:ext uri="{FF2B5EF4-FFF2-40B4-BE49-F238E27FC236}">
                <a16:creationId xmlns:a16="http://schemas.microsoft.com/office/drawing/2014/main" id="{0AA7E723-01D1-CB38-5AAE-48C40840BA21}"/>
              </a:ext>
            </a:extLst>
          </p:cNvPr>
          <p:cNvPicPr>
            <a:picLocks noChangeAspect="1"/>
          </p:cNvPicPr>
          <p:nvPr/>
        </p:nvPicPr>
        <p:blipFill>
          <a:blip r:embed="rId8"/>
          <a:stretch>
            <a:fillRect/>
          </a:stretch>
        </p:blipFill>
        <p:spPr>
          <a:xfrm>
            <a:off x="7851777" y="261729"/>
            <a:ext cx="762066" cy="560881"/>
          </a:xfrm>
          <a:prstGeom prst="rect">
            <a:avLst/>
          </a:prstGeom>
        </p:spPr>
      </p:pic>
    </p:spTree>
    <p:extLst>
      <p:ext uri="{BB962C8B-B14F-4D97-AF65-F5344CB8AC3E}">
        <p14:creationId xmlns:p14="http://schemas.microsoft.com/office/powerpoint/2010/main" val="15706458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7</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Rettangolo arrotondato 4">
            <a:extLst>
              <a:ext uri="{FF2B5EF4-FFF2-40B4-BE49-F238E27FC236}">
                <a16:creationId xmlns:a16="http://schemas.microsoft.com/office/drawing/2014/main" id="{A3A1070E-8839-2118-5F1C-D18D974273D5}"/>
              </a:ext>
            </a:extLst>
          </p:cNvPr>
          <p:cNvSpPr/>
          <p:nvPr/>
        </p:nvSpPr>
        <p:spPr>
          <a:xfrm>
            <a:off x="410319" y="1429119"/>
            <a:ext cx="4665737" cy="1169325"/>
          </a:xfrm>
          <a:prstGeom prst="roundRect">
            <a:avLst/>
          </a:prstGeom>
          <a:solidFill>
            <a:srgbClr val="1F497D">
              <a:lumMod val="60000"/>
              <a:lumOff val="40000"/>
            </a:srgb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white"/>
                </a:solidFill>
                <a:effectLst/>
                <a:uLnTx/>
                <a:uFillTx/>
                <a:latin typeface="Calibri"/>
                <a:ea typeface="+mn-ea"/>
                <a:cs typeface="+mn-cs"/>
              </a:rPr>
              <a:t>BENEFICIARI FINALI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white"/>
                </a:solidFill>
                <a:effectLst/>
                <a:uLnTx/>
                <a:uFillTx/>
                <a:latin typeface="Calibri"/>
                <a:ea typeface="+mn-ea"/>
                <a:cs typeface="+mn-cs"/>
              </a:rPr>
              <a:t>giovani tra i  14-35 anni</a:t>
            </a:r>
          </a:p>
        </p:txBody>
      </p:sp>
      <p:sp>
        <p:nvSpPr>
          <p:cNvPr id="8" name="Rettangolo 7">
            <a:extLst>
              <a:ext uri="{FF2B5EF4-FFF2-40B4-BE49-F238E27FC236}">
                <a16:creationId xmlns:a16="http://schemas.microsoft.com/office/drawing/2014/main" id="{5F40BD62-1499-33E2-50EF-C0734AC0BF10}"/>
              </a:ext>
            </a:extLst>
          </p:cNvPr>
          <p:cNvSpPr/>
          <p:nvPr/>
        </p:nvSpPr>
        <p:spPr>
          <a:xfrm>
            <a:off x="539750" y="3104356"/>
            <a:ext cx="6769100" cy="936625"/>
          </a:xfrm>
          <a:prstGeom prst="rect">
            <a:avLst/>
          </a:prstGeom>
          <a:solidFill>
            <a:srgbClr val="9BBB59">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a:ln>
                  <a:noFill/>
                </a:ln>
                <a:solidFill>
                  <a:prstClr val="black"/>
                </a:solidFill>
                <a:effectLst/>
                <a:uLnTx/>
                <a:uFillTx/>
                <a:latin typeface="Calibri" panose="020F0502020204030204"/>
                <a:ea typeface="+mn-ea"/>
                <a:cs typeface="+mn-cs"/>
              </a:rPr>
              <a:t>I progetti devono avere una durata massima di 10 mesi. </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ttangolo 8">
            <a:extLst>
              <a:ext uri="{FF2B5EF4-FFF2-40B4-BE49-F238E27FC236}">
                <a16:creationId xmlns:a16="http://schemas.microsoft.com/office/drawing/2014/main" id="{3C0D53AF-7409-0180-A6B8-711A942AD3C3}"/>
              </a:ext>
            </a:extLst>
          </p:cNvPr>
          <p:cNvSpPr/>
          <p:nvPr/>
        </p:nvSpPr>
        <p:spPr>
          <a:xfrm>
            <a:off x="531837" y="4666206"/>
            <a:ext cx="6769100" cy="1270000"/>
          </a:xfrm>
          <a:prstGeom prst="rect">
            <a:avLst/>
          </a:prstGeom>
          <a:solidFill>
            <a:srgbClr val="9BBB59">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Calibri"/>
                <a:ea typeface="+mn-ea"/>
                <a:cs typeface="+mn-cs"/>
              </a:rPr>
              <a:t>Partenariato composto da Comuni, istituti scolastici, Enti di ricerca, associazioni giovanili, fondazioni, Enti strumentali e altri attori e stakeholders rilevanti </a:t>
            </a:r>
          </a:p>
        </p:txBody>
      </p:sp>
      <p:sp>
        <p:nvSpPr>
          <p:cNvPr id="10" name="Callout con freccia sinistra 1">
            <a:extLst>
              <a:ext uri="{FF2B5EF4-FFF2-40B4-BE49-F238E27FC236}">
                <a16:creationId xmlns:a16="http://schemas.microsoft.com/office/drawing/2014/main" id="{146CA1E6-8A31-160F-0874-21E6136141B1}"/>
              </a:ext>
            </a:extLst>
          </p:cNvPr>
          <p:cNvSpPr/>
          <p:nvPr/>
        </p:nvSpPr>
        <p:spPr>
          <a:xfrm>
            <a:off x="7452320" y="4668432"/>
            <a:ext cx="1512888" cy="1557337"/>
          </a:xfrm>
          <a:prstGeom prst="leftArrow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540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47F4A9B8-6FFC-61C3-F5AD-7E43E12B7A10}"/>
              </a:ext>
            </a:extLst>
          </p:cNvPr>
          <p:cNvSpPr/>
          <p:nvPr/>
        </p:nvSpPr>
        <p:spPr>
          <a:xfrm rot="5400000">
            <a:off x="7958207" y="4985686"/>
            <a:ext cx="1556836" cy="92333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uLnTx/>
                <a:uFillTx/>
                <a:latin typeface="Arial" panose="020B0604020202020204" pitchFamily="34" charset="0"/>
                <a:ea typeface="+mn-ea"/>
                <a:cs typeface="Arial" panose="020B0604020202020204" pitchFamily="34" charset="0"/>
              </a:rPr>
              <a:t>Sostenibilità</a:t>
            </a:r>
          </a:p>
        </p:txBody>
      </p:sp>
      <p:sp>
        <p:nvSpPr>
          <p:cNvPr id="12" name="Rettangolo con angoli arrotondati 11">
            <a:extLst>
              <a:ext uri="{FF2B5EF4-FFF2-40B4-BE49-F238E27FC236}">
                <a16:creationId xmlns:a16="http://schemas.microsoft.com/office/drawing/2014/main" id="{21279391-8839-7EB9-09C9-159D7525FF73}"/>
              </a:ext>
            </a:extLst>
          </p:cNvPr>
          <p:cNvSpPr/>
          <p:nvPr/>
        </p:nvSpPr>
        <p:spPr>
          <a:xfrm>
            <a:off x="5220072" y="1400496"/>
            <a:ext cx="3600400" cy="1197947"/>
          </a:xfrm>
          <a:prstGeom prst="roundRect">
            <a:avLst/>
          </a:prstGeom>
          <a:solidFill>
            <a:schemeClr val="accent1"/>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Calibri" panose="020F0502020204030204"/>
                <a:ea typeface="+mn-ea"/>
                <a:cs typeface="+mn-cs"/>
              </a:rPr>
              <a:t>BENEFICIARI INDIRETTI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Calibri" panose="020F0502020204030204"/>
                <a:ea typeface="+mn-ea"/>
                <a:cs typeface="+mn-cs"/>
              </a:rPr>
              <a:t> scuole, associazioni giovanili, stakeholder</a:t>
            </a:r>
          </a:p>
        </p:txBody>
      </p:sp>
      <p:pic>
        <p:nvPicPr>
          <p:cNvPr id="13" name="image1.png">
            <a:extLst>
              <a:ext uri="{FF2B5EF4-FFF2-40B4-BE49-F238E27FC236}">
                <a16:creationId xmlns:a16="http://schemas.microsoft.com/office/drawing/2014/main" id="{709ADC53-9896-B529-D1FC-7D84B20E6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5A734AB8-8FBE-58C8-E1E5-143CDD3182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33A6CEFE-E6A8-59B9-51D1-B2719E2A7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9F82DE89-8306-782F-944D-159FFA898B21}"/>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BDB6657D-C60B-5BFA-D422-7B1ED7E2230E}"/>
              </a:ext>
            </a:extLst>
          </p:cNvPr>
          <p:cNvPicPr>
            <a:picLocks noChangeAspect="1"/>
          </p:cNvPicPr>
          <p:nvPr/>
        </p:nvPicPr>
        <p:blipFill>
          <a:blip r:embed="rId7"/>
          <a:stretch>
            <a:fillRect/>
          </a:stretch>
        </p:blipFill>
        <p:spPr>
          <a:xfrm>
            <a:off x="7851777" y="261729"/>
            <a:ext cx="762066" cy="560881"/>
          </a:xfrm>
          <a:prstGeom prst="rect">
            <a:avLst/>
          </a:prstGeom>
        </p:spPr>
      </p:pic>
    </p:spTree>
    <p:extLst>
      <p:ext uri="{BB962C8B-B14F-4D97-AF65-F5344CB8AC3E}">
        <p14:creationId xmlns:p14="http://schemas.microsoft.com/office/powerpoint/2010/main" val="36195523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fld id="{EDDF377C-4C9C-4293-80AB-E3D2B43D1369}" type="slidenum">
              <a:rPr kumimoji="0" lang="en-US"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685800" rtl="0" eaLnBrk="1" fontAlgn="auto" latinLnBrk="0" hangingPunct="1">
                <a:lnSpc>
                  <a:spcPct val="100000"/>
                </a:lnSpc>
                <a:spcBef>
                  <a:spcPct val="0"/>
                </a:spcBef>
                <a:spcAft>
                  <a:spcPct val="0"/>
                </a:spcAft>
                <a:buClr>
                  <a:srgbClr val="000000"/>
                </a:buClr>
                <a:buSzPts val="1300"/>
                <a:buFont typeface="Arial"/>
                <a:buNone/>
                <a:tabLst/>
                <a:defRPr/>
              </a:pPr>
              <a:t>8</a:t>
            </a:fld>
            <a:endParaRPr kumimoji="0" lang="it-IT" altLang="it-IT" sz="975"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altLang="it-IT"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3" name="image1.png">
            <a:extLst>
              <a:ext uri="{FF2B5EF4-FFF2-40B4-BE49-F238E27FC236}">
                <a16:creationId xmlns:a16="http://schemas.microsoft.com/office/drawing/2014/main" id="{709ADC53-9896-B529-D1FC-7D84B20E6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image2.png">
            <a:extLst>
              <a:ext uri="{FF2B5EF4-FFF2-40B4-BE49-F238E27FC236}">
                <a16:creationId xmlns:a16="http://schemas.microsoft.com/office/drawing/2014/main" id="{5A734AB8-8FBE-58C8-E1E5-143CDD3182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Immagine 9">
            <a:extLst>
              <a:ext uri="{FF2B5EF4-FFF2-40B4-BE49-F238E27FC236}">
                <a16:creationId xmlns:a16="http://schemas.microsoft.com/office/drawing/2014/main" id="{33A6CEFE-E6A8-59B9-51D1-B2719E2A7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9F82DE89-8306-782F-944D-159FFA898B21}"/>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7" name="Immagine 16">
            <a:extLst>
              <a:ext uri="{FF2B5EF4-FFF2-40B4-BE49-F238E27FC236}">
                <a16:creationId xmlns:a16="http://schemas.microsoft.com/office/drawing/2014/main" id="{BDB6657D-C60B-5BFA-D422-7B1ED7E2230E}"/>
              </a:ext>
            </a:extLst>
          </p:cNvPr>
          <p:cNvPicPr>
            <a:picLocks noChangeAspect="1"/>
          </p:cNvPicPr>
          <p:nvPr/>
        </p:nvPicPr>
        <p:blipFill>
          <a:blip r:embed="rId7"/>
          <a:stretch>
            <a:fillRect/>
          </a:stretch>
        </p:blipFill>
        <p:spPr>
          <a:xfrm>
            <a:off x="7851777" y="261729"/>
            <a:ext cx="762066" cy="560881"/>
          </a:xfrm>
          <a:prstGeom prst="rect">
            <a:avLst/>
          </a:prstGeom>
        </p:spPr>
      </p:pic>
      <p:sp>
        <p:nvSpPr>
          <p:cNvPr id="3" name="CasellaDiTesto 2">
            <a:extLst>
              <a:ext uri="{FF2B5EF4-FFF2-40B4-BE49-F238E27FC236}">
                <a16:creationId xmlns:a16="http://schemas.microsoft.com/office/drawing/2014/main" id="{256F3BB0-CAB1-A1EC-898D-D5E211905EDA}"/>
              </a:ext>
            </a:extLst>
          </p:cNvPr>
          <p:cNvSpPr txBox="1"/>
          <p:nvPr/>
        </p:nvSpPr>
        <p:spPr>
          <a:xfrm>
            <a:off x="611560" y="2295393"/>
            <a:ext cx="7776864" cy="3323987"/>
          </a:xfrm>
          <a:prstGeom prst="rect">
            <a:avLst/>
          </a:prstGeom>
          <a:noFill/>
        </p:spPr>
        <p:txBody>
          <a:bodyPr wrap="square">
            <a:spAutoFit/>
          </a:bodyPr>
          <a:lstStyle/>
          <a:p>
            <a:endParaRPr lang="it-IT" dirty="0"/>
          </a:p>
          <a:p>
            <a:pPr algn="just"/>
            <a:r>
              <a:rPr lang="it-IT" sz="2400" dirty="0"/>
              <a:t>I candidati possono presentare </a:t>
            </a:r>
            <a:r>
              <a:rPr lang="it-IT" sz="2400" b="1" dirty="0"/>
              <a:t>una sola proposta progettuale per ogni Lotto </a:t>
            </a:r>
            <a:r>
              <a:rPr lang="it-IT" sz="2400" dirty="0"/>
              <a:t>e sono tenuti ad indicare, nel Formulario di Candidatura, la tematica prescelta. </a:t>
            </a:r>
          </a:p>
          <a:p>
            <a:pPr algn="just"/>
            <a:endParaRPr lang="it-IT" sz="2400" dirty="0"/>
          </a:p>
          <a:p>
            <a:pPr algn="just"/>
            <a:r>
              <a:rPr lang="it-IT" sz="2400" dirty="0"/>
              <a:t>Le Province che sono partner di progetti presentati dalle UPI regionali non possono presentare proposte come capofila sullo stesso Lotto.</a:t>
            </a:r>
          </a:p>
          <a:p>
            <a:r>
              <a:rPr lang="it-IT" sz="2400" dirty="0"/>
              <a:t> </a:t>
            </a:r>
          </a:p>
        </p:txBody>
      </p:sp>
      <p:sp>
        <p:nvSpPr>
          <p:cNvPr id="5" name="CasellaDiTesto 4">
            <a:extLst>
              <a:ext uri="{FF2B5EF4-FFF2-40B4-BE49-F238E27FC236}">
                <a16:creationId xmlns:a16="http://schemas.microsoft.com/office/drawing/2014/main" id="{40B2773C-8B5D-9C8F-62E8-E84BE0017B9C}"/>
              </a:ext>
            </a:extLst>
          </p:cNvPr>
          <p:cNvSpPr txBox="1"/>
          <p:nvPr/>
        </p:nvSpPr>
        <p:spPr>
          <a:xfrm>
            <a:off x="611560" y="1259175"/>
            <a:ext cx="7776864" cy="830997"/>
          </a:xfrm>
          <a:prstGeom prst="rect">
            <a:avLst/>
          </a:prstGeom>
          <a:solidFill>
            <a:schemeClr val="accent1"/>
          </a:solidFill>
        </p:spPr>
        <p:txBody>
          <a:bodyPr wrap="square">
            <a:spAutoFit/>
          </a:bodyPr>
          <a:lstStyle/>
          <a:p>
            <a:pPr algn="ctr"/>
            <a:r>
              <a:rPr lang="it-IT" sz="2400" b="1" dirty="0">
                <a:solidFill>
                  <a:schemeClr val="bg1"/>
                </a:solidFill>
              </a:rPr>
              <a:t>REQUISITI DI AMMISSIBILITA’ DELLE PROPOSTE PROGETTUALI</a:t>
            </a:r>
          </a:p>
        </p:txBody>
      </p:sp>
    </p:spTree>
    <p:extLst>
      <p:ext uri="{BB962C8B-B14F-4D97-AF65-F5344CB8AC3E}">
        <p14:creationId xmlns:p14="http://schemas.microsoft.com/office/powerpoint/2010/main" val="6874546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35;p1">
            <a:extLst>
              <a:ext uri="{FF2B5EF4-FFF2-40B4-BE49-F238E27FC236}">
                <a16:creationId xmlns:a16="http://schemas.microsoft.com/office/drawing/2014/main" id="{D31A07AB-8368-06D6-1D6D-970DF8589377}"/>
              </a:ext>
            </a:extLst>
          </p:cNvPr>
          <p:cNvSpPr>
            <a:spLocks noGrp="1" noChangeArrowheads="1"/>
          </p:cNvSpPr>
          <p:nvPr>
            <p:ph type="sldNum" idx="10"/>
          </p:nvPr>
        </p:nvSpPr>
        <p:spPr bwMode="auto">
          <a:xfrm>
            <a:off x="8595123" y="6000751"/>
            <a:ext cx="548878" cy="39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defTabSz="685800">
              <a:spcBef>
                <a:spcPct val="0"/>
              </a:spcBef>
              <a:spcAft>
                <a:spcPct val="0"/>
              </a:spcAft>
            </a:pPr>
            <a:fld id="{EDDF377C-4C9C-4293-80AB-E3D2B43D1369}" type="slidenum">
              <a:rPr lang="en-US" altLang="it-IT">
                <a:solidFill>
                  <a:srgbClr val="000000"/>
                </a:solidFill>
                <a:cs typeface="Calibri" panose="020F0502020204030204" pitchFamily="34" charset="0"/>
                <a:sym typeface="Calibri" panose="020F0502020204030204" pitchFamily="34" charset="0"/>
              </a:rPr>
              <a:pPr defTabSz="685800">
                <a:spcBef>
                  <a:spcPct val="0"/>
                </a:spcBef>
                <a:spcAft>
                  <a:spcPct val="0"/>
                </a:spcAft>
              </a:pPr>
              <a:t>9</a:t>
            </a:fld>
            <a:endParaRPr lang="it-IT" altLang="it-IT">
              <a:solidFill>
                <a:srgbClr val="000000"/>
              </a:solidFill>
              <a:cs typeface="Calibri" panose="020F0502020204030204" pitchFamily="34" charset="0"/>
              <a:sym typeface="Calibri" panose="020F0502020204030204" pitchFamily="34" charset="0"/>
            </a:endParaRPr>
          </a:p>
        </p:txBody>
      </p:sp>
      <p:sp>
        <p:nvSpPr>
          <p:cNvPr id="13315" name="Rectangle 2">
            <a:extLst>
              <a:ext uri="{FF2B5EF4-FFF2-40B4-BE49-F238E27FC236}">
                <a16:creationId xmlns:a16="http://schemas.microsoft.com/office/drawing/2014/main" id="{41536D54-3954-85CB-84F2-03B57174734F}"/>
              </a:ext>
            </a:extLst>
          </p:cNvPr>
          <p:cNvSpPr>
            <a:spLocks noChangeArrowheads="1"/>
          </p:cNvSpPr>
          <p:nvPr/>
        </p:nvSpPr>
        <p:spPr bwMode="auto">
          <a:xfrm>
            <a:off x="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endParaRPr lang="it-IT" altLang="it-IT" sz="1350">
              <a:solidFill>
                <a:prstClr val="black"/>
              </a:solidFill>
              <a:cs typeface="+mn-cs"/>
            </a:endParaRPr>
          </a:p>
        </p:txBody>
      </p:sp>
      <p:sp>
        <p:nvSpPr>
          <p:cNvPr id="16" name="CasellaDiTesto 1">
            <a:extLst>
              <a:ext uri="{FF2B5EF4-FFF2-40B4-BE49-F238E27FC236}">
                <a16:creationId xmlns:a16="http://schemas.microsoft.com/office/drawing/2014/main" id="{6886E3EA-B61E-7EDC-4852-44226CF42923}"/>
              </a:ext>
            </a:extLst>
          </p:cNvPr>
          <p:cNvSpPr txBox="1">
            <a:spLocks noChangeArrowheads="1"/>
          </p:cNvSpPr>
          <p:nvPr/>
        </p:nvSpPr>
        <p:spPr bwMode="auto">
          <a:xfrm>
            <a:off x="787151" y="1178741"/>
            <a:ext cx="7007613" cy="8309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2400" dirty="0">
                <a:solidFill>
                  <a:schemeClr val="bg1"/>
                </a:solidFill>
              </a:rPr>
              <a:t>CONTRASTO ALLA DISPERSIONE SCOLASTICA E ORIENTAMENTO PERSONALE E PROFESSIONALE</a:t>
            </a:r>
          </a:p>
        </p:txBody>
      </p:sp>
      <p:sp>
        <p:nvSpPr>
          <p:cNvPr id="4" name="Rettangolo 3"/>
          <p:cNvSpPr/>
          <p:nvPr/>
        </p:nvSpPr>
        <p:spPr>
          <a:xfrm>
            <a:off x="787151" y="2258180"/>
            <a:ext cx="7097217" cy="3424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it-IT" sz="1800" dirty="0">
                <a:solidFill>
                  <a:schemeClr val="tx1"/>
                </a:solidFill>
                <a:effectLst/>
                <a:ea typeface="Calibri" panose="020F0502020204030204" pitchFamily="34" charset="0"/>
              </a:rPr>
              <a:t>Le proposte progettuali dovranno intervenire nel settore dell’orientamento personale e professionale dei giovani mirando a prevenire e contrastare il fenomeno della dispersione scolastica. Gli interventi, progettati in stretto raccordo con i fabbisogni e le esigenze dei destinatari, dovranno mirare a favorire il successo formativo di giovani di età compresa tra 14 e 35 anni, prevedendo attività calibrate in base alle specifiche caratteristiche delle fasce di età.</a:t>
            </a:r>
            <a:endParaRPr lang="it-IT" sz="2000" dirty="0">
              <a:solidFill>
                <a:schemeClr val="tx1"/>
              </a:solidFill>
              <a:effectLst/>
              <a:ea typeface="Times New Roman" panose="02020603050405020304" pitchFamily="18" charset="0"/>
            </a:endParaRPr>
          </a:p>
        </p:txBody>
      </p:sp>
      <p:pic>
        <p:nvPicPr>
          <p:cNvPr id="9" name="image1.png">
            <a:extLst>
              <a:ext uri="{FF2B5EF4-FFF2-40B4-BE49-F238E27FC236}">
                <a16:creationId xmlns:a16="http://schemas.microsoft.com/office/drawing/2014/main" id="{83434910-FDDB-48C3-5307-3111EA86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15" y="350362"/>
            <a:ext cx="75366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image2.png">
            <a:extLst>
              <a:ext uri="{FF2B5EF4-FFF2-40B4-BE49-F238E27FC236}">
                <a16:creationId xmlns:a16="http://schemas.microsoft.com/office/drawing/2014/main" id="{FFE1CFDD-F2FA-DA72-F5FC-42C2F88666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396" y="447020"/>
            <a:ext cx="155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magine 9">
            <a:extLst>
              <a:ext uri="{FF2B5EF4-FFF2-40B4-BE49-F238E27FC236}">
                <a16:creationId xmlns:a16="http://schemas.microsoft.com/office/drawing/2014/main" id="{CE170DAE-AD9A-7ACB-EDE4-0ECC266C47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429" y="295695"/>
            <a:ext cx="1520428" cy="634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E249877B-961C-8309-4DAD-DB65D829A9F6}"/>
              </a:ext>
            </a:extLst>
          </p:cNvPr>
          <p:cNvPicPr>
            <a:picLocks noChangeAspect="1"/>
          </p:cNvPicPr>
          <p:nvPr/>
        </p:nvPicPr>
        <p:blipFill>
          <a:blip r:embed="rId6"/>
          <a:stretch>
            <a:fillRect/>
          </a:stretch>
        </p:blipFill>
        <p:spPr>
          <a:xfrm>
            <a:off x="6239057" y="371467"/>
            <a:ext cx="853514" cy="451143"/>
          </a:xfrm>
          <a:prstGeom prst="rect">
            <a:avLst/>
          </a:prstGeom>
        </p:spPr>
      </p:pic>
      <p:pic>
        <p:nvPicPr>
          <p:cNvPr id="13" name="Immagine 12">
            <a:extLst>
              <a:ext uri="{FF2B5EF4-FFF2-40B4-BE49-F238E27FC236}">
                <a16:creationId xmlns:a16="http://schemas.microsoft.com/office/drawing/2014/main" id="{5BF852E9-B418-1882-7080-EF5A914B6270}"/>
              </a:ext>
            </a:extLst>
          </p:cNvPr>
          <p:cNvPicPr>
            <a:picLocks noChangeAspect="1"/>
          </p:cNvPicPr>
          <p:nvPr/>
        </p:nvPicPr>
        <p:blipFill>
          <a:blip r:embed="rId7"/>
          <a:stretch>
            <a:fillRect/>
          </a:stretch>
        </p:blipFill>
        <p:spPr>
          <a:xfrm>
            <a:off x="7851777" y="261729"/>
            <a:ext cx="762066" cy="560881"/>
          </a:xfrm>
          <a:prstGeom prst="rect">
            <a:avLst/>
          </a:prstGeom>
        </p:spPr>
      </p:pic>
    </p:spTree>
    <p:extLst>
      <p:ext uri="{BB962C8B-B14F-4D97-AF65-F5344CB8AC3E}">
        <p14:creationId xmlns:p14="http://schemas.microsoft.com/office/powerpoint/2010/main" val="1626939625"/>
      </p:ext>
    </p:extLst>
  </p:cSld>
  <p:clrMapOvr>
    <a:masterClrMapping/>
  </p:clrMapOvr>
  <p:transition spd="slow">
    <p:wip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3444</Words>
  <Application>Microsoft Office PowerPoint</Application>
  <PresentationFormat>Presentazione su schermo (4:3)</PresentationFormat>
  <Paragraphs>339</Paragraphs>
  <Slides>35</Slides>
  <Notes>34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Book Antiqua</vt:lpstr>
      <vt:lpstr>Calibri</vt:lpstr>
      <vt:lpstr>Calibri Light</vt:lpstr>
      <vt:lpstr>Tahoma</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UPI “Azione ProvincEgiovani 2020”  Fondo Nazionale per le Politiche Giovanili</dc:title>
  <dc:creator>Laura Lentini</dc:creator>
  <cp:lastModifiedBy>Laura Lentini</cp:lastModifiedBy>
  <cp:revision>45</cp:revision>
  <cp:lastPrinted>2020-12-16T10:56:56Z</cp:lastPrinted>
  <dcterms:created xsi:type="dcterms:W3CDTF">2020-12-09T12:18:29Z</dcterms:created>
  <dcterms:modified xsi:type="dcterms:W3CDTF">2022-09-12T10:52:20Z</dcterms:modified>
</cp:coreProperties>
</file>