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1087" r:id="rId5"/>
    <p:sldId id="259" r:id="rId6"/>
    <p:sldId id="260" r:id="rId7"/>
    <p:sldId id="262" r:id="rId8"/>
    <p:sldId id="263" r:id="rId9"/>
    <p:sldId id="266" r:id="rId10"/>
    <p:sldId id="1086" r:id="rId11"/>
    <p:sldId id="1089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21" autoAdjust="0"/>
  </p:normalViewPr>
  <p:slideViewPr>
    <p:cSldViewPr snapToGrid="0">
      <p:cViewPr varScale="1">
        <p:scale>
          <a:sx n="72" d="100"/>
          <a:sy n="72" d="100"/>
        </p:scale>
        <p:origin x="12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luccarelli\AppData\Local\Microsoft\Windows\INetCache\Content.Outlook\7JD3FTDA\risultati%20periodici%20CU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luccarelli\AppData\Local\Microsoft\Windows\INetCache\Content.Outlook\7JD3FTDA\risultati%20periodici%20CU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andamento annuale - CIG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'andamento annuale'!$C$5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annuale'!$D$4:$H$4</c:f>
              <c:strCache>
                <c:ptCount val="5"/>
                <c:pt idx="0">
                  <c:v>01-gen</c:v>
                </c:pt>
                <c:pt idx="1">
                  <c:v>marzo</c:v>
                </c:pt>
                <c:pt idx="2">
                  <c:v>giugno</c:v>
                </c:pt>
                <c:pt idx="3">
                  <c:v>settembre</c:v>
                </c:pt>
                <c:pt idx="4">
                  <c:v>dicembre</c:v>
                </c:pt>
              </c:strCache>
            </c:strRef>
          </c:cat>
          <c:val>
            <c:numRef>
              <c:f>'andamento annuale'!$D$5:$H$5</c:f>
            </c:numRef>
          </c:val>
          <c:smooth val="0"/>
          <c:extLst>
            <c:ext xmlns:c16="http://schemas.microsoft.com/office/drawing/2014/chart" uri="{C3380CC4-5D6E-409C-BE32-E72D297353CC}">
              <c16:uniqueId val="{00000000-CA47-4121-B4FE-B9082BD7CBFF}"/>
            </c:ext>
          </c:extLst>
        </c:ser>
        <c:ser>
          <c:idx val="1"/>
          <c:order val="1"/>
          <c:tx>
            <c:strRef>
              <c:f>'andamento annuale'!$C$6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rgbClr val="81F517"/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annuale'!$D$4:$H$4</c:f>
              <c:strCache>
                <c:ptCount val="5"/>
                <c:pt idx="0">
                  <c:v>01-gen</c:v>
                </c:pt>
                <c:pt idx="1">
                  <c:v>marzo</c:v>
                </c:pt>
                <c:pt idx="2">
                  <c:v>giugno</c:v>
                </c:pt>
                <c:pt idx="3">
                  <c:v>settembre</c:v>
                </c:pt>
                <c:pt idx="4">
                  <c:v>dicembre</c:v>
                </c:pt>
              </c:strCache>
            </c:strRef>
          </c:cat>
          <c:val>
            <c:numRef>
              <c:f>'andamento annuale'!$D$6:$H$6</c:f>
              <c:numCache>
                <c:formatCode>General</c:formatCode>
                <c:ptCount val="5"/>
                <c:pt idx="0">
                  <c:v>0</c:v>
                </c:pt>
                <c:pt idx="1">
                  <c:v>16</c:v>
                </c:pt>
                <c:pt idx="2">
                  <c:v>40</c:v>
                </c:pt>
                <c:pt idx="3">
                  <c:v>72</c:v>
                </c:pt>
                <c:pt idx="4">
                  <c:v>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47-4121-B4FE-B9082BD7CBFF}"/>
            </c:ext>
          </c:extLst>
        </c:ser>
        <c:ser>
          <c:idx val="2"/>
          <c:order val="2"/>
          <c:tx>
            <c:strRef>
              <c:f>'andamento annuale'!$C$7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annuale'!$D$4:$H$4</c:f>
              <c:strCache>
                <c:ptCount val="5"/>
                <c:pt idx="0">
                  <c:v>01-gen</c:v>
                </c:pt>
                <c:pt idx="1">
                  <c:v>marzo</c:v>
                </c:pt>
                <c:pt idx="2">
                  <c:v>giugno</c:v>
                </c:pt>
                <c:pt idx="3">
                  <c:v>settembre</c:v>
                </c:pt>
                <c:pt idx="4">
                  <c:v>dicembre</c:v>
                </c:pt>
              </c:strCache>
            </c:strRef>
          </c:cat>
          <c:val>
            <c:numRef>
              <c:f>'andamento annuale'!$D$7:$H$7</c:f>
              <c:numCache>
                <c:formatCode>General</c:formatCode>
                <c:ptCount val="5"/>
                <c:pt idx="0">
                  <c:v>0</c:v>
                </c:pt>
                <c:pt idx="1">
                  <c:v>9</c:v>
                </c:pt>
                <c:pt idx="2">
                  <c:v>24</c:v>
                </c:pt>
                <c:pt idx="3">
                  <c:v>87</c:v>
                </c:pt>
                <c:pt idx="4">
                  <c:v>124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47-4121-B4FE-B9082BD7CBFF}"/>
            </c:ext>
          </c:extLst>
        </c:ser>
        <c:ser>
          <c:idx val="3"/>
          <c:order val="3"/>
          <c:tx>
            <c:strRef>
              <c:f>'andamento annuale'!$C$8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tx2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annuale'!$D$4:$H$4</c:f>
              <c:strCache>
                <c:ptCount val="5"/>
                <c:pt idx="0">
                  <c:v>01-gen</c:v>
                </c:pt>
                <c:pt idx="1">
                  <c:v>marzo</c:v>
                </c:pt>
                <c:pt idx="2">
                  <c:v>giugno</c:v>
                </c:pt>
                <c:pt idx="3">
                  <c:v>settembre</c:v>
                </c:pt>
                <c:pt idx="4">
                  <c:v>dicembre</c:v>
                </c:pt>
              </c:strCache>
            </c:strRef>
          </c:cat>
          <c:val>
            <c:numRef>
              <c:f>'andamento annuale'!$D$8:$H$8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19</c:v>
                </c:pt>
                <c:pt idx="3">
                  <c:v>66</c:v>
                </c:pt>
                <c:pt idx="4">
                  <c:v>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47-4121-B4FE-B9082BD7C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1225840"/>
        <c:axId val="821222560"/>
      </c:lineChart>
      <c:catAx>
        <c:axId val="821225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1222560"/>
        <c:crosses val="autoZero"/>
        <c:auto val="1"/>
        <c:lblAlgn val="ctr"/>
        <c:lblOffset val="100"/>
        <c:noMultiLvlLbl val="0"/>
      </c:catAx>
      <c:valAx>
        <c:axId val="82122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1225840"/>
        <c:crossesAt val="1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andamento annuale - importi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'andamento annuale'!$K$5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annuale'!$L$4:$O$4</c:f>
              <c:strCache>
                <c:ptCount val="4"/>
                <c:pt idx="0">
                  <c:v>marzo</c:v>
                </c:pt>
                <c:pt idx="1">
                  <c:v>giugno</c:v>
                </c:pt>
                <c:pt idx="2">
                  <c:v>settembre</c:v>
                </c:pt>
                <c:pt idx="3">
                  <c:v>dicembre</c:v>
                </c:pt>
              </c:strCache>
            </c:strRef>
          </c:cat>
          <c:val>
            <c:numRef>
              <c:f>'andamento annuale'!$L$5:$O$5</c:f>
            </c:numRef>
          </c:val>
          <c:smooth val="0"/>
          <c:extLst>
            <c:ext xmlns:c16="http://schemas.microsoft.com/office/drawing/2014/chart" uri="{C3380CC4-5D6E-409C-BE32-E72D297353CC}">
              <c16:uniqueId val="{00000000-BFCE-4C9C-8830-C1A7F3E67581}"/>
            </c:ext>
          </c:extLst>
        </c:ser>
        <c:ser>
          <c:idx val="1"/>
          <c:order val="1"/>
          <c:tx>
            <c:strRef>
              <c:f>'andamento annuale'!$K$6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rgbClr val="81F517"/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annuale'!$L$4:$O$4</c:f>
              <c:strCache>
                <c:ptCount val="4"/>
                <c:pt idx="0">
                  <c:v>marzo</c:v>
                </c:pt>
                <c:pt idx="1">
                  <c:v>giugno</c:v>
                </c:pt>
                <c:pt idx="2">
                  <c:v>settembre</c:v>
                </c:pt>
                <c:pt idx="3">
                  <c:v>dicembre</c:v>
                </c:pt>
              </c:strCache>
            </c:strRef>
          </c:cat>
          <c:val>
            <c:numRef>
              <c:f>'andamento annuale'!$L$6:$O$6</c:f>
              <c:numCache>
                <c:formatCode>#,##0.00</c:formatCode>
                <c:ptCount val="4"/>
                <c:pt idx="0">
                  <c:v>12944204.26</c:v>
                </c:pt>
                <c:pt idx="1">
                  <c:v>32400778.23</c:v>
                </c:pt>
                <c:pt idx="2">
                  <c:v>70900613.140000001</c:v>
                </c:pt>
                <c:pt idx="3">
                  <c:v>128990653.00000003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CE-4C9C-8830-C1A7F3E67581}"/>
            </c:ext>
          </c:extLst>
        </c:ser>
        <c:ser>
          <c:idx val="2"/>
          <c:order val="2"/>
          <c:tx>
            <c:strRef>
              <c:f>'andamento annuale'!$K$7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annuale'!$L$4:$O$4</c:f>
              <c:strCache>
                <c:ptCount val="4"/>
                <c:pt idx="0">
                  <c:v>marzo</c:v>
                </c:pt>
                <c:pt idx="1">
                  <c:v>giugno</c:v>
                </c:pt>
                <c:pt idx="2">
                  <c:v>settembre</c:v>
                </c:pt>
                <c:pt idx="3">
                  <c:v>dicembre</c:v>
                </c:pt>
              </c:strCache>
            </c:strRef>
          </c:cat>
          <c:val>
            <c:numRef>
              <c:f>'andamento annuale'!$L$7:$O$7</c:f>
              <c:numCache>
                <c:formatCode>#,##0.00</c:formatCode>
                <c:ptCount val="4"/>
                <c:pt idx="0">
                  <c:v>25000000</c:v>
                </c:pt>
                <c:pt idx="1">
                  <c:v>76775345.700000003</c:v>
                </c:pt>
                <c:pt idx="2">
                  <c:v>207357927.05999994</c:v>
                </c:pt>
                <c:pt idx="3">
                  <c:v>297397220.91000003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CE-4C9C-8830-C1A7F3E67581}"/>
            </c:ext>
          </c:extLst>
        </c:ser>
        <c:ser>
          <c:idx val="3"/>
          <c:order val="3"/>
          <c:tx>
            <c:strRef>
              <c:f>'andamento annuale'!$K$8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rgbClr val="44546A">
                  <a:lumMod val="20000"/>
                  <a:lumOff val="8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'andamento annuale'!$L$4:$O$4</c:f>
              <c:strCache>
                <c:ptCount val="4"/>
                <c:pt idx="0">
                  <c:v>marzo</c:v>
                </c:pt>
                <c:pt idx="1">
                  <c:v>giugno</c:v>
                </c:pt>
                <c:pt idx="2">
                  <c:v>settembre</c:v>
                </c:pt>
                <c:pt idx="3">
                  <c:v>dicembre</c:v>
                </c:pt>
              </c:strCache>
            </c:strRef>
          </c:cat>
          <c:val>
            <c:numRef>
              <c:f>'andamento annuale'!$L$8:$O$8</c:f>
              <c:numCache>
                <c:formatCode>#,##0.00</c:formatCode>
                <c:ptCount val="4"/>
                <c:pt idx="0">
                  <c:v>20000000</c:v>
                </c:pt>
                <c:pt idx="1">
                  <c:v>50000000</c:v>
                </c:pt>
                <c:pt idx="2">
                  <c:v>89473911.159999996</c:v>
                </c:pt>
                <c:pt idx="3">
                  <c:v>159047059.86000001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CE-4C9C-8830-C1A7F3E675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1225840"/>
        <c:axId val="821222560"/>
      </c:lineChart>
      <c:catAx>
        <c:axId val="821225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1222560"/>
        <c:crosses val="autoZero"/>
        <c:auto val="1"/>
        <c:lblAlgn val="ctr"/>
        <c:lblOffset val="100"/>
        <c:noMultiLvlLbl val="0"/>
      </c:catAx>
      <c:valAx>
        <c:axId val="821222560"/>
        <c:scaling>
          <c:orientation val="minMax"/>
          <c:max val="315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1225840"/>
        <c:crossesAt val="1"/>
        <c:crossBetween val="midCat"/>
        <c:majorUnit val="45000000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00B83-EC0B-4F52-BABF-B70B79CD944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65AC116-2721-4975-9E62-028B9BB76D47}">
      <dgm:prSet/>
      <dgm:spPr/>
      <dgm:t>
        <a:bodyPr/>
        <a:lstStyle/>
        <a:p>
          <a:r>
            <a:rPr lang="it-IT" b="1" dirty="0"/>
            <a:t>Nel 2019</a:t>
          </a:r>
          <a:r>
            <a:rPr lang="it-IT" b="0" dirty="0"/>
            <a:t>, dopo lo S</a:t>
          </a:r>
          <a:r>
            <a:rPr lang="it-IT" b="0" i="1" dirty="0"/>
            <a:t>blocca-cantieri</a:t>
          </a:r>
          <a:r>
            <a:rPr lang="it-IT" b="1" i="1" dirty="0"/>
            <a:t>, </a:t>
          </a:r>
          <a:r>
            <a:rPr lang="it-IT" b="1" dirty="0"/>
            <a:t>la sospensione dell’obbligo </a:t>
          </a:r>
          <a:r>
            <a:rPr lang="it-IT" b="0" dirty="0"/>
            <a:t>di ricorrere alla CUC</a:t>
          </a:r>
          <a:r>
            <a:rPr lang="it-IT" b="1" dirty="0"/>
            <a:t> non ha prodotto impatti significativi </a:t>
          </a:r>
          <a:r>
            <a:rPr lang="it-IT" b="0" dirty="0"/>
            <a:t>sull’attività e si è registrato comunque</a:t>
          </a:r>
          <a:r>
            <a:rPr lang="it-IT" b="1" dirty="0"/>
            <a:t> un incremento delle adesioni</a:t>
          </a:r>
          <a:endParaRPr lang="en-US" dirty="0"/>
        </a:p>
      </dgm:t>
    </dgm:pt>
    <dgm:pt modelId="{308F1A44-62E6-47FF-BCB7-CD8C49A18AE8}" type="parTrans" cxnId="{F8FFA4B2-53F0-42B2-9B46-E70C807DF5B1}">
      <dgm:prSet/>
      <dgm:spPr/>
      <dgm:t>
        <a:bodyPr/>
        <a:lstStyle/>
        <a:p>
          <a:endParaRPr lang="en-US"/>
        </a:p>
      </dgm:t>
    </dgm:pt>
    <dgm:pt modelId="{4165DDAE-A8AA-400C-A5F2-1E74FE150BA0}" type="sibTrans" cxnId="{F8FFA4B2-53F0-42B2-9B46-E70C807DF5B1}">
      <dgm:prSet/>
      <dgm:spPr/>
      <dgm:t>
        <a:bodyPr/>
        <a:lstStyle/>
        <a:p>
          <a:endParaRPr lang="en-US"/>
        </a:p>
      </dgm:t>
    </dgm:pt>
    <dgm:pt modelId="{5077A954-6188-4638-B8C7-917EE8845A68}">
      <dgm:prSet/>
      <dgm:spPr/>
      <dgm:t>
        <a:bodyPr/>
        <a:lstStyle/>
        <a:p>
          <a:r>
            <a:rPr lang="it-IT" b="1" dirty="0"/>
            <a:t>Nel 2022 </a:t>
          </a:r>
          <a:r>
            <a:rPr lang="it-IT" b="0" dirty="0"/>
            <a:t>la necessità dei Comuni di rivolgersi a Centrali di Committenza </a:t>
          </a:r>
          <a:r>
            <a:rPr lang="it-IT" b="1" dirty="0"/>
            <a:t>per gare PNRR </a:t>
          </a:r>
          <a:r>
            <a:rPr lang="it-IT" b="0" dirty="0"/>
            <a:t>ha determinato un </a:t>
          </a:r>
          <a:r>
            <a:rPr lang="it-IT" b="1" dirty="0"/>
            <a:t>nuovo e significativo incremento delle adesioni </a:t>
          </a:r>
          <a:r>
            <a:rPr lang="it-IT" b="0" dirty="0"/>
            <a:t>con diversi </a:t>
          </a:r>
          <a:r>
            <a:rPr lang="it-IT" b="1" dirty="0"/>
            <a:t>Comuni fuori provincia </a:t>
          </a:r>
          <a:r>
            <a:rPr lang="it-IT" b="1" dirty="0">
              <a:solidFill>
                <a:srgbClr val="FF0000"/>
              </a:solidFill>
            </a:rPr>
            <a:t>(9 della Città metropolitana di Milano e 2 della Provincia di Lodi)</a:t>
          </a:r>
          <a:endParaRPr lang="en-US" dirty="0">
            <a:solidFill>
              <a:srgbClr val="FF0000"/>
            </a:solidFill>
          </a:endParaRPr>
        </a:p>
      </dgm:t>
    </dgm:pt>
    <dgm:pt modelId="{30F56102-FCDD-4487-99A3-9E30468DA3C0}" type="parTrans" cxnId="{540F62C4-7D6A-42F5-856A-2CA55D6C8323}">
      <dgm:prSet/>
      <dgm:spPr/>
      <dgm:t>
        <a:bodyPr/>
        <a:lstStyle/>
        <a:p>
          <a:endParaRPr lang="en-US"/>
        </a:p>
      </dgm:t>
    </dgm:pt>
    <dgm:pt modelId="{40460CC7-F087-462C-9169-AC2E30F62E86}" type="sibTrans" cxnId="{540F62C4-7D6A-42F5-856A-2CA55D6C8323}">
      <dgm:prSet/>
      <dgm:spPr/>
      <dgm:t>
        <a:bodyPr/>
        <a:lstStyle/>
        <a:p>
          <a:endParaRPr lang="en-US"/>
        </a:p>
      </dgm:t>
    </dgm:pt>
    <dgm:pt modelId="{48D08DC7-386E-4437-9CBC-22478F38156C}" type="pres">
      <dgm:prSet presAssocID="{7B500B83-EC0B-4F52-BABF-B70B79CD94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82880C-2B56-48DD-98A9-B6A4E11C949A}" type="pres">
      <dgm:prSet presAssocID="{065AC116-2721-4975-9E62-028B9BB76D47}" presName="hierRoot1" presStyleCnt="0"/>
      <dgm:spPr/>
    </dgm:pt>
    <dgm:pt modelId="{66E6092D-72F7-4EE8-8A95-45DA9739D13A}" type="pres">
      <dgm:prSet presAssocID="{065AC116-2721-4975-9E62-028B9BB76D47}" presName="composite" presStyleCnt="0"/>
      <dgm:spPr/>
    </dgm:pt>
    <dgm:pt modelId="{820D2F74-F0C8-4C5A-A521-DF7EB56CB6A5}" type="pres">
      <dgm:prSet presAssocID="{065AC116-2721-4975-9E62-028B9BB76D47}" presName="background" presStyleLbl="node0" presStyleIdx="0" presStyleCnt="2"/>
      <dgm:spPr/>
    </dgm:pt>
    <dgm:pt modelId="{8B7F3745-7EEB-4685-BECA-E70C15202794}" type="pres">
      <dgm:prSet presAssocID="{065AC116-2721-4975-9E62-028B9BB76D47}" presName="text" presStyleLbl="fgAcc0" presStyleIdx="0" presStyleCnt="2">
        <dgm:presLayoutVars>
          <dgm:chPref val="3"/>
        </dgm:presLayoutVars>
      </dgm:prSet>
      <dgm:spPr/>
    </dgm:pt>
    <dgm:pt modelId="{4E38ABEA-A805-43F7-B69F-170D82A74933}" type="pres">
      <dgm:prSet presAssocID="{065AC116-2721-4975-9E62-028B9BB76D47}" presName="hierChild2" presStyleCnt="0"/>
      <dgm:spPr/>
    </dgm:pt>
    <dgm:pt modelId="{F8D296FA-BBC9-4DAD-88F3-D61DC788DDFE}" type="pres">
      <dgm:prSet presAssocID="{5077A954-6188-4638-B8C7-917EE8845A68}" presName="hierRoot1" presStyleCnt="0"/>
      <dgm:spPr/>
    </dgm:pt>
    <dgm:pt modelId="{D6BB3CD8-D387-41CF-8D2D-E8F856B3E9CA}" type="pres">
      <dgm:prSet presAssocID="{5077A954-6188-4638-B8C7-917EE8845A68}" presName="composite" presStyleCnt="0"/>
      <dgm:spPr/>
    </dgm:pt>
    <dgm:pt modelId="{0496DB94-822C-4D78-AD5D-2584A0386C46}" type="pres">
      <dgm:prSet presAssocID="{5077A954-6188-4638-B8C7-917EE8845A68}" presName="background" presStyleLbl="node0" presStyleIdx="1" presStyleCnt="2"/>
      <dgm:spPr/>
    </dgm:pt>
    <dgm:pt modelId="{51E572EF-D4B8-4180-BB52-294C55207009}" type="pres">
      <dgm:prSet presAssocID="{5077A954-6188-4638-B8C7-917EE8845A68}" presName="text" presStyleLbl="fgAcc0" presStyleIdx="1" presStyleCnt="2">
        <dgm:presLayoutVars>
          <dgm:chPref val="3"/>
        </dgm:presLayoutVars>
      </dgm:prSet>
      <dgm:spPr/>
    </dgm:pt>
    <dgm:pt modelId="{3D72BBAE-51FE-4B08-8CDD-3981142545D8}" type="pres">
      <dgm:prSet presAssocID="{5077A954-6188-4638-B8C7-917EE8845A68}" presName="hierChild2" presStyleCnt="0"/>
      <dgm:spPr/>
    </dgm:pt>
  </dgm:ptLst>
  <dgm:cxnLst>
    <dgm:cxn modelId="{6EA70567-10E7-4948-AF5B-E8CD790FF31A}" type="presOf" srcId="{7B500B83-EC0B-4F52-BABF-B70B79CD9449}" destId="{48D08DC7-386E-4437-9CBC-22478F38156C}" srcOrd="0" destOrd="0" presId="urn:microsoft.com/office/officeart/2005/8/layout/hierarchy1"/>
    <dgm:cxn modelId="{B820D550-A8EB-4C71-BA22-5E5E399CF409}" type="presOf" srcId="{065AC116-2721-4975-9E62-028B9BB76D47}" destId="{8B7F3745-7EEB-4685-BECA-E70C15202794}" srcOrd="0" destOrd="0" presId="urn:microsoft.com/office/officeart/2005/8/layout/hierarchy1"/>
    <dgm:cxn modelId="{710367AA-FCBF-4874-B42F-557096ED28BA}" type="presOf" srcId="{5077A954-6188-4638-B8C7-917EE8845A68}" destId="{51E572EF-D4B8-4180-BB52-294C55207009}" srcOrd="0" destOrd="0" presId="urn:microsoft.com/office/officeart/2005/8/layout/hierarchy1"/>
    <dgm:cxn modelId="{F8FFA4B2-53F0-42B2-9B46-E70C807DF5B1}" srcId="{7B500B83-EC0B-4F52-BABF-B70B79CD9449}" destId="{065AC116-2721-4975-9E62-028B9BB76D47}" srcOrd="0" destOrd="0" parTransId="{308F1A44-62E6-47FF-BCB7-CD8C49A18AE8}" sibTransId="{4165DDAE-A8AA-400C-A5F2-1E74FE150BA0}"/>
    <dgm:cxn modelId="{540F62C4-7D6A-42F5-856A-2CA55D6C8323}" srcId="{7B500B83-EC0B-4F52-BABF-B70B79CD9449}" destId="{5077A954-6188-4638-B8C7-917EE8845A68}" srcOrd="1" destOrd="0" parTransId="{30F56102-FCDD-4487-99A3-9E30468DA3C0}" sibTransId="{40460CC7-F087-462C-9169-AC2E30F62E86}"/>
    <dgm:cxn modelId="{E9C8F143-04AC-4B8F-BBFC-6A93E17891DF}" type="presParOf" srcId="{48D08DC7-386E-4437-9CBC-22478F38156C}" destId="{7582880C-2B56-48DD-98A9-B6A4E11C949A}" srcOrd="0" destOrd="0" presId="urn:microsoft.com/office/officeart/2005/8/layout/hierarchy1"/>
    <dgm:cxn modelId="{67B776BA-B1B4-4BF8-85D5-1BD8EE831DD8}" type="presParOf" srcId="{7582880C-2B56-48DD-98A9-B6A4E11C949A}" destId="{66E6092D-72F7-4EE8-8A95-45DA9739D13A}" srcOrd="0" destOrd="0" presId="urn:microsoft.com/office/officeart/2005/8/layout/hierarchy1"/>
    <dgm:cxn modelId="{35AD3A23-B80B-489D-B37C-FB154B2A8F85}" type="presParOf" srcId="{66E6092D-72F7-4EE8-8A95-45DA9739D13A}" destId="{820D2F74-F0C8-4C5A-A521-DF7EB56CB6A5}" srcOrd="0" destOrd="0" presId="urn:microsoft.com/office/officeart/2005/8/layout/hierarchy1"/>
    <dgm:cxn modelId="{7985218F-AF8A-4911-9A1B-B781A159F3AA}" type="presParOf" srcId="{66E6092D-72F7-4EE8-8A95-45DA9739D13A}" destId="{8B7F3745-7EEB-4685-BECA-E70C15202794}" srcOrd="1" destOrd="0" presId="urn:microsoft.com/office/officeart/2005/8/layout/hierarchy1"/>
    <dgm:cxn modelId="{D3D04F11-2BB5-4E06-AE66-A0FACED2B274}" type="presParOf" srcId="{7582880C-2B56-48DD-98A9-B6A4E11C949A}" destId="{4E38ABEA-A805-43F7-B69F-170D82A74933}" srcOrd="1" destOrd="0" presId="urn:microsoft.com/office/officeart/2005/8/layout/hierarchy1"/>
    <dgm:cxn modelId="{EC3A13B8-FE96-4207-A531-357F12A84F03}" type="presParOf" srcId="{48D08DC7-386E-4437-9CBC-22478F38156C}" destId="{F8D296FA-BBC9-4DAD-88F3-D61DC788DDFE}" srcOrd="1" destOrd="0" presId="urn:microsoft.com/office/officeart/2005/8/layout/hierarchy1"/>
    <dgm:cxn modelId="{160BF107-7FA4-469E-ADA4-E7B5BCA84171}" type="presParOf" srcId="{F8D296FA-BBC9-4DAD-88F3-D61DC788DDFE}" destId="{D6BB3CD8-D387-41CF-8D2D-E8F856B3E9CA}" srcOrd="0" destOrd="0" presId="urn:microsoft.com/office/officeart/2005/8/layout/hierarchy1"/>
    <dgm:cxn modelId="{957405BC-AE8B-4A1A-A1D9-637B9C6003B1}" type="presParOf" srcId="{D6BB3CD8-D387-41CF-8D2D-E8F856B3E9CA}" destId="{0496DB94-822C-4D78-AD5D-2584A0386C46}" srcOrd="0" destOrd="0" presId="urn:microsoft.com/office/officeart/2005/8/layout/hierarchy1"/>
    <dgm:cxn modelId="{C224CC21-CDA8-4D72-9474-39D9EAE172BF}" type="presParOf" srcId="{D6BB3CD8-D387-41CF-8D2D-E8F856B3E9CA}" destId="{51E572EF-D4B8-4180-BB52-294C55207009}" srcOrd="1" destOrd="0" presId="urn:microsoft.com/office/officeart/2005/8/layout/hierarchy1"/>
    <dgm:cxn modelId="{56ECDCB6-209E-4426-94DB-A254920C4A8A}" type="presParOf" srcId="{F8D296FA-BBC9-4DAD-88F3-D61DC788DDFE}" destId="{3D72BBAE-51FE-4B08-8CDD-3981142545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D2F74-F0C8-4C5A-A521-DF7EB56CB6A5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F3745-7EEB-4685-BECA-E70C15202794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/>
            <a:t>Nel 2019</a:t>
          </a:r>
          <a:r>
            <a:rPr lang="it-IT" sz="2200" b="0" kern="1200" dirty="0"/>
            <a:t>, dopo lo S</a:t>
          </a:r>
          <a:r>
            <a:rPr lang="it-IT" sz="2200" b="0" i="1" kern="1200" dirty="0"/>
            <a:t>blocca-cantieri</a:t>
          </a:r>
          <a:r>
            <a:rPr lang="it-IT" sz="2200" b="1" i="1" kern="1200" dirty="0"/>
            <a:t>, </a:t>
          </a:r>
          <a:r>
            <a:rPr lang="it-IT" sz="2200" b="1" kern="1200" dirty="0"/>
            <a:t>la sospensione dell’obbligo </a:t>
          </a:r>
          <a:r>
            <a:rPr lang="it-IT" sz="2200" b="0" kern="1200" dirty="0"/>
            <a:t>di ricorrere alla CUC</a:t>
          </a:r>
          <a:r>
            <a:rPr lang="it-IT" sz="2200" b="1" kern="1200" dirty="0"/>
            <a:t> non ha prodotto impatti significativi </a:t>
          </a:r>
          <a:r>
            <a:rPr lang="it-IT" sz="2200" b="0" kern="1200" dirty="0"/>
            <a:t>sull’attività e si è registrato comunque</a:t>
          </a:r>
          <a:r>
            <a:rPr lang="it-IT" sz="2200" b="1" kern="1200" dirty="0"/>
            <a:t> un incremento delle adesioni</a:t>
          </a:r>
          <a:endParaRPr lang="en-US" sz="2200" kern="1200" dirty="0"/>
        </a:p>
      </dsp:txBody>
      <dsp:txXfrm>
        <a:off x="585701" y="1066737"/>
        <a:ext cx="4337991" cy="2693452"/>
      </dsp:txXfrm>
    </dsp:sp>
    <dsp:sp modelId="{0496DB94-822C-4D78-AD5D-2584A0386C46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572EF-D4B8-4180-BB52-294C55207009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/>
            <a:t>Nel 2022 </a:t>
          </a:r>
          <a:r>
            <a:rPr lang="it-IT" sz="2200" b="0" kern="1200" dirty="0"/>
            <a:t>la necessità dei Comuni di rivolgersi a Centrali di Committenza </a:t>
          </a:r>
          <a:r>
            <a:rPr lang="it-IT" sz="2200" b="1" kern="1200" dirty="0"/>
            <a:t>per gare PNRR </a:t>
          </a:r>
          <a:r>
            <a:rPr lang="it-IT" sz="2200" b="0" kern="1200" dirty="0"/>
            <a:t>ha determinato un </a:t>
          </a:r>
          <a:r>
            <a:rPr lang="it-IT" sz="2200" b="1" kern="1200" dirty="0"/>
            <a:t>nuovo e significativo incremento delle adesioni </a:t>
          </a:r>
          <a:r>
            <a:rPr lang="it-IT" sz="2200" b="0" kern="1200" dirty="0"/>
            <a:t>con diversi </a:t>
          </a:r>
          <a:r>
            <a:rPr lang="it-IT" sz="2200" b="1" kern="1200" dirty="0"/>
            <a:t>Comuni fuori provincia </a:t>
          </a:r>
          <a:r>
            <a:rPr lang="it-IT" sz="2200" b="1" kern="1200" dirty="0">
              <a:solidFill>
                <a:srgbClr val="FF0000"/>
              </a:solidFill>
            </a:rPr>
            <a:t>(9 della Città metropolitana di Milano e 2 della Provincia di Lodi)</a:t>
          </a:r>
          <a:endParaRPr lang="en-US" sz="2200" kern="1200" dirty="0">
            <a:solidFill>
              <a:srgbClr val="FF0000"/>
            </a:solidFill>
          </a:endParaRPr>
        </a:p>
      </dsp:txBody>
      <dsp:txXfrm>
        <a:off x="6092527" y="1066737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A10BB-7B86-4E5F-A137-831507E86891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029FE-9181-42FC-A58C-704090ECF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88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/>
              <a:t>Nel 2019 Dopo lo </a:t>
            </a:r>
            <a:r>
              <a:rPr lang="it-IT" sz="1200" b="1" i="1" dirty="0"/>
              <a:t>sblocca-cantieri </a:t>
            </a:r>
            <a:r>
              <a:rPr lang="it-IT" sz="1200" b="1" dirty="0"/>
              <a:t>la sospensione dell’obbligo di ricorrere alla CUC non ha prodotto impatti significativi sull’attività e si è registrato comunque un incremento delle adesioni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/>
              <a:t>Nel 2022 la necessità dei Comuni di rivolgersi a Centrali di Committenza per gare PNRR ha determinato un incremento significativo delle adesioni con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diversi Comuni fuori provincia (</a:t>
            </a:r>
            <a:r>
              <a:rPr lang="it-I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9 della Città metropolitana di Milano e 2 della Provincia di Lodi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  <a:endParaRPr lang="it-IT" sz="1200" b="1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029FE-9181-42FC-A58C-704090ECF54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528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029FE-9181-42FC-A58C-704090ECF54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47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3F48E7-2ECC-407D-B8C9-ADC234B8075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827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Ad oggi la raccolta fabbisogni NON è ancora scaduta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029FE-9181-42FC-A58C-704090ECF54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080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427F0-9B13-327C-D3BD-0C3B85547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BA8A1B-A129-933C-3193-A4143A03A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6AB808-A06E-8CE6-F1A9-5158A615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2258-09B9-4082-B662-E39A8D220D36}" type="datetime1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22B5C3-70BE-F8D6-B370-49F673F6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98C6B9-A31B-A9B8-C46D-4683098C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30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C3F75B-BE07-4412-2C5A-D2597C13D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CAA241B-7415-27AC-08DB-0FFA2FFAA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45B1C9-0588-AF7C-49CA-2634D149B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32D5-828D-4E95-A0CE-F3659AA8CD31}" type="datetime1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97F763-37D9-3971-4B58-F01DA03B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CE26FE-0AA4-04AD-0CCC-2ADA64A0A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57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3CD3DB3-BC21-A07D-D9EC-B49477B08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3D9A02-850B-4227-E227-7F276FDA0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DDC4AA-D6E2-64D2-8590-91AC291D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B2631-C917-47E8-A22A-6DA0C01814E3}" type="datetime1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45C86F-8725-65EA-1F28-6FC7124F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03CEE0-6FF8-EF89-1FC3-C94E5C52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82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32E5E0-DCB2-65B3-AFF7-C9E0D2CA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E25FAD-4DE0-EFFD-7A35-5012C311F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B0E016-6A06-5C6C-3A19-FFC0FD68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56B7-B434-406C-80F3-ADEA2AD44866}" type="datetime1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132B70-72CE-CFEF-DDC3-E956C074B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05C5D4-9360-3AAC-2DC6-2F544B9ED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7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C1755C-100E-6426-C210-2DB6D814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49FBCB-A260-5F53-1438-BA62810F4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D4C44E-BE5B-F236-2A69-BCEFEBFA9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A967-0545-4B26-9DDA-5AD35C8A9C3C}" type="datetime1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7F29D7-8FA5-E635-29F0-13ADF8676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D1341E-27EC-69C2-A514-3072702C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67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1444DE-43B3-222C-6B0F-63E44D69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C3665D-ADD3-ED77-4126-C98B10C92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D5733C-D374-BD3A-2E0A-15105AC20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5B9A16-467A-8690-B864-BCA6BBACC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95934-226D-4574-9E50-23148326E856}" type="datetime1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40A8AA-CAF7-210C-DAD0-5878C3B3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E3BCD3-301F-F57F-304E-147EE864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89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D17E6F-B07F-B198-8C73-B27A4E73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366DBA-40FD-0EA1-FF00-208993AA0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A87873-7B94-162D-078A-A2A637AB4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2E8DF72-3A92-749B-294C-4CA51CC00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5BBD44C-5322-A95D-F47A-2B1112C3E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2211924-FAE4-EA37-9452-0C5313E96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4015-C600-4455-AB70-CD0EDF0323A7}" type="datetime1">
              <a:rPr lang="it-IT" smtClean="0"/>
              <a:t>30/01/2023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F0F8402-A879-350B-5F75-C9C5526C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7251CA-A794-85AD-7FE4-899633C1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56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B60EB3-CFCF-9F85-52D5-50563897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EE24165-CA9E-891A-0602-B8712D902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8DD1-7FF6-4102-B079-C73D23841E8C}" type="datetime1">
              <a:rPr lang="it-IT" smtClean="0"/>
              <a:t>30/01/2023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3C84827-DB56-B00B-8E6C-B12A5054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67441B-EF38-4376-1690-3F0198B85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79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DBEA8FB-A5B1-3118-FAA2-AC34C532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7AF5-583F-4F7A-9D3F-3095120CF55E}" type="datetime1">
              <a:rPr lang="it-IT" smtClean="0"/>
              <a:t>30/01/2023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A0EDA4-CC6A-73A8-5EFD-343D1365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67B735A-45FB-EC76-C3C8-873FB439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23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41431E-10CD-1403-4980-CD41444E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4BC86B-1F0A-0FB0-473E-80CCD84DC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D16694-F184-8E61-E026-E178BE192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AA939F1-1B8E-2338-E6D0-D6E92CBA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2505-3445-42DD-8C4F-F4BC329E34E2}" type="datetime1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CBDDE84-51A6-56B5-EDC3-07BDE75D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04DC3D-546F-D870-C4E4-B97A9661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15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E2345D-0AF6-3DB8-DB07-4F15BD0C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843858-31E0-49B1-FE67-0B1C52C51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719DD4-1CCC-B471-EA91-9D04D1A01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4E37E2-1F18-2E8F-71AC-1DA7F3F2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EDF2-A107-460B-A6B7-3D861B9D468B}" type="datetime1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98EF4C-3F35-BAB5-9FF4-CF8B9D6F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54C6A52-7D1F-D568-B26C-E49E74255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24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6386252-7497-60D5-656A-1209385A8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5637AB-1E40-9C61-C0EC-77934CB7A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21A394-C8EF-B7C1-B0D6-137427E32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39B9A-ADF9-4D04-AD95-67027EE247F0}" type="datetime1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00E083-51E3-E17E-847E-4C34F2897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64075F-4E1F-EDA6-62D6-88DBE2ACD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C10F-BCDD-42AA-9EB7-A7F7456021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38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FEBE4E-B922-4620-BD24-0766E56B5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 lnSpcReduction="10000"/>
          </a:bodyPr>
          <a:lstStyle/>
          <a:p>
            <a:r>
              <a:rPr lang="it-IT" sz="2000" dirty="0">
                <a:solidFill>
                  <a:srgbClr val="080808"/>
                </a:solidFill>
              </a:rPr>
              <a:t>Da ottobre 2015 ad oggi</a:t>
            </a:r>
          </a:p>
          <a:p>
            <a:endParaRPr lang="it-IT" sz="2000" dirty="0">
              <a:solidFill>
                <a:srgbClr val="080808"/>
              </a:solidFill>
            </a:endParaRPr>
          </a:p>
          <a:p>
            <a:r>
              <a:rPr lang="it-IT" sz="2000" dirty="0">
                <a:solidFill>
                  <a:srgbClr val="080808"/>
                </a:solidFill>
              </a:rPr>
              <a:t>30 gennaio 2023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A1BFFE2-BF92-28FE-EEA5-05F3A4BEE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6116934" cy="2150719"/>
          </a:xfrm>
          <a:noFill/>
        </p:spPr>
        <p:txBody>
          <a:bodyPr anchor="ctr">
            <a:normAutofit/>
          </a:bodyPr>
          <a:lstStyle/>
          <a:p>
            <a:r>
              <a:rPr lang="it-IT" sz="3600" dirty="0">
                <a:solidFill>
                  <a:srgbClr val="080808"/>
                </a:solidFill>
              </a:rPr>
              <a:t>I numeri della CUC </a:t>
            </a:r>
            <a:br>
              <a:rPr lang="it-IT" sz="3600" dirty="0">
                <a:solidFill>
                  <a:srgbClr val="080808"/>
                </a:solidFill>
              </a:rPr>
            </a:br>
            <a:r>
              <a:rPr lang="it-IT" sz="3600" dirty="0">
                <a:solidFill>
                  <a:srgbClr val="080808"/>
                </a:solidFill>
              </a:rPr>
              <a:t>PROVINCIA MONZA E BRIANZA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8FD7DF8-7A08-85E7-624D-37783B9C7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20" y="1191434"/>
            <a:ext cx="2710307" cy="14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92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AA4DC82-2C78-4E59-95BF-7784B92C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it-IT" sz="3600" dirty="0"/>
              <a:t>CUC MB: gare </a:t>
            </a:r>
            <a:r>
              <a:rPr lang="it-IT" sz="3600" b="1" dirty="0"/>
              <a:t>PNRR</a:t>
            </a:r>
          </a:p>
        </p:txBody>
      </p:sp>
      <p:sp>
        <p:nvSpPr>
          <p:cNvPr id="110" name="Segnaposto contenuto 2">
            <a:extLst>
              <a:ext uri="{FF2B5EF4-FFF2-40B4-BE49-F238E27FC236}">
                <a16:creationId xmlns:a16="http://schemas.microsoft.com/office/drawing/2014/main" id="{900C45C2-C456-40FF-B9C5-798FECB51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935307"/>
            <a:ext cx="5896227" cy="2798739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n. 20 gare - </a:t>
            </a:r>
            <a:r>
              <a:rPr lang="it-IT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riconducibili a finanziamenti con fondi </a:t>
            </a:r>
            <a:r>
              <a:rPr lang="it-IT" sz="2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PNRR - </a:t>
            </a:r>
            <a:r>
              <a:rPr lang="it-IT" sz="2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sono già state aggiudicate per un importo complessivo di </a:t>
            </a:r>
            <a:r>
              <a:rPr lang="it-IT" sz="2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€ 26.500.000</a:t>
            </a:r>
          </a:p>
          <a:p>
            <a:pPr marL="0" indent="0">
              <a:buNone/>
            </a:pPr>
            <a:endParaRPr lang="it-IT" sz="24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n. 13 gare </a:t>
            </a:r>
            <a:r>
              <a:rPr lang="it-IT" sz="2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sono state avviate per un importo complessivo di </a:t>
            </a:r>
            <a:r>
              <a:rPr lang="it-IT" sz="2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€ 12.930.000</a:t>
            </a:r>
            <a:endParaRPr lang="it-IT" sz="24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400" b="1" dirty="0">
              <a:effectLst/>
              <a:highlight>
                <a:srgbClr val="FFFF00"/>
              </a:highligh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19" name="Isosceles Triangle 118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19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45C96AF6-D083-9BBF-AAAE-A5DB8D060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480" y="1935308"/>
            <a:ext cx="3982489" cy="2489055"/>
          </a:xfrm>
          <a:prstGeom prst="rect">
            <a:avLst/>
          </a:prstGeom>
        </p:spPr>
      </p:pic>
      <p:grpSp>
        <p:nvGrpSpPr>
          <p:cNvPr id="122" name="Group 121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Isosceles Triangle 123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A4F8B1-E7C1-375E-D843-A05EE8B63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5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B08445A-E514-1564-49FF-AF6E1ECF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AABC10F-BCDD-42AA-9EB7-A7F745602154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1C2DA877-7D1F-BE28-3333-BBA82FF2E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989325"/>
              </p:ext>
            </p:extLst>
          </p:nvPr>
        </p:nvGraphicFramePr>
        <p:xfrm>
          <a:off x="643467" y="1966008"/>
          <a:ext cx="10905068" cy="2925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731">
                  <a:extLst>
                    <a:ext uri="{9D8B030D-6E8A-4147-A177-3AD203B41FA5}">
                      <a16:colId xmlns:a16="http://schemas.microsoft.com/office/drawing/2014/main" val="3373487591"/>
                    </a:ext>
                  </a:extLst>
                </a:gridCol>
                <a:gridCol w="965767">
                  <a:extLst>
                    <a:ext uri="{9D8B030D-6E8A-4147-A177-3AD203B41FA5}">
                      <a16:colId xmlns:a16="http://schemas.microsoft.com/office/drawing/2014/main" val="776337003"/>
                    </a:ext>
                  </a:extLst>
                </a:gridCol>
                <a:gridCol w="1565795">
                  <a:extLst>
                    <a:ext uri="{9D8B030D-6E8A-4147-A177-3AD203B41FA5}">
                      <a16:colId xmlns:a16="http://schemas.microsoft.com/office/drawing/2014/main" val="909902021"/>
                    </a:ext>
                  </a:extLst>
                </a:gridCol>
                <a:gridCol w="3251732">
                  <a:extLst>
                    <a:ext uri="{9D8B030D-6E8A-4147-A177-3AD203B41FA5}">
                      <a16:colId xmlns:a16="http://schemas.microsoft.com/office/drawing/2014/main" val="2846410729"/>
                    </a:ext>
                  </a:extLst>
                </a:gridCol>
                <a:gridCol w="1835043">
                  <a:extLst>
                    <a:ext uri="{9D8B030D-6E8A-4147-A177-3AD203B41FA5}">
                      <a16:colId xmlns:a16="http://schemas.microsoft.com/office/drawing/2014/main" val="590811847"/>
                    </a:ext>
                  </a:extLst>
                </a:gridCol>
              </a:tblGrid>
              <a:tr h="5851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000" u="none" strike="noStrike">
                          <a:effectLst/>
                        </a:rPr>
                        <a:t>Fabbisogno 2023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3000" u="none" strike="noStrike">
                          <a:effectLst/>
                        </a:rPr>
                        <a:t>30/01/2023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3000" u="none" strike="noStrike">
                          <a:effectLst/>
                        </a:rPr>
                        <a:t> 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3000" u="none" strike="noStrike">
                          <a:effectLst/>
                        </a:rPr>
                        <a:t> 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extLst>
                  <a:ext uri="{0D108BD9-81ED-4DB2-BD59-A6C34878D82A}">
                    <a16:rowId xmlns:a16="http://schemas.microsoft.com/office/drawing/2014/main" val="2653955364"/>
                  </a:ext>
                </a:extLst>
              </a:tr>
              <a:tr h="5851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3000" u="none" strike="noStrike">
                          <a:effectLst/>
                        </a:rPr>
                        <a:t> 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3000" u="none" strike="noStrike">
                          <a:effectLst/>
                        </a:rPr>
                        <a:t>numero gare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3000" u="none" strike="noStrike">
                          <a:effectLst/>
                        </a:rPr>
                        <a:t>importi CIG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622267"/>
                  </a:ext>
                </a:extLst>
              </a:tr>
              <a:tr h="585197">
                <a:tc>
                  <a:txBody>
                    <a:bodyPr/>
                    <a:lstStyle/>
                    <a:p>
                      <a:pPr algn="l" fontAlgn="b"/>
                      <a:r>
                        <a:rPr lang="it-IT" sz="3000" u="none" strike="noStrike">
                          <a:effectLst/>
                        </a:rPr>
                        <a:t>Lavori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000" u="none" strike="noStrike">
                          <a:effectLst/>
                        </a:rPr>
                        <a:t>68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59,13%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87.821.411,85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48,02%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extLst>
                  <a:ext uri="{0D108BD9-81ED-4DB2-BD59-A6C34878D82A}">
                    <a16:rowId xmlns:a16="http://schemas.microsoft.com/office/drawing/2014/main" val="3362968051"/>
                  </a:ext>
                </a:extLst>
              </a:tr>
              <a:tr h="585197">
                <a:tc>
                  <a:txBody>
                    <a:bodyPr/>
                    <a:lstStyle/>
                    <a:p>
                      <a:pPr algn="l" fontAlgn="b"/>
                      <a:r>
                        <a:rPr lang="it-IT" sz="3000" u="none" strike="noStrike">
                          <a:effectLst/>
                        </a:rPr>
                        <a:t>Servizi e Forniture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000" u="none" strike="noStrike">
                          <a:effectLst/>
                        </a:rPr>
                        <a:t>47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40,87%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95.073.710,91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51,98%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extLst>
                  <a:ext uri="{0D108BD9-81ED-4DB2-BD59-A6C34878D82A}">
                    <a16:rowId xmlns:a16="http://schemas.microsoft.com/office/drawing/2014/main" val="2484089938"/>
                  </a:ext>
                </a:extLst>
              </a:tr>
              <a:tr h="585197">
                <a:tc>
                  <a:txBody>
                    <a:bodyPr/>
                    <a:lstStyle/>
                    <a:p>
                      <a:pPr algn="l" fontAlgn="b"/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000" u="none" strike="noStrike">
                          <a:effectLst/>
                        </a:rPr>
                        <a:t>115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100,00%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>
                          <a:effectLst/>
                        </a:rPr>
                        <a:t>182.895.122,76</a:t>
                      </a:r>
                      <a:endParaRPr lang="it-IT" sz="3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3000" u="none" strike="noStrike" dirty="0">
                          <a:effectLst/>
                        </a:rPr>
                        <a:t>100,00%</a:t>
                      </a:r>
                      <a:endParaRPr lang="it-IT" sz="3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078" marR="26078" marT="26078" marB="0" anchor="b"/>
                </a:tc>
                <a:extLst>
                  <a:ext uri="{0D108BD9-81ED-4DB2-BD59-A6C34878D82A}">
                    <a16:rowId xmlns:a16="http://schemas.microsoft.com/office/drawing/2014/main" val="3475016806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18EE71E6-8050-4D34-AD6A-F2753649196E}"/>
              </a:ext>
            </a:extLst>
          </p:cNvPr>
          <p:cNvSpPr txBox="1"/>
          <p:nvPr/>
        </p:nvSpPr>
        <p:spPr>
          <a:xfrm>
            <a:off x="643467" y="5690330"/>
            <a:ext cx="6101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NB: Ad oggi la raccolta fabbisogni NON è ancora scaduta</a:t>
            </a:r>
          </a:p>
        </p:txBody>
      </p:sp>
    </p:spTree>
    <p:extLst>
      <p:ext uri="{BB962C8B-B14F-4D97-AF65-F5344CB8AC3E}">
        <p14:creationId xmlns:p14="http://schemas.microsoft.com/office/powerpoint/2010/main" val="407519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8782B5-0473-0570-D49D-D3F65E71E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/>
              <a:t>Comuni</a:t>
            </a:r>
            <a:r>
              <a:rPr lang="en-US" sz="5400" dirty="0"/>
              <a:t>/Enti </a:t>
            </a:r>
            <a:r>
              <a:rPr lang="en-US" sz="5400" dirty="0" err="1"/>
              <a:t>aderenti</a:t>
            </a:r>
            <a:r>
              <a:rPr lang="en-US" sz="5400" dirty="0"/>
              <a:t> alla CUC MB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3D7250D-9846-E707-1DDA-0A23BC7C2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704232"/>
              </p:ext>
            </p:extLst>
          </p:nvPr>
        </p:nvGraphicFramePr>
        <p:xfrm>
          <a:off x="2090523" y="1863801"/>
          <a:ext cx="8010955" cy="400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70">
                  <a:extLst>
                    <a:ext uri="{9D8B030D-6E8A-4147-A177-3AD203B41FA5}">
                      <a16:colId xmlns:a16="http://schemas.microsoft.com/office/drawing/2014/main" val="1358084415"/>
                    </a:ext>
                  </a:extLst>
                </a:gridCol>
                <a:gridCol w="1973233">
                  <a:extLst>
                    <a:ext uri="{9D8B030D-6E8A-4147-A177-3AD203B41FA5}">
                      <a16:colId xmlns:a16="http://schemas.microsoft.com/office/drawing/2014/main" val="3651668966"/>
                    </a:ext>
                  </a:extLst>
                </a:gridCol>
                <a:gridCol w="3385952">
                  <a:extLst>
                    <a:ext uri="{9D8B030D-6E8A-4147-A177-3AD203B41FA5}">
                      <a16:colId xmlns:a16="http://schemas.microsoft.com/office/drawing/2014/main" val="820166011"/>
                    </a:ext>
                  </a:extLst>
                </a:gridCol>
              </a:tblGrid>
              <a:tr h="40036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 dirty="0">
                          <a:effectLst/>
                        </a:rPr>
                        <a:t>Comuni/Enti aderenti alla CUC MB</a:t>
                      </a:r>
                      <a:endParaRPr lang="it-IT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% incremento annuale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536808209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2015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 dirty="0">
                          <a:effectLst/>
                        </a:rPr>
                        <a:t>19</a:t>
                      </a:r>
                      <a:endParaRPr lang="it-IT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 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3881963128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2016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30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57,89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3587998216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2017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34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13,33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4119034059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2018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39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14,71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3539591122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2019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44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12,82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2796933252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2020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45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2,27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3662245271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2021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45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u="none" strike="noStrike">
                          <a:effectLst/>
                        </a:rPr>
                        <a:t>0,00</a:t>
                      </a:r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1216770902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1" u="none" strike="noStrike" dirty="0">
                          <a:effectLst/>
                        </a:rPr>
                        <a:t>2022</a:t>
                      </a:r>
                      <a:endParaRPr lang="it-IT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1" u="none" strike="noStrike" dirty="0">
                          <a:effectLst/>
                        </a:rPr>
                        <a:t>58</a:t>
                      </a:r>
                      <a:endParaRPr lang="it-IT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1" u="none" strike="noStrike" dirty="0">
                          <a:effectLst/>
                        </a:rPr>
                        <a:t>28,89</a:t>
                      </a:r>
                      <a:endParaRPr lang="it-IT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2763356450"/>
                  </a:ext>
                </a:extLst>
              </a:tr>
              <a:tr h="4003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1" u="none" strike="noStrike" dirty="0">
                          <a:effectLst/>
                        </a:rPr>
                        <a:t>2023</a:t>
                      </a:r>
                      <a:endParaRPr lang="it-IT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12074" marR="12074" marT="120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1" u="none" strike="noStrike" dirty="0">
                          <a:effectLst/>
                        </a:rPr>
                        <a:t>12,07</a:t>
                      </a:r>
                      <a:endParaRPr lang="it-IT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074" marR="12074" marT="12074" marB="0" anchor="b"/>
                </a:tc>
                <a:extLst>
                  <a:ext uri="{0D108BD9-81ED-4DB2-BD59-A6C34878D82A}">
                    <a16:rowId xmlns:a16="http://schemas.microsoft.com/office/drawing/2014/main" val="1533424643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4EC5C9C-FBC0-89BF-565E-40060E6C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47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5D142E9-3A12-CD5B-0D23-214815BD2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878375"/>
              </p:ext>
            </p:extLst>
          </p:nvPr>
        </p:nvGraphicFramePr>
        <p:xfrm>
          <a:off x="4246396" y="2108273"/>
          <a:ext cx="3699208" cy="264145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699208">
                  <a:extLst>
                    <a:ext uri="{9D8B030D-6E8A-4147-A177-3AD203B41FA5}">
                      <a16:colId xmlns:a16="http://schemas.microsoft.com/office/drawing/2014/main" val="4190000329"/>
                    </a:ext>
                  </a:extLst>
                </a:gridCol>
              </a:tblGrid>
              <a:tr h="121576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% incremento adesioni dal 2015</a:t>
                      </a:r>
                      <a:endParaRPr lang="it-IT" sz="3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149266" anchor="b"/>
                </a:tc>
                <a:extLst>
                  <a:ext uri="{0D108BD9-81ED-4DB2-BD59-A6C34878D82A}">
                    <a16:rowId xmlns:a16="http://schemas.microsoft.com/office/drawing/2014/main" val="3366235771"/>
                  </a:ext>
                </a:extLst>
              </a:tr>
              <a:tr h="7128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3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33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149266" anchor="b"/>
                </a:tc>
                <a:extLst>
                  <a:ext uri="{0D108BD9-81ED-4DB2-BD59-A6C34878D82A}">
                    <a16:rowId xmlns:a16="http://schemas.microsoft.com/office/drawing/2014/main" val="589559986"/>
                  </a:ext>
                </a:extLst>
              </a:tr>
              <a:tr h="7128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242,11%</a:t>
                      </a:r>
                      <a:endParaRPr lang="it-IT" sz="3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149266" anchor="b"/>
                </a:tc>
                <a:extLst>
                  <a:ext uri="{0D108BD9-81ED-4DB2-BD59-A6C34878D82A}">
                    <a16:rowId xmlns:a16="http://schemas.microsoft.com/office/drawing/2014/main" val="3183651166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6159ED0-122A-86BC-4592-1F1BBD05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492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19D9B0-0D5D-8AB7-E2E9-E25C76F4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AABC10F-BCDD-42AA-9EB7-A7F745602154}" type="slidenum">
              <a:rPr lang="it-IT" smtClean="0"/>
              <a:pPr>
                <a:spcAft>
                  <a:spcPts val="600"/>
                </a:spcAft>
              </a:pPr>
              <a:t>4</a:t>
            </a:fld>
            <a:endParaRPr lang="it-IT"/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B0004CD4-5090-E090-05D6-F760C347D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059195"/>
              </p:ext>
            </p:extLst>
          </p:nvPr>
        </p:nvGraphicFramePr>
        <p:xfrm>
          <a:off x="838200" y="108484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7208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1BC7E0BA-2F91-E312-2E30-5A227222DF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355539"/>
              </p:ext>
            </p:extLst>
          </p:nvPr>
        </p:nvGraphicFramePr>
        <p:xfrm>
          <a:off x="642938" y="642938"/>
          <a:ext cx="5414963" cy="557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07AEC20-4753-AB55-7712-0CBCA306D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619550"/>
              </p:ext>
            </p:extLst>
          </p:nvPr>
        </p:nvGraphicFramePr>
        <p:xfrm>
          <a:off x="6172943" y="1381760"/>
          <a:ext cx="5414962" cy="4041514"/>
        </p:xfrm>
        <a:graphic>
          <a:graphicData uri="http://schemas.openxmlformats.org/drawingml/2006/table">
            <a:tbl>
              <a:tblPr/>
              <a:tblGrid>
                <a:gridCol w="706397">
                  <a:extLst>
                    <a:ext uri="{9D8B030D-6E8A-4147-A177-3AD203B41FA5}">
                      <a16:colId xmlns:a16="http://schemas.microsoft.com/office/drawing/2014/main" val="2534797214"/>
                    </a:ext>
                  </a:extLst>
                </a:gridCol>
                <a:gridCol w="43468">
                  <a:extLst>
                    <a:ext uri="{9D8B030D-6E8A-4147-A177-3AD203B41FA5}">
                      <a16:colId xmlns:a16="http://schemas.microsoft.com/office/drawing/2014/main" val="4221990641"/>
                    </a:ext>
                  </a:extLst>
                </a:gridCol>
                <a:gridCol w="1050917">
                  <a:extLst>
                    <a:ext uri="{9D8B030D-6E8A-4147-A177-3AD203B41FA5}">
                      <a16:colId xmlns:a16="http://schemas.microsoft.com/office/drawing/2014/main" val="4069602499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1302946243"/>
                    </a:ext>
                  </a:extLst>
                </a:gridCol>
                <a:gridCol w="1312721">
                  <a:extLst>
                    <a:ext uri="{9D8B030D-6E8A-4147-A177-3AD203B41FA5}">
                      <a16:colId xmlns:a16="http://schemas.microsoft.com/office/drawing/2014/main" val="2614852145"/>
                    </a:ext>
                  </a:extLst>
                </a:gridCol>
                <a:gridCol w="1063209">
                  <a:extLst>
                    <a:ext uri="{9D8B030D-6E8A-4147-A177-3AD203B41FA5}">
                      <a16:colId xmlns:a16="http://schemas.microsoft.com/office/drawing/2014/main" val="222001323"/>
                    </a:ext>
                  </a:extLst>
                </a:gridCol>
              </a:tblGrid>
              <a:tr h="624277"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gare aggiudicate nel triennio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0078" marR="130078" marT="65039" marB="6503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822731"/>
                  </a:ext>
                </a:extLst>
              </a:tr>
              <a:tr h="501312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it-IT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giugno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settembre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dicembre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619964"/>
                  </a:ext>
                </a:extLst>
              </a:tr>
              <a:tr h="971975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F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F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it-IT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F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F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F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F5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552329"/>
                  </a:ext>
                </a:extLst>
              </a:tr>
              <a:tr h="971975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37934"/>
                  </a:ext>
                </a:extLst>
              </a:tr>
              <a:tr h="971975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  <a:endParaRPr lang="it-IT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it-IT" sz="2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34" marR="9034" marT="90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1360"/>
                  </a:ext>
                </a:extLst>
              </a:tr>
            </a:tbl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BB061E-3F88-B6C9-7E15-8DD6B1057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5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5D142E9-3A12-CD5B-0D23-214815BD2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053722"/>
              </p:ext>
            </p:extLst>
          </p:nvPr>
        </p:nvGraphicFramePr>
        <p:xfrm>
          <a:off x="4246396" y="2108273"/>
          <a:ext cx="3699208" cy="30940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699208">
                  <a:extLst>
                    <a:ext uri="{9D8B030D-6E8A-4147-A177-3AD203B41FA5}">
                      <a16:colId xmlns:a16="http://schemas.microsoft.com/office/drawing/2014/main" val="4190000329"/>
                    </a:ext>
                  </a:extLst>
                </a:gridCol>
              </a:tblGrid>
              <a:tr h="121576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% incremento gare aggiudicate nel triennio</a:t>
                      </a:r>
                      <a:endParaRPr lang="it-IT" sz="3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149266" anchor="b"/>
                </a:tc>
                <a:extLst>
                  <a:ext uri="{0D108BD9-81ED-4DB2-BD59-A6C34878D82A}">
                    <a16:rowId xmlns:a16="http://schemas.microsoft.com/office/drawing/2014/main" val="3366235771"/>
                  </a:ext>
                </a:extLst>
              </a:tr>
              <a:tr h="7128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3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149266" anchor="b"/>
                </a:tc>
                <a:extLst>
                  <a:ext uri="{0D108BD9-81ED-4DB2-BD59-A6C34878D82A}">
                    <a16:rowId xmlns:a16="http://schemas.microsoft.com/office/drawing/2014/main" val="589559986"/>
                  </a:ext>
                </a:extLst>
              </a:tr>
              <a:tr h="7128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3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24,53%</a:t>
                      </a:r>
                      <a:endParaRPr lang="it-IT" sz="33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66" marR="10366" marT="10366" marB="149266" anchor="b"/>
                </a:tc>
                <a:extLst>
                  <a:ext uri="{0D108BD9-81ED-4DB2-BD59-A6C34878D82A}">
                    <a16:rowId xmlns:a16="http://schemas.microsoft.com/office/drawing/2014/main" val="3183651166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4F5A96F-EDE8-872A-BABF-C5D389E5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60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4A71477-E2AE-289C-0245-41800319C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392006"/>
              </p:ext>
            </p:extLst>
          </p:nvPr>
        </p:nvGraphicFramePr>
        <p:xfrm>
          <a:off x="643467" y="846519"/>
          <a:ext cx="10466350" cy="5319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130">
                  <a:extLst>
                    <a:ext uri="{9D8B030D-6E8A-4147-A177-3AD203B41FA5}">
                      <a16:colId xmlns:a16="http://schemas.microsoft.com/office/drawing/2014/main" val="246807889"/>
                    </a:ext>
                  </a:extLst>
                </a:gridCol>
                <a:gridCol w="1090960">
                  <a:extLst>
                    <a:ext uri="{9D8B030D-6E8A-4147-A177-3AD203B41FA5}">
                      <a16:colId xmlns:a16="http://schemas.microsoft.com/office/drawing/2014/main" val="2386151578"/>
                    </a:ext>
                  </a:extLst>
                </a:gridCol>
                <a:gridCol w="1357050">
                  <a:extLst>
                    <a:ext uri="{9D8B030D-6E8A-4147-A177-3AD203B41FA5}">
                      <a16:colId xmlns:a16="http://schemas.microsoft.com/office/drawing/2014/main" val="4092205850"/>
                    </a:ext>
                  </a:extLst>
                </a:gridCol>
                <a:gridCol w="708055">
                  <a:extLst>
                    <a:ext uri="{9D8B030D-6E8A-4147-A177-3AD203B41FA5}">
                      <a16:colId xmlns:a16="http://schemas.microsoft.com/office/drawing/2014/main" val="84131578"/>
                    </a:ext>
                  </a:extLst>
                </a:gridCol>
                <a:gridCol w="1357050">
                  <a:extLst>
                    <a:ext uri="{9D8B030D-6E8A-4147-A177-3AD203B41FA5}">
                      <a16:colId xmlns:a16="http://schemas.microsoft.com/office/drawing/2014/main" val="3069800373"/>
                    </a:ext>
                  </a:extLst>
                </a:gridCol>
                <a:gridCol w="708055">
                  <a:extLst>
                    <a:ext uri="{9D8B030D-6E8A-4147-A177-3AD203B41FA5}">
                      <a16:colId xmlns:a16="http://schemas.microsoft.com/office/drawing/2014/main" val="3621131963"/>
                    </a:ext>
                  </a:extLst>
                </a:gridCol>
                <a:gridCol w="1357050">
                  <a:extLst>
                    <a:ext uri="{9D8B030D-6E8A-4147-A177-3AD203B41FA5}">
                      <a16:colId xmlns:a16="http://schemas.microsoft.com/office/drawing/2014/main" val="171420520"/>
                    </a:ext>
                  </a:extLst>
                </a:gridCol>
              </a:tblGrid>
              <a:tr h="430414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2022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2021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2020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066948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u="none" strike="noStrike" dirty="0">
                          <a:effectLst/>
                        </a:rPr>
                        <a:t>Lavori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 dirty="0">
                          <a:effectLst/>
                        </a:rPr>
                        <a:t> 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 dirty="0">
                          <a:effectLst/>
                        </a:rPr>
                        <a:t> 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 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 dirty="0">
                          <a:effectLst/>
                        </a:rPr>
                        <a:t> 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extLst>
                  <a:ext uri="{0D108BD9-81ED-4DB2-BD59-A6C34878D82A}">
                    <a16:rowId xmlns:a16="http://schemas.microsoft.com/office/drawing/2014/main" val="247388996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&gt; 1.000.000,00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11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8,33%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3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 dirty="0">
                          <a:effectLst/>
                        </a:rPr>
                        <a:t>2,42%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 dirty="0">
                          <a:effectLst/>
                        </a:rPr>
                        <a:t>6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 dirty="0">
                          <a:effectLst/>
                        </a:rPr>
                        <a:t>5,66%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1915715143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&lt; 1.000.000,00 &gt; 150.000,00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36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27,27%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24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19,35%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29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27,36%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1211605284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&lt; 150.000,00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0,00%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0,00%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1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0,94%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1642415405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u="none" strike="noStrike" dirty="0">
                          <a:effectLst/>
                        </a:rPr>
                        <a:t>47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1" u="none" strike="noStrike" dirty="0">
                          <a:effectLst/>
                        </a:rPr>
                        <a:t>35,61%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 dirty="0">
                          <a:effectLst/>
                        </a:rPr>
                        <a:t>27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21,77%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36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33,96%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873918016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u="none" strike="noStrike" dirty="0">
                          <a:effectLst/>
                        </a:rPr>
                        <a:t>Servizi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 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 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 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 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200" u="none" strike="noStrike">
                          <a:effectLst/>
                        </a:rPr>
                        <a:t> 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ctr"/>
                </a:tc>
                <a:extLst>
                  <a:ext uri="{0D108BD9-81ED-4DB2-BD59-A6C34878D82A}">
                    <a16:rowId xmlns:a16="http://schemas.microsoft.com/office/drawing/2014/main" val="1443277148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&gt; 215.000,00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76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57,58%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83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66,94%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45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42,45%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2523145172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&lt; 215.000,00 &gt; 40.000,00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5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3,79%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14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11,29%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25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23,58%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2706255669"/>
                  </a:ext>
                </a:extLst>
              </a:tr>
              <a:tr h="585180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u="none" strike="noStrike">
                          <a:effectLst/>
                        </a:rPr>
                        <a:t>&lt; 40.000,00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4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3,03%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0,00%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0,00%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244962265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l" fontAlgn="b"/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u="none" strike="noStrike" dirty="0">
                          <a:effectLst/>
                        </a:rPr>
                        <a:t>85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1" u="none" strike="noStrike" dirty="0">
                          <a:effectLst/>
                        </a:rPr>
                        <a:t>64,39%</a:t>
                      </a:r>
                      <a:endParaRPr lang="it-IT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97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78,23%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70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66,04%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2976027026"/>
                  </a:ext>
                </a:extLst>
              </a:tr>
              <a:tr h="4304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gare aggiudicate</a:t>
                      </a: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132</a:t>
                      </a:r>
                      <a:endParaRPr lang="it-IT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100,00%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124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>
                          <a:effectLst/>
                        </a:rPr>
                        <a:t>100,00%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u="none" strike="noStrike">
                          <a:effectLst/>
                        </a:rPr>
                        <a:t>106</a:t>
                      </a:r>
                      <a:endParaRPr lang="it-IT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u="none" strike="noStrike" dirty="0">
                          <a:effectLst/>
                        </a:rPr>
                        <a:t>100,00%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980" marR="12980" marT="12980" marB="0" anchor="b"/>
                </a:tc>
                <a:extLst>
                  <a:ext uri="{0D108BD9-81ED-4DB2-BD59-A6C34878D82A}">
                    <a16:rowId xmlns:a16="http://schemas.microsoft.com/office/drawing/2014/main" val="2499287917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0079CE-93DB-22B4-D4A4-D06A5A1D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922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CA4F7D4-8CAF-22D0-C143-39792A1C2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Importi gare aggiudicate nel triennio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CBA8A67-FDD1-707E-C995-75BB36E36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362661"/>
              </p:ext>
            </p:extLst>
          </p:nvPr>
        </p:nvGraphicFramePr>
        <p:xfrm>
          <a:off x="773958" y="1428750"/>
          <a:ext cx="10058966" cy="411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823">
                  <a:extLst>
                    <a:ext uri="{9D8B030D-6E8A-4147-A177-3AD203B41FA5}">
                      <a16:colId xmlns:a16="http://schemas.microsoft.com/office/drawing/2014/main" val="2343774395"/>
                    </a:ext>
                  </a:extLst>
                </a:gridCol>
                <a:gridCol w="1425089">
                  <a:extLst>
                    <a:ext uri="{9D8B030D-6E8A-4147-A177-3AD203B41FA5}">
                      <a16:colId xmlns:a16="http://schemas.microsoft.com/office/drawing/2014/main" val="970565822"/>
                    </a:ext>
                  </a:extLst>
                </a:gridCol>
                <a:gridCol w="859292">
                  <a:extLst>
                    <a:ext uri="{9D8B030D-6E8A-4147-A177-3AD203B41FA5}">
                      <a16:colId xmlns:a16="http://schemas.microsoft.com/office/drawing/2014/main" val="2069886866"/>
                    </a:ext>
                  </a:extLst>
                </a:gridCol>
                <a:gridCol w="1425089">
                  <a:extLst>
                    <a:ext uri="{9D8B030D-6E8A-4147-A177-3AD203B41FA5}">
                      <a16:colId xmlns:a16="http://schemas.microsoft.com/office/drawing/2014/main" val="2717395870"/>
                    </a:ext>
                  </a:extLst>
                </a:gridCol>
                <a:gridCol w="859292">
                  <a:extLst>
                    <a:ext uri="{9D8B030D-6E8A-4147-A177-3AD203B41FA5}">
                      <a16:colId xmlns:a16="http://schemas.microsoft.com/office/drawing/2014/main" val="3392285892"/>
                    </a:ext>
                  </a:extLst>
                </a:gridCol>
                <a:gridCol w="1425089">
                  <a:extLst>
                    <a:ext uri="{9D8B030D-6E8A-4147-A177-3AD203B41FA5}">
                      <a16:colId xmlns:a16="http://schemas.microsoft.com/office/drawing/2014/main" val="681008878"/>
                    </a:ext>
                  </a:extLst>
                </a:gridCol>
                <a:gridCol w="859292">
                  <a:extLst>
                    <a:ext uri="{9D8B030D-6E8A-4147-A177-3AD203B41FA5}">
                      <a16:colId xmlns:a16="http://schemas.microsoft.com/office/drawing/2014/main" val="2297835292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2022</a:t>
                      </a:r>
                    </a:p>
                  </a:txBody>
                  <a:tcPr marL="9017" marR="9017" marT="9017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2021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2020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192694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dirty="0">
                          <a:effectLst/>
                        </a:rPr>
                        <a:t>Lavori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importo</a:t>
                      </a: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Incidenza %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importo</a:t>
                      </a: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Incidenza %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importo</a:t>
                      </a: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Incidenza % 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extLst>
                  <a:ext uri="{0D108BD9-81ED-4DB2-BD59-A6C34878D82A}">
                    <a16:rowId xmlns:a16="http://schemas.microsoft.com/office/drawing/2014/main" val="441725325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&gt; 1.000.000,00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27.361.136,64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21,21%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6.385.268,13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2,15%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</a:rPr>
                        <a:t>44.711.529,95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28,11%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598007588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&lt; 1.000.000,00 &gt; 150.000,00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14.605.625,40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11,32%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10.168.495,93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3,42%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9.402.329,40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5,91%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3636805520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&lt; 150.000,00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146.000,00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0,09%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1550536778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lavori</a:t>
                      </a: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41.966.762,04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32,53%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16.553.764,06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5,57%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54.259.859,35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34,12%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3524745068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u="none" strike="noStrike" dirty="0">
                          <a:effectLst/>
                        </a:rPr>
                        <a:t>Servizi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ctr"/>
                </a:tc>
                <a:extLst>
                  <a:ext uri="{0D108BD9-81ED-4DB2-BD59-A6C34878D82A}">
                    <a16:rowId xmlns:a16="http://schemas.microsoft.com/office/drawing/2014/main" val="1684199757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&gt; 215.000,00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86.143.995,77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66,78%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279.523.956,93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93,99%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102.639.213,59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64,53%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3793065667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&lt; 215.000,00 &gt; 40.000,00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799.911,39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0,62%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1.319.499,92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0,44%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2.147.986,92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1,35%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1455334003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&lt; 40.000,00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79.983,80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0,06%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0,00%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375159546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servizi</a:t>
                      </a: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</a:rPr>
                        <a:t>87.023.890,96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67,47%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280.843.456,85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94,43%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104.787.200,51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65,88%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92042781"/>
                  </a:ext>
                </a:extLst>
              </a:tr>
              <a:tr h="351193"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u="none" strike="noStrike" dirty="0">
                          <a:effectLst/>
                        </a:rPr>
                        <a:t>128.990.653,00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100,00%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297.397.220,91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100,00%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effectLst/>
                        </a:rPr>
                        <a:t>159.047.059,86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</a:rPr>
                        <a:t>100,00%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7" marR="9017" marT="9017" marB="0" anchor="b"/>
                </a:tc>
                <a:extLst>
                  <a:ext uri="{0D108BD9-81ED-4DB2-BD59-A6C34878D82A}">
                    <a16:rowId xmlns:a16="http://schemas.microsoft.com/office/drawing/2014/main" val="1321586657"/>
                  </a:ext>
                </a:extLst>
              </a:tr>
            </a:tbl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0732B4-62AC-FD75-99EF-97B844EFC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C10F-BCDD-42AA-9EB7-A7F74560215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974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F01B69-6688-5A8D-8CCE-2CE21BD7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3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AABC10F-BCDD-42AA-9EB7-A7F745602154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D2AA7F69-26BE-4A7D-BE08-30C02E17F6C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6179729"/>
              </p:ext>
            </p:extLst>
          </p:nvPr>
        </p:nvGraphicFramePr>
        <p:xfrm>
          <a:off x="642938" y="642938"/>
          <a:ext cx="5414963" cy="557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Segnaposto contenuto 9">
            <a:extLst>
              <a:ext uri="{FF2B5EF4-FFF2-40B4-BE49-F238E27FC236}">
                <a16:creationId xmlns:a16="http://schemas.microsoft.com/office/drawing/2014/main" id="{99DDE315-3B86-D95A-0128-A7ACA2EA45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1997590"/>
              </p:ext>
            </p:extLst>
          </p:nvPr>
        </p:nvGraphicFramePr>
        <p:xfrm>
          <a:off x="6261098" y="1567832"/>
          <a:ext cx="5414962" cy="3370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947">
                  <a:extLst>
                    <a:ext uri="{9D8B030D-6E8A-4147-A177-3AD203B41FA5}">
                      <a16:colId xmlns:a16="http://schemas.microsoft.com/office/drawing/2014/main" val="2515752362"/>
                    </a:ext>
                  </a:extLst>
                </a:gridCol>
                <a:gridCol w="1295331">
                  <a:extLst>
                    <a:ext uri="{9D8B030D-6E8A-4147-A177-3AD203B41FA5}">
                      <a16:colId xmlns:a16="http://schemas.microsoft.com/office/drawing/2014/main" val="455489919"/>
                    </a:ext>
                  </a:extLst>
                </a:gridCol>
                <a:gridCol w="1113228">
                  <a:extLst>
                    <a:ext uri="{9D8B030D-6E8A-4147-A177-3AD203B41FA5}">
                      <a16:colId xmlns:a16="http://schemas.microsoft.com/office/drawing/2014/main" val="3815943195"/>
                    </a:ext>
                  </a:extLst>
                </a:gridCol>
                <a:gridCol w="1113228">
                  <a:extLst>
                    <a:ext uri="{9D8B030D-6E8A-4147-A177-3AD203B41FA5}">
                      <a16:colId xmlns:a16="http://schemas.microsoft.com/office/drawing/2014/main" val="26292779"/>
                    </a:ext>
                  </a:extLst>
                </a:gridCol>
                <a:gridCol w="1113228">
                  <a:extLst>
                    <a:ext uri="{9D8B030D-6E8A-4147-A177-3AD203B41FA5}">
                      <a16:colId xmlns:a16="http://schemas.microsoft.com/office/drawing/2014/main" val="2273144916"/>
                    </a:ext>
                  </a:extLst>
                </a:gridCol>
              </a:tblGrid>
              <a:tr h="4146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marzo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giugno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settembre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dicembre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967926"/>
                  </a:ext>
                </a:extLst>
              </a:tr>
              <a:tr h="9560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12.944.204,26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32.400.778,23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70.900.613,14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128.990.653,00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366247"/>
                  </a:ext>
                </a:extLst>
              </a:tr>
              <a:tr h="104956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2021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25.000.000,00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76.775.345,70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207.357.927,06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297.397.220,91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22350"/>
                  </a:ext>
                </a:extLst>
              </a:tr>
              <a:tr h="95057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2020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>
                          <a:effectLst/>
                        </a:rPr>
                        <a:t>20.000.000,00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50.000.000,00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89.473.911,16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300" b="1" u="none" strike="noStrike" dirty="0">
                          <a:effectLst/>
                        </a:rPr>
                        <a:t>159.047.059,86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295221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131EE0C-B12B-7424-08E0-4E7EED850ABA}"/>
              </a:ext>
            </a:extLst>
          </p:cNvPr>
          <p:cNvSpPr txBox="1"/>
          <p:nvPr/>
        </p:nvSpPr>
        <p:spPr>
          <a:xfrm>
            <a:off x="6261098" y="1105928"/>
            <a:ext cx="54149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Importi gare aggiudicate nel triennio</a:t>
            </a:r>
          </a:p>
        </p:txBody>
      </p:sp>
    </p:spTree>
    <p:extLst>
      <p:ext uri="{BB962C8B-B14F-4D97-AF65-F5344CB8AC3E}">
        <p14:creationId xmlns:p14="http://schemas.microsoft.com/office/powerpoint/2010/main" val="3146224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623</Words>
  <Application>Microsoft Office PowerPoint</Application>
  <PresentationFormat>Widescreen</PresentationFormat>
  <Paragraphs>284</Paragraphs>
  <Slides>11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I numeri della CUC  PROVINCIA MONZA E BRIANZA</vt:lpstr>
      <vt:lpstr>Comuni/Enti aderenti alla CUC MB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Importi gare aggiudicate nel triennio</vt:lpstr>
      <vt:lpstr>Presentazione standard di PowerPoint</vt:lpstr>
      <vt:lpstr>CUC MB: gare PNRR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Luccarelli</dc:creator>
  <cp:lastModifiedBy>Alessandra Di Giammarco</cp:lastModifiedBy>
  <cp:revision>17</cp:revision>
  <dcterms:created xsi:type="dcterms:W3CDTF">2023-01-27T16:49:25Z</dcterms:created>
  <dcterms:modified xsi:type="dcterms:W3CDTF">2023-01-30T11:16:33Z</dcterms:modified>
</cp:coreProperties>
</file>