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6" r:id="rId6"/>
    <p:sldId id="258" r:id="rId7"/>
    <p:sldId id="277" r:id="rId8"/>
    <p:sldId id="259" r:id="rId9"/>
    <p:sldId id="260" r:id="rId10"/>
    <p:sldId id="261" r:id="rId11"/>
    <p:sldId id="262" r:id="rId12"/>
    <p:sldId id="263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64" r:id="rId22"/>
    <p:sldId id="265" r:id="rId23"/>
    <p:sldId id="266" r:id="rId2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32" autoAdjust="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22C823-0DCB-8E1A-0871-CED4491167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2292470-F263-34BD-E400-B439FB011A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F03975-E6C1-261E-24FF-D95C60807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CF5B-390D-4505-98E0-26684E9D0B0C}" type="datetimeFigureOut">
              <a:rPr lang="it-IT" smtClean="0"/>
              <a:pPr/>
              <a:t>23/01/2023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4650C1-8B77-086C-4869-1056765B5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6A2742-1405-39C6-328F-6AB69738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3D9A-AB32-4D84-A49F-BA27EAB3247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8387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EC141E-5C1A-06D6-6B69-FAD826CC4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0ABFE9B-F43D-F2B0-9566-B168166C1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274AA1-44F1-450D-4A91-35D231227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CF5B-390D-4505-98E0-26684E9D0B0C}" type="datetimeFigureOut">
              <a:rPr lang="it-IT" smtClean="0"/>
              <a:pPr/>
              <a:t>23/01/2023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685135-4C6E-C933-9AD5-3C26BC4CB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0FC028-B4BD-451F-22EA-613A515D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3D9A-AB32-4D84-A49F-BA27EAB3247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7521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46102A7-1006-A156-8701-342DF77030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0EC1359-E36F-CC8E-B875-759A7AACA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330360-3B2C-580E-FC50-AB05E1EE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CF5B-390D-4505-98E0-26684E9D0B0C}" type="datetimeFigureOut">
              <a:rPr lang="it-IT" smtClean="0"/>
              <a:pPr/>
              <a:t>23/01/2023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B83097-C40D-C94D-E53A-EFF180656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AFE3FC-A471-C2C2-58AE-656DF837F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3D9A-AB32-4D84-A49F-BA27EAB3247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5856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FBAED8-7B34-8962-54B9-9480821A68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11C8294-8D50-B3BF-379D-F83FE3534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60A41F-6148-B519-2BC2-1238DB349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A2E0-DDAA-4D21-9B89-6DB0E021BDD2}" type="datetimeFigureOut">
              <a:rPr lang="it-IT" smtClean="0"/>
              <a:pPr/>
              <a:t>23/01/2023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182B78-45EC-5EFE-3D82-D432A5184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3AC7F81-CEE6-9407-84E5-4CA9502C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29A2-E6DC-45C9-85CA-C8628B78D4C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2257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7CA601-D1F9-2913-E351-40B1AB3A8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C40DA1-6CD9-5AA3-F244-990142B0F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6F48E9-E0F1-2DB8-AD08-37099EAD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A2E0-DDAA-4D21-9B89-6DB0E021BDD2}" type="datetimeFigureOut">
              <a:rPr lang="it-IT" smtClean="0"/>
              <a:pPr/>
              <a:t>23/01/2023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7E940F6-61E4-C32E-24BE-B72C840A2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D4C39A8-45D5-68AE-B5F4-565D6AE2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29A2-E6DC-45C9-85CA-C8628B78D4C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4350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AB54D6-301B-260B-8EF3-8780FD5F9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B35477C-8BD3-D161-9473-4EBB7F143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FE25A3-6BA5-2E85-0FAB-C4D76FDA6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A2E0-DDAA-4D21-9B89-6DB0E021BDD2}" type="datetimeFigureOut">
              <a:rPr lang="it-IT" smtClean="0"/>
              <a:pPr/>
              <a:t>23/01/2023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E324BB-1B14-EB66-073C-D725882A7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3025CCB-FFD2-C41E-814B-2664EE154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29A2-E6DC-45C9-85CA-C8628B78D4C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2473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C27F73-F167-AF61-DBCE-212B9183F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569D70-F559-A6ED-153E-1D83EDEBB9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9923B85-F3B3-BFF3-01E5-FC4CD8081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38112C5-D78E-E513-58D3-12B2C1A80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A2E0-DDAA-4D21-9B89-6DB0E021BDD2}" type="datetimeFigureOut">
              <a:rPr lang="it-IT" smtClean="0"/>
              <a:pPr/>
              <a:t>23/01/2023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3042C3A-6ABF-EC05-8DF8-B1C427884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FCF5E6E-C35C-D226-C053-2AA4A5EF2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29A2-E6DC-45C9-85CA-C8628B78D4C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0547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5C1842-D093-1DE8-BD4B-BDA5C68C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C9376D5-380B-9656-8B10-F9F77FCF5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D928FA2-864E-AE53-7258-BCB1F2E8F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6EC1A7D-E168-8AD1-6AA5-125B0CEDAB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4E80BBD-613E-5713-B6AC-AE115CFB19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396F1CC-3865-D2E1-A212-E1CE23F36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A2E0-DDAA-4D21-9B89-6DB0E021BDD2}" type="datetimeFigureOut">
              <a:rPr lang="it-IT" smtClean="0"/>
              <a:pPr/>
              <a:t>23/01/2023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6E82316-2B60-8CA1-6180-AEA24CB4A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9333BF9-4811-33C4-8AB4-5D490226B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29A2-E6DC-45C9-85CA-C8628B78D4C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86207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76B5F0-327E-DF13-1BD8-F338D8DFC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E80AAD6-34F2-4BC8-ACF9-C2AD7A4DA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A2E0-DDAA-4D21-9B89-6DB0E021BDD2}" type="datetimeFigureOut">
              <a:rPr lang="it-IT" smtClean="0"/>
              <a:pPr/>
              <a:t>23/01/2023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31EB4BE-9F18-5F31-9069-A39560734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1333249-6B2D-E5F3-6317-BE2CBAEF2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29A2-E6DC-45C9-85CA-C8628B78D4C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58862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F143CB3-6D80-E254-93BE-4F288A71F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A2E0-DDAA-4D21-9B89-6DB0E021BDD2}" type="datetimeFigureOut">
              <a:rPr lang="it-IT" smtClean="0"/>
              <a:pPr/>
              <a:t>23/01/2023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C28EC07-99FE-2942-4547-1BCD769C8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6C09FB8-9A9B-C22F-1438-36D99EF37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29A2-E6DC-45C9-85CA-C8628B78D4C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15524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C8446B-A8EC-9DB7-A593-C232DD282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F6E476-DFF9-606A-0CC1-C100D576B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FB93103-14E4-ED97-7BF1-24D4EF5499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0E03C72-AE2E-7141-5F89-6FFC9EE6A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A2E0-DDAA-4D21-9B89-6DB0E021BDD2}" type="datetimeFigureOut">
              <a:rPr lang="it-IT" smtClean="0"/>
              <a:pPr/>
              <a:t>23/01/2023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5FFAB59-3332-2CC5-68C3-3350DEC8F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354B740-4857-16A0-F79F-0499ACD54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29A2-E6DC-45C9-85CA-C8628B78D4C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00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8537CF-1A3B-3FF0-2425-F2670CC2D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3F0CD4-1176-4DEF-B675-60994E765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DFDEBC-E3B3-D52C-8A8D-DB254770A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CF5B-390D-4505-98E0-26684E9D0B0C}" type="datetimeFigureOut">
              <a:rPr lang="it-IT" smtClean="0"/>
              <a:pPr/>
              <a:t>23/01/2023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CEFA00-126C-356C-C611-01FB37C06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C07BFB6-7DE4-95A0-9329-1896BD693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3D9A-AB32-4D84-A49F-BA27EAB3247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01383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59D778-0435-32D1-A274-49E8778A9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F9F0124-0D00-B008-FA86-D87D31D526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AAB9FEC-98B1-BCFC-394F-BDD3143A3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17D171A-A92A-F3E2-FB3E-DDCA7ADCB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A2E0-DDAA-4D21-9B89-6DB0E021BDD2}" type="datetimeFigureOut">
              <a:rPr lang="it-IT" smtClean="0"/>
              <a:pPr/>
              <a:t>23/01/2023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A35BE18-E9B0-4FCB-D128-722E1ECC1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6E9ABBA-A398-B04D-9EB8-CFC7A85D7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29A2-E6DC-45C9-85CA-C8628B78D4C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81459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56DD27-F095-7CE2-C62D-AE53522D8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056277-C987-0559-AE6B-EAB34E76C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885F6A-82E5-2A6D-EB69-CCC9A81D2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A2E0-DDAA-4D21-9B89-6DB0E021BDD2}" type="datetimeFigureOut">
              <a:rPr lang="it-IT" smtClean="0"/>
              <a:pPr/>
              <a:t>23/01/2023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618D5A-A456-4695-CE2B-DF732F4CC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6CB79B-1666-3561-8F3E-586C046AD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29A2-E6DC-45C9-85CA-C8628B78D4C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80300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89A14C8-C250-3D4B-E151-D480FE90A3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422DEE5-D18B-FBF7-556E-CE5274C399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755D91-FC0D-7754-AE2A-0E23638E4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A2E0-DDAA-4D21-9B89-6DB0E021BDD2}" type="datetimeFigureOut">
              <a:rPr lang="it-IT" smtClean="0"/>
              <a:pPr/>
              <a:t>23/01/2023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07AB20-2F4D-1A96-DF1A-07E6136C6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7CB5C5-9D77-4B2F-2268-CDECC430C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29A2-E6DC-45C9-85CA-C8628B78D4C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7096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334974-7577-F39F-6426-521F91D41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5D53F16-C129-CF63-F06F-DF3D3A93C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355B7A-2A56-CDCA-B660-5B3A9C2AE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CF5B-390D-4505-98E0-26684E9D0B0C}" type="datetimeFigureOut">
              <a:rPr lang="it-IT" smtClean="0"/>
              <a:pPr/>
              <a:t>23/01/2023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D42F21-54EA-8F5C-6F40-B8F992944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8F8AB6B-1E46-661E-2B64-95B78B5E7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3D9A-AB32-4D84-A49F-BA27EAB3247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8107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BA0590-B0D3-E2E7-8A68-3970F2928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88A48D-6124-48A4-4E34-5FA85B1866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47B454B-5D8F-6B17-28A8-F56FB14AE2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053F77D-5283-3273-B9A0-1EF94BE4A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CF5B-390D-4505-98E0-26684E9D0B0C}" type="datetimeFigureOut">
              <a:rPr lang="it-IT" smtClean="0"/>
              <a:pPr/>
              <a:t>23/01/2023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51581AA-A255-8BF8-8633-F3A603852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7116990-58BC-388B-BEE3-7BB99F6E9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3D9A-AB32-4D84-A49F-BA27EAB3247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5584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88EA15-EF2B-512A-186C-235C92DFC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7B08511-6A98-7E05-1F88-A1873B297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F4478C1-35D1-DF1D-1A64-530C1C4CE0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9BD3FC5-519F-B8F8-20F0-442BC7C9C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24BF89B-DF6D-A2EB-751E-827347EB40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A2ED57D-B014-76F9-C71F-666D84DC6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CF5B-390D-4505-98E0-26684E9D0B0C}" type="datetimeFigureOut">
              <a:rPr lang="it-IT" smtClean="0"/>
              <a:pPr/>
              <a:t>23/01/2023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0480D5D-5286-AB1D-B8C4-CD46FE8EA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1D0EDB2-0D31-809B-4AAB-64A66CCC1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3D9A-AB32-4D84-A49F-BA27EAB3247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2032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9C9C89-8A75-160A-9AAA-69CFAA3D4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D982D03-4960-91C2-563B-FC1A62A45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CF5B-390D-4505-98E0-26684E9D0B0C}" type="datetimeFigureOut">
              <a:rPr lang="it-IT" smtClean="0"/>
              <a:pPr/>
              <a:t>23/01/2023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ECA8A13-8805-159F-9C69-AB37AE6F2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C558FA1-69C6-20A8-BBFD-62528ECDB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3D9A-AB32-4D84-A49F-BA27EAB3247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383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B3D5326-E345-8F0C-B29B-E4F988446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CF5B-390D-4505-98E0-26684E9D0B0C}" type="datetimeFigureOut">
              <a:rPr lang="it-IT" smtClean="0"/>
              <a:pPr/>
              <a:t>23/01/2023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98AC20A-37E6-9684-1A50-ECC2D8240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40CCBF5-4B2C-4A2A-61C9-75146CBB2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3D9A-AB32-4D84-A49F-BA27EAB3247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2469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F58FCE-0BDF-BBDA-30FD-511B1FFB3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BEAD63-F921-EA2C-3576-51AD06844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7447858-7E48-7C94-AA49-487B67ABD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33DC30E-2AC5-4CBB-1245-072844B49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CF5B-390D-4505-98E0-26684E9D0B0C}" type="datetimeFigureOut">
              <a:rPr lang="it-IT" smtClean="0"/>
              <a:pPr/>
              <a:t>23/01/2023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1E63C26-8D20-CF5E-B956-31295ECF4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791B899-B2E5-2A99-B34B-55D4CE921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3D9A-AB32-4D84-A49F-BA27EAB3247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6834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B19B4C-186B-D718-F45F-C70C0B420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0CC503A-D017-695C-8847-9FD3C7510B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E0CE0A5-A3A6-7A81-E929-B6CA0465BB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ABB0D48-0042-E75F-E71A-7F3A623E2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CF5B-390D-4505-98E0-26684E9D0B0C}" type="datetimeFigureOut">
              <a:rPr lang="it-IT" smtClean="0"/>
              <a:pPr/>
              <a:t>23/01/2023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001806D-2A5B-7F9E-D471-94DDD2909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57E608F-CFB1-4E15-48C4-5A32C497C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3D9A-AB32-4D84-A49F-BA27EAB3247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100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E5FD773-FB61-4962-1DEF-14D5986F3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1281D89-29F4-C6EC-5686-B6A4967FB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CEBDDB-D54A-76F2-4154-95497E8EFE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5CF5B-390D-4505-98E0-26684E9D0B0C}" type="datetimeFigureOut">
              <a:rPr lang="it-IT" smtClean="0"/>
              <a:pPr/>
              <a:t>23/01/2023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D9BFFB-88DD-A5D7-B140-9F370D5A74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3F8B4C-1631-A7E5-04CF-3A168FA011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F3D9A-AB32-4D84-A49F-BA27EAB3247A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51ECB674-3C64-972B-3B3C-57A8805E371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38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2D7DB5B-0F8D-E2E7-0CCD-0DDD02C08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43157A2-6B67-BB75-8791-89E99E821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E27C70-D64C-76BD-EDD8-D17C1BE80B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1A2E0-DDAA-4D21-9B89-6DB0E021BDD2}" type="datetimeFigureOut">
              <a:rPr lang="it-IT" smtClean="0"/>
              <a:pPr/>
              <a:t>23/01/2023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73A4C7E-5F32-92E4-09D7-E8A4C290C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34CF0F-0DE9-2849-8F82-0A9A4D32B2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329A2-E6DC-45C9-85CA-C8628B78D4CD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2B207EF3-8C74-4078-9CAC-FD5E7BE7104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"/>
            <a:ext cx="12192000" cy="685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99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429F12-E421-7837-A181-DD4A9AF6CB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491" y="2042319"/>
            <a:ext cx="10825018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31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LOTTO 2 </a:t>
            </a:r>
            <a:br>
              <a:rPr lang="it-IT" sz="31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31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PROGETTAZIONE E START UP DEL SERVIZIO ASSOCIATO </a:t>
            </a:r>
            <a:br>
              <a:rPr lang="it-IT" sz="3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POLITICHE EUROPEE</a:t>
            </a:r>
            <a:b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50A6AC7-1F85-6C60-79E2-D41509DE89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9345" y="4429919"/>
            <a:ext cx="9144000" cy="1655762"/>
          </a:xfrm>
        </p:spPr>
        <p:txBody>
          <a:bodyPr/>
          <a:lstStyle/>
          <a:p>
            <a:r>
              <a:rPr lang="it-IT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Piano Formativo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4595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Segnaposto contenuto 9">
            <a:extLst>
              <a:ext uri="{FF2B5EF4-FFF2-40B4-BE49-F238E27FC236}">
                <a16:creationId xmlns:a16="http://schemas.microsoft.com/office/drawing/2014/main" id="{515AAF7C-EB20-961A-664F-7045638172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7667570"/>
              </p:ext>
            </p:extLst>
          </p:nvPr>
        </p:nvGraphicFramePr>
        <p:xfrm>
          <a:off x="838200" y="3169970"/>
          <a:ext cx="10515600" cy="17150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1309">
                  <a:extLst>
                    <a:ext uri="{9D8B030D-6E8A-4147-A177-3AD203B41FA5}">
                      <a16:colId xmlns:a16="http://schemas.microsoft.com/office/drawing/2014/main" val="985173304"/>
                    </a:ext>
                  </a:extLst>
                </a:gridCol>
                <a:gridCol w="8984291">
                  <a:extLst>
                    <a:ext uri="{9D8B030D-6E8A-4147-A177-3AD203B41FA5}">
                      <a16:colId xmlns:a16="http://schemas.microsoft.com/office/drawing/2014/main" val="2682508734"/>
                    </a:ext>
                  </a:extLst>
                </a:gridCol>
              </a:tblGrid>
              <a:tr h="571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>
                          <a:effectLst/>
                        </a:rPr>
                        <a:t>EU.E.1.</a:t>
                      </a:r>
                      <a:endParaRPr lang="it-IT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 err="1">
                          <a:effectLst/>
                        </a:rPr>
                        <a:t>Modelli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di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Convenzioni</a:t>
                      </a:r>
                      <a:endParaRPr lang="it-IT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4238310"/>
                  </a:ext>
                </a:extLst>
              </a:tr>
              <a:tr h="571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>
                          <a:effectLst/>
                        </a:rPr>
                        <a:t>EU.E.2.</a:t>
                      </a:r>
                      <a:endParaRPr lang="it-IT" sz="18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 err="1">
                          <a:effectLst/>
                        </a:rPr>
                        <a:t>Gli</a:t>
                      </a:r>
                      <a:r>
                        <a:rPr lang="en-US" sz="1800" b="0" dirty="0">
                          <a:effectLst/>
                        </a:rPr>
                        <a:t> strumenti della governance</a:t>
                      </a:r>
                      <a:endParaRPr lang="it-IT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0577351"/>
                  </a:ext>
                </a:extLst>
              </a:tr>
              <a:tr h="571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>
                          <a:effectLst/>
                        </a:rPr>
                        <a:t>EU.E.3.</a:t>
                      </a:r>
                      <a:endParaRPr lang="it-IT" sz="18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0" dirty="0">
                          <a:effectLst/>
                        </a:rPr>
                        <a:t>I regolamenti di funzionamento degli organi</a:t>
                      </a:r>
                      <a:endParaRPr lang="it-IT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76075432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41199" y="1569600"/>
            <a:ext cx="115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Obiettivo:</a:t>
            </a:r>
          </a:p>
          <a:p>
            <a:r>
              <a:rPr lang="it-IT" i="1" dirty="0"/>
              <a:t>- fornire ai corsisti conoscenze e competenze per lo sviluppo e l'implementazione degli strumenti formali necessari all'implementazione e al funzionamento del SAPE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564217E7-E7A4-4A27-A98D-FE0A86B0A3B3}"/>
              </a:ext>
            </a:extLst>
          </p:cNvPr>
          <p:cNvSpPr txBox="1">
            <a:spLocks/>
          </p:cNvSpPr>
          <p:nvPr/>
        </p:nvSpPr>
        <p:spPr>
          <a:xfrm>
            <a:off x="-7148" y="904875"/>
            <a:ext cx="10515600" cy="785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it-IT" sz="3200" b="1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EU.E.</a:t>
            </a:r>
            <a:r>
              <a:rPr lang="it-IT" sz="32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Le reti territoriali pubbliche orientate all’Europa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86345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D2320E13-D899-2738-FE19-DEA8A5B183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860581"/>
              </p:ext>
            </p:extLst>
          </p:nvPr>
        </p:nvGraphicFramePr>
        <p:xfrm>
          <a:off x="838200" y="2945622"/>
          <a:ext cx="10515600" cy="17594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1309">
                  <a:extLst>
                    <a:ext uri="{9D8B030D-6E8A-4147-A177-3AD203B41FA5}">
                      <a16:colId xmlns:a16="http://schemas.microsoft.com/office/drawing/2014/main" val="70763385"/>
                    </a:ext>
                  </a:extLst>
                </a:gridCol>
                <a:gridCol w="8984291">
                  <a:extLst>
                    <a:ext uri="{9D8B030D-6E8A-4147-A177-3AD203B41FA5}">
                      <a16:colId xmlns:a16="http://schemas.microsoft.com/office/drawing/2014/main" val="2079365851"/>
                    </a:ext>
                  </a:extLst>
                </a:gridCol>
              </a:tblGrid>
              <a:tr h="586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>
                          <a:effectLst/>
                        </a:rPr>
                        <a:t>EU.F.1.</a:t>
                      </a:r>
                      <a:endParaRPr lang="it-IT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0" dirty="0">
                          <a:effectLst/>
                        </a:rPr>
                        <a:t>Il ruolo dei privati e del privato sociale</a:t>
                      </a:r>
                      <a:endParaRPr lang="it-IT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1153097"/>
                  </a:ext>
                </a:extLst>
              </a:tr>
              <a:tr h="586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>
                          <a:effectLst/>
                        </a:rPr>
                        <a:t>EU.F.2.</a:t>
                      </a:r>
                      <a:endParaRPr lang="it-IT" sz="18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 err="1">
                          <a:effectLst/>
                        </a:rPr>
                        <a:t>Accordi</a:t>
                      </a:r>
                      <a:r>
                        <a:rPr lang="en-US" sz="1800" b="0" dirty="0">
                          <a:effectLst/>
                        </a:rPr>
                        <a:t>, </a:t>
                      </a:r>
                      <a:r>
                        <a:rPr lang="en-US" sz="1800" b="0" dirty="0" err="1">
                          <a:effectLst/>
                        </a:rPr>
                        <a:t>protocolli</a:t>
                      </a:r>
                      <a:r>
                        <a:rPr lang="en-US" sz="1800" b="0" dirty="0">
                          <a:effectLst/>
                        </a:rPr>
                        <a:t>, </a:t>
                      </a:r>
                      <a:r>
                        <a:rPr lang="en-US" sz="1800" b="0" dirty="0" err="1">
                          <a:effectLst/>
                        </a:rPr>
                        <a:t>intese</a:t>
                      </a:r>
                      <a:endParaRPr lang="it-IT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28098373"/>
                  </a:ext>
                </a:extLst>
              </a:tr>
              <a:tr h="586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>
                          <a:effectLst/>
                        </a:rPr>
                        <a:t>EU.F.3.</a:t>
                      </a:r>
                      <a:endParaRPr lang="it-IT" sz="18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>
                          <a:effectLst/>
                        </a:rPr>
                        <a:t>Strumenti di </a:t>
                      </a:r>
                      <a:r>
                        <a:rPr lang="en-US" sz="1800" b="0" dirty="0" err="1">
                          <a:effectLst/>
                        </a:rPr>
                        <a:t>partecipazione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attiva</a:t>
                      </a:r>
                      <a:endParaRPr lang="it-IT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0454439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41199" y="1569600"/>
            <a:ext cx="115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Obiettivo:</a:t>
            </a:r>
          </a:p>
          <a:p>
            <a:r>
              <a:rPr lang="it-IT" i="1" dirty="0"/>
              <a:t>- fornire ai corsisti conoscenze e competenze per lo sviluppo dei partenariati e per la regolazione dei rapporti con gli  </a:t>
            </a:r>
            <a:r>
              <a:rPr lang="it-IT" i="1" dirty="0" err="1"/>
              <a:t>stakeholder</a:t>
            </a:r>
            <a:endParaRPr lang="it-IT" i="1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564217E7-E7A4-4A27-A98D-FE0A86B0A3B3}"/>
              </a:ext>
            </a:extLst>
          </p:cNvPr>
          <p:cNvSpPr txBox="1">
            <a:spLocks/>
          </p:cNvSpPr>
          <p:nvPr/>
        </p:nvSpPr>
        <p:spPr>
          <a:xfrm>
            <a:off x="-7148" y="904875"/>
            <a:ext cx="10515600" cy="785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it-IT" sz="3200" b="1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EU.F.</a:t>
            </a:r>
            <a:r>
              <a:rPr lang="it-IT" sz="32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La relazione con gli </a:t>
            </a:r>
            <a:r>
              <a:rPr lang="it-IT" sz="3200" b="1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stakeholder</a:t>
            </a:r>
            <a:r>
              <a:rPr lang="it-IT" sz="32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in una prospettiva europea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95570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7BE1A5E8-78A0-CED7-C7D5-38D9B3E657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3780709"/>
              </p:ext>
            </p:extLst>
          </p:nvPr>
        </p:nvGraphicFramePr>
        <p:xfrm>
          <a:off x="838200" y="3316864"/>
          <a:ext cx="10515600" cy="17061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1309">
                  <a:extLst>
                    <a:ext uri="{9D8B030D-6E8A-4147-A177-3AD203B41FA5}">
                      <a16:colId xmlns:a16="http://schemas.microsoft.com/office/drawing/2014/main" val="3876738755"/>
                    </a:ext>
                  </a:extLst>
                </a:gridCol>
                <a:gridCol w="8984291">
                  <a:extLst>
                    <a:ext uri="{9D8B030D-6E8A-4147-A177-3AD203B41FA5}">
                      <a16:colId xmlns:a16="http://schemas.microsoft.com/office/drawing/2014/main" val="3838620431"/>
                    </a:ext>
                  </a:extLst>
                </a:gridCol>
              </a:tblGrid>
              <a:tr h="568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>
                          <a:effectLst/>
                        </a:rPr>
                        <a:t>EU.G.1.</a:t>
                      </a:r>
                      <a:endParaRPr lang="it-IT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>
                          <a:effectLst/>
                        </a:rPr>
                        <a:t>I </a:t>
                      </a:r>
                      <a:r>
                        <a:rPr lang="en-US" sz="1800" b="0" dirty="0" err="1">
                          <a:effectLst/>
                        </a:rPr>
                        <a:t>profili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professionali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europei</a:t>
                      </a:r>
                      <a:endParaRPr lang="it-IT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18522149"/>
                  </a:ext>
                </a:extLst>
              </a:tr>
              <a:tr h="568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>
                          <a:effectLst/>
                        </a:rPr>
                        <a:t>EU.G.2</a:t>
                      </a:r>
                      <a:endParaRPr lang="it-IT" sz="18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0" dirty="0">
                          <a:effectLst/>
                        </a:rPr>
                        <a:t>La strutturazione dei profili e i compiti</a:t>
                      </a:r>
                      <a:endParaRPr lang="it-IT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2271349"/>
                  </a:ext>
                </a:extLst>
              </a:tr>
              <a:tr h="568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>
                          <a:effectLst/>
                        </a:rPr>
                        <a:t>EU.G.3</a:t>
                      </a:r>
                      <a:endParaRPr lang="it-IT" sz="18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 err="1">
                          <a:effectLst/>
                        </a:rPr>
                        <a:t>L’organizzazione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amministrativa</a:t>
                      </a:r>
                      <a:endParaRPr lang="it-IT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259706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41200" y="1569600"/>
            <a:ext cx="115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Obiettivo:</a:t>
            </a:r>
          </a:p>
          <a:p>
            <a:r>
              <a:rPr lang="it-IT" i="1" dirty="0"/>
              <a:t>- fornire ai corsisti le conoscenze e competenze nell'organizzazione e nell'</a:t>
            </a:r>
            <a:r>
              <a:rPr lang="it-IT" i="1" dirty="0" err="1"/>
              <a:t>empowerment</a:t>
            </a:r>
            <a:r>
              <a:rPr lang="it-IT" i="1" dirty="0"/>
              <a:t> delle risorse umane impegnate nei servizi per le politiche europee. Si analizzerà il modello organizzativo del SAPE nelle diverse configurazioni (base, intermedia,avanzata)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564217E7-E7A4-4A27-A98D-FE0A86B0A3B3}"/>
              </a:ext>
            </a:extLst>
          </p:cNvPr>
          <p:cNvSpPr txBox="1">
            <a:spLocks/>
          </p:cNvSpPr>
          <p:nvPr/>
        </p:nvSpPr>
        <p:spPr>
          <a:xfrm>
            <a:off x="-7148" y="904875"/>
            <a:ext cx="10515600" cy="785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it-IT" sz="3200" b="1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EU.G.</a:t>
            </a:r>
            <a:r>
              <a:rPr lang="it-IT" sz="32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Organizzazione delle risorse umane e competenze europee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21190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9065EE71-39DD-4764-8E6B-4DEFE646C6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9444528"/>
              </p:ext>
            </p:extLst>
          </p:nvPr>
        </p:nvGraphicFramePr>
        <p:xfrm>
          <a:off x="879894" y="3227861"/>
          <a:ext cx="9930981" cy="17668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7644">
                  <a:extLst>
                    <a:ext uri="{9D8B030D-6E8A-4147-A177-3AD203B41FA5}">
                      <a16:colId xmlns:a16="http://schemas.microsoft.com/office/drawing/2014/main" val="746999929"/>
                    </a:ext>
                  </a:extLst>
                </a:gridCol>
                <a:gridCol w="8323337">
                  <a:extLst>
                    <a:ext uri="{9D8B030D-6E8A-4147-A177-3AD203B41FA5}">
                      <a16:colId xmlns:a16="http://schemas.microsoft.com/office/drawing/2014/main" val="1574450359"/>
                    </a:ext>
                  </a:extLst>
                </a:gridCol>
              </a:tblGrid>
              <a:tr h="6108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 dirty="0">
                          <a:effectLst/>
                          <a:latin typeface="+mn-lt"/>
                        </a:rPr>
                        <a:t>EU.H. 1</a:t>
                      </a:r>
                      <a:endParaRPr lang="it-IT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 dirty="0">
                          <a:effectLst/>
                          <a:latin typeface="+mn-lt"/>
                        </a:rPr>
                        <a:t>Il PCM (Project Cycle Management)</a:t>
                      </a:r>
                      <a:endParaRPr lang="it-IT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9900583"/>
                  </a:ext>
                </a:extLst>
              </a:tr>
              <a:tr h="612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 dirty="0">
                          <a:effectLst/>
                          <a:latin typeface="+mn-lt"/>
                        </a:rPr>
                        <a:t>EU.H.</a:t>
                      </a:r>
                      <a:r>
                        <a:rPr lang="en-US" sz="1800" b="0" spc="-2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dirty="0">
                          <a:effectLst/>
                          <a:latin typeface="+mn-lt"/>
                        </a:rPr>
                        <a:t>2</a:t>
                      </a:r>
                      <a:endParaRPr lang="it-IT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 dirty="0" err="1">
                          <a:effectLst/>
                          <a:latin typeface="+mn-lt"/>
                        </a:rPr>
                        <a:t>Tecniche</a:t>
                      </a:r>
                      <a:r>
                        <a:rPr lang="en-US" sz="1800" b="0" dirty="0">
                          <a:effectLst/>
                          <a:latin typeface="+mn-lt"/>
                        </a:rPr>
                        <a:t> di </a:t>
                      </a:r>
                      <a:r>
                        <a:rPr lang="en-US" sz="1800" b="0" dirty="0" err="1">
                          <a:effectLst/>
                          <a:latin typeface="+mn-lt"/>
                        </a:rPr>
                        <a:t>progettazione</a:t>
                      </a:r>
                      <a:r>
                        <a:rPr lang="en-US" sz="1800" b="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dirty="0" err="1">
                          <a:effectLst/>
                          <a:latin typeface="+mn-lt"/>
                        </a:rPr>
                        <a:t>europea</a:t>
                      </a:r>
                      <a:endParaRPr lang="it-IT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2827247"/>
                  </a:ext>
                </a:extLst>
              </a:tr>
              <a:tr h="5434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 dirty="0">
                          <a:effectLst/>
                          <a:latin typeface="+mn-lt"/>
                        </a:rPr>
                        <a:t>EU.H.</a:t>
                      </a:r>
                      <a:r>
                        <a:rPr lang="en-US" sz="1800" b="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dirty="0">
                          <a:effectLst/>
                          <a:latin typeface="+mn-lt"/>
                        </a:rPr>
                        <a:t>3</a:t>
                      </a:r>
                      <a:endParaRPr lang="it-IT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dirty="0">
                          <a:effectLst/>
                          <a:latin typeface="+mn-lt"/>
                        </a:rPr>
                        <a:t>Tecniche di gestione dei progetti europei</a:t>
                      </a:r>
                      <a:endParaRPr lang="it-IT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18120344"/>
                  </a:ext>
                </a:extLst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41199" y="1569600"/>
            <a:ext cx="115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Obiettivo:</a:t>
            </a:r>
          </a:p>
          <a:p>
            <a:r>
              <a:rPr lang="it-IT" i="1" dirty="0"/>
              <a:t>- fornire ai corsisti conoscenze, competenze e abilità nella progettazione europea e nell'uso dei linguaggi di rappresentazione del progetto partendo da una padronanza del metalinguaggio della pianificazione strategica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564217E7-E7A4-4A27-A98D-FE0A86B0A3B3}"/>
              </a:ext>
            </a:extLst>
          </p:cNvPr>
          <p:cNvSpPr txBox="1">
            <a:spLocks/>
          </p:cNvSpPr>
          <p:nvPr/>
        </p:nvSpPr>
        <p:spPr>
          <a:xfrm>
            <a:off x="-7148" y="904875"/>
            <a:ext cx="10515600" cy="785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it-IT" sz="3200" b="1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EU.H.</a:t>
            </a:r>
            <a:r>
              <a:rPr lang="it-IT" sz="32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Progettazione europea e gestione progetti europei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2175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3E9F7884-A675-6F7E-AD26-04A7F575DE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5039487"/>
              </p:ext>
            </p:extLst>
          </p:nvPr>
        </p:nvGraphicFramePr>
        <p:xfrm>
          <a:off x="933091" y="3143338"/>
          <a:ext cx="10281249" cy="17417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7182">
                  <a:extLst>
                    <a:ext uri="{9D8B030D-6E8A-4147-A177-3AD203B41FA5}">
                      <a16:colId xmlns:a16="http://schemas.microsoft.com/office/drawing/2014/main" val="3789615179"/>
                    </a:ext>
                  </a:extLst>
                </a:gridCol>
                <a:gridCol w="8784067">
                  <a:extLst>
                    <a:ext uri="{9D8B030D-6E8A-4147-A177-3AD203B41FA5}">
                      <a16:colId xmlns:a16="http://schemas.microsoft.com/office/drawing/2014/main" val="2927340797"/>
                    </a:ext>
                  </a:extLst>
                </a:gridCol>
              </a:tblGrid>
              <a:tr h="580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>
                          <a:effectLst/>
                        </a:rPr>
                        <a:t>EU.I.1.</a:t>
                      </a:r>
                      <a:endParaRPr lang="it-IT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0">
                          <a:effectLst/>
                        </a:rPr>
                        <a:t>Forme di finanziamento del SAPE</a:t>
                      </a:r>
                      <a:endParaRPr lang="it-IT" sz="18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18107647"/>
                  </a:ext>
                </a:extLst>
              </a:tr>
              <a:tr h="580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>
                          <a:effectLst/>
                        </a:rPr>
                        <a:t>EU.I.2.</a:t>
                      </a:r>
                      <a:endParaRPr lang="it-IT" sz="18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0" dirty="0">
                          <a:effectLst/>
                        </a:rPr>
                        <a:t>Strumenti di monitoraggio e impatto</a:t>
                      </a:r>
                      <a:endParaRPr lang="it-IT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775975"/>
                  </a:ext>
                </a:extLst>
              </a:tr>
              <a:tr h="580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>
                          <a:effectLst/>
                        </a:rPr>
                        <a:t>EU.I.3.</a:t>
                      </a:r>
                      <a:endParaRPr lang="it-IT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 err="1">
                          <a:effectLst/>
                        </a:rPr>
                        <a:t>Percorsi</a:t>
                      </a:r>
                      <a:r>
                        <a:rPr lang="en-US" sz="1800" b="0" dirty="0">
                          <a:effectLst/>
                        </a:rPr>
                        <a:t> di formazione </a:t>
                      </a:r>
                      <a:r>
                        <a:rPr lang="en-US" sz="1800" b="0" dirty="0" err="1">
                          <a:effectLst/>
                        </a:rPr>
                        <a:t>europea</a:t>
                      </a:r>
                      <a:endParaRPr lang="it-IT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5417118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41200" y="1569600"/>
            <a:ext cx="10601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Obiettivo:</a:t>
            </a:r>
          </a:p>
          <a:p>
            <a:r>
              <a:rPr lang="it-IT" i="1" dirty="0"/>
              <a:t>- fornire ai corsisti la conoscenza degli strumenti necessari a garantire la sostenibilità del SAPE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564217E7-E7A4-4A27-A98D-FE0A86B0A3B3}"/>
              </a:ext>
            </a:extLst>
          </p:cNvPr>
          <p:cNvSpPr txBox="1">
            <a:spLocks/>
          </p:cNvSpPr>
          <p:nvPr/>
        </p:nvSpPr>
        <p:spPr>
          <a:xfrm>
            <a:off x="-7148" y="904875"/>
            <a:ext cx="10515600" cy="785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it-IT" sz="3200" b="1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EU.I.</a:t>
            </a:r>
            <a:r>
              <a:rPr lang="it-IT" sz="32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La sostenibilità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99209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293FDA6F-52D5-4419-9410-020638CBCF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1201602"/>
              </p:ext>
            </p:extLst>
          </p:nvPr>
        </p:nvGraphicFramePr>
        <p:xfrm>
          <a:off x="1311215" y="3242788"/>
          <a:ext cx="9463897" cy="15549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6875">
                  <a:extLst>
                    <a:ext uri="{9D8B030D-6E8A-4147-A177-3AD203B41FA5}">
                      <a16:colId xmlns:a16="http://schemas.microsoft.com/office/drawing/2014/main" val="3532343539"/>
                    </a:ext>
                  </a:extLst>
                </a:gridCol>
                <a:gridCol w="7937022">
                  <a:extLst>
                    <a:ext uri="{9D8B030D-6E8A-4147-A177-3AD203B41FA5}">
                      <a16:colId xmlns:a16="http://schemas.microsoft.com/office/drawing/2014/main" val="2401842012"/>
                    </a:ext>
                  </a:extLst>
                </a:gridCol>
              </a:tblGrid>
              <a:tr h="5700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 dirty="0">
                          <a:effectLst/>
                          <a:latin typeface="+mn-lt"/>
                        </a:rPr>
                        <a:t>EU.L.</a:t>
                      </a:r>
                      <a:r>
                        <a:rPr lang="en-US" sz="1800" b="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dirty="0">
                          <a:effectLst/>
                          <a:latin typeface="+mn-lt"/>
                        </a:rPr>
                        <a:t>1</a:t>
                      </a:r>
                      <a:endParaRPr lang="it-IT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Piani</a:t>
                      </a:r>
                      <a:r>
                        <a:rPr lang="en-US" sz="1800" b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di </a:t>
                      </a:r>
                      <a:r>
                        <a:rPr lang="en-US" sz="1800" b="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comunicazione</a:t>
                      </a:r>
                      <a:r>
                        <a:rPr lang="en-US" sz="1800" b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europea</a:t>
                      </a:r>
                      <a:endParaRPr lang="it-IT" sz="18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1605987"/>
                  </a:ext>
                </a:extLst>
              </a:tr>
              <a:tr h="5276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>
                          <a:effectLst/>
                          <a:latin typeface="+mn-lt"/>
                        </a:rPr>
                        <a:t>EU.L.</a:t>
                      </a:r>
                      <a:r>
                        <a:rPr lang="en-US" sz="1800" b="0" spc="-30"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>
                          <a:effectLst/>
                          <a:latin typeface="+mn-lt"/>
                        </a:rPr>
                        <a:t>2</a:t>
                      </a:r>
                      <a:endParaRPr lang="it-IT" sz="1800" b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dirty="0">
                          <a:effectLst/>
                          <a:latin typeface="+mn-lt"/>
                        </a:rPr>
                        <a:t>Comunicare l’Europa, Comunicare in Europa</a:t>
                      </a:r>
                      <a:endParaRPr lang="it-IT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4150355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 dirty="0">
                          <a:effectLst/>
                          <a:latin typeface="+mn-lt"/>
                        </a:rPr>
                        <a:t>EU.L.</a:t>
                      </a:r>
                      <a:r>
                        <a:rPr lang="en-US" sz="1800" b="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dirty="0">
                          <a:effectLst/>
                          <a:latin typeface="+mn-lt"/>
                        </a:rPr>
                        <a:t>3</a:t>
                      </a:r>
                      <a:endParaRPr lang="it-IT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dirty="0">
                          <a:effectLst/>
                          <a:latin typeface="+mn-lt"/>
                        </a:rPr>
                        <a:t>Buone prassi europee di comunicazione</a:t>
                      </a:r>
                      <a:endParaRPr lang="it-IT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53173640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41200" y="1569600"/>
            <a:ext cx="115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Obiettivo:</a:t>
            </a:r>
          </a:p>
          <a:p>
            <a:r>
              <a:rPr lang="it-IT" i="1" dirty="0"/>
              <a:t>- fornire ai corsisti le conoscenze e competenze necessarie alla pianificazione e all'implementazione degli strumenti di comunicazione delle politiche europee e delle iniziative ad esse collegate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564217E7-E7A4-4A27-A98D-FE0A86B0A3B3}"/>
              </a:ext>
            </a:extLst>
          </p:cNvPr>
          <p:cNvSpPr txBox="1">
            <a:spLocks/>
          </p:cNvSpPr>
          <p:nvPr/>
        </p:nvSpPr>
        <p:spPr>
          <a:xfrm>
            <a:off x="-7148" y="904875"/>
            <a:ext cx="10515600" cy="785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it-IT" sz="3200" b="1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EU.L.</a:t>
            </a:r>
            <a:r>
              <a:rPr lang="it-IT" sz="32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La comunicazione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29167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CBB0C8C5-A208-4F10-88B9-57B18D7749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940646"/>
              </p:ext>
            </p:extLst>
          </p:nvPr>
        </p:nvGraphicFramePr>
        <p:xfrm>
          <a:off x="759125" y="2593832"/>
          <a:ext cx="10691902" cy="31138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7805">
                  <a:extLst>
                    <a:ext uri="{9D8B030D-6E8A-4147-A177-3AD203B41FA5}">
                      <a16:colId xmlns:a16="http://schemas.microsoft.com/office/drawing/2014/main" val="3015513177"/>
                    </a:ext>
                  </a:extLst>
                </a:gridCol>
                <a:gridCol w="9154097">
                  <a:extLst>
                    <a:ext uri="{9D8B030D-6E8A-4147-A177-3AD203B41FA5}">
                      <a16:colId xmlns:a16="http://schemas.microsoft.com/office/drawing/2014/main" val="3518773823"/>
                    </a:ext>
                  </a:extLst>
                </a:gridCol>
              </a:tblGrid>
              <a:tr h="728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EU.M.1.1</a:t>
                      </a:r>
                      <a:endParaRPr lang="it-IT" sz="18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Implementazione sperimentale del SAPE: costituzione, formalizzazione, organizzazione, programmazione</a:t>
                      </a:r>
                      <a:endParaRPr lang="it-IT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1272042"/>
                  </a:ext>
                </a:extLst>
              </a:tr>
              <a:tr h="728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EU.M.1.2</a:t>
                      </a:r>
                      <a:endParaRPr lang="it-IT" sz="18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Elaborazione delle assumptions: Analisi di contesto/scenario, Analisi SWOT, Analisi dei fabbisogni</a:t>
                      </a:r>
                      <a:endParaRPr lang="it-IT" sz="18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0036086"/>
                  </a:ext>
                </a:extLst>
              </a:tr>
              <a:tr h="728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EU.M.1.3</a:t>
                      </a:r>
                      <a:endParaRPr lang="it-IT" sz="18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Sviluppo della formula strategica: Analisi delle dinamiche, Impianto generale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1895810"/>
                  </a:ext>
                </a:extLst>
              </a:tr>
              <a:tr h="728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EU.M.1.4</a:t>
                      </a:r>
                      <a:endParaRPr lang="it-IT" sz="18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Costruzione dell'edificio strategico: Piattaforma programmatica, Complementarità/trasversalità, Governance e partenariato, Innovatività, Trasferibilità, Cronoprogramma, Piano finanziario, fattibilità tecnico/economica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2539366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241201" y="1569600"/>
            <a:ext cx="115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Obiettivo:</a:t>
            </a:r>
          </a:p>
          <a:p>
            <a:r>
              <a:rPr lang="it-IT" i="1" dirty="0"/>
              <a:t>- attivare i SAPE sperimentali elaborando progetti a valere su avvisi in corso e che saranno realmente presentati dagli enti e dai loro partenariati</a:t>
            </a: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564217E7-E7A4-4A27-A98D-FE0A86B0A3B3}"/>
              </a:ext>
            </a:extLst>
          </p:cNvPr>
          <p:cNvSpPr txBox="1">
            <a:spLocks/>
          </p:cNvSpPr>
          <p:nvPr/>
        </p:nvSpPr>
        <p:spPr>
          <a:xfrm>
            <a:off x="-7148" y="904875"/>
            <a:ext cx="10515600" cy="785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it-IT" sz="3200" b="1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EU.M.</a:t>
            </a:r>
            <a:r>
              <a:rPr lang="it-IT" sz="32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Laboratorio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54405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4217E7-E7A4-4A27-A98D-FE0A86B0A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4875"/>
            <a:ext cx="10515600" cy="785813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Metodologie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79D7C3-BC25-4C30-929B-45E2B0514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71445"/>
            <a:ext cx="10515600" cy="1135272"/>
          </a:xfrm>
        </p:spPr>
        <p:txBody>
          <a:bodyPr/>
          <a:lstStyle/>
          <a:p>
            <a:r>
              <a:rPr lang="it-IT" dirty="0"/>
              <a:t>FAD: lezioni interattive</a:t>
            </a:r>
          </a:p>
          <a:p>
            <a:r>
              <a:rPr lang="it-IT" dirty="0"/>
              <a:t>Laboratorio di progettazione</a:t>
            </a:r>
          </a:p>
        </p:txBody>
      </p:sp>
    </p:spTree>
    <p:extLst>
      <p:ext uri="{BB962C8B-B14F-4D97-AF65-F5344CB8AC3E}">
        <p14:creationId xmlns:p14="http://schemas.microsoft.com/office/powerpoint/2010/main" val="1799188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83BDEA-E5DD-4321-B003-55FD6A22A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9625"/>
            <a:ext cx="10515600" cy="881063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Corpo docenti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36AD49-EC3C-40A2-BEFE-6A3A2C4ED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800" y="2236441"/>
            <a:ext cx="10084280" cy="179429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dirty="0"/>
              <a:t>Il corpo docenti è caratterizzato da un elevato profilo tecnico-scientifico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I docenti selezionati da QSM sono espressione della ricerca scientifica, della dirigenza pubblica e delle professioni ai più alti livelli e con esperienza ultra-decennale di formazione, consulenza e ricerca-azione</a:t>
            </a:r>
          </a:p>
        </p:txBody>
      </p:sp>
    </p:spTree>
    <p:extLst>
      <p:ext uri="{BB962C8B-B14F-4D97-AF65-F5344CB8AC3E}">
        <p14:creationId xmlns:p14="http://schemas.microsoft.com/office/powerpoint/2010/main" val="2873745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23BB83-5C69-4579-AF1C-3BD05C398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6775"/>
            <a:ext cx="10515600" cy="823913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Frequenza e attestazione finale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0F73ED-75BB-4FBD-9A28-0C141F6C2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29403"/>
            <a:ext cx="10515600" cy="1572883"/>
          </a:xfrm>
        </p:spPr>
        <p:txBody>
          <a:bodyPr/>
          <a:lstStyle/>
          <a:p>
            <a:r>
              <a:rPr lang="it-IT" dirty="0"/>
              <a:t>Attestazione delle competenze previa prova finale e frequenza del 60% delle ore previste (percorso intero)</a:t>
            </a:r>
          </a:p>
          <a:p>
            <a:r>
              <a:rPr lang="it-IT" dirty="0"/>
              <a:t>Attestato di partecipazione (per singoli moduli)</a:t>
            </a:r>
          </a:p>
        </p:txBody>
      </p:sp>
    </p:spTree>
    <p:extLst>
      <p:ext uri="{BB962C8B-B14F-4D97-AF65-F5344CB8AC3E}">
        <p14:creationId xmlns:p14="http://schemas.microsoft.com/office/powerpoint/2010/main" val="6330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944C1E-2ED4-6086-8133-9E60F18DC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80" y="1958181"/>
            <a:ext cx="11129963" cy="37438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800" dirty="0"/>
              <a:t>L'ente Provincia ha rivestito, nell'epoca della programmazione negoziata, il ruolo di istituzione di riferimento per i processi di sviluppo locale nell'area vasta sub-regionale (si pensi, ad esempio, ai Patti territoriali).</a:t>
            </a:r>
          </a:p>
          <a:p>
            <a:pPr marL="0" indent="0" algn="just">
              <a:buNone/>
            </a:pPr>
            <a:r>
              <a:rPr lang="it-IT" sz="1800" dirty="0"/>
              <a:t>Le nuove prospettive di sviluppo dello spazio europeo richiedono un allineamento fra spazio dello sviluppo e spazio istituzionale. Le nuove sfide, poste ad esempio dal Piano Nazionale Ripartenza e Resilienza, rendono necessario il rafforzamento dell'istituzione intermedia e delle sue funzioni di policy </a:t>
            </a:r>
            <a:r>
              <a:rPr lang="it-IT" sz="1800" dirty="0" err="1"/>
              <a:t>making</a:t>
            </a:r>
            <a:r>
              <a:rPr lang="it-IT" sz="1800" dirty="0"/>
              <a:t> o, meglio, di coordinatore dei policy </a:t>
            </a:r>
            <a:r>
              <a:rPr lang="it-IT" sz="1800" dirty="0" err="1"/>
              <a:t>makers</a:t>
            </a:r>
            <a:r>
              <a:rPr lang="it-IT" sz="1800" dirty="0"/>
              <a:t> nell'area sub-regionale. Il potenziamento delle funzioni di pianificazione strategica dell'area vasta passa dunque attraverso l'insostituibile ruolo della Provincia e della sua capacità di sviluppare funzioni strategiche. </a:t>
            </a:r>
          </a:p>
          <a:p>
            <a:pPr marL="0" indent="0" algn="just">
              <a:buNone/>
            </a:pPr>
            <a:r>
              <a:rPr lang="it-IT" sz="1800" dirty="0"/>
              <a:t>L'implementazione e il potenziamento dei Servizi Associati Politiche Europee costituisce, dunque, un fondamentale passaggio per la riconquista di un ruolo storico dell'ente intermedio nel nuovo scenario delle politiche di sviluppo dello Spazio Europeo.</a:t>
            </a:r>
          </a:p>
          <a:p>
            <a:pPr marL="0" indent="0" algn="just">
              <a:buNone/>
            </a:pPr>
            <a:br>
              <a:rPr lang="it-IT" sz="1800" dirty="0"/>
            </a:br>
            <a:r>
              <a:rPr lang="it-IT" sz="1800" dirty="0"/>
              <a:t>Sulla base di queste considerazioni, il progetto formativo mira a valorizzare il patrimonio di esperienze dell'ente Provincia e, al contempo, </a:t>
            </a:r>
            <a:r>
              <a:rPr lang="it-IT" sz="1800" b="1" dirty="0">
                <a:solidFill>
                  <a:srgbClr val="FF0000"/>
                </a:solidFill>
              </a:rPr>
              <a:t>al potenziamento</a:t>
            </a:r>
            <a:r>
              <a:rPr lang="it-IT" sz="1800" dirty="0"/>
              <a:t> delle capacità necessarie ai nuovi scenari di </a:t>
            </a:r>
            <a:r>
              <a:rPr lang="it-IT" sz="1800" dirty="0" err="1"/>
              <a:t>policies</a:t>
            </a:r>
            <a:r>
              <a:rPr lang="it-IT" sz="1800" dirty="0"/>
              <a:t>.</a:t>
            </a:r>
            <a:endParaRPr lang="it-IT" sz="1800" dirty="0">
              <a:latin typeface="+mj-lt"/>
            </a:endParaRP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564217E7-E7A4-4A27-A98D-FE0A86B0A3B3}"/>
              </a:ext>
            </a:extLst>
          </p:cNvPr>
          <p:cNvSpPr txBox="1">
            <a:spLocks/>
          </p:cNvSpPr>
          <p:nvPr/>
        </p:nvSpPr>
        <p:spPr>
          <a:xfrm>
            <a:off x="-7148" y="904875"/>
            <a:ext cx="10515600" cy="785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Finalità generali</a:t>
            </a:r>
          </a:p>
        </p:txBody>
      </p:sp>
    </p:spTree>
    <p:extLst>
      <p:ext uri="{BB962C8B-B14F-4D97-AF65-F5344CB8AC3E}">
        <p14:creationId xmlns:p14="http://schemas.microsoft.com/office/powerpoint/2010/main" val="1844249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773869"/>
            <a:ext cx="10515600" cy="3125935"/>
          </a:xfrm>
        </p:spPr>
        <p:txBody>
          <a:bodyPr/>
          <a:lstStyle/>
          <a:p>
            <a:r>
              <a:rPr lang="it-IT" b="1" dirty="0"/>
              <a:t>Identità, </a:t>
            </a:r>
            <a:r>
              <a:rPr lang="it-IT" b="1" dirty="0" err="1"/>
              <a:t>mission</a:t>
            </a:r>
            <a:r>
              <a:rPr lang="it-IT" b="1" dirty="0"/>
              <a:t>, orientamento strategico</a:t>
            </a:r>
          </a:p>
          <a:p>
            <a:r>
              <a:rPr lang="it-IT" b="1" dirty="0"/>
              <a:t>Leadership nella </a:t>
            </a:r>
            <a:r>
              <a:rPr lang="it-IT" b="1" dirty="0" err="1"/>
              <a:t>governance</a:t>
            </a:r>
            <a:r>
              <a:rPr lang="it-IT" b="1" dirty="0"/>
              <a:t> dei processi di sviluppo di area vasta</a:t>
            </a:r>
          </a:p>
          <a:p>
            <a:r>
              <a:rPr lang="it-IT" b="1" dirty="0"/>
              <a:t>Know-how caratteristico</a:t>
            </a:r>
          </a:p>
          <a:p>
            <a:r>
              <a:rPr lang="it-IT" b="1" dirty="0"/>
              <a:t>Efficienza organizzativa</a:t>
            </a:r>
          </a:p>
          <a:p>
            <a:r>
              <a:rPr lang="it-IT" b="1" dirty="0"/>
              <a:t>Sostenibilità finanziaria</a:t>
            </a:r>
          </a:p>
          <a:p>
            <a:r>
              <a:rPr lang="it-IT" b="1" dirty="0"/>
              <a:t>Apertura internazionale e </a:t>
            </a:r>
            <a:r>
              <a:rPr lang="it-IT" b="1" dirty="0" err="1"/>
              <a:t>networking</a:t>
            </a:r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564217E7-E7A4-4A27-A98D-FE0A86B0A3B3}"/>
              </a:ext>
            </a:extLst>
          </p:cNvPr>
          <p:cNvSpPr txBox="1">
            <a:spLocks/>
          </p:cNvSpPr>
          <p:nvPr/>
        </p:nvSpPr>
        <p:spPr>
          <a:xfrm>
            <a:off x="-7148" y="904875"/>
            <a:ext cx="10515600" cy="785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 fabbisogni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53DBC5-385A-463D-8407-7502BC4EC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6955"/>
            <a:ext cx="10515600" cy="3733732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"/>
            </a:pPr>
            <a:r>
              <a:rPr lang="it-IT" sz="1800" b="1" dirty="0">
                <a:solidFill>
                  <a:srgbClr val="4472C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Corso base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rivolto ai dipendenti delle Province inquadrabili nel livello di erogazione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Servizi Standard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ossia servizi di informazione, formazione e networking che, ad un primo livello, permettono di costituire e far crescere la rete Sape sul territorio (3 edizioni - 100 ore di cui 26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laboratoriali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it-I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r>
              <a:rPr lang="it-IT" sz="1800" b="1" dirty="0">
                <a:solidFill>
                  <a:srgbClr val="4472C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Corso Intermedio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rivolto ai dipendenti delle Province inquadrabili nel livello di erogazione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Servizi Evoluti,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ossia servizi di orientamento, ricerca partner e supporto alla progettazione che, ad un secondo livello, consentono di potenziare la capacità di progettazione degli </a:t>
            </a:r>
            <a:r>
              <a:rPr lang="it-I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Enti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Sape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(3 edizioni – 120 ore di cui 50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laboratoriali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r>
              <a:rPr lang="it-IT" sz="1800" b="1" dirty="0">
                <a:solidFill>
                  <a:srgbClr val="4472C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Corso avanzato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rivolto ai dipendenti delle Province inquadrabili nel livello di erogazione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Servizi    Innovativi,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ossia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servizi di rendicontazione, assistenza tecnica e advocacy che, ad un terzo livello, potenziano la capacità di gestione e pianificazione degli Enti locali sulla progettazione (edizione unica – 140 ore di cui 50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laboratoriali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564217E7-E7A4-4A27-A98D-FE0A86B0A3B3}"/>
              </a:ext>
            </a:extLst>
          </p:cNvPr>
          <p:cNvSpPr txBox="1">
            <a:spLocks/>
          </p:cNvSpPr>
          <p:nvPr/>
        </p:nvSpPr>
        <p:spPr>
          <a:xfrm>
            <a:off x="-7148" y="904875"/>
            <a:ext cx="10515600" cy="785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it-IT" sz="44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Articolazione livelli: obiettivi e durata</a:t>
            </a:r>
            <a:endParaRPr kumimoji="0" lang="it-IT" sz="4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0566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414287-73F9-4661-AA6B-6B1F34F55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800" y="1774800"/>
            <a:ext cx="10906125" cy="391477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1800" b="1" dirty="0" err="1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EU.A.</a:t>
            </a:r>
            <a:r>
              <a:rPr lang="it-IT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 PROGRAMMAZIONE TERRITORIALE EUROPEA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 err="1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EU.B.</a:t>
            </a:r>
            <a:r>
              <a:rPr lang="it-IT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LA PIANIFICAZIONE DELLE OPPORTUNITÀ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EU.C. I MODELLI ORGANIZZATIVI EUROPEI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EU.D. L’ORGANIZZAZIONE DEI SERVIZI EUROPEI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EU.E. LE RETI TERRITORIALI PUBBLICHE ORIENTATE ALL’EUROPA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EU.F.</a:t>
            </a:r>
            <a:r>
              <a:rPr lang="it-IT" sz="1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L</a:t>
            </a:r>
            <a:r>
              <a:rPr lang="it-IT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RELAZIONE CON GLI STAKEHOLDER IN UNA PROSPETTIVA EUROPEA</a:t>
            </a:r>
            <a:endParaRPr lang="it-IT" sz="18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EU.G.</a:t>
            </a:r>
            <a:r>
              <a:rPr lang="it-IT" sz="1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ORGANIZZAZIONE </a:t>
            </a:r>
            <a:r>
              <a:rPr lang="it-IT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DELLE RISORSE UMANE E COMPETENZE EUROPEE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EU.H. PROGETTAZIONE </a:t>
            </a:r>
            <a:r>
              <a:rPr lang="it-IT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EUROPEA E GESTIONE PROGETTI EUROPEI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EU.I. LA SOSTENIBILITÀ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EU.L.</a:t>
            </a:r>
            <a:r>
              <a:rPr lang="it-IT" sz="1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 COMUNICAZIONE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EU.M.</a:t>
            </a:r>
            <a:r>
              <a:rPr lang="it-IT" sz="1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LABORATORIO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1800" b="1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sz="1800" b="1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sz="18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564217E7-E7A4-4A27-A98D-FE0A86B0A3B3}"/>
              </a:ext>
            </a:extLst>
          </p:cNvPr>
          <p:cNvSpPr txBox="1">
            <a:spLocks/>
          </p:cNvSpPr>
          <p:nvPr/>
        </p:nvSpPr>
        <p:spPr>
          <a:xfrm>
            <a:off x="-7148" y="904875"/>
            <a:ext cx="10515600" cy="785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Macroaree</a:t>
            </a:r>
          </a:p>
        </p:txBody>
      </p:sp>
    </p:spTree>
    <p:extLst>
      <p:ext uri="{BB962C8B-B14F-4D97-AF65-F5344CB8AC3E}">
        <p14:creationId xmlns:p14="http://schemas.microsoft.com/office/powerpoint/2010/main" val="1691044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41540" y="1570009"/>
            <a:ext cx="1152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Obiettivi:</a:t>
            </a:r>
          </a:p>
          <a:p>
            <a:r>
              <a:rPr lang="it-IT" i="1" dirty="0"/>
              <a:t>- fornire ai corsisti gli strumenti per un approccio strategico allo sviluppo locale attraverso la progettazione integrata di area vasta</a:t>
            </a:r>
          </a:p>
          <a:p>
            <a:r>
              <a:rPr lang="it-IT" i="1" dirty="0"/>
              <a:t>- fornire ai corsisti conoscenze, competenze e abilità nell'analisi delle politiche pubbliche di sviluppo </a:t>
            </a:r>
          </a:p>
          <a:p>
            <a:r>
              <a:rPr lang="it-IT" i="1" dirty="0"/>
              <a:t>- fornire ai corsisti una chiara visione del sistema di relazioni fra gli attori dello sviluppo locale e le diverse programmazioni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CBB0C8C5-A208-4F10-88B9-57B18D7749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67611"/>
              </p:ext>
            </p:extLst>
          </p:nvPr>
        </p:nvGraphicFramePr>
        <p:xfrm>
          <a:off x="904875" y="3102773"/>
          <a:ext cx="10382250" cy="29146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4348">
                  <a:extLst>
                    <a:ext uri="{9D8B030D-6E8A-4147-A177-3AD203B41FA5}">
                      <a16:colId xmlns:a16="http://schemas.microsoft.com/office/drawing/2014/main" val="3015513177"/>
                    </a:ext>
                  </a:extLst>
                </a:gridCol>
                <a:gridCol w="9497902">
                  <a:extLst>
                    <a:ext uri="{9D8B030D-6E8A-4147-A177-3AD203B41FA5}">
                      <a16:colId xmlns:a16="http://schemas.microsoft.com/office/drawing/2014/main" val="3518773823"/>
                    </a:ext>
                  </a:extLst>
                </a:gridCol>
              </a:tblGrid>
              <a:tr h="728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EU.A.1</a:t>
                      </a:r>
                      <a:endParaRPr lang="it-IT" sz="18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Modelli di pianificazione strategica</a:t>
                      </a:r>
                      <a:endParaRPr lang="it-IT" sz="18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1272042"/>
                  </a:ext>
                </a:extLst>
              </a:tr>
              <a:tr h="728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EU.A</a:t>
                      </a:r>
                      <a:r>
                        <a:rPr lang="en-US" sz="18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b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8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quadro strategico europeo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0036086"/>
                  </a:ext>
                </a:extLst>
              </a:tr>
              <a:tr h="728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EU.A.3</a:t>
                      </a:r>
                      <a:endParaRPr lang="it-IT" sz="18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L’Europa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nella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programmazione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territoriale</a:t>
                      </a:r>
                      <a:endParaRPr lang="it-IT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1895810"/>
                  </a:ext>
                </a:extLst>
              </a:tr>
              <a:tr h="728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EU.A.4</a:t>
                      </a:r>
                      <a:endParaRPr lang="it-IT" sz="18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Gli strumenti di programmazione partecipata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2539366"/>
                  </a:ext>
                </a:extLst>
              </a:tr>
            </a:tbl>
          </a:graphicData>
        </a:graphic>
      </p:graphicFrame>
      <p:sp>
        <p:nvSpPr>
          <p:cNvPr id="6" name="Titolo 1">
            <a:extLst>
              <a:ext uri="{FF2B5EF4-FFF2-40B4-BE49-F238E27FC236}">
                <a16:creationId xmlns:a16="http://schemas.microsoft.com/office/drawing/2014/main" id="{564217E7-E7A4-4A27-A98D-FE0A86B0A3B3}"/>
              </a:ext>
            </a:extLst>
          </p:cNvPr>
          <p:cNvSpPr txBox="1">
            <a:spLocks/>
          </p:cNvSpPr>
          <p:nvPr/>
        </p:nvSpPr>
        <p:spPr>
          <a:xfrm>
            <a:off x="-7148" y="904875"/>
            <a:ext cx="10515600" cy="785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it-IT" sz="3200" b="1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EU.A.</a:t>
            </a:r>
            <a:r>
              <a:rPr lang="it-IT" sz="32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La Programmazione Territoriale Europea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18567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Segnaposto contenuto 9">
            <a:extLst>
              <a:ext uri="{FF2B5EF4-FFF2-40B4-BE49-F238E27FC236}">
                <a16:creationId xmlns:a16="http://schemas.microsoft.com/office/drawing/2014/main" id="{6A0BCD39-5513-4C60-AC73-A5110849D1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8368010"/>
              </p:ext>
            </p:extLst>
          </p:nvPr>
        </p:nvGraphicFramePr>
        <p:xfrm>
          <a:off x="872704" y="2490497"/>
          <a:ext cx="10248900" cy="32289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3117">
                  <a:extLst>
                    <a:ext uri="{9D8B030D-6E8A-4147-A177-3AD203B41FA5}">
                      <a16:colId xmlns:a16="http://schemas.microsoft.com/office/drawing/2014/main" val="1161651455"/>
                    </a:ext>
                  </a:extLst>
                </a:gridCol>
                <a:gridCol w="9245783">
                  <a:extLst>
                    <a:ext uri="{9D8B030D-6E8A-4147-A177-3AD203B41FA5}">
                      <a16:colId xmlns:a16="http://schemas.microsoft.com/office/drawing/2014/main" val="2706856766"/>
                    </a:ext>
                  </a:extLst>
                </a:gridCol>
              </a:tblGrid>
              <a:tr h="645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 dirty="0">
                          <a:effectLst/>
                          <a:latin typeface="+mn-lt"/>
                        </a:rPr>
                        <a:t>EU.B.1</a:t>
                      </a:r>
                      <a:endParaRPr lang="it-IT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dirty="0">
                          <a:effectLst/>
                          <a:latin typeface="+mn-lt"/>
                        </a:rPr>
                        <a:t>Il bilancio UE e i fondi comunitari</a:t>
                      </a:r>
                      <a:endParaRPr lang="it-IT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20669106"/>
                  </a:ext>
                </a:extLst>
              </a:tr>
              <a:tr h="645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>
                          <a:effectLst/>
                          <a:latin typeface="+mn-lt"/>
                        </a:rPr>
                        <a:t>EU.B.2</a:t>
                      </a:r>
                      <a:endParaRPr lang="it-IT" sz="1800" b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dirty="0">
                          <a:effectLst/>
                          <a:latin typeface="+mn-lt"/>
                        </a:rPr>
                        <a:t>La politica dell’UE in tema di coesione economica e sociale</a:t>
                      </a:r>
                      <a:endParaRPr lang="it-IT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37297758"/>
                  </a:ext>
                </a:extLst>
              </a:tr>
              <a:tr h="645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>
                          <a:effectLst/>
                          <a:latin typeface="+mn-lt"/>
                        </a:rPr>
                        <a:t>EU.B.3</a:t>
                      </a:r>
                      <a:endParaRPr lang="it-IT" sz="1800" b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dirty="0">
                          <a:effectLst/>
                          <a:latin typeface="+mn-lt"/>
                        </a:rPr>
                        <a:t>Fondi comunitari: fondi diretti e fondi indiretti</a:t>
                      </a:r>
                      <a:endParaRPr lang="it-IT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7233990"/>
                  </a:ext>
                </a:extLst>
              </a:tr>
              <a:tr h="645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>
                          <a:effectLst/>
                          <a:latin typeface="+mn-lt"/>
                        </a:rPr>
                        <a:t>EU.B.4</a:t>
                      </a:r>
                      <a:endParaRPr lang="it-IT" sz="1800" b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 dirty="0">
                          <a:effectLst/>
                          <a:latin typeface="+mn-lt"/>
                        </a:rPr>
                        <a:t>La programmazione 2021-2027</a:t>
                      </a:r>
                      <a:endParaRPr lang="it-IT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32293936"/>
                  </a:ext>
                </a:extLst>
              </a:tr>
              <a:tr h="645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>
                          <a:effectLst/>
                          <a:latin typeface="+mn-lt"/>
                        </a:rPr>
                        <a:t>EU.B.5</a:t>
                      </a:r>
                      <a:endParaRPr lang="it-IT" sz="1800" b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 dirty="0">
                          <a:effectLst/>
                          <a:latin typeface="+mn-lt"/>
                        </a:rPr>
                        <a:t>Next Generation Eu</a:t>
                      </a:r>
                      <a:endParaRPr lang="it-IT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5629179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41200" y="1569600"/>
            <a:ext cx="10808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Obiettivo:</a:t>
            </a:r>
          </a:p>
          <a:p>
            <a:r>
              <a:rPr lang="it-IT" i="1" dirty="0"/>
              <a:t>- fornire ai corsisti gli elementi base di orientamento fra le diverse opportunità offerte dai fondi europei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564217E7-E7A4-4A27-A98D-FE0A86B0A3B3}"/>
              </a:ext>
            </a:extLst>
          </p:cNvPr>
          <p:cNvSpPr txBox="1">
            <a:spLocks/>
          </p:cNvSpPr>
          <p:nvPr/>
        </p:nvSpPr>
        <p:spPr>
          <a:xfrm>
            <a:off x="-7148" y="904875"/>
            <a:ext cx="10515600" cy="785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it-IT" sz="3200" b="1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EU.B.</a:t>
            </a:r>
            <a:r>
              <a:rPr lang="it-IT" sz="32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La pianificazione delle opportunità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08163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D178A9B0-F8A5-491E-9F17-FE6AAF523C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6711486"/>
              </p:ext>
            </p:extLst>
          </p:nvPr>
        </p:nvGraphicFramePr>
        <p:xfrm>
          <a:off x="990600" y="2938994"/>
          <a:ext cx="9886950" cy="278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7690">
                  <a:extLst>
                    <a:ext uri="{9D8B030D-6E8A-4147-A177-3AD203B41FA5}">
                      <a16:colId xmlns:a16="http://schemas.microsoft.com/office/drawing/2014/main" val="3934409734"/>
                    </a:ext>
                  </a:extLst>
                </a:gridCol>
                <a:gridCol w="8919260">
                  <a:extLst>
                    <a:ext uri="{9D8B030D-6E8A-4147-A177-3AD203B41FA5}">
                      <a16:colId xmlns:a16="http://schemas.microsoft.com/office/drawing/2014/main" val="3085657230"/>
                    </a:ext>
                  </a:extLst>
                </a:gridCol>
              </a:tblGrid>
              <a:tr h="696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 dirty="0">
                          <a:effectLst/>
                          <a:latin typeface="+mn-lt"/>
                        </a:rPr>
                        <a:t>EU.C.1</a:t>
                      </a:r>
                      <a:endParaRPr lang="it-IT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 dirty="0" err="1">
                          <a:effectLst/>
                          <a:latin typeface="+mn-lt"/>
                        </a:rPr>
                        <a:t>Gli</a:t>
                      </a:r>
                      <a:r>
                        <a:rPr lang="en-US" sz="1800" b="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dirty="0" err="1">
                          <a:effectLst/>
                          <a:latin typeface="+mn-lt"/>
                        </a:rPr>
                        <a:t>Uffici</a:t>
                      </a:r>
                      <a:r>
                        <a:rPr lang="en-US" sz="1800" b="0" dirty="0">
                          <a:effectLst/>
                          <a:latin typeface="+mn-lt"/>
                        </a:rPr>
                        <a:t> Europa </a:t>
                      </a:r>
                      <a:r>
                        <a:rPr lang="en-US" sz="1800" b="0" dirty="0" err="1">
                          <a:effectLst/>
                          <a:latin typeface="+mn-lt"/>
                        </a:rPr>
                        <a:t>Provinciali</a:t>
                      </a:r>
                      <a:endParaRPr lang="it-IT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2520167"/>
                  </a:ext>
                </a:extLst>
              </a:tr>
              <a:tr h="696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577850" algn="l"/>
                        </a:tabLst>
                      </a:pPr>
                      <a:r>
                        <a:rPr lang="en-US" sz="1800" b="0" dirty="0">
                          <a:effectLst/>
                          <a:latin typeface="+mn-lt"/>
                        </a:rPr>
                        <a:t>EU.C.2</a:t>
                      </a:r>
                      <a:endParaRPr lang="it-IT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577850" algn="l"/>
                        </a:tabLst>
                      </a:pPr>
                      <a:r>
                        <a:rPr lang="it-IT" sz="1800" b="0" dirty="0">
                          <a:effectLst/>
                          <a:latin typeface="+mn-lt"/>
                        </a:rPr>
                        <a:t>Gli Uffici Europa di rete (SAPE, SEAV)</a:t>
                      </a:r>
                      <a:endParaRPr lang="it-IT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60050304"/>
                  </a:ext>
                </a:extLst>
              </a:tr>
              <a:tr h="696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 dirty="0">
                          <a:effectLst/>
                          <a:latin typeface="+mn-lt"/>
                        </a:rPr>
                        <a:t>EU.C.3</a:t>
                      </a:r>
                      <a:endParaRPr lang="it-IT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dirty="0">
                          <a:effectLst/>
                          <a:latin typeface="+mn-lt"/>
                        </a:rPr>
                        <a:t>La gestione associata dei Servizi/Uffici</a:t>
                      </a:r>
                      <a:endParaRPr lang="it-IT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47530383"/>
                  </a:ext>
                </a:extLst>
              </a:tr>
              <a:tr h="696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0" dirty="0">
                          <a:effectLst/>
                          <a:latin typeface="+mn-lt"/>
                        </a:rPr>
                        <a:t>EU.C.4</a:t>
                      </a:r>
                      <a:endParaRPr lang="it-IT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800" b="0" dirty="0">
                          <a:effectLst/>
                          <a:latin typeface="+mn-lt"/>
                        </a:rPr>
                        <a:t>L’organizzazione di un Ufficio Europa</a:t>
                      </a:r>
                      <a:endParaRPr lang="it-IT" sz="18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1697882"/>
                  </a:ext>
                </a:extLst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41200" y="1569600"/>
            <a:ext cx="115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Obiettivi:</a:t>
            </a:r>
          </a:p>
          <a:p>
            <a:r>
              <a:rPr lang="it-IT" i="1" dirty="0"/>
              <a:t>- fornire ai corsisti una forte consapevolezza del ruolo dell'ente Provincia nei processi di sviluppo locale</a:t>
            </a:r>
          </a:p>
          <a:p>
            <a:r>
              <a:rPr lang="it-IT" i="1" dirty="0"/>
              <a:t>- fornire ai corsisti conoscenze e abilità per analizzare le buone pratiche di gestione dei servizi di progettazione europea in area vasta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564217E7-E7A4-4A27-A98D-FE0A86B0A3B3}"/>
              </a:ext>
            </a:extLst>
          </p:cNvPr>
          <p:cNvSpPr txBox="1">
            <a:spLocks/>
          </p:cNvSpPr>
          <p:nvPr/>
        </p:nvSpPr>
        <p:spPr>
          <a:xfrm>
            <a:off x="-7148" y="904875"/>
            <a:ext cx="10515600" cy="785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it-IT" sz="3200" b="1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EU.C.</a:t>
            </a:r>
            <a:r>
              <a:rPr lang="it-IT" sz="32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I modelli organizzativi europei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74261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3E0BC2AD-4033-715C-916B-9C4EB25A92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378555"/>
              </p:ext>
            </p:extLst>
          </p:nvPr>
        </p:nvGraphicFramePr>
        <p:xfrm>
          <a:off x="985421" y="2971893"/>
          <a:ext cx="10368379" cy="23969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4088">
                  <a:extLst>
                    <a:ext uri="{9D8B030D-6E8A-4147-A177-3AD203B41FA5}">
                      <a16:colId xmlns:a16="http://schemas.microsoft.com/office/drawing/2014/main" val="2505000356"/>
                    </a:ext>
                  </a:extLst>
                </a:gridCol>
                <a:gridCol w="8984291">
                  <a:extLst>
                    <a:ext uri="{9D8B030D-6E8A-4147-A177-3AD203B41FA5}">
                      <a16:colId xmlns:a16="http://schemas.microsoft.com/office/drawing/2014/main" val="2165019630"/>
                    </a:ext>
                  </a:extLst>
                </a:gridCol>
              </a:tblGrid>
              <a:tr h="4793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>
                          <a:effectLst/>
                        </a:rPr>
                        <a:t>EU.D.1.</a:t>
                      </a:r>
                      <a:endParaRPr lang="it-IT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0" dirty="0">
                          <a:effectLst/>
                        </a:rPr>
                        <a:t>L’analisi del fabbisogno europeo di un territorio</a:t>
                      </a:r>
                      <a:endParaRPr lang="it-IT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2319940"/>
                  </a:ext>
                </a:extLst>
              </a:tr>
              <a:tr h="4793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>
                          <a:effectLst/>
                        </a:rPr>
                        <a:t>EU.D.2</a:t>
                      </a:r>
                      <a:endParaRPr lang="it-IT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0" dirty="0">
                          <a:effectLst/>
                        </a:rPr>
                        <a:t>La progettazione partecipata dei Servizi europei</a:t>
                      </a:r>
                      <a:endParaRPr lang="it-IT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3746028"/>
                  </a:ext>
                </a:extLst>
              </a:tr>
              <a:tr h="4793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>
                          <a:effectLst/>
                        </a:rPr>
                        <a:t>EU.D.3</a:t>
                      </a:r>
                      <a:endParaRPr lang="it-IT" sz="18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0" dirty="0">
                          <a:effectLst/>
                        </a:rPr>
                        <a:t>Modelli di gestione dei Servizi Europei</a:t>
                      </a:r>
                      <a:endParaRPr lang="it-IT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9215973"/>
                  </a:ext>
                </a:extLst>
              </a:tr>
              <a:tr h="4793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>
                          <a:effectLst/>
                        </a:rPr>
                        <a:t>EU.D.4.</a:t>
                      </a:r>
                      <a:endParaRPr lang="it-IT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>
                          <a:effectLst/>
                        </a:rPr>
                        <a:t>I </a:t>
                      </a:r>
                      <a:r>
                        <a:rPr lang="en-US" sz="1800" b="0" dirty="0" err="1">
                          <a:effectLst/>
                        </a:rPr>
                        <a:t>Servizi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Europei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classici</a:t>
                      </a:r>
                      <a:endParaRPr lang="it-IT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20136788"/>
                  </a:ext>
                </a:extLst>
              </a:tr>
              <a:tr h="4793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>
                          <a:effectLst/>
                        </a:rPr>
                        <a:t>EU.D.5</a:t>
                      </a:r>
                      <a:endParaRPr lang="it-IT" sz="18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0" dirty="0">
                          <a:effectLst/>
                        </a:rPr>
                        <a:t>Altre tipologie di Servizi Europei</a:t>
                      </a:r>
                      <a:endParaRPr lang="it-IT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447805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41200" y="1569600"/>
            <a:ext cx="115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Obiettivo:</a:t>
            </a:r>
          </a:p>
          <a:p>
            <a:r>
              <a:rPr lang="it-IT" i="1" dirty="0"/>
              <a:t>- fornire ai corsisti conoscenze e competenze nella pianificazione, implementazione e gestione dei servizi connessi allo sviluppo dell'area vasta attraverso le opportunità offerte dalle politiche europee. Si analizzerà il modello di offerta di servizi europei del SAPE</a:t>
            </a: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564217E7-E7A4-4A27-A98D-FE0A86B0A3B3}"/>
              </a:ext>
            </a:extLst>
          </p:cNvPr>
          <p:cNvSpPr txBox="1">
            <a:spLocks/>
          </p:cNvSpPr>
          <p:nvPr/>
        </p:nvSpPr>
        <p:spPr>
          <a:xfrm>
            <a:off x="-7148" y="904875"/>
            <a:ext cx="10515600" cy="785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it-IT" sz="3200" b="1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EU.D.</a:t>
            </a:r>
            <a:r>
              <a:rPr lang="it-IT" sz="32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L’organizzazione dei servizi europei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028131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02F7C7C6BE134FA9E59C965FAB1838" ma:contentTypeVersion="2" ma:contentTypeDescription="Create a new document." ma:contentTypeScope="" ma:versionID="ee632b5fbb9e067391ba1bad1b822b7a">
  <xsd:schema xmlns:xsd="http://www.w3.org/2001/XMLSchema" xmlns:xs="http://www.w3.org/2001/XMLSchema" xmlns:p="http://schemas.microsoft.com/office/2006/metadata/properties" xmlns:ns3="a9f90b80-df47-43e2-acfd-7f95e7646017" targetNamespace="http://schemas.microsoft.com/office/2006/metadata/properties" ma:root="true" ma:fieldsID="002bdf929dc9b5d33b53ff13dfa6c23c" ns3:_="">
    <xsd:import namespace="a9f90b80-df47-43e2-acfd-7f95e764601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f90b80-df47-43e2-acfd-7f95e76460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8899FBC-7A8B-42C2-AA6F-6297350090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f90b80-df47-43e2-acfd-7f95e76460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CB1DD58-7E14-4135-BE3D-22D2FD05E3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5FAD91-1CE1-4751-9408-863BDA3D7D64}">
  <ds:schemaRefs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a9f90b80-df47-43e2-acfd-7f95e7646017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</TotalTime>
  <Words>1491</Words>
  <Application>Microsoft Office PowerPoint</Application>
  <PresentationFormat>Widescreen</PresentationFormat>
  <Paragraphs>158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Tema di Office</vt:lpstr>
      <vt:lpstr>Personalizza struttura</vt:lpstr>
      <vt:lpstr>LOTTO 2  PROGETTAZIONE E START UP DEL SERVIZIO ASSOCIATO  POLITICHE EUROPEE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Metodologie</vt:lpstr>
      <vt:lpstr>Corpo docenti </vt:lpstr>
      <vt:lpstr>Frequenza e attestazione finale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Promopa Fondazione</dc:creator>
  <cp:lastModifiedBy>Formazione UPI</cp:lastModifiedBy>
  <cp:revision>51</cp:revision>
  <dcterms:created xsi:type="dcterms:W3CDTF">2023-01-17T08:49:31Z</dcterms:created>
  <dcterms:modified xsi:type="dcterms:W3CDTF">2023-01-23T09:17:24Z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0x0101001502F7C7C6BE134FA9E59C965FAB1838</vt:lpwstr>
  </property>
</Properties>
</file>