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71" r:id="rId6"/>
    <p:sldId id="276" r:id="rId7"/>
    <p:sldId id="279" r:id="rId8"/>
    <p:sldId id="280" r:id="rId9"/>
    <p:sldId id="284" r:id="rId10"/>
    <p:sldId id="285" r:id="rId11"/>
    <p:sldId id="286" r:id="rId12"/>
    <p:sldId id="287" r:id="rId13"/>
    <p:sldId id="277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7CC6"/>
    <a:srgbClr val="ABC7FF"/>
    <a:srgbClr val="009999"/>
    <a:srgbClr val="3AA83F"/>
    <a:srgbClr val="08306D"/>
    <a:srgbClr val="E206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/>
    <p:restoredTop sz="94715"/>
  </p:normalViewPr>
  <p:slideViewPr>
    <p:cSldViewPr snapToGrid="0">
      <p:cViewPr>
        <p:scale>
          <a:sx n="100" d="100"/>
          <a:sy n="100" d="100"/>
        </p:scale>
        <p:origin x="-218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AC98A-DB6F-4767-BAE0-4812CE90A7B6}" type="datetimeFigureOut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AA9B4-9EE2-462D-8F50-B2B54A5280C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A9B4-9EE2-462D-8F50-B2B54A5280CB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A9B4-9EE2-462D-8F50-B2B54A5280CB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10981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A9B4-9EE2-462D-8F50-B2B54A5280CB}" type="slidenum">
              <a:rPr lang="it-IT" smtClean="0"/>
              <a:pPr/>
              <a:t>13</a:t>
            </a:fld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A9B4-9EE2-462D-8F50-B2B54A5280CB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4477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A9B4-9EE2-462D-8F50-B2B54A5280CB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A9B4-9EE2-462D-8F50-B2B54A5280CB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8920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A9B4-9EE2-462D-8F50-B2B54A5280CB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A9B4-9EE2-462D-8F50-B2B54A5280CB}" type="slidenum">
              <a:rPr lang="it-IT" smtClean="0"/>
              <a:pPr/>
              <a:t>7</a:t>
            </a:fld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A9B4-9EE2-462D-8F50-B2B54A5280CB}" type="slidenum">
              <a:rPr lang="it-IT" smtClean="0"/>
              <a:pPr/>
              <a:t>8</a:t>
            </a:fld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A9B4-9EE2-462D-8F50-B2B54A5280CB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8883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A9B4-9EE2-462D-8F50-B2B54A5280CB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060699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A9B4-9EE2-462D-8F50-B2B54A5280CB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1098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B5F4-AA09-4533-AC27-7EFB5C39146A}" type="datetime1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ACC2-C371-4FC0-AD2A-7D367D19805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23F-02EF-41F5-8ED3-C8F55EEA466D}" type="datetime1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ACC2-C371-4FC0-AD2A-7D367D19805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4228-0B6F-4839-9036-C80550423717}" type="datetime1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ACC2-C371-4FC0-AD2A-7D367D19805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72A7-0242-427E-8BFD-D17CFBDCD67B}" type="datetime1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ACC2-C371-4FC0-AD2A-7D367D19805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F89C-6ECC-4A17-B853-66071C8D6D82}" type="datetime1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ACC2-C371-4FC0-AD2A-7D367D19805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1779-5192-4855-AFEE-EA4F45909600}" type="datetime1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ACC2-C371-4FC0-AD2A-7D367D19805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2832-5BB6-41D3-93B0-0BD73302E1DD}" type="datetime1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ACC2-C371-4FC0-AD2A-7D367D19805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046C-2F40-4017-8D06-825C3B178941}" type="datetime1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ACC2-C371-4FC0-AD2A-7D367D19805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1B0F-404B-4C5B-959F-BCF68E371F79}" type="datetime1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ACC2-C371-4FC0-AD2A-7D367D19805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CD22-C3FC-43C4-956A-B3B3D0013C75}" type="datetime1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ACC2-C371-4FC0-AD2A-7D367D19805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F19F-38E6-4CA8-A499-2A6B09B9528F}" type="datetime1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ACC2-C371-4FC0-AD2A-7D367D19805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4228-0B6F-4839-9036-C80550423717}" type="datetime1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4ACC2-C371-4FC0-AD2A-7D367D19805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logo_def_n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5350508" cy="1659312"/>
          </a:xfrm>
          <a:prstGeom prst="rect">
            <a:avLst/>
          </a:prstGeom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46911" y="2104057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atin typeface="Neue Haas Grotesk Text Pro Medi"/>
              </a:rPr>
              <a:t>Formazione e </a:t>
            </a:r>
            <a:r>
              <a:rPr lang="it-IT" b="1" i="1" dirty="0">
                <a:latin typeface="Neue Haas Grotesk Text Pro Medi"/>
              </a:rPr>
              <a:t>capacity building </a:t>
            </a:r>
            <a:r>
              <a:rPr lang="it-IT" b="1" dirty="0">
                <a:latin typeface="Neue Haas Grotesk Text Pro Medi"/>
              </a:rPr>
              <a:t>per le Province Italiane e la crescita dei territori </a:t>
            </a:r>
            <a:r>
              <a:rPr lang="it-IT" dirty="0">
                <a:latin typeface="Neue Haas Grotesk Text Pro Medi"/>
              </a:rPr>
              <a:t/>
            </a:r>
            <a:br>
              <a:rPr lang="it-IT" dirty="0">
                <a:latin typeface="Neue Haas Grotesk Text Pro Medi"/>
              </a:rPr>
            </a:br>
            <a:endParaRPr lang="it-IT" sz="1200" dirty="0">
              <a:latin typeface="Neue Haas Grotesk Text Pro Medi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82300" y="4316844"/>
            <a:ext cx="6246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Neue Haas Grotesk Text Pro Medi" pitchFamily="34" charset="0"/>
              </a:rPr>
              <a:t>Laura Massoli </a:t>
            </a:r>
            <a:br>
              <a:rPr lang="it-IT" sz="2000" b="1" dirty="0">
                <a:latin typeface="Neue Haas Grotesk Text Pro Medi" pitchFamily="34" charset="0"/>
              </a:rPr>
            </a:br>
            <a:r>
              <a:rPr lang="it-IT" dirty="0">
                <a:latin typeface="Neue Haas Grotesk Text Pro Medi" pitchFamily="34" charset="0"/>
              </a:rPr>
              <a:t>Direttrice dell’Ufficio per il servizio civile universale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3F6181B0-60D8-F8AC-0EB6-047151E35C68}"/>
              </a:ext>
            </a:extLst>
          </p:cNvPr>
          <p:cNvSpPr txBox="1"/>
          <p:nvPr/>
        </p:nvSpPr>
        <p:spPr>
          <a:xfrm>
            <a:off x="580807" y="5072975"/>
            <a:ext cx="7950912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latin typeface="Neue Haas Grotesk Text Pro Medi"/>
              </a:rPr>
              <a:t>Workshop - PNRR e Fondi europei 2021-2027: opportunità e sfide per le Province italiane e lo sviluppo dei territori </a:t>
            </a:r>
            <a:r>
              <a:rPr lang="it-IT" sz="1200" dirty="0">
                <a:latin typeface="Neue Haas Grotesk Text Pro Medi" pitchFamily="34" charset="0"/>
              </a:rPr>
              <a:t/>
            </a:r>
            <a:br>
              <a:rPr lang="it-IT" sz="1200" dirty="0">
                <a:latin typeface="Neue Haas Grotesk Text Pro Medi" pitchFamily="34" charset="0"/>
              </a:rPr>
            </a:br>
            <a:endParaRPr lang="it-IT" sz="1200" dirty="0">
              <a:latin typeface="Neue Haas Grotesk Text Pro Medi" pitchFamily="34" charset="0"/>
            </a:endParaRPr>
          </a:p>
          <a:p>
            <a:r>
              <a:rPr lang="it-IT" sz="1200" dirty="0">
                <a:latin typeface="Neue Haas Grotesk Text Pro Medi"/>
              </a:rPr>
              <a:t>Roma 27 settembre 2023 - Sala del Cenacolo, Camera dei deputati</a:t>
            </a:r>
            <a:endParaRPr lang="en-US" sz="1200" dirty="0">
              <a:latin typeface="Neue Haas Grotesk Text Pro Med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55576" y="692696"/>
            <a:ext cx="7776864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dirty="0">
                <a:latin typeface="Neue Haas Grotesk Text Pro Medi"/>
                <a:ea typeface="+mj-ea"/>
                <a:cs typeface="+mj-cs"/>
              </a:rPr>
              <a:t>Servizio civile universale </a:t>
            </a:r>
            <a:endParaRPr lang="it-IT" sz="3200" b="1" dirty="0">
              <a:latin typeface="Neue Haas Grotesk Text Pro Medi" pitchFamily="34" charset="0"/>
              <a:ea typeface="+mj-ea"/>
              <a:cs typeface="+mj-cs"/>
            </a:endParaRPr>
          </a:p>
          <a:p>
            <a:r>
              <a:rPr lang="it-IT" dirty="0">
                <a:latin typeface="Neue Haas Grotesk Text Pro Medi"/>
              </a:rPr>
              <a:t>Il sistema del Servizio civile nel quadro del contesto </a:t>
            </a:r>
            <a:r>
              <a:rPr lang="it-IT" dirty="0" smtClean="0">
                <a:latin typeface="Neue Haas Grotesk Text Pro Medi"/>
              </a:rPr>
              <a:t>attuale</a:t>
            </a:r>
            <a:endParaRPr lang="it-IT" dirty="0">
              <a:latin typeface="Neue Haas Grotesk Text Pro Med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92611" y="1736086"/>
            <a:ext cx="7646717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600" dirty="0">
                <a:latin typeface="Neue Haas Grotesk Text Pro Medi"/>
              </a:rPr>
              <a:t>Due </a:t>
            </a:r>
            <a:r>
              <a:rPr lang="it-IT" sz="1600" dirty="0" smtClean="0">
                <a:latin typeface="Neue Haas Grotesk Text Pro Medi"/>
              </a:rPr>
              <a:t>elementi di attenzione che </a:t>
            </a:r>
            <a:r>
              <a:rPr lang="it-IT" sz="1600" dirty="0">
                <a:latin typeface="Neue Haas Grotesk Text Pro Medi"/>
              </a:rPr>
              <a:t>la </a:t>
            </a:r>
            <a:r>
              <a:rPr lang="it-IT" sz="1600" dirty="0" smtClean="0">
                <a:latin typeface="Neue Haas Grotesk Text Pro Medi"/>
              </a:rPr>
              <a:t>pandemia </a:t>
            </a:r>
            <a:r>
              <a:rPr lang="it-IT" sz="1600" dirty="0">
                <a:latin typeface="Neue Haas Grotesk Text Pro Medi"/>
              </a:rPr>
              <a:t>ha aggravato ancor più:</a:t>
            </a:r>
          </a:p>
          <a:p>
            <a:endParaRPr lang="it-IT" sz="1600" dirty="0">
              <a:latin typeface="Neue Haas Grotesk Text Pro Medi"/>
            </a:endParaRPr>
          </a:p>
          <a:p>
            <a:pPr indent="-342900">
              <a:buFont typeface="+mj-lt"/>
              <a:buAutoNum type="arabicPeriod"/>
            </a:pPr>
            <a:r>
              <a:rPr lang="it-IT" sz="1600" b="1" dirty="0">
                <a:latin typeface="Neue Haas Grotesk Text Pro Medi"/>
              </a:rPr>
              <a:t>23,1% di Neet</a:t>
            </a:r>
            <a:r>
              <a:rPr lang="en-US" sz="1600" b="1" dirty="0">
                <a:solidFill>
                  <a:srgbClr val="FF0000"/>
                </a:solidFill>
                <a:latin typeface="Neue Haas Grotesk Text Pro Medi"/>
              </a:rPr>
              <a:t>*</a:t>
            </a:r>
            <a:r>
              <a:rPr lang="it-IT" sz="1600" b="1" dirty="0">
                <a:latin typeface="Neue Haas Grotesk Text Pro Medi"/>
              </a:rPr>
              <a:t>, con punte di oltre il 40% al Sud</a:t>
            </a:r>
            <a:r>
              <a:rPr lang="it-IT" sz="1600" dirty="0">
                <a:latin typeface="Neue Haas Grotesk Text Pro Medi"/>
              </a:rPr>
              <a:t> (Eurostat, 2021; ISTAT, 2017). </a:t>
            </a:r>
          </a:p>
          <a:p>
            <a:pPr lvl="1" indent="-342900">
              <a:buFont typeface="Wingdings" pitchFamily="2" charset="2"/>
              <a:buChar char="Ø"/>
            </a:pPr>
            <a:r>
              <a:rPr lang="it-IT" sz="1600" dirty="0">
                <a:latin typeface="Neue Haas Grotesk Text Pro Medi"/>
              </a:rPr>
              <a:t>Percentuale di Neet più alta d’Europa (Eurostat, 2021). Obiettivo </a:t>
            </a:r>
            <a:r>
              <a:rPr lang="it-IT" sz="1600" b="1" dirty="0">
                <a:latin typeface="Neue Haas Grotesk Text Pro Medi"/>
              </a:rPr>
              <a:t>9% entro </a:t>
            </a:r>
            <a:r>
              <a:rPr lang="it-IT" sz="1600" dirty="0">
                <a:latin typeface="Neue Haas Grotesk Text Pro Medi"/>
              </a:rPr>
              <a:t>il </a:t>
            </a:r>
            <a:r>
              <a:rPr lang="it-IT" sz="1600" b="1" dirty="0">
                <a:latin typeface="Neue Haas Grotesk Text Pro Medi"/>
              </a:rPr>
              <a:t>2030</a:t>
            </a:r>
            <a:r>
              <a:rPr lang="it-IT" sz="1600" dirty="0">
                <a:latin typeface="Neue Haas Grotesk Text Pro Medi"/>
              </a:rPr>
              <a:t> </a:t>
            </a:r>
            <a:r>
              <a:rPr lang="it-IT" sz="1600" dirty="0" smtClean="0">
                <a:latin typeface="Neue Haas Grotesk Text Pro Medi"/>
              </a:rPr>
              <a:t>(De </a:t>
            </a:r>
            <a:r>
              <a:rPr lang="it-IT" sz="1600" dirty="0">
                <a:latin typeface="Neue Haas Grotesk Text Pro Medi"/>
              </a:rPr>
              <a:t>Luca, 2022).</a:t>
            </a:r>
          </a:p>
          <a:p>
            <a:pPr lvl="1" indent="-342900">
              <a:buFont typeface="Wingdings" pitchFamily="2" charset="2"/>
              <a:buChar char="Ø"/>
            </a:pPr>
            <a:r>
              <a:rPr lang="it-IT" sz="1600" dirty="0">
                <a:latin typeface="Neue Haas Grotesk Text Pro Medi"/>
              </a:rPr>
              <a:t>Effetto scoraggiamento: risalita dell’abbandono scolastico</a:t>
            </a:r>
          </a:p>
          <a:p>
            <a:pPr indent="-342900"/>
            <a:endParaRPr lang="it-IT" sz="1600" dirty="0">
              <a:latin typeface="Neue Haas Grotesk Text Pro Medi"/>
            </a:endParaRPr>
          </a:p>
          <a:p>
            <a:pPr indent="-342900"/>
            <a:r>
              <a:rPr lang="it-IT" sz="1600" b="1" dirty="0">
                <a:latin typeface="Neue Haas Grotesk Text Pro Medi"/>
              </a:rPr>
              <a:t>2.  Invecchiamento della popolazione</a:t>
            </a:r>
            <a:endParaRPr lang="it-IT" sz="1600" dirty="0">
              <a:latin typeface="Neue Haas Grotesk Text Pro Medi"/>
            </a:endParaRPr>
          </a:p>
          <a:p>
            <a:pPr lvl="1" indent="-342900">
              <a:buFont typeface="Wingdings" pitchFamily="2" charset="2"/>
              <a:buChar char="Ø"/>
            </a:pPr>
            <a:r>
              <a:rPr lang="it-IT" sz="1600" dirty="0">
                <a:latin typeface="Neue Haas Grotesk Text Pro Medi"/>
              </a:rPr>
              <a:t>Solo l’11% è tra i 18-28 anni. Dato tra i più bassi d’Europa (De Luca, 2022)</a:t>
            </a:r>
          </a:p>
          <a:p>
            <a:pPr lvl="1" indent="-342900">
              <a:buFont typeface="Wingdings" pitchFamily="2" charset="2"/>
              <a:buChar char="Ø"/>
            </a:pPr>
            <a:r>
              <a:rPr lang="it-IT" sz="1600" dirty="0">
                <a:latin typeface="Neue Haas Grotesk Text Pro Medi"/>
              </a:rPr>
              <a:t>Effetto combinato - Indebolimento della Forza Lavoro (e.g. skill digitali), produttività stagnante, minore sviluppo</a:t>
            </a:r>
          </a:p>
          <a:p>
            <a:endParaRPr lang="en-US" sz="1600" dirty="0">
              <a:latin typeface="Neue Haas Grotesk Text Pro Medi"/>
            </a:endParaRPr>
          </a:p>
          <a:p>
            <a:pPr lvl="1" indent="-342900">
              <a:buFont typeface="Wingdings" pitchFamily="2" charset="2"/>
              <a:buChar char="Ø"/>
            </a:pPr>
            <a:r>
              <a:rPr lang="it-IT" sz="1600" dirty="0" smtClean="0">
                <a:latin typeface="Neue Haas Grotesk Text Pro Medi"/>
              </a:rPr>
              <a:t>Servizio </a:t>
            </a:r>
            <a:r>
              <a:rPr lang="it-IT" sz="1600" dirty="0">
                <a:latin typeface="Neue Haas Grotesk Text Pro Medi"/>
              </a:rPr>
              <a:t>Civile tramite la leva della </a:t>
            </a:r>
            <a:r>
              <a:rPr lang="it-IT" sz="1600" b="1" dirty="0">
                <a:latin typeface="Neue Haas Grotesk Text Pro Medi"/>
              </a:rPr>
              <a:t>Cittadinanza </a:t>
            </a:r>
            <a:r>
              <a:rPr lang="it-IT" sz="1600" b="1" dirty="0" smtClean="0">
                <a:latin typeface="Neue Haas Grotesk Text Pro Medi"/>
              </a:rPr>
              <a:t>Attiva quale opportunità di </a:t>
            </a:r>
            <a:r>
              <a:rPr lang="it-IT" sz="1600" b="1" dirty="0" err="1" smtClean="0">
                <a:latin typeface="Neue Haas Grotesk Text Pro Medi"/>
              </a:rPr>
              <a:t>occupabilità</a:t>
            </a:r>
            <a:r>
              <a:rPr lang="it-IT" sz="1600" b="1" dirty="0" smtClean="0">
                <a:latin typeface="Neue Haas Grotesk Text Pro Medi"/>
              </a:rPr>
              <a:t> e crescita civica </a:t>
            </a:r>
            <a:r>
              <a:rPr lang="it-IT" sz="1600" dirty="0">
                <a:latin typeface="Neue Haas Grotesk Text Pro Medi"/>
              </a:rPr>
              <a:t>-&gt; finanziamento PNRR</a:t>
            </a:r>
          </a:p>
        </p:txBody>
      </p:sp>
      <p:sp>
        <p:nvSpPr>
          <p:cNvPr id="13" name="Segnaposto numero diapositiva 11"/>
          <p:cNvSpPr txBox="1">
            <a:spLocks/>
          </p:cNvSpPr>
          <p:nvPr/>
        </p:nvSpPr>
        <p:spPr>
          <a:xfrm>
            <a:off x="8522898" y="228843"/>
            <a:ext cx="382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ACC2-C371-4FC0-AD2A-7D367D1980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60704" y="5951828"/>
            <a:ext cx="7413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it-IT" sz="1400" dirty="0">
                <a:latin typeface="Neue Haas Grotesk Text Pro Medi" pitchFamily="34" charset="0"/>
              </a:rPr>
              <a:t>Giovani italiani (15-29 anni) che non studiano e non lavorano</a:t>
            </a:r>
            <a:endParaRPr lang="it-IT" sz="1400" dirty="0"/>
          </a:p>
        </p:txBody>
      </p:sp>
    </p:spTree>
    <p:extLst>
      <p:ext uri="{BB962C8B-B14F-4D97-AF65-F5344CB8AC3E}">
        <p14:creationId xmlns="" xmlns:p14="http://schemas.microsoft.com/office/powerpoint/2010/main" val="11966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55576" y="382453"/>
            <a:ext cx="7776864" cy="11387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dirty="0">
                <a:latin typeface="Neue Haas Grotesk Text Pro Medi"/>
                <a:ea typeface="+mj-ea"/>
                <a:cs typeface="+mj-cs"/>
              </a:rPr>
              <a:t>Servizio civile universale e PNRR</a:t>
            </a:r>
            <a:endParaRPr lang="it-IT" sz="3200" b="1" dirty="0">
              <a:latin typeface="Neue Haas Grotesk Text Pro Medi" pitchFamily="34" charset="0"/>
              <a:ea typeface="+mj-ea"/>
              <a:cs typeface="+mj-cs"/>
            </a:endParaRPr>
          </a:p>
          <a:p>
            <a:r>
              <a:rPr lang="it-IT" dirty="0">
                <a:latin typeface="Neue Haas Grotesk Text Pro Medi"/>
                <a:sym typeface="Raleway"/>
              </a:rPr>
              <a:t>Missione 5 Coesione e inclusione - Componente C1 - Misura I2.1 - Investimento 4</a:t>
            </a:r>
            <a:endParaRPr lang="it-IT" dirty="0">
              <a:latin typeface="Neue Haas Grotesk Text Pro Medi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59760" y="1547701"/>
            <a:ext cx="8086725" cy="47536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15000"/>
              </a:lnSpc>
              <a:buFont typeface="Wingdings" pitchFamily="2" charset="2"/>
              <a:buChar char="Ø"/>
            </a:pPr>
            <a:r>
              <a:rPr lang="it-IT" sz="16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>
                <a:latin typeface="Neue Haas Grotesk Text Pro Medi"/>
                <a:sym typeface="Lato"/>
              </a:rPr>
              <a:t>Servizio civile universale come strumento per sostenere anche l’occupazione giovanile tramite la leva della cittadinanza attiva.</a:t>
            </a:r>
          </a:p>
          <a:p>
            <a:pPr lvl="0">
              <a:lnSpc>
                <a:spcPct val="115000"/>
              </a:lnSpc>
              <a:buFont typeface="Wingdings" pitchFamily="2" charset="2"/>
              <a:buChar char="Ø"/>
            </a:pPr>
            <a:r>
              <a:rPr lang="it-IT" altLang="it-IT" sz="1600" dirty="0">
                <a:latin typeface="Neue Haas Grotesk Text Pro Medi"/>
                <a:sym typeface="Lato"/>
              </a:rPr>
              <a:t> Budget dedicato di </a:t>
            </a:r>
            <a:r>
              <a:rPr lang="it-IT" altLang="it-IT" sz="1600" b="1" dirty="0">
                <a:latin typeface="Neue Haas Grotesk Text Pro Medi"/>
                <a:sym typeface="Lato"/>
              </a:rPr>
              <a:t>650 milioni di Euro per triennio 2021-2023</a:t>
            </a:r>
            <a:endParaRPr lang="it-IT" sz="1600" b="1" dirty="0">
              <a:latin typeface="Neue Haas Grotesk Text Pro Medi"/>
              <a:sym typeface="Lato"/>
            </a:endParaRPr>
          </a:p>
          <a:p>
            <a:pPr lvl="0">
              <a:lnSpc>
                <a:spcPct val="115000"/>
              </a:lnSpc>
              <a:buFont typeface="Wingdings" pitchFamily="2" charset="2"/>
              <a:buChar char="Ø"/>
            </a:pPr>
            <a:endParaRPr lang="it-IT" sz="300" dirty="0"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15000"/>
              </a:lnSpc>
              <a:buFont typeface="Wingdings" pitchFamily="2" charset="2"/>
              <a:buChar char="Ø"/>
            </a:pPr>
            <a:r>
              <a:rPr lang="it-IT" sz="16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>
                <a:latin typeface="Neue Haas Grotesk Text Pro Medi"/>
                <a:sym typeface="Lato"/>
              </a:rPr>
              <a:t>Favorire il </a:t>
            </a:r>
            <a:r>
              <a:rPr lang="it-IT" sz="1600" i="1" dirty="0">
                <a:latin typeface="Neue Haas Grotesk Text Pro Medi"/>
                <a:sym typeface="Lato"/>
              </a:rPr>
              <a:t>matching</a:t>
            </a:r>
            <a:r>
              <a:rPr lang="it-IT" sz="1600" dirty="0">
                <a:latin typeface="Neue Haas Grotesk Text Pro Medi"/>
                <a:sym typeface="Lato"/>
              </a:rPr>
              <a:t> tra il sistema di formazione (non formale e informale) e il mercato del lavoro</a:t>
            </a:r>
          </a:p>
          <a:p>
            <a:pPr lvl="0">
              <a:lnSpc>
                <a:spcPct val="115000"/>
              </a:lnSpc>
              <a:buFont typeface="Wingdings" pitchFamily="2" charset="2"/>
              <a:buChar char="Ø"/>
            </a:pPr>
            <a:endParaRPr lang="it-IT" sz="300" dirty="0">
              <a:latin typeface="Lato"/>
              <a:ea typeface="Lato"/>
              <a:cs typeface="Lato"/>
              <a:sym typeface="Lato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16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1600" dirty="0">
                <a:latin typeface="Neue Haas Grotesk Text Pro Medi"/>
                <a:sym typeface="Lato"/>
              </a:rPr>
              <a:t>Potenziare il Servizio Civile Universale con l’obiettivo di </a:t>
            </a:r>
            <a:r>
              <a:rPr lang="it-IT" sz="1600" dirty="0" smtClean="0">
                <a:latin typeface="Neue Haas Grotesk Text Pro Medi"/>
                <a:sym typeface="Lato"/>
              </a:rPr>
              <a:t>aumentare il numero dei </a:t>
            </a:r>
            <a:r>
              <a:rPr lang="it-IT" sz="1600" dirty="0">
                <a:latin typeface="Neue Haas Grotesk Text Pro Medi"/>
                <a:sym typeface="Lato"/>
              </a:rPr>
              <a:t>giovani che compiano un percorso di apprendimento non formale accrescendo le proprie conoscenze e competenze orientate in ottica civica e soft skills</a:t>
            </a:r>
          </a:p>
          <a:p>
            <a:pPr algn="ctr">
              <a:defRPr/>
            </a:pPr>
            <a:endParaRPr lang="it-IT" altLang="it-IT" sz="1600" u="sng" dirty="0">
              <a:latin typeface="Lato"/>
              <a:sym typeface="Lato"/>
            </a:endParaRPr>
          </a:p>
          <a:p>
            <a:pPr algn="ctr">
              <a:defRPr/>
            </a:pPr>
            <a:r>
              <a:rPr lang="it-IT" altLang="it-IT" sz="1600" b="1" dirty="0">
                <a:latin typeface="Neue Haas Grotesk Text Pro Medi"/>
                <a:sym typeface="Lato"/>
              </a:rPr>
              <a:t>TARGET</a:t>
            </a:r>
          </a:p>
          <a:p>
            <a:pPr algn="ctr">
              <a:defRPr/>
            </a:pPr>
            <a:r>
              <a:rPr lang="it-IT" altLang="it-IT" sz="1600" b="1" dirty="0">
                <a:latin typeface="Neue Haas Grotesk Text Pro Medi"/>
                <a:sym typeface="Lato"/>
              </a:rPr>
              <a:t>↓</a:t>
            </a:r>
            <a:endParaRPr lang="it-IT" sz="1600" dirty="0"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15000"/>
              </a:lnSpc>
            </a:pPr>
            <a:r>
              <a:rPr lang="it-IT" sz="1600" dirty="0">
                <a:latin typeface="Lato"/>
                <a:ea typeface="Lato"/>
                <a:cs typeface="Lato"/>
                <a:sym typeface="Lato"/>
              </a:rPr>
              <a:t>«</a:t>
            </a:r>
            <a:r>
              <a:rPr lang="it-IT" sz="1600" b="1" dirty="0">
                <a:latin typeface="Lato"/>
                <a:ea typeface="Lato"/>
                <a:cs typeface="Lato"/>
                <a:sym typeface="Lato"/>
              </a:rPr>
              <a:t>Partecipazione al programma Servizio Civile Universale e ottenimento della relativa certificazione nel triennio 2021- 2023 per almeno 120.000 </a:t>
            </a:r>
            <a:r>
              <a:rPr lang="it-IT" sz="1600" b="1" dirty="0" smtClean="0">
                <a:latin typeface="Lato"/>
                <a:ea typeface="Lato"/>
                <a:cs typeface="Lato"/>
                <a:sym typeface="Lato"/>
              </a:rPr>
              <a:t>giovani in </a:t>
            </a:r>
            <a:r>
              <a:rPr lang="it-IT" sz="1600" b="1" dirty="0">
                <a:latin typeface="Lato"/>
                <a:ea typeface="Lato"/>
                <a:cs typeface="Lato"/>
                <a:sym typeface="Lato"/>
              </a:rPr>
              <a:t>più rispetto allo scenario di riferimento</a:t>
            </a:r>
            <a:r>
              <a:rPr lang="it-IT" sz="1600" dirty="0">
                <a:latin typeface="Lato"/>
                <a:ea typeface="Lato"/>
                <a:cs typeface="Lato"/>
                <a:sym typeface="Lato"/>
              </a:rPr>
              <a:t>»</a:t>
            </a:r>
          </a:p>
          <a:p>
            <a:pPr lvl="0">
              <a:lnSpc>
                <a:spcPct val="115000"/>
              </a:lnSpc>
            </a:pPr>
            <a:endParaRPr lang="it-IT" sz="800" dirty="0">
              <a:latin typeface="Lato"/>
              <a:ea typeface="Lato"/>
              <a:cs typeface="Lato"/>
              <a:sym typeface="Lato"/>
            </a:endParaRPr>
          </a:p>
          <a:p>
            <a:pPr lvl="0" algn="ctr">
              <a:lnSpc>
                <a:spcPct val="115000"/>
              </a:lnSpc>
            </a:pPr>
            <a:r>
              <a:rPr lang="it-IT" sz="1600" i="1" dirty="0">
                <a:latin typeface="Lato"/>
                <a:ea typeface="Lato"/>
                <a:cs typeface="Lato"/>
                <a:sym typeface="Lato"/>
              </a:rPr>
              <a:t>Decisione del Consiglio ECOFIN del 13 luglio 2021</a:t>
            </a:r>
          </a:p>
          <a:p>
            <a:endParaRPr lang="it-IT" sz="1600" i="1" dirty="0">
              <a:latin typeface="Neue Haas Grotesk Text Pro Medi"/>
            </a:endParaRPr>
          </a:p>
        </p:txBody>
      </p:sp>
      <p:sp>
        <p:nvSpPr>
          <p:cNvPr id="14" name="Segnaposto numero diapositiva 11"/>
          <p:cNvSpPr txBox="1">
            <a:spLocks/>
          </p:cNvSpPr>
          <p:nvPr/>
        </p:nvSpPr>
        <p:spPr>
          <a:xfrm>
            <a:off x="8522898" y="228843"/>
            <a:ext cx="382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ACC2-C371-4FC0-AD2A-7D367D1980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87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686366" y="1642367"/>
            <a:ext cx="7834246" cy="47243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altLang="it-IT" sz="1600" dirty="0">
                <a:latin typeface="Lato" charset="0"/>
                <a:sym typeface="Lato"/>
              </a:rPr>
              <a:t> </a:t>
            </a:r>
            <a:r>
              <a:rPr lang="it-IT" altLang="it-IT" sz="1600" dirty="0">
                <a:latin typeface="Neue Haas Grotesk Text Pro Medi"/>
                <a:sym typeface="Lato"/>
              </a:rPr>
              <a:t>Accordo tra il Dipartimento per la trasformazione digitale e il Dipartimento per le politiche giovanili e il servizio civile universale per l’attuazione di un intervento di </a:t>
            </a:r>
            <a:r>
              <a:rPr lang="it-IT" altLang="it-IT" sz="1600" b="1" dirty="0">
                <a:latin typeface="Neue Haas Grotesk Text Pro Medi"/>
                <a:sym typeface="Lato"/>
              </a:rPr>
              <a:t>Servizio civile digitale</a:t>
            </a:r>
            <a:r>
              <a:rPr lang="it-IT" altLang="it-IT" sz="1600" dirty="0">
                <a:latin typeface="Neue Haas Grotesk Text Pro Medi"/>
                <a:sym typeface="Lato"/>
              </a:rPr>
              <a:t> (14/12/2021</a:t>
            </a:r>
            <a:r>
              <a:rPr lang="it-IT" altLang="it-IT" sz="1600" dirty="0" smtClean="0">
                <a:latin typeface="Neue Haas Grotesk Text Pro Medi"/>
                <a:sym typeface="Lato"/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endParaRPr lang="it-IT" altLang="it-IT" sz="1000" dirty="0">
              <a:latin typeface="Neue Haas Grotesk Text Pro Medi"/>
              <a:sym typeface="Lato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altLang="it-IT" sz="1600" dirty="0">
                <a:latin typeface="Neue Haas Grotesk Text Pro Medi"/>
                <a:sym typeface="Lato"/>
              </a:rPr>
              <a:t> Budget dedicato di</a:t>
            </a:r>
            <a:r>
              <a:rPr lang="it-IT" altLang="it-IT" sz="1600" b="1" dirty="0">
                <a:latin typeface="Neue Haas Grotesk Text Pro Medi"/>
                <a:sym typeface="Lato"/>
              </a:rPr>
              <a:t> 55 milioni di Euro per triennio </a:t>
            </a:r>
            <a:r>
              <a:rPr lang="it-IT" altLang="it-IT" sz="1600" b="1" dirty="0" smtClean="0">
                <a:latin typeface="Neue Haas Grotesk Text Pro Medi"/>
                <a:sym typeface="Lato"/>
              </a:rPr>
              <a:t>2022-2024</a:t>
            </a:r>
          </a:p>
          <a:p>
            <a:pPr algn="just">
              <a:buFont typeface="Wingdings" pitchFamily="2" charset="2"/>
              <a:buChar char="Ø"/>
            </a:pPr>
            <a:endParaRPr lang="it-IT" altLang="it-IT" sz="1000" dirty="0">
              <a:latin typeface="Neue Haas Grotesk Text Pro Medi"/>
              <a:sym typeface="Lato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altLang="it-IT" sz="1600" dirty="0">
                <a:latin typeface="Neue Haas Grotesk Text Pro Medi"/>
                <a:sym typeface="Titillium Web" pitchFamily="2" charset="0"/>
              </a:rPr>
              <a:t> Favorire iniziative che accrescano le capacità e competenze digitali, valorizzando l’istituto del Servizio civile universale, quale strumento di promozione dei valori fondativi della Repubblica, rafforzare la coesione sociale, anche attraverso l’incontro tra diverse generazioni e l’avvicinamento dei cittadini alle istituzioni, fornire un’educazione di qualità equa ed inclusiva e un’opportunità di apprendimento per tutti, ridurre l’ineguaglianza all’interno di e fra le Nazioni (v. obiettivi Agenda 2030 per lo Sviluppo sostenibile)</a:t>
            </a:r>
          </a:p>
          <a:p>
            <a:pPr algn="just"/>
            <a:endParaRPr lang="it-IT" altLang="it-IT" sz="900" dirty="0">
              <a:latin typeface="Lato" charset="0"/>
              <a:sym typeface="Titillium Web" pitchFamily="2" charset="0"/>
            </a:endParaRPr>
          </a:p>
          <a:p>
            <a:pPr algn="ctr">
              <a:defRPr/>
            </a:pPr>
            <a:r>
              <a:rPr lang="it-IT" altLang="it-IT" sz="1600" b="1" dirty="0">
                <a:latin typeface="Neue Haas Grotesk Text Pro Medi"/>
                <a:sym typeface="Lato"/>
              </a:rPr>
              <a:t>TARGET</a:t>
            </a:r>
          </a:p>
          <a:p>
            <a:pPr algn="ctr">
              <a:defRPr/>
            </a:pPr>
            <a:r>
              <a:rPr lang="it-IT" altLang="it-IT" sz="1600" dirty="0">
                <a:latin typeface="Neue Haas Grotesk Text Pro Medi"/>
                <a:sym typeface="Lato"/>
              </a:rPr>
              <a:t>↓</a:t>
            </a:r>
            <a:endParaRPr lang="it-IT" altLang="it-IT" sz="1600" dirty="0">
              <a:latin typeface="Neue Haas Grotesk Text Pro Medi"/>
              <a:sym typeface="Titillium Web" pitchFamily="2" charset="0"/>
            </a:endParaRPr>
          </a:p>
          <a:p>
            <a:pPr algn="just"/>
            <a:r>
              <a:rPr lang="it-IT" altLang="it-IT" sz="1600" dirty="0">
                <a:latin typeface="Neue Haas Grotesk Text Pro Medi"/>
                <a:sym typeface="Titillium Web" pitchFamily="2" charset="0"/>
              </a:rPr>
              <a:t>Coinvolgimento, nei tre cicli, di </a:t>
            </a:r>
            <a:r>
              <a:rPr lang="it-IT" altLang="it-IT" sz="1600" b="1" dirty="0">
                <a:latin typeface="Neue Haas Grotesk Text Pro Medi"/>
                <a:sym typeface="Titillium Web" pitchFamily="2" charset="0"/>
              </a:rPr>
              <a:t>9.700 OV </a:t>
            </a:r>
            <a:r>
              <a:rPr lang="it-IT" altLang="it-IT" sz="1600" dirty="0">
                <a:latin typeface="Neue Haas Grotesk Text Pro Medi"/>
                <a:sym typeface="Titillium Web" pitchFamily="2" charset="0"/>
              </a:rPr>
              <a:t>(facilitatori digitali) e </a:t>
            </a:r>
            <a:r>
              <a:rPr lang="it-IT" altLang="it-IT" sz="1600" b="1" dirty="0">
                <a:latin typeface="Neue Haas Grotesk Text Pro Medi"/>
                <a:sym typeface="Titillium Web" pitchFamily="2" charset="0"/>
              </a:rPr>
              <a:t>200 enti SCU</a:t>
            </a:r>
            <a:r>
              <a:rPr lang="it-IT" altLang="it-IT" sz="1600" dirty="0">
                <a:latin typeface="Neue Haas Grotesk Text Pro Medi"/>
                <a:sym typeface="Titillium Web" pitchFamily="2" charset="0"/>
              </a:rPr>
              <a:t>, nonché di 1 milione di cittadini assistiti e formati beneficiari di attività di facilitazione digitale e di educazione digitale (target UE) (in ottica di inclusione digitale)</a:t>
            </a:r>
          </a:p>
          <a:p>
            <a:endParaRPr lang="it-IT" sz="1600" i="1" dirty="0">
              <a:latin typeface="Neue Haas Grotesk Text Pro Medi"/>
            </a:endParaRPr>
          </a:p>
        </p:txBody>
      </p:sp>
      <p:sp>
        <p:nvSpPr>
          <p:cNvPr id="14" name="Segnaposto numero diapositiva 11"/>
          <p:cNvSpPr txBox="1">
            <a:spLocks/>
          </p:cNvSpPr>
          <p:nvPr/>
        </p:nvSpPr>
        <p:spPr>
          <a:xfrm>
            <a:off x="8522898" y="228843"/>
            <a:ext cx="382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ACC2-C371-4FC0-AD2A-7D367D1980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55576" y="382453"/>
            <a:ext cx="7776864" cy="11387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dirty="0">
                <a:latin typeface="Neue Haas Grotesk Text Pro Medi"/>
                <a:ea typeface="+mj-ea"/>
                <a:cs typeface="+mj-cs"/>
              </a:rPr>
              <a:t>Servizio civile universale e PNRR</a:t>
            </a:r>
            <a:endParaRPr lang="it-IT" sz="3200" b="1" dirty="0">
              <a:latin typeface="Neue Haas Grotesk Text Pro Medi" pitchFamily="34" charset="0"/>
              <a:ea typeface="+mj-ea"/>
              <a:cs typeface="+mj-cs"/>
            </a:endParaRPr>
          </a:p>
          <a:p>
            <a:r>
              <a:rPr lang="it-IT" dirty="0">
                <a:latin typeface="Neue Haas Grotesk Text Pro Medi"/>
                <a:sym typeface="Raleway"/>
              </a:rPr>
              <a:t>Missione 1 Digitalizzazione - Componente 1 - Misura 1.7.1 - Investimento </a:t>
            </a:r>
          </a:p>
          <a:p>
            <a:r>
              <a:rPr lang="it-IT" dirty="0">
                <a:latin typeface="Neue Haas Grotesk Text Pro Medi"/>
                <a:sym typeface="Raleway"/>
              </a:rPr>
              <a:t>1.7 Competenze digitali di base</a:t>
            </a:r>
          </a:p>
        </p:txBody>
      </p:sp>
    </p:spTree>
    <p:extLst>
      <p:ext uri="{BB962C8B-B14F-4D97-AF65-F5344CB8AC3E}">
        <p14:creationId xmlns="" xmlns:p14="http://schemas.microsoft.com/office/powerpoint/2010/main" val="59887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10">
            <a:extLst>
              <a:ext uri="{FF2B5EF4-FFF2-40B4-BE49-F238E27FC236}">
                <a16:creationId xmlns="" xmlns:a16="http://schemas.microsoft.com/office/drawing/2014/main" id="{6FDEE3F4-3BD1-1531-796F-6DE245A7187E}"/>
              </a:ext>
            </a:extLst>
          </p:cNvPr>
          <p:cNvSpPr/>
          <p:nvPr/>
        </p:nvSpPr>
        <p:spPr>
          <a:xfrm>
            <a:off x="577901" y="1638300"/>
            <a:ext cx="8085096" cy="50167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600" b="1" dirty="0" smtClean="0">
                <a:latin typeface="Neue Haas Grotesk Text Pro Medi"/>
              </a:rPr>
              <a:t>Vantaggi per ENTI</a:t>
            </a:r>
            <a:endParaRPr lang="it-IT" sz="1600" b="1" dirty="0">
              <a:latin typeface="Neue Haas Grotesk Text Pro Medi"/>
            </a:endParaRPr>
          </a:p>
          <a:p>
            <a:endParaRPr lang="it-IT" sz="1600" dirty="0">
              <a:latin typeface="Neue Haas Grotesk Text Pro Medi"/>
            </a:endParaRPr>
          </a:p>
          <a:p>
            <a:pPr>
              <a:buFont typeface="Wingdings" pitchFamily="2" charset="2"/>
              <a:buChar char="Ø"/>
            </a:pPr>
            <a:r>
              <a:rPr lang="it-IT" altLang="it-IT" sz="1600" dirty="0">
                <a:latin typeface="Neue Haas Grotesk Text Pro Medi"/>
                <a:sym typeface="Lato"/>
              </a:rPr>
              <a:t> Semplificazione accesso al Servizio </a:t>
            </a:r>
            <a:r>
              <a:rPr lang="it-IT" altLang="it-IT" sz="1600" dirty="0" smtClean="0">
                <a:latin typeface="Neue Haas Grotesk Text Pro Medi"/>
                <a:sym typeface="Lato"/>
              </a:rPr>
              <a:t>civile </a:t>
            </a:r>
            <a:r>
              <a:rPr lang="it-IT" altLang="it-IT" sz="1600" dirty="0">
                <a:latin typeface="Neue Haas Grotesk Text Pro Medi"/>
                <a:sym typeface="Lato"/>
              </a:rPr>
              <a:t>Universale (digitalizzazione) </a:t>
            </a:r>
          </a:p>
          <a:p>
            <a:pPr>
              <a:buFont typeface="Wingdings" pitchFamily="2" charset="2"/>
              <a:buChar char="Ø"/>
            </a:pPr>
            <a:r>
              <a:rPr lang="it-IT" altLang="it-IT" sz="1600" dirty="0" smtClean="0">
                <a:latin typeface="Neue Haas Grotesk Text Pro Medi"/>
                <a:sym typeface="Lato"/>
              </a:rPr>
              <a:t> Percorsi specifici di </a:t>
            </a:r>
            <a:r>
              <a:rPr lang="it-IT" altLang="it-IT" sz="1600" i="1" dirty="0" smtClean="0">
                <a:latin typeface="Neue Haas Grotesk Text Pro Medi"/>
                <a:sym typeface="Lato"/>
              </a:rPr>
              <a:t>capacity building </a:t>
            </a:r>
            <a:r>
              <a:rPr lang="it-IT" altLang="it-IT" sz="1600" dirty="0" smtClean="0">
                <a:latin typeface="Neue Haas Grotesk Text Pro Medi"/>
                <a:sym typeface="Lato"/>
              </a:rPr>
              <a:t>per gli enti SCU, SCD e SCA</a:t>
            </a:r>
          </a:p>
          <a:p>
            <a:pPr>
              <a:buFont typeface="Wingdings" pitchFamily="2" charset="2"/>
              <a:buChar char="Ø"/>
            </a:pPr>
            <a:r>
              <a:rPr lang="it-IT" altLang="it-IT" sz="1600" dirty="0" smtClean="0">
                <a:latin typeface="Neue Haas Grotesk Text Pro Medi"/>
                <a:sym typeface="Lato"/>
              </a:rPr>
              <a:t> Sinergie con ulteriori soggetti (reti e partenariati) volti ad accrescere le specificità di progettazione e attuazione </a:t>
            </a:r>
          </a:p>
          <a:p>
            <a:pPr>
              <a:buFont typeface="Wingdings" pitchFamily="2" charset="2"/>
              <a:buChar char="Ø"/>
            </a:pPr>
            <a:r>
              <a:rPr lang="it-IT" altLang="it-IT" sz="1600" dirty="0" smtClean="0">
                <a:latin typeface="Neue Haas Grotesk Text Pro Medi"/>
                <a:sym typeface="Lato"/>
              </a:rPr>
              <a:t> Nuove sperimentazioni tematiche per agricoltura, ambiente, turismo e sport</a:t>
            </a:r>
          </a:p>
          <a:p>
            <a:endParaRPr lang="it-IT" sz="1600" dirty="0" smtClean="0">
              <a:latin typeface="Neue Haas Grotesk Text Pro Medi"/>
            </a:endParaRPr>
          </a:p>
          <a:p>
            <a:r>
              <a:rPr lang="it-IT" sz="1600" b="1" dirty="0" smtClean="0">
                <a:latin typeface="Neue Haas Grotesk Text Pro Medi"/>
              </a:rPr>
              <a:t>Vantaggi per OPERATORI VOLONTARI</a:t>
            </a:r>
            <a:endParaRPr lang="it-IT" altLang="it-IT" sz="1600" b="1" dirty="0" smtClean="0">
              <a:latin typeface="Neue Haas Grotesk Text Pro Medi"/>
              <a:sym typeface="Lato"/>
            </a:endParaRPr>
          </a:p>
          <a:p>
            <a:pPr>
              <a:buFont typeface="Wingdings" pitchFamily="2" charset="2"/>
              <a:buChar char="Ø"/>
            </a:pPr>
            <a:endParaRPr lang="it-IT" altLang="it-IT" sz="1600" dirty="0">
              <a:latin typeface="Neue Haas Grotesk Text Pro Medi"/>
              <a:sym typeface="Lato"/>
            </a:endParaRPr>
          </a:p>
          <a:p>
            <a:pPr>
              <a:buFont typeface="Wingdings" pitchFamily="2" charset="2"/>
              <a:buChar char="Ø"/>
            </a:pPr>
            <a:r>
              <a:rPr lang="it-IT" altLang="it-IT" sz="1600" dirty="0" smtClean="0">
                <a:latin typeface="Neue Haas Grotesk Text Pro Medi"/>
                <a:sym typeface="Lato"/>
              </a:rPr>
              <a:t> Profilo </a:t>
            </a:r>
            <a:r>
              <a:rPr lang="it-IT" altLang="it-IT" sz="1600" dirty="0">
                <a:latin typeface="Neue Haas Grotesk Text Pro Medi"/>
                <a:sym typeface="Lato"/>
              </a:rPr>
              <a:t>del facilitatore digitale</a:t>
            </a:r>
          </a:p>
          <a:p>
            <a:pPr>
              <a:buFont typeface="Wingdings" pitchFamily="2" charset="2"/>
              <a:buChar char="Ø"/>
            </a:pPr>
            <a:r>
              <a:rPr lang="it-IT" altLang="it-IT" sz="1600" dirty="0" smtClean="0">
                <a:latin typeface="Neue Haas Grotesk Text Pro Medi"/>
                <a:sym typeface="Lato"/>
              </a:rPr>
              <a:t> Nuovi percorsi di competenza legati ai framework del DGComp e GreenComp</a:t>
            </a:r>
          </a:p>
          <a:p>
            <a:pPr>
              <a:buFont typeface="Wingdings" pitchFamily="2" charset="2"/>
              <a:buChar char="Ø"/>
            </a:pPr>
            <a:r>
              <a:rPr lang="it-IT" altLang="it-IT" sz="1600" dirty="0" smtClean="0">
                <a:latin typeface="Neue Haas Grotesk Text Pro Medi"/>
                <a:sym typeface="Lato"/>
              </a:rPr>
              <a:t> Riserva del 15% dei posti messi a bando nei concorsi pubblici </a:t>
            </a:r>
            <a:endParaRPr lang="it-IT" altLang="it-IT" sz="1600" dirty="0">
              <a:latin typeface="Neue Haas Grotesk Text Pro Medi"/>
              <a:sym typeface="Lato"/>
            </a:endParaRPr>
          </a:p>
          <a:p>
            <a:endParaRPr lang="it-IT" altLang="it-IT" sz="1600" dirty="0" smtClean="0">
              <a:latin typeface="Neue Haas Grotesk Text Pro Medi"/>
              <a:sym typeface="Lato"/>
            </a:endParaRPr>
          </a:p>
          <a:p>
            <a:endParaRPr lang="it-IT" altLang="it-IT" sz="1600" dirty="0" smtClean="0">
              <a:latin typeface="Neue Haas Grotesk Text Pro Medi"/>
              <a:sym typeface="Lato"/>
            </a:endParaRPr>
          </a:p>
          <a:p>
            <a:r>
              <a:rPr lang="it-IT" sz="1600" dirty="0" smtClean="0">
                <a:latin typeface="Neue Haas Grotesk Text Pro Medi"/>
              </a:rPr>
              <a:t>Il </a:t>
            </a:r>
            <a:r>
              <a:rPr lang="it-IT" sz="1600" b="1" dirty="0" smtClean="0">
                <a:latin typeface="Neue Haas Grotesk Text Pro Medi"/>
              </a:rPr>
              <a:t>PNRR</a:t>
            </a:r>
            <a:r>
              <a:rPr lang="it-IT" sz="1600" dirty="0" smtClean="0">
                <a:latin typeface="Neue Haas Grotesk Text Pro Medi"/>
              </a:rPr>
              <a:t> può creare opportunità aggiungendo, non sottraendo, quanto esiste adottando modelli di sviluppo partecipativo per tutti.</a:t>
            </a:r>
            <a:endParaRPr lang="en-US" sz="1600" dirty="0" smtClean="0">
              <a:cs typeface="Calibri"/>
            </a:endParaRPr>
          </a:p>
          <a:p>
            <a:pPr>
              <a:buFont typeface="Wingdings" pitchFamily="2" charset="2"/>
              <a:buChar char="Ø"/>
            </a:pPr>
            <a:endParaRPr lang="it-IT" altLang="it-IT" sz="1600" dirty="0">
              <a:latin typeface="Neue Haas Grotesk Text Pro Medi"/>
              <a:sym typeface="Lato"/>
            </a:endParaRPr>
          </a:p>
          <a:p>
            <a:endParaRPr lang="it-IT" sz="1600" dirty="0">
              <a:latin typeface="Neue Haas Grotesk Text Pro Medi"/>
            </a:endParaRPr>
          </a:p>
          <a:p>
            <a:endParaRPr lang="it-IT" sz="1600" dirty="0">
              <a:latin typeface="Neue Haas Grotesk Text Pro Medi"/>
            </a:endParaRPr>
          </a:p>
        </p:txBody>
      </p:sp>
      <p:sp>
        <p:nvSpPr>
          <p:cNvPr id="11" name="Segnaposto numero diapositiva 11"/>
          <p:cNvSpPr txBox="1">
            <a:spLocks/>
          </p:cNvSpPr>
          <p:nvPr/>
        </p:nvSpPr>
        <p:spPr>
          <a:xfrm>
            <a:off x="8522898" y="228843"/>
            <a:ext cx="382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ACC2-C371-4FC0-AD2A-7D367D1980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82098" y="397421"/>
            <a:ext cx="8050342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dirty="0">
                <a:latin typeface="Neue Haas Grotesk Text Pro Medi"/>
                <a:ea typeface="+mj-ea"/>
                <a:cs typeface="+mj-cs"/>
              </a:rPr>
              <a:t>Servizio civile universale e EE.LL.</a:t>
            </a:r>
            <a:endParaRPr lang="it-IT" sz="3200" b="1" dirty="0">
              <a:latin typeface="Neue Haas Grotesk Text Pro Medi" pitchFamily="34" charset="0"/>
              <a:ea typeface="+mj-ea"/>
              <a:cs typeface="+mj-cs"/>
            </a:endParaRPr>
          </a:p>
          <a:p>
            <a:r>
              <a:rPr lang="it-IT" dirty="0">
                <a:latin typeface="Neue Haas Grotesk Text Pro Medi"/>
              </a:rPr>
              <a:t>Prospettive future e il ruolo degli enti locali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bando2022_1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993371"/>
            <a:ext cx="9144000" cy="4871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44E8CD-47B3-EF89-A63B-C152FE6752B9}"/>
              </a:ext>
            </a:extLst>
          </p:cNvPr>
          <p:cNvSpPr txBox="1"/>
          <p:nvPr/>
        </p:nvSpPr>
        <p:spPr>
          <a:xfrm>
            <a:off x="2204358" y="2947307"/>
            <a:ext cx="453117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dirty="0"/>
              <a:t>www.politichegiovanili.gov.it l.massoli@governo.it</a:t>
            </a:r>
            <a:r>
              <a:rPr lang="en-US" sz="2800" dirty="0">
                <a:cs typeface="Calibri"/>
              </a:rPr>
              <a:t>​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646992" y="1834163"/>
            <a:ext cx="46053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Neue Haas Grotesk Text Pro Medi" pitchFamily="34" charset="0"/>
              </a:rPr>
              <a:t>… una </a:t>
            </a:r>
            <a:r>
              <a:rPr lang="it-IT" sz="1600" b="1" dirty="0">
                <a:latin typeface="Neue Haas Grotesk Text Pro Medi" pitchFamily="34" charset="0"/>
              </a:rPr>
              <a:t>scelta </a:t>
            </a:r>
            <a:r>
              <a:rPr lang="it-IT" sz="1600" b="1" dirty="0" smtClean="0">
                <a:latin typeface="Neue Haas Grotesk Text Pro Medi" pitchFamily="34" charset="0"/>
              </a:rPr>
              <a:t>volontaria, rivolta ai giovani tra i 18 e i 28 anni, </a:t>
            </a:r>
            <a:r>
              <a:rPr lang="it-IT" sz="1600" dirty="0" smtClean="0">
                <a:latin typeface="Neue Haas Grotesk Text Pro Medi" pitchFamily="34" charset="0"/>
              </a:rPr>
              <a:t>di </a:t>
            </a:r>
            <a:r>
              <a:rPr lang="it-IT" sz="1600" dirty="0">
                <a:latin typeface="Neue Haas Grotesk Text Pro Medi" pitchFamily="34" charset="0"/>
              </a:rPr>
              <a:t>dedicare alcuni mesi della propria vita a servizio della Patria, attraverso l’impegno civico per le comunità e per il </a:t>
            </a:r>
            <a:r>
              <a:rPr lang="it-IT" sz="1600" dirty="0" smtClean="0">
                <a:latin typeface="Neue Haas Grotesk Text Pro Medi" pitchFamily="34" charset="0"/>
              </a:rPr>
              <a:t>territorio</a:t>
            </a:r>
            <a:endParaRPr lang="it-IT" sz="1600" dirty="0">
              <a:latin typeface="Neue Haas Grotesk Text Pro Medi" pitchFamily="34" charset="0"/>
            </a:endParaRPr>
          </a:p>
          <a:p>
            <a:endParaRPr lang="it-IT" sz="1600" dirty="0">
              <a:latin typeface="Neue Haas Grotesk Text Pro Medi" pitchFamily="34" charset="0"/>
            </a:endParaRPr>
          </a:p>
          <a:p>
            <a:r>
              <a:rPr lang="it-IT" sz="1600" dirty="0">
                <a:latin typeface="Neue Haas Grotesk Text Pro Medi" pitchFamily="34" charset="0"/>
              </a:rPr>
              <a:t> ...un’occasione di </a:t>
            </a:r>
            <a:r>
              <a:rPr lang="it-IT" sz="1600" b="1" dirty="0">
                <a:latin typeface="Neue Haas Grotesk Text Pro Medi" pitchFamily="34" charset="0"/>
              </a:rPr>
              <a:t>formazione e crescita personale e professionale </a:t>
            </a:r>
            <a:r>
              <a:rPr lang="it-IT" sz="1600" dirty="0">
                <a:latin typeface="Neue Haas Grotesk Text Pro Medi" pitchFamily="34" charset="0"/>
              </a:rPr>
              <a:t>per i giovani, da svolgersi in Italia o </a:t>
            </a:r>
            <a:r>
              <a:rPr lang="it-IT" sz="1600" dirty="0" smtClean="0">
                <a:latin typeface="Neue Haas Grotesk Text Pro Medi" pitchFamily="34" charset="0"/>
              </a:rPr>
              <a:t>all’estero</a:t>
            </a:r>
            <a:endParaRPr lang="it-IT" sz="1600" dirty="0">
              <a:latin typeface="Neue Haas Grotesk Text Pro Medi" pitchFamily="34" charset="0"/>
            </a:endParaRPr>
          </a:p>
          <a:p>
            <a:endParaRPr lang="it-IT" sz="1600" b="1" dirty="0">
              <a:latin typeface="Neue Haas Grotesk Text Pro Medi" pitchFamily="34" charset="0"/>
            </a:endParaRPr>
          </a:p>
          <a:p>
            <a:r>
              <a:rPr lang="it-IT" sz="1600" b="1" dirty="0">
                <a:latin typeface="Neue Haas Grotesk Text Pro Medi" pitchFamily="34" charset="0"/>
              </a:rPr>
              <a:t>Valori fondanti</a:t>
            </a:r>
          </a:p>
          <a:p>
            <a:r>
              <a:rPr lang="it-IT" sz="1600" dirty="0">
                <a:latin typeface="Neue Haas Grotesk Text Pro Medi" pitchFamily="34" charset="0"/>
              </a:rPr>
              <a:t>difesa non armata e non violenta della Patria, educazione alla pace tra i popoli, solidarietà sociale e partecipazione, tutela del patrimonio ambientale, artistico e culturale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36526" y="368846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Neue Haas Grotesk Text Pro Medi" pitchFamily="34" charset="0"/>
                <a:ea typeface="+mj-ea"/>
                <a:cs typeface="+mj-cs"/>
              </a:rPr>
              <a:t>Servizio civile universale </a:t>
            </a:r>
          </a:p>
          <a:p>
            <a:r>
              <a:rPr lang="it-IT" dirty="0">
                <a:latin typeface="Neue Haas Grotesk Text Pro Medi" pitchFamily="34" charset="0"/>
              </a:rPr>
              <a:t>Cosa è …</a:t>
            </a:r>
          </a:p>
        </p:txBody>
      </p:sp>
      <p:sp>
        <p:nvSpPr>
          <p:cNvPr id="19" name="Segnaposto numero diapositiva 11"/>
          <p:cNvSpPr txBox="1">
            <a:spLocks/>
          </p:cNvSpPr>
          <p:nvPr/>
        </p:nvSpPr>
        <p:spPr>
          <a:xfrm>
            <a:off x="8522898" y="228843"/>
            <a:ext cx="382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ACC2-C371-4FC0-AD2A-7D367D1980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="" xmlns:a16="http://schemas.microsoft.com/office/drawing/2014/main" id="{0542D46F-40D4-69F8-D953-37ECB27C3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35" y="1971230"/>
            <a:ext cx="3011488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755576" y="368845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Neue Haas Grotesk Text Pro Medi" pitchFamily="34" charset="0"/>
                <a:ea typeface="+mj-ea"/>
                <a:cs typeface="+mj-cs"/>
              </a:rPr>
              <a:t>Servizio civile universale </a:t>
            </a:r>
          </a:p>
          <a:p>
            <a:r>
              <a:rPr lang="it-IT" dirty="0">
                <a:latin typeface="Neue Haas Grotesk Text Pro Medi" pitchFamily="34" charset="0"/>
              </a:rPr>
              <a:t>Un po’ di storia …</a:t>
            </a:r>
          </a:p>
        </p:txBody>
      </p:sp>
      <p:pic>
        <p:nvPicPr>
          <p:cNvPr id="31" name="Immagine 30" descr="bando2022_1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6563"/>
          <a:stretch>
            <a:fillRect/>
          </a:stretch>
        </p:blipFill>
        <p:spPr>
          <a:xfrm>
            <a:off x="0" y="1446901"/>
            <a:ext cx="9144000" cy="4551551"/>
          </a:xfrm>
          <a:prstGeom prst="rect">
            <a:avLst/>
          </a:prstGeom>
        </p:spPr>
      </p:pic>
      <p:sp>
        <p:nvSpPr>
          <p:cNvPr id="24" name="Segnaposto numero diapositiva 11"/>
          <p:cNvSpPr txBox="1">
            <a:spLocks/>
          </p:cNvSpPr>
          <p:nvPr/>
        </p:nvSpPr>
        <p:spPr>
          <a:xfrm>
            <a:off x="8522898" y="228843"/>
            <a:ext cx="382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ACC2-C371-4FC0-AD2A-7D367D1980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391099" y="2860267"/>
            <a:ext cx="8339421" cy="2007579"/>
            <a:chOff x="391099" y="2621237"/>
            <a:chExt cx="8339421" cy="2007579"/>
          </a:xfrm>
        </p:grpSpPr>
        <p:grpSp>
          <p:nvGrpSpPr>
            <p:cNvPr id="13" name="Gruppo 12"/>
            <p:cNvGrpSpPr/>
            <p:nvPr/>
          </p:nvGrpSpPr>
          <p:grpSpPr>
            <a:xfrm>
              <a:off x="391099" y="2621237"/>
              <a:ext cx="8339421" cy="2007579"/>
              <a:chOff x="258669" y="2695242"/>
              <a:chExt cx="8339421" cy="2007579"/>
            </a:xfrm>
          </p:grpSpPr>
          <p:sp>
            <p:nvSpPr>
              <p:cNvPr id="14" name="Rettangolo con angoli arrotondati in diagonale 10">
                <a:extLst>
                  <a:ext uri="{FF2B5EF4-FFF2-40B4-BE49-F238E27FC236}">
                    <a16:creationId xmlns="" xmlns:a16="http://schemas.microsoft.com/office/drawing/2014/main" id="{47590AAA-189F-8FC2-0CEA-FD1174A2D769}"/>
                  </a:ext>
                </a:extLst>
              </p:cNvPr>
              <p:cNvSpPr/>
              <p:nvPr/>
            </p:nvSpPr>
            <p:spPr>
              <a:xfrm>
                <a:off x="269362" y="3305341"/>
                <a:ext cx="1433916" cy="1397480"/>
              </a:xfrm>
              <a:prstGeom prst="round2DiagRect">
                <a:avLst/>
              </a:prstGeom>
              <a:ln>
                <a:solidFill>
                  <a:schemeClr val="tx2">
                    <a:lumMod val="2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accent1">
                        <a:lumMod val="50000"/>
                      </a:schemeClr>
                    </a:solidFill>
                  </a:rPr>
                  <a:t>Nasce come sostitutivo  della leva obbligatoria con il riconoscimento dell’obiezione di coscienza al servizio militare  (Legge </a:t>
                </a:r>
                <a:r>
                  <a:rPr lang="en-US" sz="1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n.</a:t>
                </a:r>
                <a:r>
                  <a:rPr lang="it-IT" sz="1000" dirty="0" smtClean="0"/>
                  <a:t>   </a:t>
                </a:r>
                <a:r>
                  <a:rPr lang="en-US" sz="1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772</a:t>
                </a:r>
                <a:r>
                  <a:rPr lang="en-US" sz="1000" dirty="0">
                    <a:solidFill>
                      <a:schemeClr val="accent1">
                        <a:lumMod val="50000"/>
                      </a:schemeClr>
                    </a:solidFill>
                  </a:rPr>
                  <a:t>)  </a:t>
                </a:r>
                <a:endParaRPr lang="it-IT" sz="1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Ovale 14">
                <a:extLst>
                  <a:ext uri="{FF2B5EF4-FFF2-40B4-BE49-F238E27FC236}">
                    <a16:creationId xmlns="" xmlns:a16="http://schemas.microsoft.com/office/drawing/2014/main" id="{E9BC92FA-3EC9-CA02-2C82-8452EB82C67F}"/>
                  </a:ext>
                </a:extLst>
              </p:cNvPr>
              <p:cNvSpPr/>
              <p:nvPr/>
            </p:nvSpPr>
            <p:spPr>
              <a:xfrm>
                <a:off x="372753" y="2696530"/>
                <a:ext cx="1230261" cy="3996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/>
                  <a:t>1972</a:t>
                </a:r>
                <a:r>
                  <a:rPr lang="it-IT" sz="1200" dirty="0"/>
                  <a:t> </a:t>
                </a:r>
              </a:p>
            </p:txBody>
          </p:sp>
          <p:cxnSp>
            <p:nvCxnSpPr>
              <p:cNvPr id="16" name="Connettore 2 15">
                <a:extLst>
                  <a:ext uri="{FF2B5EF4-FFF2-40B4-BE49-F238E27FC236}">
                    <a16:creationId xmlns="" xmlns:a16="http://schemas.microsoft.com/office/drawing/2014/main" id="{4FE6B079-440E-92BC-CCEB-F976FB0339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669" y="3169439"/>
                <a:ext cx="8339421" cy="58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e 16">
                <a:extLst>
                  <a:ext uri="{FF2B5EF4-FFF2-40B4-BE49-F238E27FC236}">
                    <a16:creationId xmlns="" xmlns:a16="http://schemas.microsoft.com/office/drawing/2014/main" id="{E9BC92FA-3EC9-CA02-2C82-8452EB82C67F}"/>
                  </a:ext>
                </a:extLst>
              </p:cNvPr>
              <p:cNvSpPr/>
              <p:nvPr/>
            </p:nvSpPr>
            <p:spPr>
              <a:xfrm>
                <a:off x="2092314" y="2702557"/>
                <a:ext cx="1230261" cy="3996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/>
                  <a:t>2001</a:t>
                </a:r>
                <a:endParaRPr lang="it-IT" sz="1200" dirty="0"/>
              </a:p>
            </p:txBody>
          </p:sp>
          <p:sp>
            <p:nvSpPr>
              <p:cNvPr id="18" name="Rettangolo con angoli arrotondati in diagonale 10">
                <a:extLst>
                  <a:ext uri="{FF2B5EF4-FFF2-40B4-BE49-F238E27FC236}">
                    <a16:creationId xmlns="" xmlns:a16="http://schemas.microsoft.com/office/drawing/2014/main" id="{47590AAA-189F-8FC2-0CEA-FD1174A2D769}"/>
                  </a:ext>
                </a:extLst>
              </p:cNvPr>
              <p:cNvSpPr/>
              <p:nvPr/>
            </p:nvSpPr>
            <p:spPr>
              <a:xfrm>
                <a:off x="1982099" y="3313968"/>
                <a:ext cx="1428036" cy="1388853"/>
              </a:xfrm>
              <a:prstGeom prst="round2DiagRect">
                <a:avLst/>
              </a:prstGeom>
              <a:ln>
                <a:solidFill>
                  <a:schemeClr val="tx2">
                    <a:lumMod val="2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accent1">
                        <a:lumMod val="50000"/>
                      </a:schemeClr>
                    </a:solidFill>
                  </a:rPr>
                  <a:t>Legge n. 64 istituzione del Servizio Civile Nazionale su base volontaria, aperto anche alle donne </a:t>
                </a:r>
              </a:p>
            </p:txBody>
          </p:sp>
          <p:sp>
            <p:nvSpPr>
              <p:cNvPr id="19" name="Ovale 18">
                <a:extLst>
                  <a:ext uri="{FF2B5EF4-FFF2-40B4-BE49-F238E27FC236}">
                    <a16:creationId xmlns="" xmlns:a16="http://schemas.microsoft.com/office/drawing/2014/main" id="{E9BC92FA-3EC9-CA02-2C82-8452EB82C67F}"/>
                  </a:ext>
                </a:extLst>
              </p:cNvPr>
              <p:cNvSpPr/>
              <p:nvPr/>
            </p:nvSpPr>
            <p:spPr>
              <a:xfrm>
                <a:off x="3819943" y="2702557"/>
                <a:ext cx="1230261" cy="3996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/>
                  <a:t>2005</a:t>
                </a:r>
                <a:endParaRPr lang="it-IT" sz="1200" dirty="0"/>
              </a:p>
            </p:txBody>
          </p:sp>
          <p:sp>
            <p:nvSpPr>
              <p:cNvPr id="20" name="Ovale 19">
                <a:extLst>
                  <a:ext uri="{FF2B5EF4-FFF2-40B4-BE49-F238E27FC236}">
                    <a16:creationId xmlns="" xmlns:a16="http://schemas.microsoft.com/office/drawing/2014/main" id="{E9BC92FA-3EC9-CA02-2C82-8452EB82C67F}"/>
                  </a:ext>
                </a:extLst>
              </p:cNvPr>
              <p:cNvSpPr/>
              <p:nvPr/>
            </p:nvSpPr>
            <p:spPr>
              <a:xfrm>
                <a:off x="7254898" y="2695242"/>
                <a:ext cx="1230261" cy="3996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/>
                  <a:t>2023</a:t>
                </a:r>
                <a:endParaRPr lang="it-IT" sz="1200" dirty="0"/>
              </a:p>
            </p:txBody>
          </p:sp>
          <p:sp>
            <p:nvSpPr>
              <p:cNvPr id="21" name="Rettangolo con angoli arrotondati in diagonale 10">
                <a:extLst>
                  <a:ext uri="{FF2B5EF4-FFF2-40B4-BE49-F238E27FC236}">
                    <a16:creationId xmlns="" xmlns:a16="http://schemas.microsoft.com/office/drawing/2014/main" id="{47590AAA-189F-8FC2-0CEA-FD1174A2D769}"/>
                  </a:ext>
                </a:extLst>
              </p:cNvPr>
              <p:cNvSpPr/>
              <p:nvPr/>
            </p:nvSpPr>
            <p:spPr>
              <a:xfrm>
                <a:off x="3709995" y="3305341"/>
                <a:ext cx="1430266" cy="1397480"/>
              </a:xfrm>
              <a:prstGeom prst="round2DiagRect">
                <a:avLst/>
              </a:prstGeom>
              <a:ln>
                <a:solidFill>
                  <a:schemeClr val="tx2">
                    <a:lumMod val="2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accent1">
                        <a:lumMod val="50000"/>
                      </a:schemeClr>
                    </a:solidFill>
                  </a:rPr>
                  <a:t>Sospesa la leva obbligatoria cessa il servizio civile sostitutivo (Legge n. 230/1998) e rimane solo il Servizio civile nazionale (Legge </a:t>
                </a:r>
                <a:r>
                  <a:rPr lang="en-US" sz="1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n.</a:t>
                </a:r>
                <a:r>
                  <a:rPr lang="it-IT" sz="1000" dirty="0" smtClean="0"/>
                  <a:t>   </a:t>
                </a:r>
                <a:r>
                  <a:rPr lang="en-US" sz="1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64/2001</a:t>
                </a:r>
                <a:r>
                  <a:rPr lang="en-US" sz="1000" dirty="0">
                    <a:solidFill>
                      <a:schemeClr val="accent1">
                        <a:lumMod val="50000"/>
                      </a:schemeClr>
                    </a:solidFill>
                  </a:rPr>
                  <a:t>) </a:t>
                </a:r>
                <a:endParaRPr lang="it-IT" sz="1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Rettangolo con angoli arrotondati in diagonale 10">
                <a:extLst>
                  <a:ext uri="{FF2B5EF4-FFF2-40B4-BE49-F238E27FC236}">
                    <a16:creationId xmlns="" xmlns:a16="http://schemas.microsoft.com/office/drawing/2014/main" id="{47590AAA-189F-8FC2-0CEA-FD1174A2D769}"/>
                  </a:ext>
                </a:extLst>
              </p:cNvPr>
              <p:cNvSpPr/>
              <p:nvPr/>
            </p:nvSpPr>
            <p:spPr>
              <a:xfrm>
                <a:off x="7132200" y="3290711"/>
                <a:ext cx="1430266" cy="1397480"/>
              </a:xfrm>
              <a:prstGeom prst="round2DiagRect">
                <a:avLst/>
              </a:prstGeom>
              <a:ln>
                <a:solidFill>
                  <a:schemeClr val="tx2">
                    <a:lumMod val="2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91440" tIns="45720" rIns="91440" bIns="45720" anchor="ctr"/>
              <a:lstStyle/>
              <a:p>
                <a:pPr algn="ctr">
                  <a:defRPr/>
                </a:pPr>
                <a:endParaRPr lang="en-US" sz="1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accent1">
                        <a:lumMod val="50000"/>
                      </a:schemeClr>
                    </a:solidFill>
                  </a:rPr>
                  <a:t>Riserva del 15% dei posti nei concorsi banditi  dalle PP.AA. (Legge n. 74/2023)</a:t>
                </a:r>
              </a:p>
              <a:p>
                <a:pPr algn="ctr">
                  <a:defRPr/>
                </a:pPr>
                <a:endParaRPr lang="en-US" sz="500" dirty="0">
                  <a:solidFill>
                    <a:schemeClr val="accent1">
                      <a:lumMod val="50000"/>
                    </a:schemeClr>
                  </a:solidFill>
                  <a:cs typeface="Calibri"/>
                </a:endParaRP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accent1">
                        <a:lumMod val="50000"/>
                      </a:schemeClr>
                    </a:solidFill>
                    <a:cs typeface="Calibri"/>
                  </a:rPr>
                  <a:t>Lo SCU rientra tra le misure di supporto al lavoro (Legge </a:t>
                </a:r>
                <a:r>
                  <a:rPr lang="en-US" sz="1000" dirty="0" smtClean="0">
                    <a:solidFill>
                      <a:schemeClr val="accent1">
                        <a:lumMod val="50000"/>
                      </a:schemeClr>
                    </a:solidFill>
                    <a:cs typeface="Calibri"/>
                  </a:rPr>
                  <a:t>n.</a:t>
                </a:r>
                <a:r>
                  <a:rPr lang="it-IT" sz="1000" dirty="0" smtClean="0"/>
                  <a:t>   </a:t>
                </a:r>
                <a:r>
                  <a:rPr lang="en-US" sz="1000" dirty="0" smtClean="0">
                    <a:solidFill>
                      <a:schemeClr val="accent1">
                        <a:lumMod val="50000"/>
                      </a:schemeClr>
                    </a:solidFill>
                    <a:cs typeface="Calibri"/>
                  </a:rPr>
                  <a:t>85/2023</a:t>
                </a:r>
                <a:r>
                  <a:rPr lang="en-US" sz="1000" dirty="0">
                    <a:solidFill>
                      <a:schemeClr val="accent1">
                        <a:lumMod val="50000"/>
                      </a:schemeClr>
                    </a:solidFill>
                    <a:cs typeface="Calibri"/>
                  </a:rPr>
                  <a:t>)</a:t>
                </a:r>
              </a:p>
              <a:p>
                <a:pPr algn="ctr">
                  <a:defRPr/>
                </a:pPr>
                <a:endParaRPr lang="it-IT" sz="1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9" name="Ovale 28">
              <a:extLst>
                <a:ext uri="{FF2B5EF4-FFF2-40B4-BE49-F238E27FC236}">
                  <a16:creationId xmlns="" xmlns:a16="http://schemas.microsoft.com/office/drawing/2014/main" id="{E9BC92FA-3EC9-CA02-2C82-8452EB82C67F}"/>
                </a:ext>
              </a:extLst>
            </p:cNvPr>
            <p:cNvSpPr/>
            <p:nvPr/>
          </p:nvSpPr>
          <p:spPr>
            <a:xfrm>
              <a:off x="5681688" y="2627332"/>
              <a:ext cx="1230261" cy="3996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2017</a:t>
              </a:r>
              <a:endParaRPr lang="it-IT" sz="1200" dirty="0"/>
            </a:p>
          </p:txBody>
        </p:sp>
        <p:sp>
          <p:nvSpPr>
            <p:cNvPr id="30" name="Rettangolo con angoli arrotondati in diagonale 10">
              <a:extLst>
                <a:ext uri="{FF2B5EF4-FFF2-40B4-BE49-F238E27FC236}">
                  <a16:creationId xmlns="" xmlns:a16="http://schemas.microsoft.com/office/drawing/2014/main" id="{47590AAA-189F-8FC2-0CEA-FD1174A2D769}"/>
                </a:ext>
              </a:extLst>
            </p:cNvPr>
            <p:cNvSpPr/>
            <p:nvPr/>
          </p:nvSpPr>
          <p:spPr>
            <a:xfrm>
              <a:off x="5558990" y="3230116"/>
              <a:ext cx="1430266" cy="1397480"/>
            </a:xfrm>
            <a:prstGeom prst="round2DiagRect">
              <a:avLst/>
            </a:prstGeom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en-US" sz="10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en-US" sz="1000" dirty="0">
                  <a:solidFill>
                    <a:schemeClr val="accent1">
                      <a:lumMod val="50000"/>
                    </a:schemeClr>
                  </a:solidFill>
                </a:rPr>
                <a:t>D.Lgs. n. 40/2017, trasformazione in servizio civile universale aperto a tutti i giovani anche stranieri residenti in Italia</a:t>
              </a:r>
              <a:endParaRPr lang="en-US" sz="1000" dirty="0">
                <a:solidFill>
                  <a:schemeClr val="accent1">
                    <a:lumMod val="50000"/>
                  </a:schemeClr>
                </a:solidFill>
                <a:cs typeface="Calibri"/>
              </a:endParaRPr>
            </a:p>
            <a:p>
              <a:pPr algn="ctr">
                <a:defRPr/>
              </a:pPr>
              <a:endParaRPr lang="it-IT" sz="1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65101" y="359321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Neue Haas Grotesk Text Pro Medi" pitchFamily="34" charset="0"/>
                <a:ea typeface="+mj-ea"/>
                <a:cs typeface="+mj-cs"/>
              </a:rPr>
              <a:t>Servizio civile universale </a:t>
            </a:r>
          </a:p>
          <a:p>
            <a:r>
              <a:rPr lang="it-IT" dirty="0">
                <a:latin typeface="Neue Haas Grotesk Text Pro Medi" pitchFamily="34" charset="0"/>
              </a:rPr>
              <a:t>Attori coinvolti e funzionamento del Sistema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71472" y="1690678"/>
            <a:ext cx="467425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Neue Haas Grotesk Text Pro Medi" pitchFamily="34" charset="0"/>
              </a:rPr>
              <a:t>gli </a:t>
            </a:r>
            <a:r>
              <a:rPr lang="it-IT" sz="1600" b="1" dirty="0">
                <a:latin typeface="Neue Haas Grotesk Text Pro Medi" pitchFamily="34" charset="0"/>
              </a:rPr>
              <a:t>operatori volontari</a:t>
            </a:r>
            <a:r>
              <a:rPr lang="it-IT" sz="1600" dirty="0">
                <a:latin typeface="Neue Haas Grotesk Text Pro Medi" pitchFamily="34" charset="0"/>
              </a:rPr>
              <a:t>  </a:t>
            </a:r>
          </a:p>
          <a:p>
            <a:endParaRPr lang="it-IT" sz="900" dirty="0">
              <a:latin typeface="Neue Haas Grotesk Text Pro Medi" pitchFamily="34" charset="0"/>
            </a:endParaRPr>
          </a:p>
          <a:p>
            <a:r>
              <a:rPr lang="it-IT" sz="1600" dirty="0">
                <a:latin typeface="Neue Haas Grotesk Text Pro Medi" pitchFamily="34" charset="0"/>
              </a:rPr>
              <a:t>gli </a:t>
            </a:r>
            <a:r>
              <a:rPr lang="it-IT" sz="1600" b="1" dirty="0">
                <a:latin typeface="Neue Haas Grotesk Text Pro Medi" pitchFamily="34" charset="0"/>
              </a:rPr>
              <a:t>Enti </a:t>
            </a:r>
            <a:r>
              <a:rPr lang="it-IT" sz="1600" dirty="0">
                <a:latin typeface="Neue Haas Grotesk Text Pro Medi" pitchFamily="34" charset="0"/>
              </a:rPr>
              <a:t>promotori dei programmi di intervento, soggetti pubblici e privati iscritti all’Albo del Servizio civile universale </a:t>
            </a:r>
          </a:p>
          <a:p>
            <a:endParaRPr lang="it-IT" sz="900" dirty="0">
              <a:latin typeface="Neue Haas Grotesk Text Pro Medi" pitchFamily="34" charset="0"/>
            </a:endParaRPr>
          </a:p>
          <a:p>
            <a:r>
              <a:rPr lang="it-IT" sz="1600" dirty="0">
                <a:latin typeface="Neue Haas Grotesk Text Pro Medi" pitchFamily="34" charset="0"/>
              </a:rPr>
              <a:t>lo </a:t>
            </a:r>
            <a:r>
              <a:rPr lang="it-IT" sz="1600" b="1" dirty="0">
                <a:latin typeface="Neue Haas Grotesk Text Pro Medi" pitchFamily="34" charset="0"/>
              </a:rPr>
              <a:t>Stato</a:t>
            </a:r>
            <a:r>
              <a:rPr lang="it-IT" sz="1600" dirty="0">
                <a:latin typeface="Neue Haas Grotesk Text Pro Medi" pitchFamily="34" charset="0"/>
              </a:rPr>
              <a:t>, attraverso il Dipartimento per le politiche giovanili e il servizio civile universale, in raccordo con le </a:t>
            </a:r>
            <a:r>
              <a:rPr lang="it-IT" sz="1600" b="1" dirty="0">
                <a:latin typeface="Neue Haas Grotesk Text Pro Medi" pitchFamily="34" charset="0"/>
              </a:rPr>
              <a:t>Regioni e le Province autonome</a:t>
            </a:r>
          </a:p>
          <a:p>
            <a:endParaRPr lang="it-IT" sz="900" dirty="0">
              <a:latin typeface="Neue Haas Grotesk Text Pro Medi" pitchFamily="34" charset="0"/>
            </a:endParaRPr>
          </a:p>
          <a:p>
            <a:r>
              <a:rPr lang="it-IT" sz="1600" dirty="0">
                <a:latin typeface="Neue Haas Grotesk Text Pro Medi" pitchFamily="34" charset="0"/>
              </a:rPr>
              <a:t>la </a:t>
            </a:r>
            <a:r>
              <a:rPr lang="it-IT" sz="1600" b="1" dirty="0">
                <a:latin typeface="Neue Haas Grotesk Text Pro Medi" pitchFamily="34" charset="0"/>
              </a:rPr>
              <a:t>Consulta Nazionale</a:t>
            </a:r>
            <a:r>
              <a:rPr lang="it-IT" sz="1600" dirty="0">
                <a:latin typeface="Neue Haas Grotesk Text Pro Medi" pitchFamily="34" charset="0"/>
              </a:rPr>
              <a:t>, organo consultivo per le questioni relative all’attuazione del Servizio civile universale</a:t>
            </a:r>
          </a:p>
          <a:p>
            <a:endParaRPr lang="it-IT" sz="900" dirty="0">
              <a:latin typeface="Neue Haas Grotesk Text Pro Medi" pitchFamily="34" charset="0"/>
            </a:endParaRPr>
          </a:p>
          <a:p>
            <a:r>
              <a:rPr lang="it-IT" sz="1600" dirty="0">
                <a:latin typeface="Neue Haas Grotesk Text Pro Medi" pitchFamily="34" charset="0"/>
              </a:rPr>
              <a:t>l’intera comunità, che raccoglie i benefici grazie alla realizzazione dei progetti di Servizio civile</a:t>
            </a:r>
          </a:p>
        </p:txBody>
      </p:sp>
      <p:sp>
        <p:nvSpPr>
          <p:cNvPr id="17" name="Google Shape;56;p10"/>
          <p:cNvSpPr txBox="1"/>
          <p:nvPr/>
        </p:nvSpPr>
        <p:spPr>
          <a:xfrm>
            <a:off x="5469665" y="2047868"/>
            <a:ext cx="3102863" cy="30366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it-IT" dirty="0">
                <a:latin typeface="Lato"/>
                <a:ea typeface="Lato"/>
                <a:cs typeface="Lato"/>
                <a:sym typeface="Lato"/>
              </a:rPr>
              <a:t>Avvisi e Bandi</a:t>
            </a:r>
          </a:p>
          <a:p>
            <a:pPr lvl="0">
              <a:lnSpc>
                <a:spcPct val="115000"/>
              </a:lnSpc>
            </a:pPr>
            <a:endParaRPr lang="it-IT" sz="800" dirty="0"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15000"/>
              </a:lnSpc>
            </a:pPr>
            <a:r>
              <a:rPr lang="it-IT" dirty="0">
                <a:latin typeface="Lato"/>
                <a:ea typeface="Lato"/>
                <a:cs typeface="Lato"/>
                <a:sym typeface="Lato"/>
              </a:rPr>
              <a:t>Target </a:t>
            </a:r>
            <a:r>
              <a:rPr lang="it-IT" altLang="it-IT" dirty="0">
                <a:solidFill>
                  <a:schemeClr val="accent1"/>
                </a:solidFill>
                <a:latin typeface="Lato" charset="0"/>
                <a:sym typeface="Symbol" pitchFamily="18" charset="2"/>
              </a:rPr>
              <a:t></a:t>
            </a:r>
            <a:r>
              <a:rPr lang="it-IT" dirty="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dirty="0">
                <a:latin typeface="Lato"/>
                <a:ea typeface="Lato"/>
                <a:cs typeface="Lato"/>
                <a:sym typeface="Lato"/>
              </a:rPr>
              <a:t>giovani </a:t>
            </a:r>
            <a:r>
              <a:rPr lang="it-IT" b="1" dirty="0">
                <a:latin typeface="Lato"/>
                <a:ea typeface="Lato"/>
                <a:cs typeface="Lato"/>
                <a:sym typeface="Lato"/>
              </a:rPr>
              <a:t>18-28 anni </a:t>
            </a:r>
            <a:r>
              <a:rPr lang="it-IT" dirty="0">
                <a:latin typeface="Lato"/>
                <a:ea typeface="Lato"/>
                <a:cs typeface="Lato"/>
                <a:sym typeface="Lato"/>
              </a:rPr>
              <a:t>residenti in Italia</a:t>
            </a:r>
          </a:p>
          <a:p>
            <a:pPr lvl="0">
              <a:lnSpc>
                <a:spcPct val="115000"/>
              </a:lnSpc>
            </a:pPr>
            <a:endParaRPr lang="it-IT" sz="800" dirty="0"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15000"/>
              </a:lnSpc>
            </a:pPr>
            <a:r>
              <a:rPr lang="it-IT" dirty="0">
                <a:latin typeface="Lato"/>
                <a:ea typeface="Lato"/>
                <a:cs typeface="Lato"/>
                <a:sym typeface="Lato"/>
              </a:rPr>
              <a:t>Attività  di utilità sociale da realizzare in Italia e all’estero</a:t>
            </a:r>
          </a:p>
          <a:p>
            <a:pPr lvl="0">
              <a:lnSpc>
                <a:spcPct val="115000"/>
              </a:lnSpc>
            </a:pPr>
            <a:endParaRPr lang="it-IT" sz="800" dirty="0"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15000"/>
              </a:lnSpc>
            </a:pPr>
            <a:r>
              <a:rPr lang="it-IT" dirty="0">
                <a:latin typeface="Lato"/>
                <a:ea typeface="Lato"/>
                <a:cs typeface="Lato"/>
                <a:sym typeface="Lato"/>
              </a:rPr>
              <a:t>Programmi e progetti della durata di </a:t>
            </a:r>
            <a:r>
              <a:rPr lang="it-IT" b="1" dirty="0">
                <a:latin typeface="Lato"/>
                <a:ea typeface="Lato"/>
                <a:cs typeface="Lato"/>
                <a:sym typeface="Lato"/>
              </a:rPr>
              <a:t>8/12 mesi</a:t>
            </a:r>
          </a:p>
          <a:p>
            <a:pPr lvl="0">
              <a:lnSpc>
                <a:spcPct val="115000"/>
              </a:lnSpc>
            </a:pPr>
            <a:endParaRPr lang="it-IT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15000"/>
              </a:lnSpc>
            </a:pPr>
            <a:endParaRPr lang="it-IT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15000"/>
              </a:lnSpc>
            </a:pPr>
            <a:r>
              <a:rPr lang="it-IT" dirty="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lvl="0">
              <a:lnSpc>
                <a:spcPct val="115000"/>
              </a:lnSpc>
            </a:pPr>
            <a:endParaRPr lang="it-IT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Segnaposto numero diapositiva 11"/>
          <p:cNvSpPr txBox="1">
            <a:spLocks/>
          </p:cNvSpPr>
          <p:nvPr/>
        </p:nvSpPr>
        <p:spPr>
          <a:xfrm>
            <a:off x="8522898" y="228843"/>
            <a:ext cx="382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ACC2-C371-4FC0-AD2A-7D367D1980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13206" y="337309"/>
            <a:ext cx="7776864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dirty="0">
                <a:latin typeface="Neue Haas Grotesk Text Pro Medi"/>
                <a:ea typeface="+mj-ea"/>
                <a:cs typeface="+mj-cs"/>
              </a:rPr>
              <a:t>Servizio civile universale </a:t>
            </a:r>
            <a:endParaRPr lang="it-IT" sz="3200" b="1" dirty="0">
              <a:latin typeface="Neue Haas Grotesk Text Pro Medi" pitchFamily="34" charset="0"/>
              <a:ea typeface="+mj-ea"/>
              <a:cs typeface="+mj-cs"/>
            </a:endParaRPr>
          </a:p>
          <a:p>
            <a:r>
              <a:rPr lang="it-IT" dirty="0">
                <a:latin typeface="Neue Haas Grotesk Text Pro Medi" pitchFamily="34" charset="0"/>
              </a:rPr>
              <a:t>Avvisi, bandi e dati  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14325" y="1367142"/>
            <a:ext cx="4856341" cy="44627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/>
            <a:r>
              <a:rPr lang="it-IT" sz="1600" b="1" dirty="0" smtClean="0">
                <a:latin typeface="Neue Haas Grotesk Text Pro Medi" pitchFamily="34" charset="0"/>
              </a:rPr>
              <a:t>BANDI PER I GIOVANI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Neue Haas Grotesk Text Pro Medi" pitchFamily="34" charset="0"/>
              </a:rPr>
              <a:t>Oltre </a:t>
            </a:r>
            <a:r>
              <a:rPr lang="it-IT" sz="1600" b="1" dirty="0">
                <a:latin typeface="Neue Haas Grotesk Text Pro Medi" pitchFamily="34" charset="0"/>
              </a:rPr>
              <a:t>71.000</a:t>
            </a:r>
            <a:r>
              <a:rPr lang="it-IT" sz="1600" dirty="0">
                <a:latin typeface="Neue Haas Grotesk Text Pro Medi" pitchFamily="34" charset="0"/>
              </a:rPr>
              <a:t> posti </a:t>
            </a:r>
            <a:r>
              <a:rPr lang="it-IT" sz="1600" dirty="0" smtClean="0">
                <a:latin typeface="Neue Haas Grotesk Text Pro Medi" pitchFamily="34" charset="0"/>
              </a:rPr>
              <a:t>nel </a:t>
            </a:r>
            <a:r>
              <a:rPr lang="it-IT" sz="1600" b="1" dirty="0" smtClean="0">
                <a:latin typeface="Neue Haas Grotesk Text Pro Medi" pitchFamily="34" charset="0"/>
              </a:rPr>
              <a:t>Bando</a:t>
            </a:r>
            <a:r>
              <a:rPr lang="it-IT" sz="1600" dirty="0" smtClean="0">
                <a:latin typeface="Neue Haas Grotesk Text Pro Medi" pitchFamily="34" charset="0"/>
              </a:rPr>
              <a:t> </a:t>
            </a:r>
            <a:r>
              <a:rPr lang="it-IT" sz="1600" dirty="0">
                <a:latin typeface="Neue Haas Grotesk Text Pro Medi" pitchFamily="34" charset="0"/>
              </a:rPr>
              <a:t>SCU 2022, in Italia e </a:t>
            </a:r>
            <a:r>
              <a:rPr lang="it-IT" sz="1600" dirty="0" smtClean="0">
                <a:latin typeface="Neue Haas Grotesk Text Pro Medi" pitchFamily="34" charset="0"/>
              </a:rPr>
              <a:t>all’estero ( </a:t>
            </a:r>
            <a:r>
              <a:rPr lang="it-IT" sz="1600" dirty="0">
                <a:latin typeface="Neue Haas Grotesk Text Pro Medi" pitchFamily="34" charset="0"/>
              </a:rPr>
              <a:t>106.000 domande </a:t>
            </a:r>
            <a:r>
              <a:rPr lang="it-IT" sz="1600" dirty="0" smtClean="0">
                <a:latin typeface="Neue Haas Grotesk Text Pro Medi" pitchFamily="34" charset="0"/>
              </a:rPr>
              <a:t>presentate)</a:t>
            </a:r>
            <a:endParaRPr lang="en-US" sz="1600" dirty="0">
              <a:latin typeface="Neue Haas Grotesk Text Pro Medi" pitchFamily="34" charset="0"/>
            </a:endParaRPr>
          </a:p>
          <a:p>
            <a:pPr marL="285750" indent="-285750"/>
            <a:endParaRPr lang="it-IT" sz="300" dirty="0">
              <a:latin typeface="Neue Haas Grotesk Text Pro Med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Neue Haas Grotesk Text Pro Medi" pitchFamily="34" charset="0"/>
              </a:rPr>
              <a:t>Oltre </a:t>
            </a:r>
            <a:r>
              <a:rPr lang="it-IT" sz="1600" b="1" dirty="0">
                <a:latin typeface="Neue Haas Grotesk Text Pro Medi" pitchFamily="34" charset="0"/>
              </a:rPr>
              <a:t>4.500</a:t>
            </a:r>
            <a:r>
              <a:rPr lang="it-IT" sz="1600" dirty="0">
                <a:latin typeface="Neue Haas Grotesk Text Pro Medi" pitchFamily="34" charset="0"/>
              </a:rPr>
              <a:t> posti per giovani </a:t>
            </a:r>
            <a:r>
              <a:rPr lang="it-IT" sz="1600" b="1" dirty="0">
                <a:latin typeface="Neue Haas Grotesk Text Pro Medi" pitchFamily="34" charset="0"/>
              </a:rPr>
              <a:t>facilitatori digitali </a:t>
            </a:r>
            <a:r>
              <a:rPr lang="it-IT" sz="1600" dirty="0">
                <a:latin typeface="Neue Haas Grotesk Text Pro Medi" pitchFamily="34" charset="0"/>
              </a:rPr>
              <a:t>previsti dal </a:t>
            </a:r>
            <a:r>
              <a:rPr lang="it-IT" sz="1600" b="1" dirty="0">
                <a:latin typeface="Neue Haas Grotesk Text Pro Medi" pitchFamily="34" charset="0"/>
              </a:rPr>
              <a:t>Bando</a:t>
            </a:r>
            <a:r>
              <a:rPr lang="it-IT" sz="1600" dirty="0">
                <a:latin typeface="Neue Haas Grotesk Text Pro Medi" pitchFamily="34" charset="0"/>
              </a:rPr>
              <a:t> per il </a:t>
            </a:r>
            <a:r>
              <a:rPr lang="it-IT" sz="1600" b="1" dirty="0">
                <a:latin typeface="Neue Haas Grotesk Text Pro Medi" pitchFamily="34" charset="0"/>
              </a:rPr>
              <a:t>servizio civile digitale</a:t>
            </a:r>
            <a:r>
              <a:rPr lang="it-IT" sz="1600" dirty="0">
                <a:latin typeface="Neue Haas Grotesk Text Pro Medi" pitchFamily="34" charset="0"/>
              </a:rPr>
              <a:t> il scadenza il prossimo 28 </a:t>
            </a:r>
            <a:r>
              <a:rPr lang="it-IT" sz="1600" dirty="0" smtClean="0">
                <a:latin typeface="Neue Haas Grotesk Text Pro Medi" pitchFamily="34" charset="0"/>
              </a:rPr>
              <a:t>settembre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Neue Haas Grotesk Text Pro Medi" pitchFamily="34" charset="0"/>
              </a:rPr>
              <a:t>Entro fine 2023 ultimo </a:t>
            </a:r>
            <a:r>
              <a:rPr lang="it-IT" sz="1600" b="1" dirty="0" smtClean="0">
                <a:latin typeface="Neue Haas Grotesk Text Pro Medi" pitchFamily="34" charset="0"/>
              </a:rPr>
              <a:t>Bando ciclo PNRR</a:t>
            </a:r>
          </a:p>
          <a:p>
            <a:pPr marL="285750" indent="-285750"/>
            <a:endParaRPr lang="it-IT" sz="1600" dirty="0" smtClean="0">
              <a:latin typeface="Neue Haas Grotesk Text Pro Medi" pitchFamily="34" charset="0"/>
            </a:endParaRPr>
          </a:p>
          <a:p>
            <a:pPr marL="285750" indent="-285750"/>
            <a:r>
              <a:rPr lang="it-IT" sz="1600" b="1" dirty="0" smtClean="0">
                <a:latin typeface="Neue Haas Grotesk Text Pro Medi" pitchFamily="34" charset="0"/>
              </a:rPr>
              <a:t>AVVISI AGLI ENTI</a:t>
            </a:r>
            <a:endParaRPr lang="it-IT" sz="1600" b="1" dirty="0">
              <a:latin typeface="Neue Haas Grotesk Text Pro Medi" pitchFamily="34" charset="0"/>
            </a:endParaRPr>
          </a:p>
          <a:p>
            <a:endParaRPr lang="it-IT" sz="300" dirty="0">
              <a:latin typeface="Neue Haas Grotesk Text Pro Medi" pitchFamily="34" charset="0"/>
            </a:endParaRPr>
          </a:p>
          <a:p>
            <a:endParaRPr lang="it-IT" sz="300" dirty="0">
              <a:latin typeface="Neue Haas Grotesk Text Pro Med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Neue Haas Grotesk Text Pro Medi" pitchFamily="34" charset="0"/>
              </a:rPr>
              <a:t>Oltre </a:t>
            </a:r>
            <a:r>
              <a:rPr lang="it-IT" sz="1600" b="1" dirty="0">
                <a:latin typeface="Neue Haas Grotesk Text Pro Medi" pitchFamily="34" charset="0"/>
              </a:rPr>
              <a:t>1.000</a:t>
            </a:r>
            <a:r>
              <a:rPr lang="it-IT" sz="1600" dirty="0">
                <a:latin typeface="Neue Haas Grotesk Text Pro Medi" pitchFamily="34" charset="0"/>
              </a:rPr>
              <a:t> </a:t>
            </a:r>
            <a:r>
              <a:rPr lang="it-IT" sz="1600" dirty="0" smtClean="0">
                <a:latin typeface="Neue Haas Grotesk Text Pro Medi" pitchFamily="34" charset="0"/>
              </a:rPr>
              <a:t>posizioni previste </a:t>
            </a:r>
            <a:r>
              <a:rPr lang="it-IT" sz="1600" dirty="0">
                <a:latin typeface="Neue Haas Grotesk Text Pro Medi" pitchFamily="34" charset="0"/>
              </a:rPr>
              <a:t>dall’</a:t>
            </a:r>
            <a:r>
              <a:rPr lang="it-IT" sz="1600" b="1" dirty="0">
                <a:latin typeface="Neue Haas Grotesk Text Pro Medi" pitchFamily="34" charset="0"/>
              </a:rPr>
              <a:t>Avviso</a:t>
            </a:r>
            <a:r>
              <a:rPr lang="it-IT" sz="1600" dirty="0">
                <a:latin typeface="Neue Haas Grotesk Text Pro Medi" pitchFamily="34" charset="0"/>
              </a:rPr>
              <a:t> agli Enti per la presentazione dei programmi per </a:t>
            </a:r>
            <a:r>
              <a:rPr lang="it-IT" sz="1600" b="1" dirty="0">
                <a:latin typeface="Neue Haas Grotesk Text Pro Medi" pitchFamily="34" charset="0"/>
              </a:rPr>
              <a:t>l’accompagnamento grandi invalidi e ciechi</a:t>
            </a:r>
            <a:r>
              <a:rPr lang="it-IT" sz="1600" dirty="0">
                <a:latin typeface="Neue Haas Grotesk Text Pro Medi" pitchFamily="34" charset="0"/>
              </a:rPr>
              <a:t> da avviare nel corso del 2024</a:t>
            </a:r>
            <a:endParaRPr lang="en-US" sz="1600" dirty="0">
              <a:latin typeface="Neue Haas Grotesk Text Pro Med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00" dirty="0">
              <a:latin typeface="Neue Haas Grotesk Text Pro Med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Neue Haas Grotesk Text Pro Medi" pitchFamily="34" charset="0"/>
              </a:rPr>
              <a:t>Circa 2.200 </a:t>
            </a:r>
            <a:r>
              <a:rPr lang="it-IT" sz="1600" dirty="0" smtClean="0">
                <a:latin typeface="Neue Haas Grotesk Text Pro Medi" pitchFamily="34" charset="0"/>
              </a:rPr>
              <a:t>posizioni previste </a:t>
            </a:r>
            <a:r>
              <a:rPr lang="it-IT" sz="1600" dirty="0">
                <a:latin typeface="Neue Haas Grotesk Text Pro Medi" pitchFamily="34" charset="0"/>
              </a:rPr>
              <a:t>dall’</a:t>
            </a:r>
            <a:r>
              <a:rPr lang="it-IT" sz="1600" b="1" dirty="0">
                <a:latin typeface="Neue Haas Grotesk Text Pro Medi" pitchFamily="34" charset="0"/>
              </a:rPr>
              <a:t>Avviso</a:t>
            </a:r>
            <a:r>
              <a:rPr lang="it-IT" sz="1600" dirty="0">
                <a:latin typeface="Neue Haas Grotesk Text Pro Medi" pitchFamily="34" charset="0"/>
              </a:rPr>
              <a:t> agli Enti per la presentazione dei programmi per il </a:t>
            </a:r>
            <a:r>
              <a:rPr lang="it-IT" sz="1600" b="1" dirty="0">
                <a:latin typeface="Neue Haas Grotesk Text Pro Medi" pitchFamily="34" charset="0"/>
              </a:rPr>
              <a:t>Servizio Civile ambientale</a:t>
            </a:r>
            <a:r>
              <a:rPr lang="it-IT" sz="1600" dirty="0">
                <a:latin typeface="Neue Haas Grotesk Text Pro Medi" pitchFamily="34" charset="0"/>
              </a:rPr>
              <a:t> entro il prossimo 29 settembre</a:t>
            </a:r>
            <a:endParaRPr lang="en-US" sz="1600" dirty="0">
              <a:latin typeface="Neue Haas Grotesk Text Pro Medi" pitchFamily="34" charset="0"/>
            </a:endParaRPr>
          </a:p>
        </p:txBody>
      </p:sp>
      <p:sp>
        <p:nvSpPr>
          <p:cNvPr id="17" name="Google Shape;56;p10"/>
          <p:cNvSpPr txBox="1"/>
          <p:nvPr/>
        </p:nvSpPr>
        <p:spPr>
          <a:xfrm>
            <a:off x="5241543" y="1305394"/>
            <a:ext cx="3598764" cy="4808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>
              <a:lnSpc>
                <a:spcPct val="114999"/>
              </a:lnSpc>
            </a:pPr>
            <a:r>
              <a:rPr lang="it-IT" sz="1600" b="1" dirty="0">
                <a:latin typeface="Neue Haas Grotesk Text Pro" panose="020B0504020202020204" pitchFamily="34" charset="77"/>
                <a:ea typeface="+mn-lt"/>
                <a:cs typeface="+mn-lt"/>
              </a:rPr>
              <a:t>(Dati aggiornati al </a:t>
            </a:r>
            <a:r>
              <a:rPr lang="it-IT" sz="1600" b="1" dirty="0" smtClean="0">
                <a:latin typeface="Neue Haas Grotesk Text Pro" panose="020B0504020202020204" pitchFamily="34" charset="77"/>
                <a:ea typeface="+mn-lt"/>
                <a:cs typeface="+mn-lt"/>
              </a:rPr>
              <a:t>21.09.2023</a:t>
            </a:r>
            <a:r>
              <a:rPr lang="it-IT" sz="1600" b="1" dirty="0">
                <a:latin typeface="Neue Haas Grotesk Text Pro" panose="020B0504020202020204" pitchFamily="34" charset="77"/>
                <a:ea typeface="+mn-lt"/>
                <a:cs typeface="+mn-lt"/>
              </a:rPr>
              <a:t>)</a:t>
            </a:r>
          </a:p>
          <a:p>
            <a:pPr marL="285750" indent="-285750" algn="ctr">
              <a:lnSpc>
                <a:spcPct val="114999"/>
              </a:lnSpc>
            </a:pPr>
            <a:endParaRPr lang="it-IT" sz="800" dirty="0">
              <a:latin typeface="Neue Haas Grotesk Text Pro" panose="020B0504020202020204" pitchFamily="34" charset="77"/>
              <a:ea typeface="+mn-lt"/>
              <a:cs typeface="+mn-lt"/>
            </a:endParaRPr>
          </a:p>
          <a:p>
            <a:pPr marL="28575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Neue Haas Grotesk Text Pro" panose="020B0504020202020204" pitchFamily="34" charset="77"/>
                <a:ea typeface="+mn-lt"/>
                <a:cs typeface="+mn-lt"/>
              </a:rPr>
              <a:t>Oltre </a:t>
            </a:r>
            <a:r>
              <a:rPr lang="it-IT" sz="1600" b="1" dirty="0" smtClean="0">
                <a:latin typeface="Neue Haas Grotesk Text Pro" panose="020B0504020202020204" pitchFamily="34" charset="77"/>
                <a:ea typeface="+mn-lt"/>
                <a:cs typeface="+mn-lt"/>
              </a:rPr>
              <a:t>50.000 </a:t>
            </a:r>
            <a:r>
              <a:rPr lang="it-IT" sz="1600" dirty="0">
                <a:latin typeface="Neue Haas Grotesk Text Pro" panose="020B0504020202020204" pitchFamily="34" charset="77"/>
                <a:ea typeface="+mn-lt"/>
                <a:cs typeface="+mn-lt"/>
              </a:rPr>
              <a:t>volontari in servizio</a:t>
            </a:r>
          </a:p>
          <a:p>
            <a:pPr marL="28575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latin typeface="Neue Haas Grotesk Text Pro" panose="020B0504020202020204" pitchFamily="34" charset="77"/>
                <a:ea typeface="+mn-lt"/>
                <a:cs typeface="+mn-lt"/>
              </a:rPr>
              <a:t>463</a:t>
            </a:r>
            <a:r>
              <a:rPr lang="it-IT" sz="1600" dirty="0">
                <a:latin typeface="Neue Haas Grotesk Text Pro" panose="020B0504020202020204" pitchFamily="34" charset="77"/>
                <a:ea typeface="+mn-lt"/>
                <a:cs typeface="+mn-lt"/>
              </a:rPr>
              <a:t> Enti accreditati all’Albo SCU</a:t>
            </a:r>
          </a:p>
          <a:p>
            <a:pPr marL="28575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latin typeface="Neue Haas Grotesk Text Pro" panose="020B0504020202020204" pitchFamily="34" charset="77"/>
                <a:ea typeface="+mn-lt"/>
                <a:cs typeface="+mn-lt"/>
              </a:rPr>
              <a:t>16.092</a:t>
            </a:r>
            <a:r>
              <a:rPr lang="it-IT" sz="1600" dirty="0">
                <a:latin typeface="Neue Haas Grotesk Text Pro" panose="020B0504020202020204" pitchFamily="34" charset="77"/>
                <a:ea typeface="+mn-lt"/>
                <a:cs typeface="+mn-lt"/>
              </a:rPr>
              <a:t> Enti di accoglienza</a:t>
            </a:r>
          </a:p>
          <a:p>
            <a:pPr marL="28575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latin typeface="Neue Haas Grotesk Text Pro" panose="020B0504020202020204" pitchFamily="34" charset="77"/>
                <a:ea typeface="+mn-lt"/>
                <a:cs typeface="+mn-lt"/>
              </a:rPr>
              <a:t>62.702</a:t>
            </a:r>
            <a:r>
              <a:rPr lang="it-IT" sz="1600" dirty="0">
                <a:latin typeface="Neue Haas Grotesk Text Pro" panose="020B0504020202020204" pitchFamily="34" charset="77"/>
                <a:ea typeface="+mn-lt"/>
                <a:cs typeface="+mn-lt"/>
              </a:rPr>
              <a:t> Sedi iscritte</a:t>
            </a:r>
          </a:p>
          <a:p>
            <a:pPr marL="28575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it-IT" sz="800" dirty="0">
              <a:latin typeface="Neue Haas Grotesk Text Pro" panose="020B0504020202020204" pitchFamily="34" charset="77"/>
              <a:ea typeface="+mn-lt"/>
              <a:cs typeface="+mn-lt"/>
            </a:endParaRPr>
          </a:p>
          <a:p>
            <a:pPr>
              <a:lnSpc>
                <a:spcPct val="114999"/>
              </a:lnSpc>
            </a:pPr>
            <a:r>
              <a:rPr lang="it-IT" sz="1600" dirty="0">
                <a:latin typeface="Neue Haas Grotesk Text Pro" panose="020B0504020202020204" pitchFamily="34" charset="77"/>
                <a:ea typeface="+mn-lt"/>
                <a:cs typeface="+mn-lt"/>
              </a:rPr>
              <a:t>Per gli </a:t>
            </a:r>
            <a:r>
              <a:rPr lang="it-IT" sz="1600" b="1" dirty="0" smtClean="0">
                <a:latin typeface="Neue Haas Grotesk Text Pro" panose="020B0504020202020204" pitchFamily="34" charset="77"/>
                <a:ea typeface="+mn-lt"/>
                <a:cs typeface="+mn-lt"/>
              </a:rPr>
              <a:t>operatori volontari</a:t>
            </a:r>
            <a:r>
              <a:rPr lang="it-IT" sz="1600" dirty="0" smtClean="0">
                <a:latin typeface="Neue Haas Grotesk Text Pro" panose="020B0504020202020204" pitchFamily="34" charset="77"/>
                <a:ea typeface="+mn-lt"/>
                <a:cs typeface="+mn-lt"/>
              </a:rPr>
              <a:t>:</a:t>
            </a:r>
            <a:endParaRPr lang="en-US" sz="1600" dirty="0">
              <a:latin typeface="Neue Haas Grotesk Text Pro" panose="020B0504020202020204" pitchFamily="34" charset="77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Neue Haas Grotesk Text Pro" panose="020B0504020202020204" pitchFamily="34" charset="77"/>
                <a:ea typeface="+mn-lt"/>
                <a:cs typeface="+mn-lt"/>
              </a:rPr>
              <a:t>Formazione generale</a:t>
            </a:r>
            <a:r>
              <a:rPr lang="it-IT" sz="1600" dirty="0">
                <a:latin typeface="Neue Haas Grotesk Text Pro" panose="020B0504020202020204" pitchFamily="34" charset="77"/>
                <a:ea typeface="+mn-lt"/>
                <a:cs typeface="+mn-lt"/>
              </a:rPr>
              <a:t> utile a integrare la singola esperienza nelle finalità e nei valori fondanti l’istituto </a:t>
            </a:r>
            <a:endParaRPr lang="en-US" sz="1600" dirty="0">
              <a:latin typeface="Neue Haas Grotesk Text Pro" panose="020B0504020202020204" pitchFamily="34" charset="77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Neue Haas Grotesk Text Pro" panose="020B0504020202020204" pitchFamily="34" charset="77"/>
                <a:ea typeface="+mn-lt"/>
                <a:cs typeface="+mn-lt"/>
              </a:rPr>
              <a:t>Formazione specifica</a:t>
            </a:r>
            <a:r>
              <a:rPr lang="it-IT" sz="1600" dirty="0">
                <a:latin typeface="Neue Haas Grotesk Text Pro" panose="020B0504020202020204" pitchFamily="34" charset="77"/>
                <a:ea typeface="+mn-lt"/>
                <a:cs typeface="+mn-lt"/>
              </a:rPr>
              <a:t>, strettamente legata alle attività di progetto;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Neue Haas Grotesk Text Pro" panose="020B0504020202020204" pitchFamily="34" charset="77"/>
                <a:ea typeface="+mn-lt"/>
                <a:cs typeface="+mn-lt"/>
                <a:sym typeface="Lato"/>
              </a:rPr>
              <a:t>Riserva del 15%</a:t>
            </a:r>
            <a:r>
              <a:rPr lang="it-IT" sz="1600" dirty="0">
                <a:latin typeface="Neue Haas Grotesk Text Pro" panose="020B0504020202020204" pitchFamily="34" charset="77"/>
                <a:ea typeface="+mn-lt"/>
                <a:cs typeface="+mn-lt"/>
                <a:sym typeface="Lato"/>
              </a:rPr>
              <a:t> dei posti nei concorsi pubblici per chi ha concluso il servizio civile senza demerito (Legge n</a:t>
            </a:r>
            <a:r>
              <a:rPr lang="it-IT" sz="1600" dirty="0" smtClean="0">
                <a:latin typeface="Neue Haas Grotesk Text Pro" panose="020B0504020202020204" pitchFamily="34" charset="77"/>
                <a:ea typeface="+mn-lt"/>
                <a:cs typeface="+mn-lt"/>
                <a:sym typeface="Lato"/>
              </a:rPr>
              <a:t>.</a:t>
            </a:r>
            <a:r>
              <a:rPr lang="it-IT" sz="1600" dirty="0" smtClean="0"/>
              <a:t>   </a:t>
            </a:r>
            <a:r>
              <a:rPr lang="it-IT" sz="1600" dirty="0" smtClean="0">
                <a:latin typeface="Neue Haas Grotesk Text Pro" panose="020B0504020202020204" pitchFamily="34" charset="77"/>
                <a:ea typeface="+mn-lt"/>
                <a:cs typeface="+mn-lt"/>
                <a:sym typeface="Lato"/>
              </a:rPr>
              <a:t>74/2023</a:t>
            </a:r>
            <a:r>
              <a:rPr lang="it-IT" sz="1600" dirty="0">
                <a:latin typeface="Neue Haas Grotesk Text Pro" panose="020B0504020202020204" pitchFamily="34" charset="77"/>
                <a:ea typeface="+mn-lt"/>
                <a:cs typeface="+mn-lt"/>
                <a:sym typeface="Lato"/>
              </a:rPr>
              <a:t>)</a:t>
            </a:r>
          </a:p>
          <a:p>
            <a:pPr marL="28575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595959"/>
              </a:solidFill>
              <a:latin typeface="Neue Haas Grotesk Text Pro" panose="020B0504020202020204" pitchFamily="34" charset="77"/>
              <a:ea typeface="+mn-lt"/>
              <a:cs typeface="+mn-lt"/>
              <a:sym typeface="Lato"/>
            </a:endParaRPr>
          </a:p>
          <a:p>
            <a:pPr marL="28575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it-IT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15000"/>
              </a:lnSpc>
            </a:pPr>
            <a:endParaRPr lang="it-IT" dirty="0">
              <a:solidFill>
                <a:srgbClr val="595959"/>
              </a:solidFill>
              <a:latin typeface="Lato"/>
              <a:ea typeface="Lato"/>
              <a:cs typeface="Lato"/>
            </a:endParaRPr>
          </a:p>
          <a:p>
            <a:pPr lvl="0">
              <a:lnSpc>
                <a:spcPct val="115000"/>
              </a:lnSpc>
            </a:pPr>
            <a:endParaRPr lang="it-IT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Segnaposto numero diapositiva 11"/>
          <p:cNvSpPr txBox="1">
            <a:spLocks/>
          </p:cNvSpPr>
          <p:nvPr/>
        </p:nvSpPr>
        <p:spPr>
          <a:xfrm>
            <a:off x="8522898" y="228843"/>
            <a:ext cx="382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ACC2-C371-4FC0-AD2A-7D367D1980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79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82098" y="397421"/>
            <a:ext cx="8050342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dirty="0">
                <a:latin typeface="Neue Haas Grotesk Text Pro Medi"/>
                <a:ea typeface="+mj-ea"/>
                <a:cs typeface="+mj-cs"/>
              </a:rPr>
              <a:t>Servizio civile universale e EE.LL.</a:t>
            </a:r>
            <a:endParaRPr lang="it-IT" sz="3200" b="1" dirty="0">
              <a:latin typeface="Neue Haas Grotesk Text Pro Medi" pitchFamily="34" charset="0"/>
              <a:ea typeface="+mj-ea"/>
              <a:cs typeface="+mj-cs"/>
            </a:endParaRPr>
          </a:p>
          <a:p>
            <a:r>
              <a:rPr lang="it-IT" dirty="0" smtClean="0">
                <a:latin typeface="Neue Haas Grotesk Text Pro Medi"/>
              </a:rPr>
              <a:t>SCU e ruolo </a:t>
            </a:r>
            <a:r>
              <a:rPr lang="it-IT" dirty="0">
                <a:latin typeface="Neue Haas Grotesk Text Pro Medi"/>
              </a:rPr>
              <a:t>degli enti locali</a:t>
            </a:r>
            <a:endParaRPr lang="it-IT" dirty="0"/>
          </a:p>
        </p:txBody>
      </p:sp>
      <p:sp>
        <p:nvSpPr>
          <p:cNvPr id="6" name="Rettangolo 10">
            <a:extLst>
              <a:ext uri="{FF2B5EF4-FFF2-40B4-BE49-F238E27FC236}">
                <a16:creationId xmlns="" xmlns:a16="http://schemas.microsoft.com/office/drawing/2014/main" id="{6FDEE3F4-3BD1-1531-796F-6DE245A7187E}"/>
              </a:ext>
            </a:extLst>
          </p:cNvPr>
          <p:cNvSpPr/>
          <p:nvPr/>
        </p:nvSpPr>
        <p:spPr>
          <a:xfrm>
            <a:off x="529452" y="1316670"/>
            <a:ext cx="8085096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600" b="1" dirty="0">
                <a:latin typeface="Neue Haas Grotesk Text Pro Medi"/>
              </a:rPr>
              <a:t>Enti locali accreditati e loro enti di accoglienza.</a:t>
            </a:r>
            <a:r>
              <a:rPr lang="it-IT" sz="1600" dirty="0">
                <a:latin typeface="Neue Haas Grotesk Text Pro Medi"/>
              </a:rPr>
              <a:t> Gli enti locali giocano un ruolo strategico nel sistema SCU, sia come enti titolari iscritti all’albo (</a:t>
            </a:r>
            <a:r>
              <a:rPr lang="it-IT" sz="1600" b="1" dirty="0">
                <a:latin typeface="Neue Haas Grotesk Text Pro Medi"/>
              </a:rPr>
              <a:t>oltre </a:t>
            </a:r>
            <a:r>
              <a:rPr lang="it-IT" sz="1600" b="1" dirty="0" smtClean="0">
                <a:latin typeface="Neue Haas Grotesk Text Pro Medi"/>
              </a:rPr>
              <a:t>170</a:t>
            </a:r>
            <a:r>
              <a:rPr lang="it-IT" sz="1600" dirty="0" smtClean="0">
                <a:latin typeface="Neue Haas Grotesk Text Pro Medi"/>
              </a:rPr>
              <a:t> </a:t>
            </a:r>
            <a:r>
              <a:rPr lang="it-IT" sz="1600" dirty="0">
                <a:latin typeface="Neue Haas Grotesk Text Pro Medi"/>
              </a:rPr>
              <a:t>tra Comuni, Unioni di Comuni, Consorzi tra enti locali, </a:t>
            </a:r>
            <a:r>
              <a:rPr lang="it-IT" sz="1600" dirty="0" smtClean="0">
                <a:latin typeface="Neue Haas Grotesk Text Pro Medi"/>
              </a:rPr>
              <a:t>Province, ANCI </a:t>
            </a:r>
            <a:r>
              <a:rPr lang="it-IT" sz="1600" dirty="0">
                <a:latin typeface="Neue Haas Grotesk Text Pro Medi"/>
              </a:rPr>
              <a:t>nazionale e regionali). Ma anche come enti di accoglienza (</a:t>
            </a:r>
            <a:r>
              <a:rPr lang="it-IT" sz="1600" b="1" dirty="0">
                <a:latin typeface="Neue Haas Grotesk Text Pro Medi"/>
              </a:rPr>
              <a:t>oltre 4000 enti tra comuni unioni e anci regionali</a:t>
            </a:r>
            <a:r>
              <a:rPr lang="it-IT" sz="1600" dirty="0">
                <a:latin typeface="Neue Haas Grotesk Text Pro Medi"/>
              </a:rPr>
              <a:t>).</a:t>
            </a:r>
            <a:endParaRPr lang="en-US" dirty="0">
              <a:cs typeface="Calibri"/>
            </a:endParaRPr>
          </a:p>
        </p:txBody>
      </p:sp>
      <p:sp>
        <p:nvSpPr>
          <p:cNvPr id="11" name="Segnaposto numero diapositiva 11"/>
          <p:cNvSpPr txBox="1">
            <a:spLocks/>
          </p:cNvSpPr>
          <p:nvPr/>
        </p:nvSpPr>
        <p:spPr>
          <a:xfrm>
            <a:off x="8522898" y="228843"/>
            <a:ext cx="382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ACC2-C371-4FC0-AD2A-7D367D1980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25FBA8BA-74B7-9E3D-3F20-F1461F532A85}"/>
              </a:ext>
            </a:extLst>
          </p:cNvPr>
          <p:cNvSpPr txBox="1"/>
          <p:nvPr/>
        </p:nvSpPr>
        <p:spPr>
          <a:xfrm>
            <a:off x="711421" y="5946017"/>
            <a:ext cx="76290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latin typeface="+mj-lt"/>
                <a:cs typeface="Calibri"/>
              </a:rPr>
              <a:t>Fonte: elaborazione dati del Dipartimento per le Politiche giovanili e il SCU – Bando ordinario 2022 – agg. </a:t>
            </a:r>
            <a:r>
              <a:rPr lang="it-IT" sz="1100" b="1" dirty="0" smtClean="0">
                <a:latin typeface="+mj-lt"/>
                <a:cs typeface="Calibri"/>
              </a:rPr>
              <a:t>20 settembre </a:t>
            </a:r>
            <a:r>
              <a:rPr lang="it-IT" sz="1100" b="1" dirty="0">
                <a:latin typeface="+mj-lt"/>
                <a:cs typeface="Calibri"/>
              </a:rPr>
              <a:t>2023</a:t>
            </a:r>
          </a:p>
          <a:p>
            <a:pPr algn="ctr"/>
            <a:endParaRPr lang="it-IT" sz="1100" b="1" dirty="0">
              <a:latin typeface="+mj-lt"/>
              <a:cs typeface="Calibri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="" xmlns:a16="http://schemas.microsoft.com/office/drawing/2014/main" id="{6F4C9FE3-59C9-5BF7-6C39-4E02661397DF}"/>
              </a:ext>
            </a:extLst>
          </p:cNvPr>
          <p:cNvGrpSpPr/>
          <p:nvPr/>
        </p:nvGrpSpPr>
        <p:grpSpPr>
          <a:xfrm>
            <a:off x="4857009" y="2438775"/>
            <a:ext cx="3483438" cy="3505767"/>
            <a:chOff x="4857009" y="2319032"/>
            <a:chExt cx="3483438" cy="3505767"/>
          </a:xfrm>
        </p:grpSpPr>
        <p:pic>
          <p:nvPicPr>
            <p:cNvPr id="13" name="Immagine 12" descr="Immagine che contiene cerchio, Elementi grafici, design&#10;&#10;Descrizione generata automaticamente">
              <a:extLst>
                <a:ext uri="{FF2B5EF4-FFF2-40B4-BE49-F238E27FC236}">
                  <a16:creationId xmlns="" xmlns:a16="http://schemas.microsoft.com/office/drawing/2014/main" id="{93185629-4791-7B8C-C434-F8C6FC46B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009" y="2319032"/>
              <a:ext cx="3483438" cy="3505767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="" xmlns:a16="http://schemas.microsoft.com/office/drawing/2014/main" id="{C549FC63-F86D-AF24-FBD0-28BA7DB34969}"/>
                </a:ext>
              </a:extLst>
            </p:cNvPr>
            <p:cNvSpPr txBox="1"/>
            <p:nvPr/>
          </p:nvSpPr>
          <p:spPr>
            <a:xfrm>
              <a:off x="5654234" y="3689868"/>
              <a:ext cx="1925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>
                  <a:latin typeface="+mj-lt"/>
                </a:rPr>
                <a:t>16.092</a:t>
              </a:r>
              <a:endParaRPr lang="it-IT" b="1" dirty="0">
                <a:latin typeface="+mj-lt"/>
              </a:endParaRPr>
            </a:p>
            <a:p>
              <a:r>
                <a:rPr lang="it-IT" b="1" dirty="0">
                  <a:latin typeface="+mj-lt"/>
                </a:rPr>
                <a:t>Enti di accoglienza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="" xmlns:a16="http://schemas.microsoft.com/office/drawing/2014/main" id="{4B145B0C-5489-953D-99F5-407533C7B5C1}"/>
              </a:ext>
            </a:extLst>
          </p:cNvPr>
          <p:cNvGrpSpPr/>
          <p:nvPr/>
        </p:nvGrpSpPr>
        <p:grpSpPr>
          <a:xfrm>
            <a:off x="722053" y="2438775"/>
            <a:ext cx="3446919" cy="3425598"/>
            <a:chOff x="722053" y="2319032"/>
            <a:chExt cx="3446919" cy="3425598"/>
          </a:xfrm>
        </p:grpSpPr>
        <p:pic>
          <p:nvPicPr>
            <p:cNvPr id="8" name="Immagine 7" descr="Immagine che contiene cerchio, Elementi grafici, schermata, design&#10;&#10;Descrizione generata automaticamente">
              <a:extLst>
                <a:ext uri="{FF2B5EF4-FFF2-40B4-BE49-F238E27FC236}">
                  <a16:creationId xmlns="" xmlns:a16="http://schemas.microsoft.com/office/drawing/2014/main" id="{3D4CBD72-68CB-2E76-5CB3-18C521543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53" y="2319032"/>
              <a:ext cx="3446919" cy="3425598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="" xmlns:a16="http://schemas.microsoft.com/office/drawing/2014/main" id="{4F75597C-A530-43A1-19DC-05B39B3C3017}"/>
                </a:ext>
              </a:extLst>
            </p:cNvPr>
            <p:cNvSpPr txBox="1"/>
            <p:nvPr/>
          </p:nvSpPr>
          <p:spPr>
            <a:xfrm>
              <a:off x="1771857" y="3486754"/>
              <a:ext cx="13194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latin typeface="+mj-lt"/>
                </a:rPr>
                <a:t>463</a:t>
              </a:r>
            </a:p>
            <a:p>
              <a:pPr algn="ctr"/>
              <a:r>
                <a:rPr lang="it-IT" b="1" dirty="0" smtClean="0">
                  <a:latin typeface="+mj-lt"/>
                </a:rPr>
                <a:t>Enti </a:t>
              </a:r>
              <a:r>
                <a:rPr lang="it-IT" b="1" dirty="0">
                  <a:latin typeface="+mj-lt"/>
                </a:rPr>
                <a:t>iscritti </a:t>
              </a:r>
            </a:p>
            <a:p>
              <a:pPr algn="ctr"/>
              <a:r>
                <a:rPr lang="it-IT" b="1" dirty="0">
                  <a:latin typeface="+mj-lt"/>
                </a:rPr>
                <a:t>all’Albo SCU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="" xmlns:a16="http://schemas.microsoft.com/office/drawing/2014/main" id="{F457BB74-4F0C-F619-710E-70B7E3DAB14E}"/>
                </a:ext>
              </a:extLst>
            </p:cNvPr>
            <p:cNvSpPr txBox="1"/>
            <p:nvPr/>
          </p:nvSpPr>
          <p:spPr>
            <a:xfrm>
              <a:off x="3332923" y="3897704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  <a:latin typeface="+mj-lt"/>
                </a:rPr>
                <a:t>EE.LL.</a:t>
              </a:r>
            </a:p>
            <a:p>
              <a:pPr algn="ctr"/>
              <a:r>
                <a:rPr lang="it-IT" b="1" dirty="0" smtClean="0">
                  <a:solidFill>
                    <a:schemeClr val="bg1"/>
                  </a:solidFill>
                  <a:latin typeface="+mj-lt"/>
                </a:rPr>
                <a:t>39</a:t>
              </a:r>
              <a:r>
                <a:rPr lang="it-IT" b="1" dirty="0">
                  <a:solidFill>
                    <a:schemeClr val="bg1"/>
                  </a:solidFill>
                  <a:latin typeface="+mj-lt"/>
                </a:rPr>
                <a:t>%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="" xmlns:a16="http://schemas.microsoft.com/office/drawing/2014/main" id="{884DAFD6-6E62-43C4-BC22-1CB9819D0103}"/>
                </a:ext>
              </a:extLst>
            </p:cNvPr>
            <p:cNvSpPr txBox="1"/>
            <p:nvPr/>
          </p:nvSpPr>
          <p:spPr>
            <a:xfrm>
              <a:off x="1191584" y="2769605"/>
              <a:ext cx="10209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  <a:latin typeface="+mj-lt"/>
                </a:rPr>
                <a:t>Altri Enti</a:t>
              </a:r>
            </a:p>
            <a:p>
              <a:pPr algn="ctr"/>
              <a:r>
                <a:rPr lang="it-IT" b="1" dirty="0" smtClean="0">
                  <a:solidFill>
                    <a:schemeClr val="bg1"/>
                  </a:solidFill>
                  <a:latin typeface="+mj-lt"/>
                </a:rPr>
                <a:t>61</a:t>
              </a:r>
              <a:r>
                <a:rPr lang="it-IT" b="1" dirty="0">
                  <a:solidFill>
                    <a:schemeClr val="bg1"/>
                  </a:solidFill>
                  <a:latin typeface="+mj-lt"/>
                </a:rPr>
                <a:t>%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F457BB74-4F0C-F619-710E-70B7E3DAB14E}"/>
              </a:ext>
            </a:extLst>
          </p:cNvPr>
          <p:cNvSpPr txBox="1"/>
          <p:nvPr/>
        </p:nvSpPr>
        <p:spPr>
          <a:xfrm>
            <a:off x="6998941" y="2862042"/>
            <a:ext cx="726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+mj-lt"/>
              </a:rPr>
              <a:t>EE.LL.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+mj-lt"/>
              </a:rPr>
              <a:t>27%</a:t>
            </a:r>
            <a:endParaRPr lang="it-I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="" xmlns:a16="http://schemas.microsoft.com/office/drawing/2014/main" id="{884DAFD6-6E62-43C4-BC22-1CB9819D0103}"/>
              </a:ext>
            </a:extLst>
          </p:cNvPr>
          <p:cNvSpPr txBox="1"/>
          <p:nvPr/>
        </p:nvSpPr>
        <p:spPr>
          <a:xfrm>
            <a:off x="5299295" y="4849282"/>
            <a:ext cx="1020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+mj-lt"/>
              </a:rPr>
              <a:t>Altri Enti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+mj-lt"/>
              </a:rPr>
              <a:t>73%</a:t>
            </a:r>
            <a:endParaRPr lang="it-IT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82098" y="397421"/>
            <a:ext cx="8050342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dirty="0">
                <a:latin typeface="Neue Haas Grotesk Text Pro Medi"/>
                <a:ea typeface="+mj-ea"/>
                <a:cs typeface="+mj-cs"/>
              </a:rPr>
              <a:t>Servizio civile universale e EE.LL.</a:t>
            </a:r>
            <a:endParaRPr lang="it-IT" sz="3200" b="1" dirty="0">
              <a:latin typeface="Neue Haas Grotesk Text Pro Medi" pitchFamily="34" charset="0"/>
              <a:ea typeface="+mj-ea"/>
              <a:cs typeface="+mj-cs"/>
            </a:endParaRPr>
          </a:p>
          <a:p>
            <a:r>
              <a:rPr lang="it-IT" dirty="0" smtClean="0">
                <a:latin typeface="Neue Haas Grotesk Text Pro Medi"/>
              </a:rPr>
              <a:t>SCU e ruolo degli </a:t>
            </a:r>
            <a:r>
              <a:rPr lang="it-IT" dirty="0">
                <a:latin typeface="Neue Haas Grotesk Text Pro Medi"/>
              </a:rPr>
              <a:t>enti locali</a:t>
            </a:r>
            <a:endParaRPr lang="it-IT" dirty="0"/>
          </a:p>
        </p:txBody>
      </p:sp>
      <p:sp>
        <p:nvSpPr>
          <p:cNvPr id="11" name="Segnaposto numero diapositiva 11"/>
          <p:cNvSpPr txBox="1">
            <a:spLocks/>
          </p:cNvSpPr>
          <p:nvPr/>
        </p:nvSpPr>
        <p:spPr>
          <a:xfrm>
            <a:off x="8522898" y="228843"/>
            <a:ext cx="382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ACC2-C371-4FC0-AD2A-7D367D1980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986362" y="2762883"/>
            <a:ext cx="3389750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600" dirty="0">
                <a:latin typeface="Neue Haas Grotesk Text Pro Medi"/>
              </a:rPr>
              <a:t>Degli oltre </a:t>
            </a:r>
            <a:r>
              <a:rPr lang="it-IT" sz="1600" b="1" dirty="0">
                <a:latin typeface="Neue Haas Grotesk Text Pro Medi"/>
              </a:rPr>
              <a:t>5</a:t>
            </a:r>
            <a:r>
              <a:rPr lang="it-IT" sz="1600" b="1" dirty="0" smtClean="0">
                <a:latin typeface="Neue Haas Grotesk Text Pro Medi"/>
              </a:rPr>
              <a:t>0.000</a:t>
            </a:r>
            <a:r>
              <a:rPr lang="it-IT" sz="1600" dirty="0" smtClean="0">
                <a:latin typeface="Neue Haas Grotesk Text Pro Medi"/>
              </a:rPr>
              <a:t> </a:t>
            </a:r>
            <a:r>
              <a:rPr lang="it-IT" sz="1600" dirty="0">
                <a:latin typeface="Neue Haas Grotesk Text Pro Medi"/>
              </a:rPr>
              <a:t>operatori volontari avviati al servizio civile con il Bando </a:t>
            </a:r>
            <a:r>
              <a:rPr lang="it-IT" sz="1600" dirty="0" smtClean="0">
                <a:latin typeface="Neue Haas Grotesk Text Pro Medi"/>
              </a:rPr>
              <a:t>ordinario in corso, oltre </a:t>
            </a:r>
            <a:r>
              <a:rPr lang="it-IT" sz="1600" b="1" dirty="0" smtClean="0">
                <a:latin typeface="Neue Haas Grotesk Text Pro Medi"/>
              </a:rPr>
              <a:t>5.000</a:t>
            </a:r>
            <a:r>
              <a:rPr lang="it-IT" sz="1600" dirty="0" smtClean="0">
                <a:latin typeface="Neue Haas Grotesk Text Pro Medi"/>
              </a:rPr>
              <a:t> </a:t>
            </a:r>
            <a:r>
              <a:rPr lang="it-IT" sz="1600" dirty="0">
                <a:latin typeface="Neue Haas Grotesk Text Pro Medi"/>
              </a:rPr>
              <a:t>sono </a:t>
            </a:r>
            <a:r>
              <a:rPr lang="it-IT" sz="1600" b="1" dirty="0">
                <a:latin typeface="Neue Haas Grotesk Text Pro Medi"/>
              </a:rPr>
              <a:t>impegnati in progetti attuati da Enti locali.</a:t>
            </a:r>
            <a:endParaRPr lang="it-IT" sz="1600" b="1" i="1" dirty="0">
              <a:latin typeface="Neue Haas Grotesk Text Pro Medi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="" xmlns:a16="http://schemas.microsoft.com/office/drawing/2014/main" id="{7EA3E5D1-008C-741C-6FE4-78E891E8FF2F}"/>
              </a:ext>
            </a:extLst>
          </p:cNvPr>
          <p:cNvGrpSpPr/>
          <p:nvPr/>
        </p:nvGrpSpPr>
        <p:grpSpPr>
          <a:xfrm>
            <a:off x="737279" y="1616149"/>
            <a:ext cx="3887883" cy="3998118"/>
            <a:chOff x="673893" y="1269278"/>
            <a:chExt cx="3898107" cy="3991661"/>
          </a:xfrm>
        </p:grpSpPr>
        <p:pic>
          <p:nvPicPr>
            <p:cNvPr id="6" name="Immagine 5" descr="Immagine che contiene cerchio, Elementi grafici, verde, design&#10;&#10;Descrizione generata automaticamente">
              <a:extLst>
                <a:ext uri="{FF2B5EF4-FFF2-40B4-BE49-F238E27FC236}">
                  <a16:creationId xmlns="" xmlns:a16="http://schemas.microsoft.com/office/drawing/2014/main" id="{5F79A877-3130-1838-12D0-57C9BB877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93" y="1269278"/>
              <a:ext cx="3898107" cy="3991661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="" xmlns:a16="http://schemas.microsoft.com/office/drawing/2014/main" id="{A04437E9-35E3-CBA5-E486-7010EB3F99FB}"/>
                </a:ext>
              </a:extLst>
            </p:cNvPr>
            <p:cNvSpPr txBox="1"/>
            <p:nvPr/>
          </p:nvSpPr>
          <p:spPr>
            <a:xfrm>
              <a:off x="1202144" y="4008384"/>
              <a:ext cx="946085" cy="588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  <a:latin typeface="+mj-lt"/>
                </a:rPr>
                <a:t>Altri Enti</a:t>
              </a:r>
            </a:p>
            <a:p>
              <a:pPr algn="ctr"/>
              <a:r>
                <a:rPr lang="it-IT" b="1" dirty="0" smtClean="0">
                  <a:solidFill>
                    <a:schemeClr val="bg1"/>
                  </a:solidFill>
                  <a:latin typeface="+mj-lt"/>
                </a:rPr>
                <a:t>88</a:t>
              </a:r>
              <a:r>
                <a:rPr lang="it-IT" b="1" dirty="0">
                  <a:solidFill>
                    <a:schemeClr val="bg1"/>
                  </a:solidFill>
                  <a:latin typeface="+mj-lt"/>
                </a:rPr>
                <a:t>%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="" xmlns:a16="http://schemas.microsoft.com/office/drawing/2014/main" id="{913B243E-4B2E-F235-879D-C835E2D6D5A7}"/>
                </a:ext>
              </a:extLst>
            </p:cNvPr>
            <p:cNvSpPr txBox="1"/>
            <p:nvPr/>
          </p:nvSpPr>
          <p:spPr>
            <a:xfrm>
              <a:off x="1645503" y="2390433"/>
              <a:ext cx="2106099" cy="1198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b="1" dirty="0">
                <a:latin typeface="+mj-lt"/>
              </a:endParaRPr>
            </a:p>
            <a:p>
              <a:pPr algn="ctr"/>
              <a:r>
                <a:rPr lang="it-IT" b="1" dirty="0" smtClean="0">
                  <a:latin typeface="+mj-lt"/>
                </a:rPr>
                <a:t>50.347</a:t>
              </a:r>
              <a:endParaRPr lang="it-IT" b="1" dirty="0">
                <a:latin typeface="+mj-lt"/>
              </a:endParaRPr>
            </a:p>
            <a:p>
              <a:r>
                <a:rPr lang="it-IT" b="1" dirty="0">
                  <a:latin typeface="+mj-lt"/>
                </a:rPr>
                <a:t>Operatori volontari </a:t>
              </a:r>
            </a:p>
            <a:p>
              <a:r>
                <a:rPr lang="it-IT" b="1" dirty="0">
                  <a:latin typeface="+mj-lt"/>
                </a:rPr>
                <a:t>Avviati- Bando 2022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="" xmlns:a16="http://schemas.microsoft.com/office/drawing/2014/main" id="{5727B5F6-1E28-50E3-A244-55BF8CF800DF}"/>
                </a:ext>
              </a:extLst>
            </p:cNvPr>
            <p:cNvSpPr txBox="1"/>
            <p:nvPr/>
          </p:nvSpPr>
          <p:spPr>
            <a:xfrm>
              <a:off x="2792285" y="1604396"/>
              <a:ext cx="673228" cy="588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  <a:latin typeface="+mj-lt"/>
                </a:rPr>
                <a:t>EE.LL.</a:t>
              </a:r>
            </a:p>
            <a:p>
              <a:pPr algn="ctr"/>
              <a:r>
                <a:rPr lang="it-IT" b="1" dirty="0" smtClean="0">
                  <a:solidFill>
                    <a:schemeClr val="bg1"/>
                  </a:solidFill>
                  <a:latin typeface="+mj-lt"/>
                </a:rPr>
                <a:t>12</a:t>
              </a:r>
              <a:r>
                <a:rPr lang="it-IT" b="1" dirty="0">
                  <a:solidFill>
                    <a:schemeClr val="bg1"/>
                  </a:solidFill>
                  <a:latin typeface="+mj-lt"/>
                </a:rPr>
                <a:t>%</a:t>
              </a: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A6E5AA25-13BE-9315-D51A-0DF3D8DA6495}"/>
              </a:ext>
            </a:extLst>
          </p:cNvPr>
          <p:cNvSpPr txBox="1"/>
          <p:nvPr/>
        </p:nvSpPr>
        <p:spPr>
          <a:xfrm>
            <a:off x="392040" y="5858815"/>
            <a:ext cx="77815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latin typeface="+mj-lt"/>
                <a:cs typeface="Calibri"/>
              </a:rPr>
              <a:t>Fonte: elaborazione dati del Dipartimento per le Politiche giovanili e il SCU – Bando ordinario 2022 – agg. </a:t>
            </a:r>
            <a:r>
              <a:rPr lang="it-IT" sz="1100" b="1" dirty="0" smtClean="0">
                <a:latin typeface="+mj-lt"/>
                <a:cs typeface="Calibri"/>
              </a:rPr>
              <a:t>20 settembre </a:t>
            </a:r>
            <a:r>
              <a:rPr lang="it-IT" sz="1100" b="1" dirty="0">
                <a:latin typeface="+mj-lt"/>
                <a:cs typeface="Calibri"/>
              </a:rPr>
              <a:t>2023</a:t>
            </a:r>
          </a:p>
          <a:p>
            <a:pPr algn="ctr"/>
            <a:endParaRPr lang="it-IT" sz="1100" b="1" dirty="0">
              <a:latin typeface="+mj-lt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82098" y="397421"/>
            <a:ext cx="8050342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dirty="0">
                <a:latin typeface="Neue Haas Grotesk Text Pro Medi"/>
                <a:ea typeface="+mj-ea"/>
                <a:cs typeface="+mj-cs"/>
              </a:rPr>
              <a:t>Servizio civile universale e EE.LL.</a:t>
            </a:r>
            <a:endParaRPr lang="it-IT" sz="3200" b="1" dirty="0">
              <a:latin typeface="Neue Haas Grotesk Text Pro Medi" pitchFamily="34" charset="0"/>
              <a:ea typeface="+mj-ea"/>
              <a:cs typeface="+mj-cs"/>
            </a:endParaRPr>
          </a:p>
          <a:p>
            <a:r>
              <a:rPr lang="it-IT" dirty="0" smtClean="0">
                <a:latin typeface="Neue Haas Grotesk Text Pro Medi"/>
              </a:rPr>
              <a:t>SCU e ruolo degli </a:t>
            </a:r>
            <a:r>
              <a:rPr lang="it-IT" dirty="0">
                <a:latin typeface="Neue Haas Grotesk Text Pro Medi"/>
              </a:rPr>
              <a:t>enti locali</a:t>
            </a:r>
            <a:endParaRPr lang="it-IT" dirty="0"/>
          </a:p>
        </p:txBody>
      </p:sp>
      <p:sp>
        <p:nvSpPr>
          <p:cNvPr id="11" name="Segnaposto numero diapositiva 11"/>
          <p:cNvSpPr txBox="1">
            <a:spLocks/>
          </p:cNvSpPr>
          <p:nvPr/>
        </p:nvSpPr>
        <p:spPr>
          <a:xfrm>
            <a:off x="8522898" y="228843"/>
            <a:ext cx="382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ACC2-C371-4FC0-AD2A-7D367D1980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8" name="Gruppo 27">
            <a:extLst>
              <a:ext uri="{FF2B5EF4-FFF2-40B4-BE49-F238E27FC236}">
                <a16:creationId xmlns="" xmlns:a16="http://schemas.microsoft.com/office/drawing/2014/main" id="{BB659D68-F3FC-2F13-31BE-BE7C1CCF884E}"/>
              </a:ext>
            </a:extLst>
          </p:cNvPr>
          <p:cNvGrpSpPr/>
          <p:nvPr/>
        </p:nvGrpSpPr>
        <p:grpSpPr>
          <a:xfrm>
            <a:off x="468746" y="1477925"/>
            <a:ext cx="4273385" cy="4295261"/>
            <a:chOff x="-7066" y="1099371"/>
            <a:chExt cx="4764518" cy="4577998"/>
          </a:xfrm>
        </p:grpSpPr>
        <p:pic>
          <p:nvPicPr>
            <p:cNvPr id="27" name="Immagine 26" descr="Immagine che contiene cerchio, Policromia, Elementi grafici, grafica&#10;&#10;Descrizione generata automaticamente">
              <a:extLst>
                <a:ext uri="{FF2B5EF4-FFF2-40B4-BE49-F238E27FC236}">
                  <a16:creationId xmlns="" xmlns:a16="http://schemas.microsoft.com/office/drawing/2014/main" id="{4ADDD131-5959-D047-3989-36E72B12D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20" y="1352739"/>
              <a:ext cx="4380432" cy="4324630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="" xmlns:a16="http://schemas.microsoft.com/office/drawing/2014/main" id="{50C01EDB-06E5-892B-D7D4-D2EC2C21619A}"/>
                </a:ext>
              </a:extLst>
            </p:cNvPr>
            <p:cNvSpPr txBox="1"/>
            <p:nvPr/>
          </p:nvSpPr>
          <p:spPr>
            <a:xfrm>
              <a:off x="1255178" y="3886588"/>
              <a:ext cx="262411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  <a:latin typeface="+mj-lt"/>
                </a:rPr>
                <a:t>38,5%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  <a:latin typeface="+mj-lt"/>
                </a:rPr>
                <a:t>Educazione e promozione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  <a:latin typeface="+mj-lt"/>
                </a:rPr>
                <a:t>cultura ambiente 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  <a:latin typeface="+mj-lt"/>
                </a:rPr>
                <a:t>turismo e sport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="" xmlns:a16="http://schemas.microsoft.com/office/drawing/2014/main" id="{E90F011A-A0FA-70F1-25C8-2D826E76291B}"/>
                </a:ext>
              </a:extLst>
            </p:cNvPr>
            <p:cNvSpPr txBox="1"/>
            <p:nvPr/>
          </p:nvSpPr>
          <p:spPr>
            <a:xfrm>
              <a:off x="2933845" y="2519116"/>
              <a:ext cx="1299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  <a:latin typeface="+mj-lt"/>
                </a:rPr>
                <a:t>29,2%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Assistenza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="" xmlns:a16="http://schemas.microsoft.com/office/drawing/2014/main" id="{41B88626-0FEE-DD66-54D2-85A5ED14843B}"/>
                </a:ext>
              </a:extLst>
            </p:cNvPr>
            <p:cNvSpPr txBox="1"/>
            <p:nvPr/>
          </p:nvSpPr>
          <p:spPr>
            <a:xfrm>
              <a:off x="868046" y="2149762"/>
              <a:ext cx="12995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  <a:latin typeface="+mj-lt"/>
                </a:rPr>
                <a:t>21.2%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Patrimonio culturale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="" xmlns:a16="http://schemas.microsoft.com/office/drawing/2014/main" id="{26EC4A79-7790-ED3E-4615-E11EFB43A572}"/>
                </a:ext>
              </a:extLst>
            </p:cNvPr>
            <p:cNvSpPr txBox="1"/>
            <p:nvPr/>
          </p:nvSpPr>
          <p:spPr>
            <a:xfrm>
              <a:off x="-7066" y="4019447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0.5%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="" xmlns:a16="http://schemas.microsoft.com/office/drawing/2014/main" id="{8D159AAA-0A0A-A32F-1B6E-F93D7FE82B1D}"/>
                </a:ext>
              </a:extLst>
            </p:cNvPr>
            <p:cNvSpPr txBox="1"/>
            <p:nvPr/>
          </p:nvSpPr>
          <p:spPr>
            <a:xfrm>
              <a:off x="2535522" y="1099371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0.7%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="" xmlns:a16="http://schemas.microsoft.com/office/drawing/2014/main" id="{230D470E-83C8-AB90-E95B-0262D7EC3FA0}"/>
                </a:ext>
              </a:extLst>
            </p:cNvPr>
            <p:cNvSpPr txBox="1"/>
            <p:nvPr/>
          </p:nvSpPr>
          <p:spPr>
            <a:xfrm>
              <a:off x="1827469" y="1127624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2%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="" xmlns:a16="http://schemas.microsoft.com/office/drawing/2014/main" id="{4F72DF2C-1C4E-4E3F-F45E-0889065E9BDC}"/>
                </a:ext>
              </a:extLst>
            </p:cNvPr>
            <p:cNvSpPr txBox="1"/>
            <p:nvPr/>
          </p:nvSpPr>
          <p:spPr>
            <a:xfrm>
              <a:off x="487429" y="3470636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7%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294C08C8-3FB2-C02A-F3E2-BE2D9BD9CA7C}"/>
              </a:ext>
            </a:extLst>
          </p:cNvPr>
          <p:cNvSpPr txBox="1"/>
          <p:nvPr/>
        </p:nvSpPr>
        <p:spPr>
          <a:xfrm>
            <a:off x="392040" y="5810969"/>
            <a:ext cx="783755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latin typeface="+mj-lt"/>
                <a:cs typeface="Calibri"/>
              </a:rPr>
              <a:t>Fonte: elaborazione dati del Dipartimento per le Politiche giovanili e il SCU – Bando ordinario 2022 – agg. </a:t>
            </a:r>
            <a:r>
              <a:rPr lang="it-IT" sz="1100" b="1" dirty="0" smtClean="0">
                <a:latin typeface="+mj-lt"/>
                <a:cs typeface="Calibri"/>
              </a:rPr>
              <a:t>20 settembre </a:t>
            </a:r>
            <a:r>
              <a:rPr lang="it-IT" sz="1100" b="1" dirty="0">
                <a:latin typeface="+mj-lt"/>
                <a:cs typeface="Calibri"/>
              </a:rPr>
              <a:t>2023</a:t>
            </a:r>
          </a:p>
          <a:p>
            <a:pPr algn="ctr"/>
            <a:endParaRPr lang="it-IT" sz="1100" b="1" dirty="0">
              <a:latin typeface="+mj-lt"/>
              <a:cs typeface="Calibri"/>
            </a:endParaRPr>
          </a:p>
          <a:p>
            <a:pPr algn="ctr"/>
            <a:endParaRPr lang="it-IT" sz="1100" b="1" dirty="0">
              <a:latin typeface="+mj-lt"/>
              <a:cs typeface="Calibri"/>
            </a:endParaRPr>
          </a:p>
        </p:txBody>
      </p:sp>
      <p:grpSp>
        <p:nvGrpSpPr>
          <p:cNvPr id="32" name="Gruppo 31"/>
          <p:cNvGrpSpPr/>
          <p:nvPr/>
        </p:nvGrpSpPr>
        <p:grpSpPr>
          <a:xfrm>
            <a:off x="4785570" y="1499118"/>
            <a:ext cx="3928556" cy="4031873"/>
            <a:chOff x="4785570" y="1499118"/>
            <a:chExt cx="3928556" cy="4031873"/>
          </a:xfrm>
        </p:grpSpPr>
        <p:sp>
          <p:nvSpPr>
            <p:cNvPr id="10" name="Rettangolo 9"/>
            <p:cNvSpPr/>
            <p:nvPr/>
          </p:nvSpPr>
          <p:spPr>
            <a:xfrm>
              <a:off x="4785570" y="1499118"/>
              <a:ext cx="3928556" cy="403187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it-IT" sz="1600" b="1" dirty="0">
                  <a:latin typeface="Neue Haas Grotesk Text Pro Medi"/>
                </a:rPr>
                <a:t>Settori di intervento (ex </a:t>
              </a:r>
              <a:r>
                <a:rPr lang="it-IT" sz="1600" b="1" dirty="0" smtClean="0">
                  <a:latin typeface="Neue Haas Grotesk Text Pro Medi"/>
                </a:rPr>
                <a:t>art.</a:t>
              </a:r>
              <a:r>
                <a:rPr lang="it-IT" sz="1600" dirty="0" smtClean="0"/>
                <a:t>  </a:t>
              </a:r>
              <a:r>
                <a:rPr lang="it-IT" sz="1600" b="1" dirty="0" smtClean="0">
                  <a:latin typeface="Neue Haas Grotesk Text Pro Medi"/>
                </a:rPr>
                <a:t>3 d.lgs. n.</a:t>
              </a:r>
              <a:r>
                <a:rPr lang="it-IT" sz="1600" dirty="0" smtClean="0"/>
                <a:t>   </a:t>
              </a:r>
              <a:r>
                <a:rPr lang="it-IT" sz="1600" b="1" dirty="0" smtClean="0">
                  <a:latin typeface="Neue Haas Grotesk Text Pro Medi"/>
                </a:rPr>
                <a:t>40/2017</a:t>
              </a:r>
              <a:r>
                <a:rPr lang="it-IT" sz="1600" b="1" dirty="0">
                  <a:latin typeface="Neue Haas Grotesk Text Pro Medi"/>
                </a:rPr>
                <a:t>): dei 410 progetti</a:t>
              </a:r>
              <a:r>
                <a:rPr lang="it-IT" sz="1600" dirty="0">
                  <a:latin typeface="Neue Haas Grotesk Text Pro Medi"/>
                </a:rPr>
                <a:t> di SCU degli Enti Locali la percentuale più alta è nel </a:t>
              </a:r>
              <a:r>
                <a:rPr lang="it-IT" sz="1600" b="1" dirty="0">
                  <a:latin typeface="Neue Haas Grotesk Text Pro Medi"/>
                </a:rPr>
                <a:t>settore</a:t>
              </a:r>
              <a:r>
                <a:rPr lang="it-IT" sz="1600" dirty="0">
                  <a:latin typeface="Neue Haas Grotesk Text Pro Medi"/>
                </a:rPr>
                <a:t> «</a:t>
              </a:r>
              <a:r>
                <a:rPr lang="it-IT" sz="1600" i="1" dirty="0">
                  <a:latin typeface="Neue Haas Grotesk Text Pro Medi"/>
                </a:rPr>
                <a:t>Educazione e promozione culturale, paesaggistica, ambientale, del turismo sostenibile e sociale e dello sport </a:t>
              </a:r>
              <a:r>
                <a:rPr lang="it-IT" sz="1600" dirty="0">
                  <a:latin typeface="Neue Haas Grotesk Text Pro Medi"/>
                </a:rPr>
                <a:t>seguito da </a:t>
              </a:r>
              <a:r>
                <a:rPr lang="it-IT" sz="1600" i="1" dirty="0">
                  <a:latin typeface="Neue Haas Grotesk Text Pro Medi"/>
                </a:rPr>
                <a:t>Assistenza</a:t>
              </a:r>
              <a:r>
                <a:rPr lang="it-IT" sz="1600" dirty="0">
                  <a:latin typeface="Neue Haas Grotesk Text Pro Medi"/>
                </a:rPr>
                <a:t> e </a:t>
              </a:r>
              <a:r>
                <a:rPr lang="it-IT" sz="1600" i="1" dirty="0">
                  <a:latin typeface="Neue Haas Grotesk Text Pro Medi"/>
                </a:rPr>
                <a:t>Patrimonio storico artistico e culturale» </a:t>
              </a:r>
            </a:p>
            <a:p>
              <a:endParaRPr lang="it-IT" sz="1600" dirty="0">
                <a:latin typeface="Neue Haas Grotesk Text Pro Medi"/>
              </a:endParaRPr>
            </a:p>
            <a:p>
              <a:r>
                <a:rPr lang="it-IT" sz="1600" b="1" dirty="0">
                  <a:latin typeface="Neue Haas Grotesk Text Pro Medi"/>
                </a:rPr>
                <a:t>Seguono i settori:</a:t>
              </a:r>
            </a:p>
            <a:p>
              <a:r>
                <a:rPr lang="it-IT" sz="1600" dirty="0" smtClean="0">
                  <a:latin typeface="Neue Haas Grotesk Text Pro Medi"/>
                </a:rPr>
                <a:t>    Patrimonio </a:t>
              </a:r>
              <a:r>
                <a:rPr lang="it-IT" sz="1600" dirty="0">
                  <a:latin typeface="Neue Haas Grotesk Text Pro Medi"/>
                </a:rPr>
                <a:t>ambientale e </a:t>
              </a:r>
              <a:r>
                <a:rPr lang="it-IT" sz="1600" dirty="0" smtClean="0">
                  <a:latin typeface="Neue Haas Grotesk Text Pro Medi"/>
                </a:rPr>
                <a:t>  riqualificazione </a:t>
              </a:r>
              <a:r>
                <a:rPr lang="it-IT" sz="1600" dirty="0">
                  <a:latin typeface="Neue Haas Grotesk Text Pro Medi"/>
                </a:rPr>
                <a:t>urbana (7%)</a:t>
              </a:r>
            </a:p>
            <a:p>
              <a:r>
                <a:rPr lang="it-IT" sz="1600" dirty="0" smtClean="0">
                  <a:latin typeface="Neue Haas Grotesk Text Pro Medi"/>
                </a:rPr>
                <a:t>    Protezione </a:t>
              </a:r>
              <a:r>
                <a:rPr lang="it-IT" sz="1600" dirty="0">
                  <a:latin typeface="Neue Haas Grotesk Text Pro Medi"/>
                </a:rPr>
                <a:t>Civile (2</a:t>
              </a:r>
              <a:r>
                <a:rPr lang="it-IT" sz="1600" dirty="0" smtClean="0">
                  <a:latin typeface="Neue Haas Grotesk Text Pro Medi"/>
                </a:rPr>
                <a:t>%) </a:t>
              </a:r>
              <a:endParaRPr lang="it-IT" sz="1600" dirty="0">
                <a:latin typeface="Neue Haas Grotesk Text Pro Medi"/>
              </a:endParaRPr>
            </a:p>
            <a:p>
              <a:r>
                <a:rPr lang="it-IT" sz="1600" dirty="0" smtClean="0">
                  <a:latin typeface="Neue Haas Grotesk Text Pro Medi"/>
                </a:rPr>
                <a:t>    Agricoltura </a:t>
              </a:r>
              <a:r>
                <a:rPr lang="it-IT" sz="1600" dirty="0">
                  <a:latin typeface="Neue Haas Grotesk Text Pro Medi"/>
                </a:rPr>
                <a:t>in zona di montagna, agricoltura sociale e biodiversità (0,7%)</a:t>
              </a:r>
            </a:p>
            <a:p>
              <a:r>
                <a:rPr lang="it-IT" sz="1600" dirty="0">
                  <a:latin typeface="Neue Haas Grotesk Text Pro Medi"/>
                </a:rPr>
                <a:t> </a:t>
              </a:r>
              <a:r>
                <a:rPr lang="it-IT" sz="1600" dirty="0" smtClean="0">
                  <a:latin typeface="Neue Haas Grotesk Text Pro Medi"/>
                </a:rPr>
                <a:t>   Estero </a:t>
              </a:r>
              <a:r>
                <a:rPr lang="it-IT" sz="1600" dirty="0">
                  <a:latin typeface="Neue Haas Grotesk Text Pro Medi"/>
                </a:rPr>
                <a:t>(0,5%)</a:t>
              </a: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4890977" y="4029738"/>
              <a:ext cx="127590" cy="127591"/>
            </a:xfrm>
            <a:prstGeom prst="rect">
              <a:avLst/>
            </a:prstGeom>
            <a:solidFill>
              <a:srgbClr val="00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4905154" y="4543646"/>
              <a:ext cx="127590" cy="127591"/>
            </a:xfrm>
            <a:prstGeom prst="rect">
              <a:avLst/>
            </a:prstGeom>
            <a:solidFill>
              <a:srgbClr val="ABC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4898066" y="4802372"/>
              <a:ext cx="127590" cy="127591"/>
            </a:xfrm>
            <a:prstGeom prst="rect">
              <a:avLst/>
            </a:prstGeom>
            <a:solidFill>
              <a:srgbClr val="5B7CC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4890977" y="5263116"/>
              <a:ext cx="127590" cy="127591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1"/>
          <p:cNvSpPr txBox="1">
            <a:spLocks/>
          </p:cNvSpPr>
          <p:nvPr/>
        </p:nvSpPr>
        <p:spPr>
          <a:xfrm>
            <a:off x="8522898" y="228843"/>
            <a:ext cx="382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ACC2-C371-4FC0-AD2A-7D367D1980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25FBA8BA-74B7-9E3D-3F20-F1461F532A85}"/>
              </a:ext>
            </a:extLst>
          </p:cNvPr>
          <p:cNvSpPr txBox="1"/>
          <p:nvPr/>
        </p:nvSpPr>
        <p:spPr>
          <a:xfrm>
            <a:off x="1367282" y="6102491"/>
            <a:ext cx="62368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latin typeface="+mj-lt"/>
                <a:cs typeface="Calibri"/>
              </a:rPr>
              <a:t>Fonte: elaborazione dati del Dipartimento per le Politiche giovanili e il SCU – agg. </a:t>
            </a:r>
            <a:r>
              <a:rPr lang="it-IT" sz="1100" b="1" dirty="0" smtClean="0">
                <a:latin typeface="+mj-lt"/>
                <a:cs typeface="Calibri"/>
              </a:rPr>
              <a:t>1 settembre </a:t>
            </a:r>
            <a:r>
              <a:rPr lang="it-IT" sz="1100" b="1" dirty="0">
                <a:latin typeface="+mj-lt"/>
                <a:cs typeface="Calibri"/>
              </a:rPr>
              <a:t>2023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82098" y="397421"/>
            <a:ext cx="8050342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dirty="0">
                <a:latin typeface="Neue Haas Grotesk Text Pro Medi"/>
                <a:ea typeface="+mj-ea"/>
                <a:cs typeface="+mj-cs"/>
              </a:rPr>
              <a:t>Servizio civile universale e EE.LL.</a:t>
            </a:r>
            <a:endParaRPr lang="it-IT" sz="3200" b="1" dirty="0">
              <a:latin typeface="Neue Haas Grotesk Text Pro Medi" pitchFamily="34" charset="0"/>
              <a:ea typeface="+mj-ea"/>
              <a:cs typeface="+mj-cs"/>
            </a:endParaRPr>
          </a:p>
          <a:p>
            <a:r>
              <a:rPr lang="it-IT" dirty="0" smtClean="0">
                <a:latin typeface="Neue Haas Grotesk Text Pro Medi"/>
              </a:rPr>
              <a:t>SCU e ruolo degli enti locali</a:t>
            </a:r>
            <a:endParaRPr lang="it-IT" dirty="0"/>
          </a:p>
        </p:txBody>
      </p:sp>
      <p:grpSp>
        <p:nvGrpSpPr>
          <p:cNvPr id="17" name="Gruppo 16"/>
          <p:cNvGrpSpPr/>
          <p:nvPr/>
        </p:nvGrpSpPr>
        <p:grpSpPr>
          <a:xfrm>
            <a:off x="581025" y="1257299"/>
            <a:ext cx="8151800" cy="4914900"/>
            <a:chOff x="581025" y="1257299"/>
            <a:chExt cx="8151800" cy="4914900"/>
          </a:xfrm>
        </p:grpSpPr>
        <p:sp>
          <p:nvSpPr>
            <p:cNvPr id="25" name="Rettangolo 24"/>
            <p:cNvSpPr/>
            <p:nvPr/>
          </p:nvSpPr>
          <p:spPr>
            <a:xfrm>
              <a:off x="4738726" y="1257299"/>
              <a:ext cx="3994099" cy="2769989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it-IT" sz="1600" b="1" dirty="0" smtClean="0">
                  <a:latin typeface="Neue Haas Grotesk Text Pro Medi"/>
                </a:rPr>
                <a:t>FOCUS PROVINCE</a:t>
              </a:r>
            </a:p>
            <a:p>
              <a:pPr algn="ctr"/>
              <a:endParaRPr lang="it-IT" sz="800" b="1" dirty="0" smtClean="0">
                <a:latin typeface="Neue Haas Grotesk Text Pro Medi"/>
              </a:endParaRPr>
            </a:p>
            <a:p>
              <a:pPr>
                <a:buFont typeface="Arial" pitchFamily="34" charset="0"/>
                <a:buChar char="•"/>
              </a:pPr>
              <a:r>
                <a:rPr lang="it-IT" sz="1500" dirty="0" smtClean="0">
                  <a:latin typeface="Neue Haas Grotesk Text Pro Medi"/>
                </a:rPr>
                <a:t> </a:t>
              </a:r>
              <a:r>
                <a:rPr lang="it-IT" sz="1500" b="1" dirty="0" smtClean="0">
                  <a:latin typeface="Neue Haas Grotesk Text Pro Medi"/>
                </a:rPr>
                <a:t>6</a:t>
              </a:r>
              <a:r>
                <a:rPr lang="it-IT" sz="1500" dirty="0" smtClean="0">
                  <a:latin typeface="Neue Haas Grotesk Text Pro Medi"/>
                </a:rPr>
                <a:t> province titolari di iscrizione quasi tutte coinvolte nel Bando ordinario in corso 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1500" dirty="0" smtClean="0">
                  <a:latin typeface="Neue Haas Grotesk Text Pro Medi"/>
                </a:rPr>
                <a:t> </a:t>
              </a:r>
              <a:r>
                <a:rPr lang="it-IT" sz="1500" b="1" dirty="0" smtClean="0">
                  <a:latin typeface="Neue Haas Grotesk Text Pro Medi"/>
                </a:rPr>
                <a:t>17</a:t>
              </a:r>
              <a:r>
                <a:rPr lang="it-IT" sz="1500" dirty="0" smtClean="0">
                  <a:latin typeface="Neue Haas Grotesk Text Pro Medi"/>
                </a:rPr>
                <a:t> enti di accoglienza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1500" dirty="0" smtClean="0">
                  <a:latin typeface="Neue Haas Grotesk Text Pro Medi"/>
                </a:rPr>
                <a:t> </a:t>
              </a:r>
              <a:r>
                <a:rPr lang="it-IT" sz="1500" b="1" dirty="0" smtClean="0">
                  <a:latin typeface="Neue Haas Grotesk Text Pro Medi"/>
                </a:rPr>
                <a:t>77</a:t>
              </a:r>
              <a:r>
                <a:rPr lang="it-IT" sz="1500" dirty="0" smtClean="0">
                  <a:latin typeface="Neue Haas Grotesk Text Pro Medi"/>
                </a:rPr>
                <a:t> progetti con posizioni di OV finanziate (vari bandi 21-22)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1500" dirty="0" smtClean="0">
                  <a:latin typeface="Neue Haas Grotesk Text Pro Medi"/>
                </a:rPr>
                <a:t> </a:t>
              </a:r>
              <a:r>
                <a:rPr lang="it-IT" sz="1500" b="1" dirty="0" smtClean="0">
                  <a:latin typeface="Neue Haas Grotesk Text Pro Medi"/>
                </a:rPr>
                <a:t>495 </a:t>
              </a:r>
              <a:r>
                <a:rPr lang="it-IT" sz="1500" dirty="0" smtClean="0">
                  <a:latin typeface="Neue Haas Grotesk Text Pro Medi"/>
                </a:rPr>
                <a:t>OV in servizio nell’ambito dei bandi 2022 (ordinario e SCD)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1500" dirty="0" smtClean="0">
                  <a:latin typeface="Neue Haas Grotesk Text Pro Medi"/>
                </a:rPr>
                <a:t> </a:t>
              </a:r>
              <a:r>
                <a:rPr lang="it-IT" sz="1500" b="1" dirty="0" smtClean="0">
                  <a:latin typeface="Neue Haas Grotesk Text Pro Medi"/>
                </a:rPr>
                <a:t>74</a:t>
              </a:r>
              <a:r>
                <a:rPr lang="it-IT" sz="1500" dirty="0" smtClean="0">
                  <a:latin typeface="Neue Haas Grotesk Text Pro Medi"/>
                </a:rPr>
                <a:t> posizioni per il Servizio civile digitale da selezionare a chiusura del Bando 2023 (</a:t>
              </a:r>
              <a:r>
                <a:rPr lang="it-IT" sz="1500" b="1" dirty="0" smtClean="0">
                  <a:latin typeface="Neue Haas Grotesk Text Pro Medi"/>
                </a:rPr>
                <a:t>70</a:t>
              </a:r>
              <a:r>
                <a:rPr lang="it-IT" sz="1500" dirty="0" smtClean="0">
                  <a:latin typeface="Neue Haas Grotesk Text Pro Medi"/>
                </a:rPr>
                <a:t> Provincia di Foggia e </a:t>
              </a:r>
              <a:r>
                <a:rPr lang="it-IT" sz="1500" b="1" dirty="0" smtClean="0">
                  <a:latin typeface="Neue Haas Grotesk Text Pro Medi"/>
                </a:rPr>
                <a:t>4</a:t>
              </a:r>
              <a:r>
                <a:rPr lang="it-IT" sz="1500" dirty="0" smtClean="0">
                  <a:latin typeface="Neue Haas Grotesk Text Pro Medi"/>
                </a:rPr>
                <a:t> Provincia di Cuneo)</a:t>
              </a:r>
              <a:endParaRPr lang="it-IT" sz="1500" b="1" i="1" dirty="0" smtClean="0">
                <a:latin typeface="Neue Haas Grotesk Text Pro Medi"/>
              </a:endParaRPr>
            </a:p>
          </p:txBody>
        </p:sp>
        <p:grpSp>
          <p:nvGrpSpPr>
            <p:cNvPr id="24" name="Gruppo 23"/>
            <p:cNvGrpSpPr/>
            <p:nvPr/>
          </p:nvGrpSpPr>
          <p:grpSpPr>
            <a:xfrm>
              <a:off x="673035" y="1413665"/>
              <a:ext cx="3768663" cy="2552699"/>
              <a:chOff x="854010" y="1185065"/>
              <a:chExt cx="3768663" cy="2552699"/>
            </a:xfrm>
          </p:grpSpPr>
          <p:sp>
            <p:nvSpPr>
              <p:cNvPr id="20" name="CasellaDiTesto 19">
                <a:extLst>
                  <a:ext uri="{FF2B5EF4-FFF2-40B4-BE49-F238E27FC236}">
                    <a16:creationId xmlns="" xmlns:a16="http://schemas.microsoft.com/office/drawing/2014/main" id="{4F75597C-A530-43A1-19DC-05B39B3C3017}"/>
                  </a:ext>
                </a:extLst>
              </p:cNvPr>
              <p:cNvSpPr txBox="1"/>
              <p:nvPr/>
            </p:nvSpPr>
            <p:spPr>
              <a:xfrm>
                <a:off x="3423339" y="1808175"/>
                <a:ext cx="1199334" cy="1031051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1" dirty="0" smtClean="0">
                    <a:latin typeface="+mj-lt"/>
                  </a:rPr>
                  <a:t>di cui </a:t>
                </a:r>
                <a:r>
                  <a:rPr lang="it-IT" sz="1400" b="1" dirty="0" smtClean="0">
                    <a:latin typeface="+mj-lt"/>
                  </a:rPr>
                  <a:t>3%</a:t>
                </a:r>
                <a:r>
                  <a:rPr lang="it-IT" sz="1100" b="1" dirty="0" smtClean="0">
                    <a:latin typeface="+mj-lt"/>
                  </a:rPr>
                  <a:t> Province, con lo </a:t>
                </a:r>
                <a:r>
                  <a:rPr lang="it-IT" sz="1400" b="1" dirty="0" smtClean="0">
                    <a:latin typeface="+mj-lt"/>
                  </a:rPr>
                  <a:t>0,3%</a:t>
                </a:r>
                <a:r>
                  <a:rPr lang="it-IT" sz="1100" b="1" dirty="0" smtClean="0">
                    <a:latin typeface="+mj-lt"/>
                  </a:rPr>
                  <a:t> di enti di accoglienza  dei 4.327 degli EE.LL </a:t>
                </a:r>
                <a:endParaRPr lang="it-IT" sz="1100" b="1" dirty="0">
                  <a:latin typeface="+mj-lt"/>
                </a:endParaRP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844242" y="1194833"/>
                <a:ext cx="2552699" cy="2533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CasellaDiTesto 20"/>
              <p:cNvSpPr txBox="1"/>
              <p:nvPr/>
            </p:nvSpPr>
            <p:spPr>
              <a:xfrm>
                <a:off x="1484985" y="2114095"/>
                <a:ext cx="117450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1" dirty="0" smtClean="0"/>
                  <a:t>179</a:t>
                </a:r>
              </a:p>
              <a:p>
                <a:pPr algn="ctr"/>
                <a:r>
                  <a:rPr lang="it-IT" sz="1100" b="1" dirty="0" smtClean="0"/>
                  <a:t>Enti locali iscritti</a:t>
                </a:r>
              </a:p>
              <a:p>
                <a:pPr algn="ctr"/>
                <a:r>
                  <a:rPr lang="it-IT" sz="1100" b="1" dirty="0" smtClean="0"/>
                  <a:t>all’Albo SCU</a:t>
                </a: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1025" y="4046119"/>
              <a:ext cx="7648576" cy="212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2371858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1462</Words>
  <Application>Microsoft Office PowerPoint</Application>
  <PresentationFormat>Presentazione su schermo (4:3)</PresentationFormat>
  <Paragraphs>224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Formazione e capacity building per le Province Italiane e la crescita dei territori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tsalvati</dc:creator>
  <cp:lastModifiedBy>lmassoli</cp:lastModifiedBy>
  <cp:revision>476</cp:revision>
  <cp:lastPrinted>2023-09-16T18:20:37Z</cp:lastPrinted>
  <dcterms:created xsi:type="dcterms:W3CDTF">2023-04-24T15:07:32Z</dcterms:created>
  <dcterms:modified xsi:type="dcterms:W3CDTF">2023-09-28T11:57:48Z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2023-09-15T12:27:41Z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4363852c-176e-4ee6-9527-793d854af270</vt:lpwstr>
  </property>
  <property fmtid="{D5CDD505-2E9C-101B-9397-08002B2CF9AE}" pid="8" name="MSIP_Label_5097a60d-5525-435b-8989-8eb48ac0c8cd_ContentBits">
    <vt:lpwstr>0</vt:lpwstr>
  </property>
</Properties>
</file>