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79" r:id="rId3"/>
    <p:sldId id="266" r:id="rId4"/>
    <p:sldId id="267" r:id="rId5"/>
    <p:sldId id="268" r:id="rId6"/>
    <p:sldId id="269" r:id="rId7"/>
    <p:sldId id="270" r:id="rId8"/>
    <p:sldId id="271" r:id="rId9"/>
    <p:sldId id="272" r:id="rId10"/>
    <p:sldId id="273" r:id="rId11"/>
    <p:sldId id="274" r:id="rId12"/>
    <p:sldId id="275" r:id="rId13"/>
    <p:sldId id="276" r:id="rId14"/>
    <p:sldId id="277" r:id="rId15"/>
    <p:sldId id="263" r:id="rId16"/>
    <p:sldId id="280" r:id="rId17"/>
    <p:sldId id="281" r:id="rId18"/>
    <p:sldId id="283" r:id="rId19"/>
    <p:sldId id="284" r:id="rId20"/>
    <p:sldId id="285" r:id="rId21"/>
    <p:sldId id="287" r:id="rId22"/>
    <p:sldId id="286" r:id="rId23"/>
    <p:sldId id="288" r:id="rId24"/>
    <p:sldId id="289" r:id="rId25"/>
    <p:sldId id="290" r:id="rId26"/>
    <p:sldId id="291" r:id="rId27"/>
    <p:sldId id="292" r:id="rId28"/>
    <p:sldId id="293" r:id="rId29"/>
    <p:sldId id="294" r:id="rId30"/>
    <p:sldId id="282" r:id="rId31"/>
    <p:sldId id="295" r:id="rId32"/>
    <p:sldId id="296" r:id="rId33"/>
    <p:sldId id="26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3447" autoAdjust="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7964424" y="6272784"/>
            <a:ext cx="3273552" cy="365125"/>
          </a:xfrm>
          <a:prstGeom prst="rect">
            <a:avLst/>
          </a:prstGeom>
        </p:spPr>
        <p:txBody>
          <a:bodyPr/>
          <a:lstStyle/>
          <a:p>
            <a:fld id="{26F2DCDD-31A7-4C03-88CF-6EF1BA501E5B}" type="datetimeFigureOut">
              <a:rPr lang="it-IT" smtClean="0"/>
              <a:t>07/05/2024</a:t>
            </a:fld>
            <a:endParaRPr lang="it-IT"/>
          </a:p>
        </p:txBody>
      </p:sp>
      <p:sp>
        <p:nvSpPr>
          <p:cNvPr id="5" name="Footer Placeholder 4"/>
          <p:cNvSpPr>
            <a:spLocks noGrp="1"/>
          </p:cNvSpPr>
          <p:nvPr>
            <p:ph type="ftr" sz="quarter" idx="11"/>
          </p:nvPr>
        </p:nvSpPr>
        <p:spPr>
          <a:xfrm>
            <a:off x="1088136" y="6272784"/>
            <a:ext cx="6327648" cy="365125"/>
          </a:xfrm>
          <a:prstGeom prst="rect">
            <a:avLst/>
          </a:prstGeom>
        </p:spPr>
        <p:txBody>
          <a:bodyPr/>
          <a:lstStyle/>
          <a:p>
            <a:endParaRPr lang="it-IT"/>
          </a:p>
        </p:txBody>
      </p:sp>
      <p:sp>
        <p:nvSpPr>
          <p:cNvPr id="6" name="Slide Number Placeholder 5"/>
          <p:cNvSpPr>
            <a:spLocks noGrp="1"/>
          </p:cNvSpPr>
          <p:nvPr>
            <p:ph type="sldNum" sz="quarter" idx="12"/>
          </p:nvPr>
        </p:nvSpPr>
        <p:spPr>
          <a:xfrm>
            <a:off x="9592733" y="4289334"/>
            <a:ext cx="1193868" cy="640080"/>
          </a:xfrm>
          <a:prstGeom prst="rect">
            <a:avLst/>
          </a:prstGeom>
        </p:spPr>
        <p:txBody>
          <a:bodyPr/>
          <a:lstStyle>
            <a:lvl1pPr>
              <a:defRPr sz="2800"/>
            </a:lvl1pPr>
          </a:lstStyle>
          <a:p>
            <a:fld id="{C7E225EA-C098-4A5D-9B84-650885BCFB48}" type="slidenum">
              <a:rPr lang="it-IT" smtClean="0"/>
              <a:t>‹N›</a:t>
            </a:fld>
            <a:endParaRPr lang="it-IT"/>
          </a:p>
        </p:txBody>
      </p:sp>
    </p:spTree>
    <p:extLst>
      <p:ext uri="{BB962C8B-B14F-4D97-AF65-F5344CB8AC3E}">
        <p14:creationId xmlns:p14="http://schemas.microsoft.com/office/powerpoint/2010/main" val="2855154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7964424" y="6272784"/>
            <a:ext cx="3273552" cy="365125"/>
          </a:xfrm>
          <a:prstGeom prst="rect">
            <a:avLst/>
          </a:prstGeom>
        </p:spPr>
        <p:txBody>
          <a:bodyPr/>
          <a:lstStyle/>
          <a:p>
            <a:fld id="{26F2DCDD-31A7-4C03-88CF-6EF1BA501E5B}" type="datetimeFigureOut">
              <a:rPr lang="it-IT" smtClean="0"/>
              <a:t>07/05/2024</a:t>
            </a:fld>
            <a:endParaRPr lang="it-IT"/>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a:xfrm>
            <a:off x="11311128" y="6272784"/>
            <a:ext cx="640080" cy="365125"/>
          </a:xfrm>
          <a:prstGeom prst="rect">
            <a:avLst/>
          </a:prstGeom>
        </p:spPr>
        <p:txBody>
          <a:bodyPr/>
          <a:lstStyle/>
          <a:p>
            <a:fld id="{C7E225EA-C098-4A5D-9B84-650885BCFB48}" type="slidenum">
              <a:rPr lang="it-IT" smtClean="0"/>
              <a:t>‹N›</a:t>
            </a:fld>
            <a:endParaRPr lang="it-IT"/>
          </a:p>
        </p:txBody>
      </p:sp>
    </p:spTree>
    <p:extLst>
      <p:ext uri="{BB962C8B-B14F-4D97-AF65-F5344CB8AC3E}">
        <p14:creationId xmlns:p14="http://schemas.microsoft.com/office/powerpoint/2010/main" val="176552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7964424" y="6272784"/>
            <a:ext cx="3273552" cy="365125"/>
          </a:xfrm>
          <a:prstGeom prst="rect">
            <a:avLst/>
          </a:prstGeom>
        </p:spPr>
        <p:txBody>
          <a:bodyPr/>
          <a:lstStyle/>
          <a:p>
            <a:fld id="{26F2DCDD-31A7-4C03-88CF-6EF1BA501E5B}" type="datetimeFigureOut">
              <a:rPr lang="it-IT" smtClean="0"/>
              <a:t>07/05/2024</a:t>
            </a:fld>
            <a:endParaRPr lang="it-IT"/>
          </a:p>
        </p:txBody>
      </p:sp>
      <p:sp>
        <p:nvSpPr>
          <p:cNvPr id="5" name="Footer Placeholder 4"/>
          <p:cNvSpPr>
            <a:spLocks noGrp="1"/>
          </p:cNvSpPr>
          <p:nvPr>
            <p:ph type="ftr" sz="quarter" idx="11"/>
          </p:nvPr>
        </p:nvSpPr>
        <p:spPr>
          <a:xfrm>
            <a:off x="1088136" y="6272784"/>
            <a:ext cx="6327648" cy="365125"/>
          </a:xfrm>
          <a:prstGeom prst="rect">
            <a:avLst/>
          </a:prstGeom>
        </p:spPr>
        <p:txBody>
          <a:bodyPr/>
          <a:lstStyle/>
          <a:p>
            <a:endParaRPr lang="it-IT"/>
          </a:p>
        </p:txBody>
      </p:sp>
      <p:sp>
        <p:nvSpPr>
          <p:cNvPr id="6" name="Slide Number Placeholder 5"/>
          <p:cNvSpPr>
            <a:spLocks noGrp="1"/>
          </p:cNvSpPr>
          <p:nvPr>
            <p:ph type="sldNum" sz="quarter" idx="12"/>
          </p:nvPr>
        </p:nvSpPr>
        <p:spPr>
          <a:xfrm>
            <a:off x="11311128" y="6272784"/>
            <a:ext cx="640080" cy="365125"/>
          </a:xfrm>
          <a:prstGeom prst="rect">
            <a:avLst/>
          </a:prstGeom>
        </p:spPr>
        <p:txBody>
          <a:bodyPr/>
          <a:lstStyle/>
          <a:p>
            <a:fld id="{C7E225EA-C098-4A5D-9B84-650885BCFB48}" type="slidenum">
              <a:rPr lang="it-IT" smtClean="0"/>
              <a:t>‹N›</a:t>
            </a:fld>
            <a:endParaRPr lang="it-IT"/>
          </a:p>
        </p:txBody>
      </p:sp>
    </p:spTree>
    <p:extLst>
      <p:ext uri="{BB962C8B-B14F-4D97-AF65-F5344CB8AC3E}">
        <p14:creationId xmlns:p14="http://schemas.microsoft.com/office/powerpoint/2010/main" val="3997157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7964424" y="6272784"/>
            <a:ext cx="3273552" cy="365125"/>
          </a:xfrm>
          <a:prstGeom prst="rect">
            <a:avLst/>
          </a:prstGeom>
        </p:spPr>
        <p:txBody>
          <a:bodyPr/>
          <a:lstStyle/>
          <a:p>
            <a:fld id="{26F2DCDD-31A7-4C03-88CF-6EF1BA501E5B}" type="datetimeFigureOut">
              <a:rPr lang="it-IT" smtClean="0"/>
              <a:t>07/05/2024</a:t>
            </a:fld>
            <a:endParaRPr lang="it-IT"/>
          </a:p>
        </p:txBody>
      </p:sp>
      <p:sp>
        <p:nvSpPr>
          <p:cNvPr id="5" name="Footer Placeholder 4"/>
          <p:cNvSpPr>
            <a:spLocks noGrp="1"/>
          </p:cNvSpPr>
          <p:nvPr>
            <p:ph type="ftr" sz="quarter" idx="11"/>
          </p:nvPr>
        </p:nvSpPr>
        <p:spPr>
          <a:xfrm>
            <a:off x="1088136" y="6272784"/>
            <a:ext cx="6327648" cy="365125"/>
          </a:xfrm>
          <a:prstGeom prst="rect">
            <a:avLst/>
          </a:prstGeom>
        </p:spPr>
        <p:txBody>
          <a:bodyPr/>
          <a:lstStyle/>
          <a:p>
            <a:endParaRPr lang="it-IT"/>
          </a:p>
        </p:txBody>
      </p:sp>
      <p:sp>
        <p:nvSpPr>
          <p:cNvPr id="6" name="Slide Number Placeholder 5"/>
          <p:cNvSpPr>
            <a:spLocks noGrp="1"/>
          </p:cNvSpPr>
          <p:nvPr>
            <p:ph type="sldNum" sz="quarter" idx="12"/>
          </p:nvPr>
        </p:nvSpPr>
        <p:spPr>
          <a:xfrm>
            <a:off x="11311128" y="6272784"/>
            <a:ext cx="640080" cy="365125"/>
          </a:xfrm>
          <a:prstGeom prst="rect">
            <a:avLst/>
          </a:prstGeom>
        </p:spPr>
        <p:txBody>
          <a:bodyPr/>
          <a:lstStyle/>
          <a:p>
            <a:fld id="{C7E225EA-C098-4A5D-9B84-650885BCFB48}" type="slidenum">
              <a:rPr lang="it-IT" smtClean="0"/>
              <a:t>‹N›</a:t>
            </a:fld>
            <a:endParaRPr lang="it-IT"/>
          </a:p>
        </p:txBody>
      </p:sp>
    </p:spTree>
    <p:extLst>
      <p:ext uri="{BB962C8B-B14F-4D97-AF65-F5344CB8AC3E}">
        <p14:creationId xmlns:p14="http://schemas.microsoft.com/office/powerpoint/2010/main" val="1212249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7" name="Rectangle 8">
            <a:extLst>
              <a:ext uri="{FF2B5EF4-FFF2-40B4-BE49-F238E27FC236}">
                <a16:creationId xmlns:a16="http://schemas.microsoft.com/office/drawing/2014/main" id="{7C173BD4-4B84-D521-5828-8827132972E8}"/>
              </a:ext>
            </a:extLst>
          </p:cNvPr>
          <p:cNvSpPr/>
          <p:nvPr userDrawn="1"/>
        </p:nvSpPr>
        <p:spPr>
          <a:xfrm>
            <a:off x="0" y="480166"/>
            <a:ext cx="12192000" cy="129717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dirty="0"/>
          </a:p>
        </p:txBody>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7964424" y="6272784"/>
            <a:ext cx="3273552" cy="365125"/>
          </a:xfrm>
          <a:prstGeom prst="rect">
            <a:avLst/>
          </a:prstGeom>
        </p:spPr>
        <p:txBody>
          <a:bodyPr/>
          <a:lstStyle/>
          <a:p>
            <a:fld id="{26F2DCDD-31A7-4C03-88CF-6EF1BA501E5B}" type="datetimeFigureOut">
              <a:rPr lang="it-IT" smtClean="0"/>
              <a:t>07/05/2024</a:t>
            </a:fld>
            <a:endParaRPr lang="it-IT"/>
          </a:p>
        </p:txBody>
      </p:sp>
      <p:sp>
        <p:nvSpPr>
          <p:cNvPr id="5" name="Footer Placeholder 4"/>
          <p:cNvSpPr>
            <a:spLocks noGrp="1"/>
          </p:cNvSpPr>
          <p:nvPr>
            <p:ph type="ftr" sz="quarter" idx="11"/>
          </p:nvPr>
        </p:nvSpPr>
        <p:spPr>
          <a:xfrm>
            <a:off x="1088136" y="6272784"/>
            <a:ext cx="6327648" cy="365125"/>
          </a:xfrm>
          <a:prstGeom prst="rect">
            <a:avLst/>
          </a:prstGeom>
        </p:spPr>
        <p:txBody>
          <a:bodyPr/>
          <a:lstStyle/>
          <a:p>
            <a:endParaRPr lang="it-IT"/>
          </a:p>
        </p:txBody>
      </p:sp>
      <p:sp>
        <p:nvSpPr>
          <p:cNvPr id="6" name="Slide Number Placeholder 5"/>
          <p:cNvSpPr>
            <a:spLocks noGrp="1"/>
          </p:cNvSpPr>
          <p:nvPr>
            <p:ph type="sldNum" sz="quarter" idx="12"/>
          </p:nvPr>
        </p:nvSpPr>
        <p:spPr>
          <a:xfrm>
            <a:off x="11311128" y="6272784"/>
            <a:ext cx="640080" cy="365125"/>
          </a:xfrm>
          <a:prstGeom prst="rect">
            <a:avLst/>
          </a:prstGeom>
        </p:spPr>
        <p:txBody>
          <a:bodyPr/>
          <a:lstStyle/>
          <a:p>
            <a:fld id="{C7E225EA-C098-4A5D-9B84-650885BCFB48}" type="slidenum">
              <a:rPr lang="it-IT" smtClean="0"/>
              <a:t>‹N›</a:t>
            </a:fld>
            <a:endParaRPr lang="it-IT"/>
          </a:p>
        </p:txBody>
      </p:sp>
    </p:spTree>
    <p:extLst>
      <p:ext uri="{BB962C8B-B14F-4D97-AF65-F5344CB8AC3E}">
        <p14:creationId xmlns:p14="http://schemas.microsoft.com/office/powerpoint/2010/main" val="1548514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Intestazione sezione">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45863" y="1128329"/>
            <a:ext cx="8093291" cy="3520440"/>
          </a:xfrm>
        </p:spPr>
        <p:txBody>
          <a:bodyPr anchor="ctr">
            <a:normAutofit/>
          </a:bodyPr>
          <a:lstStyle>
            <a:lvl1pPr>
              <a:lnSpc>
                <a:spcPct val="80000"/>
              </a:lnSpc>
              <a:defRPr sz="3200" b="0"/>
            </a:lvl1pPr>
          </a:lstStyle>
          <a:p>
            <a:r>
              <a:rPr lang="it-IT" dirty="0"/>
              <a:t>Fare clic per modificare lo stile del titolo dello schema</a:t>
            </a:r>
            <a:endParaRPr lang="en-US" dirty="0"/>
          </a:p>
        </p:txBody>
      </p:sp>
      <p:grpSp>
        <p:nvGrpSpPr>
          <p:cNvPr id="8" name="Group 7"/>
          <p:cNvGrpSpPr/>
          <p:nvPr/>
        </p:nvGrpSpPr>
        <p:grpSpPr>
          <a:xfrm>
            <a:off x="10907836" y="234809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Tree>
    <p:extLst>
      <p:ext uri="{BB962C8B-B14F-4D97-AF65-F5344CB8AC3E}">
        <p14:creationId xmlns:p14="http://schemas.microsoft.com/office/powerpoint/2010/main" val="1446776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a:xfrm>
            <a:off x="7964424" y="6272784"/>
            <a:ext cx="3273552" cy="365125"/>
          </a:xfrm>
          <a:prstGeom prst="rect">
            <a:avLst/>
          </a:prstGeom>
        </p:spPr>
        <p:txBody>
          <a:bodyPr/>
          <a:lstStyle/>
          <a:p>
            <a:fld id="{26F2DCDD-31A7-4C03-88CF-6EF1BA501E5B}" type="datetimeFigureOut">
              <a:rPr lang="it-IT" smtClean="0"/>
              <a:t>07/05/2024</a:t>
            </a:fld>
            <a:endParaRPr lang="it-IT"/>
          </a:p>
        </p:txBody>
      </p:sp>
      <p:sp>
        <p:nvSpPr>
          <p:cNvPr id="6" name="Footer Placeholder 5"/>
          <p:cNvSpPr>
            <a:spLocks noGrp="1"/>
          </p:cNvSpPr>
          <p:nvPr>
            <p:ph type="ftr" sz="quarter" idx="11"/>
          </p:nvPr>
        </p:nvSpPr>
        <p:spPr>
          <a:xfrm>
            <a:off x="1088136" y="6272784"/>
            <a:ext cx="6327648" cy="365125"/>
          </a:xfrm>
          <a:prstGeom prst="rect">
            <a:avLst/>
          </a:prstGeom>
        </p:spPr>
        <p:txBody>
          <a:bodyPr/>
          <a:lstStyle/>
          <a:p>
            <a:endParaRPr lang="it-IT"/>
          </a:p>
        </p:txBody>
      </p:sp>
      <p:sp>
        <p:nvSpPr>
          <p:cNvPr id="7" name="Slide Number Placeholder 6"/>
          <p:cNvSpPr>
            <a:spLocks noGrp="1"/>
          </p:cNvSpPr>
          <p:nvPr>
            <p:ph type="sldNum" sz="quarter" idx="12"/>
          </p:nvPr>
        </p:nvSpPr>
        <p:spPr>
          <a:xfrm>
            <a:off x="11311128" y="6272784"/>
            <a:ext cx="640080" cy="365125"/>
          </a:xfrm>
          <a:prstGeom prst="rect">
            <a:avLst/>
          </a:prstGeom>
        </p:spPr>
        <p:txBody>
          <a:bodyPr/>
          <a:lstStyle/>
          <a:p>
            <a:fld id="{C7E225EA-C098-4A5D-9B84-650885BCFB48}" type="slidenum">
              <a:rPr lang="it-IT" smtClean="0"/>
              <a:t>‹N›</a:t>
            </a:fld>
            <a:endParaRPr lang="it-IT"/>
          </a:p>
        </p:txBody>
      </p:sp>
    </p:spTree>
    <p:extLst>
      <p:ext uri="{BB962C8B-B14F-4D97-AF65-F5344CB8AC3E}">
        <p14:creationId xmlns:p14="http://schemas.microsoft.com/office/powerpoint/2010/main" val="3266180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69848" y="2036241"/>
            <a:ext cx="100584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sp>
        <p:nvSpPr>
          <p:cNvPr id="5" name="Date Placeholder 4"/>
          <p:cNvSpPr>
            <a:spLocks noGrp="1"/>
          </p:cNvSpPr>
          <p:nvPr>
            <p:ph type="dt" sz="half" idx="10"/>
          </p:nvPr>
        </p:nvSpPr>
        <p:spPr>
          <a:xfrm>
            <a:off x="7964424" y="6272784"/>
            <a:ext cx="3273552" cy="365125"/>
          </a:xfrm>
          <a:prstGeom prst="rect">
            <a:avLst/>
          </a:prstGeom>
        </p:spPr>
        <p:txBody>
          <a:bodyPr/>
          <a:lstStyle/>
          <a:p>
            <a:fld id="{26F2DCDD-31A7-4C03-88CF-6EF1BA501E5B}" type="datetimeFigureOut">
              <a:rPr lang="it-IT" smtClean="0"/>
              <a:t>07/05/2024</a:t>
            </a:fld>
            <a:endParaRPr lang="it-IT"/>
          </a:p>
        </p:txBody>
      </p:sp>
      <p:sp>
        <p:nvSpPr>
          <p:cNvPr id="6" name="Footer Placeholder 5"/>
          <p:cNvSpPr>
            <a:spLocks noGrp="1"/>
          </p:cNvSpPr>
          <p:nvPr>
            <p:ph type="ftr" sz="quarter" idx="11"/>
          </p:nvPr>
        </p:nvSpPr>
        <p:spPr>
          <a:xfrm>
            <a:off x="1088136" y="6272784"/>
            <a:ext cx="6327648" cy="365125"/>
          </a:xfrm>
          <a:prstGeom prst="rect">
            <a:avLst/>
          </a:prstGeom>
        </p:spPr>
        <p:txBody>
          <a:bodyPr/>
          <a:lstStyle/>
          <a:p>
            <a:endParaRPr lang="it-IT"/>
          </a:p>
        </p:txBody>
      </p:sp>
      <p:sp>
        <p:nvSpPr>
          <p:cNvPr id="7" name="Slide Number Placeholder 6"/>
          <p:cNvSpPr>
            <a:spLocks noGrp="1"/>
          </p:cNvSpPr>
          <p:nvPr>
            <p:ph type="sldNum" sz="quarter" idx="12"/>
          </p:nvPr>
        </p:nvSpPr>
        <p:spPr>
          <a:xfrm>
            <a:off x="11311128" y="6272784"/>
            <a:ext cx="640080" cy="365125"/>
          </a:xfrm>
          <a:prstGeom prst="rect">
            <a:avLst/>
          </a:prstGeom>
        </p:spPr>
        <p:txBody>
          <a:bodyPr/>
          <a:lstStyle/>
          <a:p>
            <a:fld id="{C7E225EA-C098-4A5D-9B84-650885BCFB48}" type="slidenum">
              <a:rPr lang="it-IT" smtClean="0"/>
              <a:t>‹N›</a:t>
            </a:fld>
            <a:endParaRPr lang="it-IT"/>
          </a:p>
        </p:txBody>
      </p:sp>
    </p:spTree>
    <p:extLst>
      <p:ext uri="{BB962C8B-B14F-4D97-AF65-F5344CB8AC3E}">
        <p14:creationId xmlns:p14="http://schemas.microsoft.com/office/powerpoint/2010/main" val="1980106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a:xfrm>
            <a:off x="7964424" y="6272784"/>
            <a:ext cx="3273552" cy="365125"/>
          </a:xfrm>
          <a:prstGeom prst="rect">
            <a:avLst/>
          </a:prstGeom>
        </p:spPr>
        <p:txBody>
          <a:bodyPr/>
          <a:lstStyle/>
          <a:p>
            <a:fld id="{26F2DCDD-31A7-4C03-88CF-6EF1BA501E5B}" type="datetimeFigureOut">
              <a:rPr lang="it-IT" smtClean="0"/>
              <a:t>07/05/2024</a:t>
            </a:fld>
            <a:endParaRPr lang="it-IT"/>
          </a:p>
        </p:txBody>
      </p:sp>
      <p:sp>
        <p:nvSpPr>
          <p:cNvPr id="8" name="Footer Placeholder 7"/>
          <p:cNvSpPr>
            <a:spLocks noGrp="1"/>
          </p:cNvSpPr>
          <p:nvPr>
            <p:ph type="ftr" sz="quarter" idx="11"/>
          </p:nvPr>
        </p:nvSpPr>
        <p:spPr>
          <a:xfrm>
            <a:off x="1088136" y="6272784"/>
            <a:ext cx="6327648" cy="365125"/>
          </a:xfrm>
          <a:prstGeom prst="rect">
            <a:avLst/>
          </a:prstGeom>
        </p:spPr>
        <p:txBody>
          <a:bodyPr/>
          <a:lstStyle/>
          <a:p>
            <a:endParaRPr lang="it-IT"/>
          </a:p>
        </p:txBody>
      </p:sp>
      <p:sp>
        <p:nvSpPr>
          <p:cNvPr id="9" name="Slide Number Placeholder 8"/>
          <p:cNvSpPr>
            <a:spLocks noGrp="1"/>
          </p:cNvSpPr>
          <p:nvPr>
            <p:ph type="sldNum" sz="quarter" idx="12"/>
          </p:nvPr>
        </p:nvSpPr>
        <p:spPr>
          <a:xfrm>
            <a:off x="11311128" y="6272784"/>
            <a:ext cx="640080" cy="365125"/>
          </a:xfrm>
          <a:prstGeom prst="rect">
            <a:avLst/>
          </a:prstGeom>
        </p:spPr>
        <p:txBody>
          <a:bodyPr/>
          <a:lstStyle/>
          <a:p>
            <a:fld id="{C7E225EA-C098-4A5D-9B84-650885BCFB48}" type="slidenum">
              <a:rPr lang="it-IT" smtClean="0"/>
              <a:t>‹N›</a:t>
            </a:fld>
            <a:endParaRPr lang="it-IT"/>
          </a:p>
        </p:txBody>
      </p:sp>
    </p:spTree>
    <p:extLst>
      <p:ext uri="{BB962C8B-B14F-4D97-AF65-F5344CB8AC3E}">
        <p14:creationId xmlns:p14="http://schemas.microsoft.com/office/powerpoint/2010/main" val="3329801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a:xfrm>
            <a:off x="7964424" y="6272784"/>
            <a:ext cx="3273552" cy="365125"/>
          </a:xfrm>
          <a:prstGeom prst="rect">
            <a:avLst/>
          </a:prstGeom>
        </p:spPr>
        <p:txBody>
          <a:bodyPr/>
          <a:lstStyle/>
          <a:p>
            <a:fld id="{26F2DCDD-31A7-4C03-88CF-6EF1BA501E5B}" type="datetimeFigureOut">
              <a:rPr lang="it-IT" smtClean="0"/>
              <a:t>07/05/2024</a:t>
            </a:fld>
            <a:endParaRPr lang="it-IT"/>
          </a:p>
        </p:txBody>
      </p:sp>
      <p:sp>
        <p:nvSpPr>
          <p:cNvPr id="4" name="Footer Placeholder 3"/>
          <p:cNvSpPr>
            <a:spLocks noGrp="1"/>
          </p:cNvSpPr>
          <p:nvPr>
            <p:ph type="ftr" sz="quarter" idx="11"/>
          </p:nvPr>
        </p:nvSpPr>
        <p:spPr>
          <a:xfrm>
            <a:off x="1088136" y="6272784"/>
            <a:ext cx="6327648" cy="365125"/>
          </a:xfrm>
          <a:prstGeom prst="rect">
            <a:avLst/>
          </a:prstGeom>
        </p:spPr>
        <p:txBody>
          <a:bodyPr/>
          <a:lstStyle/>
          <a:p>
            <a:endParaRPr lang="it-IT"/>
          </a:p>
        </p:txBody>
      </p:sp>
      <p:sp>
        <p:nvSpPr>
          <p:cNvPr id="5" name="Slide Number Placeholder 4"/>
          <p:cNvSpPr>
            <a:spLocks noGrp="1"/>
          </p:cNvSpPr>
          <p:nvPr>
            <p:ph type="sldNum" sz="quarter" idx="12"/>
          </p:nvPr>
        </p:nvSpPr>
        <p:spPr>
          <a:xfrm>
            <a:off x="11311128" y="6272784"/>
            <a:ext cx="640080" cy="365125"/>
          </a:xfrm>
          <a:prstGeom prst="rect">
            <a:avLst/>
          </a:prstGeom>
        </p:spPr>
        <p:txBody>
          <a:bodyPr/>
          <a:lstStyle/>
          <a:p>
            <a:fld id="{C7E225EA-C098-4A5D-9B84-650885BCFB48}" type="slidenum">
              <a:rPr lang="it-IT" smtClean="0"/>
              <a:t>‹N›</a:t>
            </a:fld>
            <a:endParaRPr lang="it-IT"/>
          </a:p>
        </p:txBody>
      </p:sp>
    </p:spTree>
    <p:extLst>
      <p:ext uri="{BB962C8B-B14F-4D97-AF65-F5344CB8AC3E}">
        <p14:creationId xmlns:p14="http://schemas.microsoft.com/office/powerpoint/2010/main" val="2930931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964424" y="6272784"/>
            <a:ext cx="3273552" cy="365125"/>
          </a:xfrm>
          <a:prstGeom prst="rect">
            <a:avLst/>
          </a:prstGeom>
        </p:spPr>
        <p:txBody>
          <a:bodyPr/>
          <a:lstStyle/>
          <a:p>
            <a:fld id="{26F2DCDD-31A7-4C03-88CF-6EF1BA501E5B}" type="datetimeFigureOut">
              <a:rPr lang="it-IT" smtClean="0"/>
              <a:t>07/05/2024</a:t>
            </a:fld>
            <a:endParaRPr lang="it-IT"/>
          </a:p>
        </p:txBody>
      </p:sp>
      <p:sp>
        <p:nvSpPr>
          <p:cNvPr id="3" name="Footer Placeholder 2"/>
          <p:cNvSpPr>
            <a:spLocks noGrp="1"/>
          </p:cNvSpPr>
          <p:nvPr>
            <p:ph type="ftr" sz="quarter" idx="11"/>
          </p:nvPr>
        </p:nvSpPr>
        <p:spPr>
          <a:xfrm>
            <a:off x="1088136" y="6272784"/>
            <a:ext cx="6327648" cy="365125"/>
          </a:xfrm>
          <a:prstGeom prst="rect">
            <a:avLst/>
          </a:prstGeom>
        </p:spPr>
        <p:txBody>
          <a:bodyPr/>
          <a:lstStyle/>
          <a:p>
            <a:endParaRPr lang="it-IT"/>
          </a:p>
        </p:txBody>
      </p:sp>
      <p:sp>
        <p:nvSpPr>
          <p:cNvPr id="4" name="Slide Number Placeholder 3"/>
          <p:cNvSpPr>
            <a:spLocks noGrp="1"/>
          </p:cNvSpPr>
          <p:nvPr>
            <p:ph type="sldNum" sz="quarter" idx="12"/>
          </p:nvPr>
        </p:nvSpPr>
        <p:spPr>
          <a:xfrm>
            <a:off x="11311128" y="6272784"/>
            <a:ext cx="640080" cy="365125"/>
          </a:xfrm>
          <a:prstGeom prst="rect">
            <a:avLst/>
          </a:prstGeom>
        </p:spPr>
        <p:txBody>
          <a:bodyPr/>
          <a:lstStyle/>
          <a:p>
            <a:fld id="{C7E225EA-C098-4A5D-9B84-650885BCFB48}" type="slidenum">
              <a:rPr lang="it-IT" smtClean="0"/>
              <a:t>‹N›</a:t>
            </a:fld>
            <a:endParaRPr lang="it-IT"/>
          </a:p>
        </p:txBody>
      </p:sp>
    </p:spTree>
    <p:extLst>
      <p:ext uri="{BB962C8B-B14F-4D97-AF65-F5344CB8AC3E}">
        <p14:creationId xmlns:p14="http://schemas.microsoft.com/office/powerpoint/2010/main" val="1796612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 dello schema</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7964424" y="6272784"/>
            <a:ext cx="3273552" cy="365125"/>
          </a:xfrm>
          <a:prstGeom prst="rect">
            <a:avLst/>
          </a:prstGeom>
        </p:spPr>
        <p:txBody>
          <a:bodyPr/>
          <a:lstStyle/>
          <a:p>
            <a:fld id="{26F2DCDD-31A7-4C03-88CF-6EF1BA501E5B}" type="datetimeFigureOut">
              <a:rPr lang="it-IT" smtClean="0"/>
              <a:t>07/05/2024</a:t>
            </a:fld>
            <a:endParaRPr lang="it-IT"/>
          </a:p>
        </p:txBody>
      </p:sp>
      <p:sp>
        <p:nvSpPr>
          <p:cNvPr id="6" name="Footer Placeholder 5"/>
          <p:cNvSpPr>
            <a:spLocks noGrp="1"/>
          </p:cNvSpPr>
          <p:nvPr>
            <p:ph type="ftr" sz="quarter" idx="11"/>
          </p:nvPr>
        </p:nvSpPr>
        <p:spPr>
          <a:xfrm>
            <a:off x="1088136" y="6272784"/>
            <a:ext cx="6327648" cy="365125"/>
          </a:xfrm>
          <a:prstGeom prst="rect">
            <a:avLst/>
          </a:prstGeom>
        </p:spPr>
        <p:txBody>
          <a:bodyPr/>
          <a:lstStyle/>
          <a:p>
            <a:endParaRPr lang="it-IT"/>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a:xfrm>
            <a:off x="11311128" y="6272784"/>
            <a:ext cx="640080" cy="365125"/>
          </a:xfrm>
          <a:prstGeom prst="rect">
            <a:avLst/>
          </a:prstGeom>
        </p:spPr>
        <p:txBody>
          <a:bodyPr/>
          <a:lstStyle/>
          <a:p>
            <a:fld id="{C7E225EA-C098-4A5D-9B84-650885BCFB48}" type="slidenum">
              <a:rPr lang="it-IT" smtClean="0"/>
              <a:t>‹N›</a:t>
            </a:fld>
            <a:endParaRPr lang="it-IT"/>
          </a:p>
        </p:txBody>
      </p:sp>
    </p:spTree>
    <p:extLst>
      <p:ext uri="{BB962C8B-B14F-4D97-AF65-F5344CB8AC3E}">
        <p14:creationId xmlns:p14="http://schemas.microsoft.com/office/powerpoint/2010/main" val="363628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292706"/>
          </a:xfrm>
          <a:prstGeom prst="rect">
            <a:avLst/>
          </a:prstGeom>
        </p:spPr>
        <p:txBody>
          <a:bodyPr vert="horz" lIns="91440" tIns="45720" rIns="91440" bIns="45720" rtlCol="0" anchor="ctr">
            <a:noAutofit/>
          </a:bodyPr>
          <a:lstStyle/>
          <a:p>
            <a:r>
              <a:rPr lang="it-IT" dirty="0"/>
              <a:t>Fare clic per modificare lo stile del titolo dello schema</a:t>
            </a:r>
            <a:endParaRPr lang="en-US" dirty="0"/>
          </a:p>
        </p:txBody>
      </p:sp>
      <p:sp>
        <p:nvSpPr>
          <p:cNvPr id="3" name="Text Placeholder 2"/>
          <p:cNvSpPr>
            <a:spLocks noGrp="1"/>
          </p:cNvSpPr>
          <p:nvPr>
            <p:ph type="body" idx="1"/>
          </p:nvPr>
        </p:nvSpPr>
        <p:spPr>
          <a:xfrm>
            <a:off x="1069848" y="1956391"/>
            <a:ext cx="10058400" cy="4215809"/>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4">
                <a:duotone>
                  <a:schemeClr val="accent1">
                    <a:shade val="45000"/>
                    <a:satMod val="135000"/>
                  </a:schemeClr>
                  <a:prstClr val="white"/>
                </a:duotone>
                <a:extLst>
                  <a:ext uri="{BEBA8EAE-BF5A-486C-A8C5-ECC9F3942E4B}">
                    <a14:imgProps xmlns:a14="http://schemas.microsoft.com/office/drawing/2010/main">
                      <a14:imgLayer r:embed="rId1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Tree>
    <p:extLst>
      <p:ext uri="{BB962C8B-B14F-4D97-AF65-F5344CB8AC3E}">
        <p14:creationId xmlns:p14="http://schemas.microsoft.com/office/powerpoint/2010/main" val="13429865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32" r:id="rId5"/>
    <p:sldLayoutId id="2147483725" r:id="rId6"/>
    <p:sldLayoutId id="2147483726" r:id="rId7"/>
    <p:sldLayoutId id="2147483727" r:id="rId8"/>
    <p:sldLayoutId id="2147483728" r:id="rId9"/>
    <p:sldLayoutId id="2147483729" r:id="rId10"/>
    <p:sldLayoutId id="2147483730" r:id="rId11"/>
    <p:sldLayoutId id="2147483731" r:id="rId12"/>
  </p:sldLayoutIdLst>
  <p:txStyles>
    <p:titleStyle>
      <a:lvl1pPr algn="l" defTabSz="914400" rtl="0" eaLnBrk="1" latinLnBrk="0" hangingPunct="1">
        <a:lnSpc>
          <a:spcPct val="90000"/>
        </a:lnSpc>
        <a:spcBef>
          <a:spcPct val="0"/>
        </a:spcBef>
        <a:buNone/>
        <a:defRPr sz="3600" kern="1200" cap="none" baseline="0">
          <a:blipFill>
            <a:blip r:embed="rId16">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0FB639-F005-1278-646A-F9AF698E354D}"/>
              </a:ext>
            </a:extLst>
          </p:cNvPr>
          <p:cNvSpPr>
            <a:spLocks noGrp="1"/>
          </p:cNvSpPr>
          <p:nvPr>
            <p:ph type="ctrTitle"/>
          </p:nvPr>
        </p:nvSpPr>
        <p:spPr/>
        <p:txBody>
          <a:bodyPr/>
          <a:lstStyle/>
          <a:p>
            <a:r>
              <a:rPr lang="it-IT" sz="4000" cap="none" dirty="0">
                <a:solidFill>
                  <a:schemeClr val="accent1">
                    <a:lumMod val="75000"/>
                  </a:schemeClr>
                </a:solidFill>
                <a:latin typeface="Corbel" panose="020B0503020204020204" pitchFamily="34" charset="0"/>
              </a:rPr>
              <a:t>Il modello organizzativo della Nuova Provincia:</a:t>
            </a:r>
            <a:br>
              <a:rPr lang="it-IT" sz="4000" cap="none" dirty="0">
                <a:solidFill>
                  <a:schemeClr val="accent1">
                    <a:lumMod val="75000"/>
                  </a:schemeClr>
                </a:solidFill>
                <a:latin typeface="Corbel" panose="020B0503020204020204" pitchFamily="34" charset="0"/>
              </a:rPr>
            </a:br>
            <a:r>
              <a:rPr lang="it-IT" sz="4000" cap="none" dirty="0">
                <a:solidFill>
                  <a:schemeClr val="accent1">
                    <a:lumMod val="75000"/>
                  </a:schemeClr>
                </a:solidFill>
                <a:latin typeface="Corbel" panose="020B0503020204020204" pitchFamily="34" charset="0"/>
              </a:rPr>
              <a:t>dalle fondamenta ad un'ipotesi di progettazione realizzativa</a:t>
            </a:r>
            <a:br>
              <a:rPr lang="it-IT" sz="4000" cap="none" dirty="0">
                <a:solidFill>
                  <a:schemeClr val="accent1">
                    <a:lumMod val="75000"/>
                  </a:schemeClr>
                </a:solidFill>
                <a:latin typeface="Corbel" panose="020B0503020204020204" pitchFamily="34" charset="0"/>
              </a:rPr>
            </a:br>
            <a:r>
              <a:rPr lang="it-IT" sz="2000" cap="none" dirty="0">
                <a:solidFill>
                  <a:schemeClr val="accent1">
                    <a:lumMod val="75000"/>
                  </a:schemeClr>
                </a:solidFill>
                <a:latin typeface="Corbel" panose="020B0503020204020204" pitchFamily="34" charset="0"/>
              </a:rPr>
              <a:t/>
            </a:r>
            <a:br>
              <a:rPr lang="it-IT" sz="2000" cap="none" dirty="0">
                <a:solidFill>
                  <a:schemeClr val="accent1">
                    <a:lumMod val="75000"/>
                  </a:schemeClr>
                </a:solidFill>
                <a:latin typeface="Corbel" panose="020B0503020204020204" pitchFamily="34" charset="0"/>
              </a:rPr>
            </a:br>
            <a:r>
              <a:rPr lang="it-IT" sz="3200" cap="none" dirty="0">
                <a:solidFill>
                  <a:schemeClr val="accent1">
                    <a:lumMod val="50000"/>
                  </a:schemeClr>
                </a:solidFill>
                <a:latin typeface="Corbel" panose="020B0503020204020204" pitchFamily="34" charset="0"/>
              </a:rPr>
              <a:t>Francesco Delfino</a:t>
            </a:r>
          </a:p>
        </p:txBody>
      </p:sp>
      <p:sp>
        <p:nvSpPr>
          <p:cNvPr id="3" name="Sottotitolo 2">
            <a:extLst>
              <a:ext uri="{FF2B5EF4-FFF2-40B4-BE49-F238E27FC236}">
                <a16:creationId xmlns:a16="http://schemas.microsoft.com/office/drawing/2014/main" id="{DF90C9E5-BB27-FA71-C4E4-2B081C7F1420}"/>
              </a:ext>
            </a:extLst>
          </p:cNvPr>
          <p:cNvSpPr>
            <a:spLocks noGrp="1"/>
          </p:cNvSpPr>
          <p:nvPr>
            <p:ph type="subTitle" idx="1"/>
          </p:nvPr>
        </p:nvSpPr>
        <p:spPr>
          <a:xfrm>
            <a:off x="994410" y="4416641"/>
            <a:ext cx="10203180" cy="1069848"/>
          </a:xfrm>
        </p:spPr>
        <p:txBody>
          <a:bodyPr/>
          <a:lstStyle/>
          <a:p>
            <a:pPr algn="ctr"/>
            <a:r>
              <a:rPr lang="it-IT" b="0" i="0" dirty="0">
                <a:solidFill>
                  <a:srgbClr val="000000"/>
                </a:solidFill>
                <a:effectLst/>
                <a:latin typeface="Corbel" panose="020B0503020204020204" pitchFamily="34" charset="0"/>
              </a:rPr>
              <a:t>Martedì, 7 maggio 2024 - Villa Altieri - Roma</a:t>
            </a:r>
            <a:endParaRPr lang="it-IT" dirty="0">
              <a:latin typeface="Corbel" panose="020B0503020204020204" pitchFamily="34" charset="0"/>
            </a:endParaRPr>
          </a:p>
        </p:txBody>
      </p:sp>
      <p:sp>
        <p:nvSpPr>
          <p:cNvPr id="4" name="Sottotitolo 2">
            <a:extLst>
              <a:ext uri="{FF2B5EF4-FFF2-40B4-BE49-F238E27FC236}">
                <a16:creationId xmlns:a16="http://schemas.microsoft.com/office/drawing/2014/main" id="{8AA26F5D-1DC6-2092-6E4E-34A076026044}"/>
              </a:ext>
            </a:extLst>
          </p:cNvPr>
          <p:cNvSpPr txBox="1">
            <a:spLocks/>
          </p:cNvSpPr>
          <p:nvPr/>
        </p:nvSpPr>
        <p:spPr>
          <a:xfrm>
            <a:off x="1051560" y="948689"/>
            <a:ext cx="9966960" cy="84234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sz="2200" kern="1200">
                <a:solidFill>
                  <a:schemeClr val="tx1"/>
                </a:solidFill>
                <a:latin typeface="+mn-lt"/>
                <a:ea typeface="+mn-ea"/>
                <a:cs typeface="+mn-cs"/>
              </a:defRPr>
            </a:lvl1pPr>
            <a:lvl2pPr marL="4572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200" kern="1200">
                <a:solidFill>
                  <a:schemeClr val="tx1"/>
                </a:solidFill>
                <a:latin typeface="+mn-lt"/>
                <a:ea typeface="+mn-ea"/>
                <a:cs typeface="+mn-cs"/>
              </a:defRPr>
            </a:lvl2pPr>
            <a:lvl3pPr marL="9144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200" kern="1200">
                <a:solidFill>
                  <a:schemeClr val="tx1"/>
                </a:solidFill>
                <a:latin typeface="+mn-lt"/>
                <a:ea typeface="+mn-ea"/>
                <a:cs typeface="+mn-cs"/>
              </a:defRPr>
            </a:lvl3pPr>
            <a:lvl4pPr marL="13716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4pPr>
            <a:lvl5pPr marL="18288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5pPr>
            <a:lvl6pPr marL="22860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6pPr>
            <a:lvl7pPr marL="27432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7pPr>
            <a:lvl8pPr marL="32004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8pPr>
            <a:lvl9pPr marL="36576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9pPr>
          </a:lstStyle>
          <a:p>
            <a:pPr algn="ctr"/>
            <a:r>
              <a:rPr lang="it-IT" dirty="0">
                <a:solidFill>
                  <a:srgbClr val="000000"/>
                </a:solidFill>
                <a:latin typeface="Corbel" panose="020B0503020204020204" pitchFamily="34" charset="0"/>
              </a:rPr>
              <a:t>Assemblea Nazionale dei Segretari Generali delle Province italiane</a:t>
            </a:r>
            <a:endParaRPr lang="it-IT" dirty="0">
              <a:latin typeface="Corbel" panose="020B0503020204020204" pitchFamily="34" charset="0"/>
            </a:endParaRPr>
          </a:p>
        </p:txBody>
      </p:sp>
    </p:spTree>
    <p:extLst>
      <p:ext uri="{BB962C8B-B14F-4D97-AF65-F5344CB8AC3E}">
        <p14:creationId xmlns:p14="http://schemas.microsoft.com/office/powerpoint/2010/main" val="2606417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994410" y="445771"/>
            <a:ext cx="10203180" cy="5315800"/>
          </a:xfrm>
        </p:spPr>
        <p:txBody>
          <a:bodyPr>
            <a:noAutofit/>
          </a:bodyPr>
          <a:lstStyle/>
          <a:p>
            <a:pPr marL="0" indent="0" algn="just">
              <a:lnSpc>
                <a:spcPct val="150000"/>
              </a:lnSpc>
              <a:spcAft>
                <a:spcPts val="800"/>
              </a:spcAft>
              <a:buNone/>
            </a:pP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Uno dei problemi che stanno vivendo i territori è quello delle cosiddette “aree interne”: </a:t>
            </a:r>
          </a:p>
          <a:p>
            <a:pPr marL="0" indent="0" algn="just">
              <a:lnSpc>
                <a:spcPct val="150000"/>
              </a:lnSpc>
              <a:spcAft>
                <a:spcPts val="800"/>
              </a:spcAft>
              <a:buNone/>
            </a:pP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“Alla ripresa dello sviluppo economico e sociale dell’Italia può contribuire una nuova strategia capace di toccare ogni regione e macro-regione del paese, creando lavoro, realizzando inclusione sociale e riducendo i costi dell’abbandono del territorio: una Strategia nazionale per le Aree interne.  […]</a:t>
            </a:r>
          </a:p>
          <a:p>
            <a:pPr marL="0" indent="0" algn="just">
              <a:lnSpc>
                <a:spcPct val="150000"/>
              </a:lnSpc>
              <a:spcAft>
                <a:spcPts val="800"/>
              </a:spcAft>
              <a:buNone/>
            </a:pP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Al riguardo il Card. Matteo Zuppi, Arcivescovo di Bologna e Presidente della CEI, si è fatto voce della necessità di investimenti e infrastrutture che contribuiscano a contrastare le difficoltà legate allo spopolamento delle Aree interne. Nell’offrire la disponibilità e l’impegno della Chiesa, ha invitato anche i Comuni a superare ogni campanilismo e a lavorare insieme secondo una logica di rete»</a:t>
            </a:r>
          </a:p>
          <a:p>
            <a:pPr marL="0" indent="0" algn="r">
              <a:lnSpc>
                <a:spcPct val="107000"/>
              </a:lnSpc>
              <a:spcAft>
                <a:spcPts val="800"/>
              </a:spcAft>
              <a:buNone/>
            </a:pPr>
            <a:r>
              <a:rPr lang="it-IT" sz="1800" dirty="0">
                <a:effectLst/>
                <a:latin typeface="Corbel" panose="020B0503020204020204" pitchFamily="34" charset="0"/>
                <a:ea typeface="Calibri" panose="020F0502020204030204" pitchFamily="34" charset="0"/>
                <a:cs typeface="Times New Roman" panose="02020603050405020304" pitchFamily="18" charset="0"/>
              </a:rPr>
              <a:t>Comunicato Stampa - Conferenza Episcopale Italiana (CEI), </a:t>
            </a:r>
            <a:br>
              <a:rPr lang="it-IT" sz="1800" dirty="0">
                <a:effectLst/>
                <a:latin typeface="Corbel" panose="020B0503020204020204" pitchFamily="34" charset="0"/>
                <a:ea typeface="Calibri" panose="020F0502020204030204" pitchFamily="34" charset="0"/>
                <a:cs typeface="Times New Roman" panose="02020603050405020304" pitchFamily="18" charset="0"/>
              </a:rPr>
            </a:br>
            <a:r>
              <a:rPr lang="it-IT" sz="1800" dirty="0">
                <a:effectLst/>
                <a:latin typeface="Corbel" panose="020B0503020204020204" pitchFamily="34" charset="0"/>
                <a:ea typeface="Calibri" panose="020F0502020204030204" pitchFamily="34" charset="0"/>
                <a:cs typeface="Times New Roman" panose="02020603050405020304" pitchFamily="18" charset="0"/>
              </a:rPr>
              <a:t>10-11 luglio 2023 – Benevento – Incontro sulle “Aree Interne”</a:t>
            </a:r>
          </a:p>
        </p:txBody>
      </p:sp>
      <p:sp>
        <p:nvSpPr>
          <p:cNvPr id="4" name="Rettangolo 3">
            <a:extLst>
              <a:ext uri="{FF2B5EF4-FFF2-40B4-BE49-F238E27FC236}">
                <a16:creationId xmlns:a16="http://schemas.microsoft.com/office/drawing/2014/main" id="{D9EF05AF-47FB-8A74-C5A0-046A62D17A10}"/>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2578418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66800" y="422910"/>
            <a:ext cx="10058400" cy="5154930"/>
          </a:xfrm>
        </p:spPr>
        <p:txBody>
          <a:bodyPr>
            <a:noAutofit/>
          </a:bodyPr>
          <a:lstStyle/>
          <a:p>
            <a:pPr marL="0" indent="0" algn="just">
              <a:lnSpc>
                <a:spcPct val="150000"/>
              </a:lnSpc>
              <a:spcAft>
                <a:spcPts val="800"/>
              </a:spcAft>
              <a:buNone/>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«Se non si vuole perpetuare questa sorta di “galleggiamento istituzionale” è necessario configurare un assetto di ente, organizzativo ed economico – finanziario finalizzato ad una espressione di politiche orientate allo sviluppo locale e degli investimenti e una capacità direzionale di qualità che garantisca performance adeguate ai compiti che si stanno delineando in questa analisi»</a:t>
            </a:r>
          </a:p>
          <a:p>
            <a:pPr marL="0" indent="0" algn="r">
              <a:lnSpc>
                <a:spcPct val="150000"/>
              </a:lnSpc>
              <a:buNone/>
            </a:pPr>
            <a:r>
              <a:rPr lang="it-IT" sz="1800" dirty="0">
                <a:latin typeface="Corbel" panose="020B0503020204020204" pitchFamily="34" charset="0"/>
                <a:ea typeface="Calibri" panose="020F0502020204030204" pitchFamily="34" charset="0"/>
                <a:cs typeface="Times New Roman" panose="02020603050405020304" pitchFamily="18" charset="0"/>
              </a:rPr>
              <a:t>De Rita, op. cit., p. 117 e segg.</a:t>
            </a:r>
            <a:endParaRPr lang="it-IT" sz="1800" dirty="0">
              <a:effectLst/>
              <a:latin typeface="Corbel" panose="020B0503020204020204" pitchFamily="34"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«Uno Stato policentrico e polimorfo deve avere un sistema di controlli che non rallenti le decisioni degli Enti ma che riveli e segnali le inefficienze e i fallimenti con immediatezza» </a:t>
            </a:r>
          </a:p>
          <a:p>
            <a:pPr marL="0" indent="0" algn="r">
              <a:lnSpc>
                <a:spcPct val="150000"/>
              </a:lnSpc>
              <a:spcAft>
                <a:spcPts val="800"/>
              </a:spcAft>
              <a:buNone/>
            </a:pPr>
            <a:r>
              <a:rPr lang="it-IT" sz="1800" dirty="0">
                <a:latin typeface="Corbel" panose="020B0503020204020204" pitchFamily="34" charset="0"/>
                <a:ea typeface="Calibri" panose="020F0502020204030204" pitchFamily="34" charset="0"/>
                <a:cs typeface="Times New Roman" panose="02020603050405020304" pitchFamily="18" charset="0"/>
              </a:rPr>
              <a:t>da </a:t>
            </a:r>
            <a:r>
              <a:rPr lang="it-IT" sz="1800" dirty="0">
                <a:effectLst/>
                <a:latin typeface="Corbel" panose="020B0503020204020204" pitchFamily="34" charset="0"/>
                <a:ea typeface="Calibri" panose="020F0502020204030204" pitchFamily="34" charset="0"/>
                <a:cs typeface="Times New Roman" panose="02020603050405020304" pitchFamily="18" charset="0"/>
              </a:rPr>
              <a:t>Amici di Marco Biagi (2019). </a:t>
            </a:r>
            <a:r>
              <a:rPr lang="it-IT" sz="1800" i="1" dirty="0">
                <a:effectLst/>
                <a:latin typeface="Corbel" panose="020B0503020204020204" pitchFamily="34" charset="0"/>
                <a:ea typeface="Calibri" panose="020F0502020204030204" pitchFamily="34" charset="0"/>
                <a:cs typeface="Times New Roman" panose="02020603050405020304" pitchFamily="18" charset="0"/>
              </a:rPr>
              <a:t>Reinventare lo Stato</a:t>
            </a:r>
            <a:br>
              <a:rPr lang="it-IT" sz="1800" i="1" dirty="0">
                <a:effectLst/>
                <a:latin typeface="Corbel" panose="020B0503020204020204" pitchFamily="34" charset="0"/>
                <a:ea typeface="Calibri" panose="020F0502020204030204" pitchFamily="34" charset="0"/>
                <a:cs typeface="Times New Roman" panose="02020603050405020304" pitchFamily="18" charset="0"/>
              </a:rPr>
            </a:br>
            <a:r>
              <a:rPr lang="it-IT" sz="1800" dirty="0">
                <a:effectLst/>
                <a:latin typeface="Corbel" panose="020B0503020204020204" pitchFamily="34" charset="0"/>
                <a:ea typeface="Calibri" panose="020F0502020204030204" pitchFamily="34" charset="0"/>
                <a:cs typeface="Times New Roman" panose="02020603050405020304" pitchFamily="18" charset="0"/>
              </a:rPr>
              <a:t>Rapporto sulle Pubbliche Amministrazioni in Italia – Edizioni Forum PA</a:t>
            </a:r>
          </a:p>
        </p:txBody>
      </p:sp>
      <p:sp>
        <p:nvSpPr>
          <p:cNvPr id="4" name="Rettangolo 3">
            <a:extLst>
              <a:ext uri="{FF2B5EF4-FFF2-40B4-BE49-F238E27FC236}">
                <a16:creationId xmlns:a16="http://schemas.microsoft.com/office/drawing/2014/main" id="{43486745-6752-B213-4121-594EC56E4756}"/>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3232962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66800" y="365760"/>
            <a:ext cx="10058400" cy="5657850"/>
          </a:xfrm>
        </p:spPr>
        <p:txBody>
          <a:bodyPr>
            <a:noAutofit/>
          </a:bodyPr>
          <a:lstStyle/>
          <a:p>
            <a:pPr marL="0" indent="0" algn="just">
              <a:lnSpc>
                <a:spcPct val="150000"/>
              </a:lnSpc>
              <a:spcAft>
                <a:spcPts val="800"/>
              </a:spcAft>
              <a:buNone/>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L’organizzazione della Provincia rappresenta un valore da garantire affinché tutto ciò che la Costituzione e il Parlamento hanno previsto e prevederanno per questo livello di governo non sia “gassoso” ma “condensato concretamente” al fine di garantire i servizi e gli investimenti. E’ indubitabile che l’attuale situazione delle Province soffra di una carenza rilevante della struttura organizzativa che è causa primaria delle crisi finanziarie (</a:t>
            </a:r>
            <a:r>
              <a:rPr lang="it-IT" sz="2200"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pre</a:t>
            </a: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–dissesto e dissesto finanziario) e che contribuisce con una mancata definizione delle competenze e assenza di esercizio dei ruoli, dalla dirigenza di coordinamento e sovrintendenza, alla dirigenza di settore, ai quadri e al personale tutto, nella maggioranza dei casi, a rendere l’ente non pronto alle sfide che sono insite nella costruzione della “Nuova Provincia” come noi la pensiamo. </a:t>
            </a:r>
          </a:p>
          <a:p>
            <a:pPr marL="0" indent="0" algn="r">
              <a:buNone/>
            </a:pPr>
            <a:r>
              <a:rPr lang="it-IT" sz="1800" dirty="0">
                <a:latin typeface="Corbel" panose="020B0503020204020204" pitchFamily="34" charset="0"/>
                <a:ea typeface="Calibri" panose="020F0502020204030204" pitchFamily="34" charset="0"/>
                <a:cs typeface="Times New Roman" panose="02020603050405020304" pitchFamily="18" charset="0"/>
              </a:rPr>
              <a:t>De Rita, op. cit.</a:t>
            </a:r>
          </a:p>
        </p:txBody>
      </p:sp>
      <p:sp>
        <p:nvSpPr>
          <p:cNvPr id="4" name="Rettangolo 3">
            <a:extLst>
              <a:ext uri="{FF2B5EF4-FFF2-40B4-BE49-F238E27FC236}">
                <a16:creationId xmlns:a16="http://schemas.microsoft.com/office/drawing/2014/main" id="{8E1C6F69-48FD-1E98-954A-1F6EA6221C9E}"/>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3346714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66800" y="600075"/>
            <a:ext cx="10058400" cy="5657850"/>
          </a:xfrm>
        </p:spPr>
        <p:txBody>
          <a:bodyPr>
            <a:noAutofit/>
          </a:bodyPr>
          <a:lstStyle/>
          <a:p>
            <a:pPr marL="0" indent="0" algn="just">
              <a:lnSpc>
                <a:spcPct val="107000"/>
              </a:lnSpc>
              <a:spcAft>
                <a:spcPts val="800"/>
              </a:spcAft>
              <a:buNone/>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«C’è una via di uscita? Forse è nell’accettazione esplicita (e in parte anche istituzionalizzata) del policentrismo dei poteri, rendendolo sempre più ordinato e condensato, rendendolo sempre più poliarchia: </a:t>
            </a:r>
          </a:p>
          <a:p>
            <a:pPr marL="342900" lvl="0" indent="-342900" algn="just">
              <a:lnSpc>
                <a:spcPct val="107000"/>
              </a:lnSpc>
              <a:buFont typeface="Calibri" panose="020F0502020204030204" pitchFamily="34" charset="0"/>
              <a:buChar char="-"/>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un vitale policentrismo dei poteri c’è, in termini di unità di base (i Comuni, le Comunità Montane, autonomie funzionali) ed è di solida natura e qualità;</a:t>
            </a:r>
          </a:p>
          <a:p>
            <a:pPr marL="342900" lvl="0" indent="-342900" algn="just">
              <a:lnSpc>
                <a:spcPct val="107000"/>
              </a:lnSpc>
              <a:buFont typeface="Calibri" panose="020F0502020204030204" pitchFamily="34" charset="0"/>
              <a:buChar char="-"/>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c’è anche un reticolo di condensazione concreta di tale policentrismo (</a:t>
            </a:r>
            <a:r>
              <a:rPr lang="it-IT" sz="2200" b="1"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nella crescita di ruolo delle Province</a:t>
            </a: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nei tanti Consorzi funzionali dei Comuni, nei Patti territoriali anche interregionali, nell’integrazione reale dei progetti montani, nelle varie esperienze di partenariato, nei collegamenti istituzionali fra autonomie funzionali ecc.)</a:t>
            </a:r>
          </a:p>
          <a:p>
            <a:pPr marL="342900" lvl="0" indent="-342900" algn="just">
              <a:lnSpc>
                <a:spcPct val="107000"/>
              </a:lnSpc>
              <a:spcAft>
                <a:spcPts val="800"/>
              </a:spcAft>
              <a:buFont typeface="Calibri" panose="020F0502020204030204" pitchFamily="34" charset="0"/>
              <a:buChar char="-"/>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non c’è ancora un disegno globale di tale condensazione, senza il quale essa rischia di apparire (o ridivenire) uno stato gassoso.»</a:t>
            </a:r>
          </a:p>
        </p:txBody>
      </p:sp>
      <p:sp>
        <p:nvSpPr>
          <p:cNvPr id="4" name="Rettangolo 3">
            <a:extLst>
              <a:ext uri="{FF2B5EF4-FFF2-40B4-BE49-F238E27FC236}">
                <a16:creationId xmlns:a16="http://schemas.microsoft.com/office/drawing/2014/main" id="{BFB726FE-802D-C714-EC0B-865D5BCA45B8}"/>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2939762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66800" y="451485"/>
            <a:ext cx="10058400" cy="5657850"/>
          </a:xfrm>
        </p:spPr>
        <p:txBody>
          <a:bodyPr>
            <a:noAutofit/>
          </a:bodyPr>
          <a:lstStyle/>
          <a:p>
            <a:pPr marL="0" indent="0" algn="just">
              <a:lnSpc>
                <a:spcPct val="107000"/>
              </a:lnSpc>
              <a:spcAft>
                <a:spcPts val="800"/>
              </a:spcAft>
              <a:buNone/>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È evidente che l’organizzazione, la realizzazione, il monitoraggio e la cura degli interventi sopra indicati come attività di supporto ai Comuni comporta scelte organizzative nella struttura della  “nuova” Provincia che richiedono una rilevante capacità di programmazione e di modellizzazione della struttura delle responsabilità, obiettivi chiari nella definizione e ricerca delle “competenze” richieste dalle attività indicate, capacità di mappare i processi e monitorare il governo degli stessi e di valutare i risultati in termini di impatto cioè di “valore pubblico creato”. </a:t>
            </a:r>
          </a:p>
          <a:p>
            <a:pPr marL="0" indent="0" algn="just">
              <a:lnSpc>
                <a:spcPct val="107000"/>
              </a:lnSpc>
              <a:spcAft>
                <a:spcPts val="800"/>
              </a:spcAft>
              <a:buNone/>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Lo strumento del </a:t>
            </a:r>
            <a:r>
              <a:rPr lang="it-IT" sz="2200" b="1"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Piano integrato di attività e organizzazione</a:t>
            </a: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è fondamentale per programmare le attività e l’impiego delle risorse necessarie, mentre il collegamento con i modelli strategici e le azioni operative del Documento unico di programmazione declinati negli obiettivi del piano esecutivo di gestione, associati alle risorse finanziarie che si rendono disponibili, invera le “attività e organizzazione del PIAO” osservando la coerenza,  sia in termini esterni sia interni, rispetto agli indirizzi approvati dal Consiglio quale organo di indirizzo politico e di controllo.</a:t>
            </a:r>
          </a:p>
        </p:txBody>
      </p:sp>
      <p:sp>
        <p:nvSpPr>
          <p:cNvPr id="4" name="Rettangolo 3">
            <a:extLst>
              <a:ext uri="{FF2B5EF4-FFF2-40B4-BE49-F238E27FC236}">
                <a16:creationId xmlns:a16="http://schemas.microsoft.com/office/drawing/2014/main" id="{E8EFA3CC-85B1-C315-D230-A3C89BC89921}"/>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2690612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1965111-F6A8-BA15-C47C-F807EB4F24D6}"/>
              </a:ext>
            </a:extLst>
          </p:cNvPr>
          <p:cNvSpPr>
            <a:spLocks noGrp="1"/>
          </p:cNvSpPr>
          <p:nvPr>
            <p:ph sz="half" idx="1"/>
          </p:nvPr>
        </p:nvSpPr>
        <p:spPr/>
        <p:txBody>
          <a:bodyPr>
            <a:normAutofit/>
          </a:bodyPr>
          <a:lstStyle/>
          <a:p>
            <a:pPr marL="0" indent="0" algn="just">
              <a:lnSpc>
                <a:spcPct val="150000"/>
              </a:lnSpc>
              <a:spcAft>
                <a:spcPts val="800"/>
              </a:spcAft>
              <a:buNone/>
            </a:pPr>
            <a:r>
              <a:rPr lang="it-IT" sz="2200" dirty="0">
                <a:solidFill>
                  <a:schemeClr val="accent2">
                    <a:lumMod val="75000"/>
                  </a:schemeClr>
                </a:solidFill>
                <a:latin typeface="Aptos" panose="020B0004020202020204" pitchFamily="34" charset="0"/>
                <a:ea typeface="Calibri" panose="020F0502020204030204" pitchFamily="34" charset="0"/>
                <a:cs typeface="Times New Roman" panose="02020603050405020304" pitchFamily="18" charset="0"/>
              </a:rPr>
              <a:t>Nella prospettiva </a:t>
            </a:r>
            <a:r>
              <a:rPr lang="it-IT" sz="2200" i="1" dirty="0" err="1">
                <a:solidFill>
                  <a:schemeClr val="accent2">
                    <a:lumMod val="75000"/>
                  </a:schemeClr>
                </a:solidFill>
                <a:latin typeface="Aptos" panose="020B0004020202020204" pitchFamily="34" charset="0"/>
                <a:ea typeface="Calibri" panose="020F0502020204030204" pitchFamily="34" charset="0"/>
                <a:cs typeface="Times New Roman" panose="02020603050405020304" pitchFamily="18" charset="0"/>
              </a:rPr>
              <a:t>dataista</a:t>
            </a:r>
            <a:r>
              <a:rPr lang="it-IT" sz="2200" dirty="0">
                <a:solidFill>
                  <a:schemeClr val="accent2">
                    <a:lumMod val="75000"/>
                  </a:schemeClr>
                </a:solidFill>
                <a:latin typeface="Aptos" panose="020B0004020202020204" pitchFamily="34" charset="0"/>
                <a:ea typeface="Calibri" panose="020F0502020204030204" pitchFamily="34" charset="0"/>
                <a:cs typeface="Times New Roman" panose="02020603050405020304" pitchFamily="18" charset="0"/>
              </a:rPr>
              <a:t> […] la politica verrà dissolta da un «sistema manageriale basato sui dati». Le decisioni socialmente rilevanti verranno prese attraverso i Big data e l’IA. Ci saranno ancora discorsi politici ma saranno secondari. L’incremento di dati e algoritmi intelligenti – e non di discorso e comunicazione – promette l’ottimizzazione del sistema sociale, anzi, la “felicità di tutti”. </a:t>
            </a:r>
          </a:p>
          <a:p>
            <a:pPr marL="0" indent="0" algn="r">
              <a:lnSpc>
                <a:spcPct val="107000"/>
              </a:lnSpc>
              <a:spcAft>
                <a:spcPts val="800"/>
              </a:spcAft>
              <a:buNone/>
            </a:pPr>
            <a:r>
              <a:rPr lang="it-IT" sz="1800" dirty="0" err="1">
                <a:effectLst/>
                <a:latin typeface="Aptos" panose="020B0004020202020204" pitchFamily="34" charset="0"/>
                <a:ea typeface="Calibri" panose="020F0502020204030204" pitchFamily="34" charset="0"/>
                <a:cs typeface="Times New Roman" panose="02020603050405020304" pitchFamily="18" charset="0"/>
              </a:rPr>
              <a:t>Byung</a:t>
            </a:r>
            <a:r>
              <a:rPr lang="it-IT" sz="1800" dirty="0">
                <a:effectLst/>
                <a:latin typeface="Aptos" panose="020B0004020202020204" pitchFamily="34" charset="0"/>
                <a:ea typeface="Calibri" panose="020F0502020204030204" pitchFamily="34" charset="0"/>
                <a:cs typeface="Times New Roman" panose="02020603050405020304" pitchFamily="18" charset="0"/>
              </a:rPr>
              <a:t> </a:t>
            </a:r>
            <a:r>
              <a:rPr lang="it-IT" sz="1800" dirty="0" err="1">
                <a:effectLst/>
                <a:latin typeface="Aptos" panose="020B0004020202020204" pitchFamily="34" charset="0"/>
                <a:ea typeface="Calibri" panose="020F0502020204030204" pitchFamily="34" charset="0"/>
                <a:cs typeface="Times New Roman" panose="02020603050405020304" pitchFamily="18" charset="0"/>
              </a:rPr>
              <a:t>Chul</a:t>
            </a:r>
            <a:r>
              <a:rPr lang="it-IT" sz="1800" dirty="0">
                <a:effectLst/>
                <a:latin typeface="Aptos" panose="020B0004020202020204" pitchFamily="34" charset="0"/>
                <a:ea typeface="Calibri" panose="020F0502020204030204" pitchFamily="34" charset="0"/>
                <a:cs typeface="Times New Roman" panose="02020603050405020304" pitchFamily="18" charset="0"/>
              </a:rPr>
              <a:t> Han (2023). </a:t>
            </a:r>
            <a:r>
              <a:rPr lang="it-IT" sz="1800" i="1" dirty="0" err="1">
                <a:effectLst/>
                <a:latin typeface="Aptos" panose="020B0004020202020204" pitchFamily="34" charset="0"/>
                <a:ea typeface="Calibri" panose="020F0502020204030204" pitchFamily="34" charset="0"/>
                <a:cs typeface="Times New Roman" panose="02020603050405020304" pitchFamily="18" charset="0"/>
              </a:rPr>
              <a:t>Infocrazia</a:t>
            </a:r>
            <a:r>
              <a:rPr lang="it-IT" sz="1800" i="1" dirty="0">
                <a:effectLst/>
                <a:latin typeface="Aptos" panose="020B0004020202020204" pitchFamily="34" charset="0"/>
                <a:ea typeface="Calibri" panose="020F0502020204030204" pitchFamily="34" charset="0"/>
                <a:cs typeface="Times New Roman" panose="02020603050405020304" pitchFamily="18" charset="0"/>
              </a:rPr>
              <a:t>. Le nostre vite manipolate dalla rete. </a:t>
            </a:r>
            <a:r>
              <a:rPr lang="it-IT" sz="1800" dirty="0">
                <a:effectLst/>
                <a:latin typeface="Aptos" panose="020B0004020202020204" pitchFamily="34" charset="0"/>
                <a:ea typeface="Calibri" panose="020F0502020204030204" pitchFamily="34" charset="0"/>
                <a:cs typeface="Times New Roman" panose="02020603050405020304" pitchFamily="18" charset="0"/>
              </a:rPr>
              <a:t>Einaudi</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
        <p:nvSpPr>
          <p:cNvPr id="5" name="Rectangle 8">
            <a:extLst>
              <a:ext uri="{FF2B5EF4-FFF2-40B4-BE49-F238E27FC236}">
                <a16:creationId xmlns:a16="http://schemas.microsoft.com/office/drawing/2014/main" id="{FAC57735-2BDF-5604-4B4B-B453AFA2A7A8}"/>
              </a:ext>
            </a:extLst>
          </p:cNvPr>
          <p:cNvSpPr>
            <a:spLocks noGrp="1"/>
          </p:cNvSpPr>
          <p:nvPr>
            <p:ph type="title"/>
          </p:nvPr>
        </p:nvSpPr>
        <p:spPr>
          <a:xfrm>
            <a:off x="1069975" y="484188"/>
            <a:ext cx="10058400" cy="129381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r>
              <a:rPr lang="it-IT" dirty="0">
                <a:solidFill>
                  <a:schemeClr val="tx2">
                    <a:lumMod val="50000"/>
                  </a:schemeClr>
                </a:solidFill>
              </a:rPr>
              <a:t>I </a:t>
            </a:r>
            <a:r>
              <a:rPr lang="it-IT" dirty="0" err="1">
                <a:solidFill>
                  <a:schemeClr val="tx2">
                    <a:lumMod val="50000"/>
                  </a:schemeClr>
                </a:solidFill>
              </a:rPr>
              <a:t>dataisti</a:t>
            </a:r>
            <a:r>
              <a:rPr lang="it-IT" dirty="0">
                <a:solidFill>
                  <a:schemeClr val="tx2">
                    <a:lumMod val="50000"/>
                  </a:schemeClr>
                </a:solidFill>
              </a:rPr>
              <a:t> e l’Intelligenza Artificiale (IA)</a:t>
            </a:r>
          </a:p>
        </p:txBody>
      </p:sp>
      <p:sp>
        <p:nvSpPr>
          <p:cNvPr id="2" name="Rettangolo 1">
            <a:extLst>
              <a:ext uri="{FF2B5EF4-FFF2-40B4-BE49-F238E27FC236}">
                <a16:creationId xmlns:a16="http://schemas.microsoft.com/office/drawing/2014/main" id="{6EBE1008-E7C5-81D5-12C7-5693132E12A0}"/>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587453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1965111-F6A8-BA15-C47C-F807EB4F24D6}"/>
              </a:ext>
            </a:extLst>
          </p:cNvPr>
          <p:cNvSpPr>
            <a:spLocks noGrp="1"/>
          </p:cNvSpPr>
          <p:nvPr>
            <p:ph sz="half" idx="1"/>
          </p:nvPr>
        </p:nvSpPr>
        <p:spPr>
          <a:xfrm>
            <a:off x="850605" y="1485900"/>
            <a:ext cx="10696354" cy="5189220"/>
          </a:xfrm>
        </p:spPr>
        <p:txBody>
          <a:bodyPr>
            <a:normAutofit fontScale="25000" lnSpcReduction="20000"/>
          </a:bodyPr>
          <a:lstStyle/>
          <a:p>
            <a:pPr marL="0" indent="0">
              <a:lnSpc>
                <a:spcPct val="120000"/>
              </a:lnSpc>
              <a:spcBef>
                <a:spcPts val="600"/>
              </a:spcBef>
              <a:buNone/>
            </a:pPr>
            <a:r>
              <a:rPr lang="it-IT" sz="80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Un essere umano, quando parla, consulta il mondo (si guarda intorno) o la propria rappresentazione interna di esso (ci pensa), dopodiché emette simboli linguistici per esprimere un certo significato.</a:t>
            </a:r>
          </a:p>
          <a:p>
            <a:pPr marL="0" indent="0">
              <a:lnSpc>
                <a:spcPct val="120000"/>
              </a:lnSpc>
              <a:spcBef>
                <a:spcPts val="600"/>
              </a:spcBef>
              <a:buNone/>
            </a:pPr>
            <a:r>
              <a:rPr lang="it-IT" sz="80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Questi sistemi non fanno questo: quando “parlano”, mettono in fila parole che hanno la massima probabilità di (1) costituire frasi grammaticamente corrette; (2) soddisfare la richiesta dell’utente (il prompt) sulla base di regolarità apprese addestrandosi su enormi moli di testi (il che pone il problema della proprietà intellettuale di tali dati, ma è un altro discorso). </a:t>
            </a:r>
          </a:p>
          <a:p>
            <a:pPr marL="0" indent="0">
              <a:lnSpc>
                <a:spcPct val="120000"/>
              </a:lnSpc>
              <a:spcBef>
                <a:spcPts val="600"/>
              </a:spcBef>
              <a:buNone/>
            </a:pPr>
            <a:r>
              <a:rPr lang="it-IT" sz="80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Il risultato è vincolato alla qualità degli input linguistici su cui il sistema si è addestrato, non alla verità o meno di ciò che sta dicendo. Gli informatici parlano, infatti,  di “</a:t>
            </a:r>
            <a:r>
              <a:rPr lang="it-IT" sz="8000" b="1"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pappagalli digitali</a:t>
            </a:r>
            <a:r>
              <a:rPr lang="it-IT" sz="80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per la stessa ragione, gli informatici usano il motto “</a:t>
            </a:r>
            <a:r>
              <a:rPr lang="it-IT" sz="8000" b="1"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garbage</a:t>
            </a:r>
            <a:r>
              <a:rPr lang="it-IT" sz="8000" b="1"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in, </a:t>
            </a:r>
            <a:r>
              <a:rPr lang="it-IT" sz="8000" b="1"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garbage</a:t>
            </a:r>
            <a:r>
              <a:rPr lang="it-IT" sz="8000" b="1"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out</a:t>
            </a:r>
            <a:r>
              <a:rPr lang="it-IT" sz="80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qualunque difetto o limite vi sia nei dati su cui il sistema è addestrato viene riprodotto nelle risposte che il sistema fornisce.</a:t>
            </a:r>
          </a:p>
          <a:p>
            <a:pPr marL="0" indent="0">
              <a:lnSpc>
                <a:spcPct val="120000"/>
              </a:lnSpc>
              <a:spcBef>
                <a:spcPts val="600"/>
              </a:spcBef>
              <a:buNone/>
            </a:pPr>
            <a:r>
              <a:rPr lang="it-IT" sz="80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Capire come funzionano questi avanzati strumenti informatici suggerisce </a:t>
            </a:r>
            <a:r>
              <a:rPr lang="it-IT" sz="8000" b="1"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grande cautela </a:t>
            </a:r>
            <a:r>
              <a:rPr lang="it-IT" sz="80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nell’adottarli acriticamente per funzioni delicatissime, quali la scrittura di leggi o l’esecuzione di processi amministrativi.</a:t>
            </a:r>
          </a:p>
          <a:p>
            <a:pPr marL="0" indent="0" algn="ctr">
              <a:spcAft>
                <a:spcPts val="600"/>
              </a:spcAft>
              <a:buNone/>
            </a:pPr>
            <a:r>
              <a:rPr lang="it-IT" sz="6400" kern="100" dirty="0">
                <a:effectLst/>
                <a:latin typeface="Corbel" panose="020B0503020204020204" pitchFamily="34" charset="0"/>
                <a:ea typeface="Aptos" panose="020B0004020202020204" pitchFamily="34" charset="0"/>
                <a:cs typeface="Times New Roman" panose="02020603050405020304" pitchFamily="18" charset="0"/>
              </a:rPr>
              <a:t/>
            </a:r>
            <a:br>
              <a:rPr lang="it-IT" sz="6400" kern="100" dirty="0">
                <a:effectLst/>
                <a:latin typeface="Corbel" panose="020B0503020204020204" pitchFamily="34" charset="0"/>
                <a:ea typeface="Aptos" panose="020B0004020202020204" pitchFamily="34" charset="0"/>
                <a:cs typeface="Times New Roman" panose="02020603050405020304" pitchFamily="18" charset="0"/>
              </a:rPr>
            </a:br>
            <a:r>
              <a:rPr lang="it-IT" sz="6400" kern="100" dirty="0">
                <a:effectLst/>
                <a:latin typeface="Corbel" panose="020B0503020204020204" pitchFamily="34" charset="0"/>
                <a:ea typeface="Aptos" panose="020B0004020202020204" pitchFamily="34" charset="0"/>
                <a:cs typeface="Times New Roman" panose="02020603050405020304" pitchFamily="18" charset="0"/>
              </a:rPr>
              <a:t>Paglieri F. (2023). Senti chi parla! Fraintendimenti ricorrenti nel nostro dialogo con le macchine, da ELIZA a ChatGPT.</a:t>
            </a:r>
            <a:br>
              <a:rPr lang="it-IT" sz="6400" kern="100" dirty="0">
                <a:effectLst/>
                <a:latin typeface="Corbel" panose="020B0503020204020204" pitchFamily="34" charset="0"/>
                <a:ea typeface="Aptos" panose="020B0004020202020204" pitchFamily="34" charset="0"/>
                <a:cs typeface="Times New Roman" panose="02020603050405020304" pitchFamily="18" charset="0"/>
              </a:rPr>
            </a:br>
            <a:r>
              <a:rPr lang="it-IT" sz="6400" i="1" kern="100" dirty="0">
                <a:effectLst/>
                <a:latin typeface="Corbel" panose="020B0503020204020204" pitchFamily="34" charset="0"/>
                <a:ea typeface="Aptos" panose="020B0004020202020204" pitchFamily="34" charset="0"/>
                <a:cs typeface="Times New Roman" panose="02020603050405020304" pitchFamily="18" charset="0"/>
              </a:rPr>
              <a:t>Sistemi Intelligenti, 35</a:t>
            </a:r>
            <a:r>
              <a:rPr lang="it-IT" sz="6400" kern="100" dirty="0">
                <a:effectLst/>
                <a:latin typeface="Corbel" panose="020B0503020204020204" pitchFamily="34" charset="0"/>
                <a:ea typeface="Aptos" panose="020B0004020202020204" pitchFamily="34" charset="0"/>
                <a:cs typeface="Times New Roman" panose="02020603050405020304" pitchFamily="18" charset="0"/>
              </a:rPr>
              <a:t>(2)</a:t>
            </a:r>
          </a:p>
        </p:txBody>
      </p:sp>
      <p:sp>
        <p:nvSpPr>
          <p:cNvPr id="5" name="Rectangle 8">
            <a:extLst>
              <a:ext uri="{FF2B5EF4-FFF2-40B4-BE49-F238E27FC236}">
                <a16:creationId xmlns:a16="http://schemas.microsoft.com/office/drawing/2014/main" id="{FAC57735-2BDF-5604-4B4B-B453AFA2A7A8}"/>
              </a:ext>
            </a:extLst>
          </p:cNvPr>
          <p:cNvSpPr>
            <a:spLocks noGrp="1"/>
          </p:cNvSpPr>
          <p:nvPr>
            <p:ph type="title"/>
          </p:nvPr>
        </p:nvSpPr>
        <p:spPr>
          <a:xfrm>
            <a:off x="422910" y="182880"/>
            <a:ext cx="11439525" cy="11430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it-IT" sz="3200" dirty="0">
                <a:solidFill>
                  <a:schemeClr val="tx2">
                    <a:lumMod val="75000"/>
                  </a:schemeClr>
                </a:solidFill>
                <a:latin typeface="Corbel" panose="020B0503020204020204" pitchFamily="34" charset="0"/>
              </a:rPr>
              <a:t>«I </a:t>
            </a:r>
            <a:r>
              <a:rPr lang="it-IT" sz="3200" i="1" dirty="0" err="1">
                <a:solidFill>
                  <a:schemeClr val="tx2">
                    <a:lumMod val="75000"/>
                  </a:schemeClr>
                </a:solidFill>
                <a:latin typeface="Corbel" panose="020B0503020204020204" pitchFamily="34" charset="0"/>
              </a:rPr>
              <a:t>language</a:t>
            </a:r>
            <a:r>
              <a:rPr lang="it-IT" sz="3200" i="1" dirty="0">
                <a:solidFill>
                  <a:schemeClr val="tx2">
                    <a:lumMod val="75000"/>
                  </a:schemeClr>
                </a:solidFill>
                <a:latin typeface="Corbel" panose="020B0503020204020204" pitchFamily="34" charset="0"/>
              </a:rPr>
              <a:t> models </a:t>
            </a:r>
            <a:r>
              <a:rPr lang="it-IT" sz="3200" dirty="0">
                <a:solidFill>
                  <a:schemeClr val="tx2">
                    <a:lumMod val="75000"/>
                  </a:schemeClr>
                </a:solidFill>
                <a:latin typeface="Corbel" panose="020B0503020204020204" pitchFamily="34" charset="0"/>
              </a:rPr>
              <a:t>(ChatGPT e altri) parlano </a:t>
            </a:r>
            <a:br>
              <a:rPr lang="it-IT" sz="3200" dirty="0">
                <a:solidFill>
                  <a:schemeClr val="tx2">
                    <a:lumMod val="75000"/>
                  </a:schemeClr>
                </a:solidFill>
                <a:latin typeface="Corbel" panose="020B0503020204020204" pitchFamily="34" charset="0"/>
              </a:rPr>
            </a:br>
            <a:r>
              <a:rPr lang="it-IT" sz="3200" dirty="0">
                <a:solidFill>
                  <a:schemeClr val="tx2">
                    <a:lumMod val="75000"/>
                  </a:schemeClr>
                </a:solidFill>
                <a:latin typeface="Corbel" panose="020B0503020204020204" pitchFamily="34" charset="0"/>
              </a:rPr>
              <a:t>senza voler dire nulla»*</a:t>
            </a:r>
          </a:p>
        </p:txBody>
      </p:sp>
      <p:sp>
        <p:nvSpPr>
          <p:cNvPr id="4" name="Rettangolo 3">
            <a:extLst>
              <a:ext uri="{FF2B5EF4-FFF2-40B4-BE49-F238E27FC236}">
                <a16:creationId xmlns:a16="http://schemas.microsoft.com/office/drawing/2014/main" id="{CF43DFC9-83F3-DCF0-EDB5-E9A4E5C7AD69}"/>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2976370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66800" y="600075"/>
            <a:ext cx="10058400" cy="5657850"/>
          </a:xfrm>
        </p:spPr>
        <p:txBody>
          <a:bodyPr>
            <a:noAutofit/>
          </a:bodyPr>
          <a:lstStyle/>
          <a:p>
            <a:pPr marL="0" indent="0" algn="just">
              <a:lnSpc>
                <a:spcPct val="107000"/>
              </a:lnSpc>
              <a:spcAft>
                <a:spcPts val="800"/>
              </a:spcAft>
              <a:buNone/>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«C’è una via di uscita? Forse è nell’accettazione esplicita (e in parte anche</a:t>
            </a:r>
          </a:p>
          <a:p>
            <a:pPr marL="0" indent="0" algn="just">
              <a:lnSpc>
                <a:spcPct val="107000"/>
              </a:lnSpc>
              <a:spcAft>
                <a:spcPts val="800"/>
              </a:spcAft>
              <a:buNone/>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La Nuova Provincia trova nel suo modello organizzativo le risorse umane specializzate per applicare la metodologia del Project management.</a:t>
            </a:r>
          </a:p>
          <a:p>
            <a:pPr marL="0" indent="0" algn="just">
              <a:lnSpc>
                <a:spcPct val="107000"/>
              </a:lnSpc>
              <a:spcAft>
                <a:spcPts val="800"/>
              </a:spcAft>
              <a:buNone/>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La bozza di disegno di legge delega sulla revisione del Testo Unico degli Enti Locali contiene al riguardo principi e criteri direttivi che orientano il legislatore delegato nell’applicazione della metodologia del project management negli enti locali: può essere un passaggio epocale nello sviluppo di una nuova cultura di direzione per obiettivi da parte della dirigenza pubblica locale e in particolare per quanto detto sinora per la Provincia. </a:t>
            </a:r>
          </a:p>
          <a:p>
            <a:pPr marL="0" indent="0" algn="just">
              <a:lnSpc>
                <a:spcPct val="107000"/>
              </a:lnSpc>
              <a:spcAft>
                <a:spcPts val="800"/>
              </a:spcAft>
              <a:buNone/>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I tre pilastri: persone, processi e tecnologie.</a:t>
            </a:r>
          </a:p>
          <a:p>
            <a:pPr marL="0" indent="0" algn="just">
              <a:lnSpc>
                <a:spcPct val="107000"/>
              </a:lnSpc>
              <a:spcAft>
                <a:spcPts val="800"/>
              </a:spcAft>
              <a:buNone/>
            </a:pPr>
            <a:r>
              <a:rPr lang="it-IT" sz="22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Progettare in serie o in parallelo?</a:t>
            </a:r>
          </a:p>
        </p:txBody>
      </p:sp>
      <p:sp>
        <p:nvSpPr>
          <p:cNvPr id="4" name="Rettangolo 3">
            <a:extLst>
              <a:ext uri="{FF2B5EF4-FFF2-40B4-BE49-F238E27FC236}">
                <a16:creationId xmlns:a16="http://schemas.microsoft.com/office/drawing/2014/main" id="{AE5AEF20-F2BE-4140-8A16-3F14DE266F9F}"/>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1118390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1965111-F6A8-BA15-C47C-F807EB4F24D6}"/>
              </a:ext>
            </a:extLst>
          </p:cNvPr>
          <p:cNvSpPr>
            <a:spLocks noGrp="1"/>
          </p:cNvSpPr>
          <p:nvPr>
            <p:ph sz="half" idx="1"/>
          </p:nvPr>
        </p:nvSpPr>
        <p:spPr>
          <a:xfrm>
            <a:off x="1069848" y="2036240"/>
            <a:ext cx="10058400" cy="4621735"/>
          </a:xfrm>
        </p:spPr>
        <p:txBody>
          <a:bodyPr>
            <a:normAutofit fontScale="85000" lnSpcReduction="10000"/>
          </a:bodyPr>
          <a:lstStyle/>
          <a:p>
            <a:pPr algn="just">
              <a:lnSpc>
                <a:spcPct val="107000"/>
              </a:lnSpc>
              <a:spcAft>
                <a:spcPts val="800"/>
              </a:spcAft>
            </a:pPr>
            <a:r>
              <a:rPr lang="it-IT" sz="26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La necessità di riservare un’attenzione particolare rispetto allo sviluppo delle soft skills, ovvero delle competenze trasversali, legate alla leadership, al lavoro in team, alla capacità di adattamento al cambiamento, alle capacità comunicative, ecc.;</a:t>
            </a:r>
          </a:p>
          <a:p>
            <a:pPr algn="just">
              <a:lnSpc>
                <a:spcPct val="107000"/>
              </a:lnSpc>
              <a:spcAft>
                <a:spcPts val="800"/>
              </a:spcAft>
            </a:pPr>
            <a:r>
              <a:rPr lang="it-IT" sz="26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la necessità di dedicare una sempre maggiore attenzione al tema della formazione internazionale – considerata la costante interazione delle amministrazioni con le istituzioni europee e con gli organismi internazionali – e a quella relativa alla gestione dei finanziamenti europei date anche le note carenze strutturali, delle amministrazioni pubbliche, in fase di progettazione ed attuazione dei programmi e degli obiettivi promossi dall’UE. </a:t>
            </a:r>
          </a:p>
          <a:p>
            <a:pPr marL="0" indent="0" algn="r">
              <a:lnSpc>
                <a:spcPct val="107000"/>
              </a:lnSpc>
              <a:spcAft>
                <a:spcPts val="800"/>
              </a:spcAft>
              <a:buNone/>
            </a:pPr>
            <a:r>
              <a:rPr lang="it-IT" sz="1800" dirty="0">
                <a:effectLst/>
                <a:latin typeface="Corbel" panose="020B0503020204020204" pitchFamily="34" charset="0"/>
                <a:ea typeface="Calibri" panose="020F0502020204030204" pitchFamily="34" charset="0"/>
                <a:cs typeface="Times New Roman" panose="02020603050405020304" pitchFamily="18" charset="0"/>
              </a:rPr>
              <a:t>Presidenza del Consiglio dei Ministri, Ministro della Pubblica Amministrazione, Direttiva su </a:t>
            </a:r>
            <a:br>
              <a:rPr lang="it-IT" sz="1800" dirty="0">
                <a:effectLst/>
                <a:latin typeface="Corbel" panose="020B0503020204020204" pitchFamily="34" charset="0"/>
                <a:ea typeface="Calibri" panose="020F0502020204030204" pitchFamily="34" charset="0"/>
                <a:cs typeface="Times New Roman" panose="02020603050405020304" pitchFamily="18" charset="0"/>
              </a:rPr>
            </a:br>
            <a:r>
              <a:rPr lang="it-IT" sz="1800" dirty="0">
                <a:effectLst/>
                <a:latin typeface="Corbel" panose="020B0503020204020204" pitchFamily="34" charset="0"/>
                <a:ea typeface="Calibri" panose="020F0502020204030204" pitchFamily="34" charset="0"/>
                <a:cs typeface="Times New Roman" panose="02020603050405020304" pitchFamily="18" charset="0"/>
              </a:rPr>
              <a:t>”Pianificazione della formazione e sviluppo delle competenze funzionali  </a:t>
            </a:r>
            <a:br>
              <a:rPr lang="it-IT" sz="1800" dirty="0">
                <a:effectLst/>
                <a:latin typeface="Corbel" panose="020B0503020204020204" pitchFamily="34" charset="0"/>
                <a:ea typeface="Calibri" panose="020F0502020204030204" pitchFamily="34" charset="0"/>
                <a:cs typeface="Times New Roman" panose="02020603050405020304" pitchFamily="18" charset="0"/>
              </a:rPr>
            </a:br>
            <a:r>
              <a:rPr lang="it-IT" sz="1800" dirty="0">
                <a:effectLst/>
                <a:latin typeface="Corbel" panose="020B0503020204020204" pitchFamily="34" charset="0"/>
                <a:ea typeface="Calibri" panose="020F0502020204030204" pitchFamily="34" charset="0"/>
                <a:cs typeface="Times New Roman" panose="02020603050405020304" pitchFamily="18" charset="0"/>
              </a:rPr>
              <a:t>alla transizione digitale, ecologica e amministrativa promosse dal Piano Nazionale di Ripresa e Resilienza”  </a:t>
            </a:r>
            <a:br>
              <a:rPr lang="it-IT" sz="1800" dirty="0">
                <a:effectLst/>
                <a:latin typeface="Corbel" panose="020B0503020204020204" pitchFamily="34" charset="0"/>
                <a:ea typeface="Calibri" panose="020F0502020204030204" pitchFamily="34" charset="0"/>
                <a:cs typeface="Times New Roman" panose="02020603050405020304" pitchFamily="18" charset="0"/>
              </a:rPr>
            </a:br>
            <a:r>
              <a:rPr lang="it-IT" sz="1800" dirty="0">
                <a:effectLst/>
                <a:latin typeface="Corbel" panose="020B0503020204020204" pitchFamily="34" charset="0"/>
                <a:ea typeface="Calibri" panose="020F0502020204030204" pitchFamily="34" charset="0"/>
                <a:cs typeface="Times New Roman" panose="02020603050405020304" pitchFamily="18" charset="0"/>
              </a:rPr>
              <a:t>Premesse e obiettivi. Roma, 24 marzo 2023.</a:t>
            </a:r>
            <a:endParaRPr lang="it-IT" dirty="0">
              <a:latin typeface="Corbel" panose="020B0503020204020204" pitchFamily="34" charset="0"/>
            </a:endParaRPr>
          </a:p>
        </p:txBody>
      </p:sp>
      <p:sp>
        <p:nvSpPr>
          <p:cNvPr id="5" name="Rectangle 8">
            <a:extLst>
              <a:ext uri="{FF2B5EF4-FFF2-40B4-BE49-F238E27FC236}">
                <a16:creationId xmlns:a16="http://schemas.microsoft.com/office/drawing/2014/main" id="{FAC57735-2BDF-5604-4B4B-B453AFA2A7A8}"/>
              </a:ext>
            </a:extLst>
          </p:cNvPr>
          <p:cNvSpPr>
            <a:spLocks noGrp="1"/>
          </p:cNvSpPr>
          <p:nvPr>
            <p:ph type="title"/>
          </p:nvPr>
        </p:nvSpPr>
        <p:spPr>
          <a:xfrm>
            <a:off x="1069975" y="484188"/>
            <a:ext cx="10058400" cy="129381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r>
              <a:rPr lang="it-IT" dirty="0">
                <a:solidFill>
                  <a:schemeClr val="tx2">
                    <a:lumMod val="50000"/>
                  </a:schemeClr>
                </a:solidFill>
                <a:latin typeface="Corbel" panose="020B0503020204020204" pitchFamily="34" charset="0"/>
              </a:rPr>
              <a:t>Investire nel capitale umano</a:t>
            </a:r>
          </a:p>
        </p:txBody>
      </p:sp>
      <p:sp>
        <p:nvSpPr>
          <p:cNvPr id="4" name="Rettangolo 3">
            <a:extLst>
              <a:ext uri="{FF2B5EF4-FFF2-40B4-BE49-F238E27FC236}">
                <a16:creationId xmlns:a16="http://schemas.microsoft.com/office/drawing/2014/main" id="{982481AC-B222-69B6-A19A-C219752770ED}"/>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1219572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1965111-F6A8-BA15-C47C-F807EB4F24D6}"/>
              </a:ext>
            </a:extLst>
          </p:cNvPr>
          <p:cNvSpPr>
            <a:spLocks noGrp="1"/>
          </p:cNvSpPr>
          <p:nvPr>
            <p:ph sz="half" idx="1"/>
          </p:nvPr>
        </p:nvSpPr>
        <p:spPr>
          <a:xfrm>
            <a:off x="1069848" y="2036240"/>
            <a:ext cx="10058400" cy="4621735"/>
          </a:xfrm>
        </p:spPr>
        <p:txBody>
          <a:bodyPr>
            <a:normAutofit/>
          </a:bodyPr>
          <a:lstStyle/>
          <a:p>
            <a:pPr marL="0" indent="0" algn="just">
              <a:lnSpc>
                <a:spcPct val="115000"/>
              </a:lnSpc>
              <a:spcAft>
                <a:spcPts val="800"/>
              </a:spcAft>
              <a:buNone/>
            </a:pPr>
            <a:r>
              <a:rPr lang="it-IT" sz="2600" b="1"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Quale la finalità? </a:t>
            </a:r>
          </a:p>
          <a:p>
            <a:pPr marL="0" indent="0" algn="just">
              <a:lnSpc>
                <a:spcPct val="115000"/>
              </a:lnSpc>
              <a:spcAft>
                <a:spcPts val="800"/>
              </a:spcAft>
              <a:buNone/>
            </a:pPr>
            <a:r>
              <a:rPr lang="it-IT" sz="26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Dare strumenti, risorse umane (o meglio persone) ad un ente di livello costituzionale  che deve guardare al suo futuro con fiducia, sia dal punto di vista istituzionale, come ente di rappresentanza degli interessi territoriali e di governo delle collettività, sia quale ente che dia risposte concrete alle vecchie e nuove richieste a livello locale espresse dalla realtà territoriale e dalla comunità a cui fa riferimento. Questo aprendo nuove possibilità di rigenerare le identità locali, tramite i comuni che insistono sull’area dove si attuano, prevalentemente, le sue politiche. </a:t>
            </a:r>
          </a:p>
        </p:txBody>
      </p:sp>
      <p:sp>
        <p:nvSpPr>
          <p:cNvPr id="5" name="Rectangle 8">
            <a:extLst>
              <a:ext uri="{FF2B5EF4-FFF2-40B4-BE49-F238E27FC236}">
                <a16:creationId xmlns:a16="http://schemas.microsoft.com/office/drawing/2014/main" id="{FAC57735-2BDF-5604-4B4B-B453AFA2A7A8}"/>
              </a:ext>
            </a:extLst>
          </p:cNvPr>
          <p:cNvSpPr>
            <a:spLocks noGrp="1"/>
          </p:cNvSpPr>
          <p:nvPr>
            <p:ph type="title"/>
          </p:nvPr>
        </p:nvSpPr>
        <p:spPr>
          <a:xfrm>
            <a:off x="1069975" y="484188"/>
            <a:ext cx="10058400" cy="129381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r>
              <a:rPr lang="it-IT" dirty="0">
                <a:solidFill>
                  <a:schemeClr val="tx2">
                    <a:lumMod val="50000"/>
                  </a:schemeClr>
                </a:solidFill>
                <a:latin typeface="Corbel" panose="020B0503020204020204" pitchFamily="34" charset="0"/>
              </a:rPr>
              <a:t>Finalità e strategie di sviluppo del modello organizzativo</a:t>
            </a:r>
          </a:p>
        </p:txBody>
      </p:sp>
      <p:sp>
        <p:nvSpPr>
          <p:cNvPr id="4" name="Rettangolo 3">
            <a:extLst>
              <a:ext uri="{FF2B5EF4-FFF2-40B4-BE49-F238E27FC236}">
                <a16:creationId xmlns:a16="http://schemas.microsoft.com/office/drawing/2014/main" id="{86BFB705-51CA-A929-ACB6-8F43125C1629}"/>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3933971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66800" y="970699"/>
            <a:ext cx="10058400" cy="4916601"/>
          </a:xfrm>
        </p:spPr>
        <p:txBody>
          <a:bodyPr>
            <a:noAutofit/>
          </a:bodyPr>
          <a:lstStyle/>
          <a:p>
            <a:pPr marL="0" indent="0" algn="just">
              <a:lnSpc>
                <a:spcPct val="150000"/>
              </a:lnSpc>
              <a:spcAft>
                <a:spcPts val="800"/>
              </a:spcAft>
              <a:buNone/>
            </a:pPr>
            <a:r>
              <a:rPr lang="it-IT" sz="2800" dirty="0">
                <a:solidFill>
                  <a:schemeClr val="accent1">
                    <a:lumMod val="50000"/>
                  </a:schemeClr>
                </a:solidFill>
                <a:latin typeface="Corbel" panose="020B0503020204020204" pitchFamily="34" charset="0"/>
                <a:ea typeface="Calibri" panose="020F0502020204030204" pitchFamily="34" charset="0"/>
                <a:cs typeface="Times New Roman" panose="02020603050405020304" pitchFamily="18" charset="0"/>
              </a:rPr>
              <a:t>«</a:t>
            </a:r>
            <a:r>
              <a:rPr lang="it-IT" sz="2800" dirty="0">
                <a:solidFill>
                  <a:schemeClr val="accent1">
                    <a:lumMod val="50000"/>
                  </a:schemeClr>
                </a:solidFill>
                <a:effectLst/>
                <a:latin typeface="Corbel" panose="020B0503020204020204" pitchFamily="34" charset="0"/>
                <a:ea typeface="Calibri" panose="020F0502020204030204" pitchFamily="34" charset="0"/>
                <a:cs typeface="Times New Roman" panose="02020603050405020304" pitchFamily="18" charset="0"/>
              </a:rPr>
              <a:t>…è ben vero che c’è il bisogno di una tendenziale verticalizzazione delle sedi decisionali (visto che dovremo star dentro a processi molto di vertice, nella globalizzazione come nell’integrazione europea), ma è altrettanto vero che la lunga deriva della nostra società resta pur sempre orientata a un crescente policentrismo dei meccanismi evolutivi e decisionali»</a:t>
            </a:r>
          </a:p>
          <a:p>
            <a:pPr marL="0" indent="0" algn="r">
              <a:buNone/>
            </a:pPr>
            <a:endParaRPr lang="it-IT" sz="1800" dirty="0">
              <a:effectLst/>
              <a:latin typeface="Corbel" panose="020B0503020204020204" pitchFamily="34" charset="0"/>
              <a:ea typeface="Calibri" panose="020F0502020204030204" pitchFamily="34" charset="0"/>
              <a:cs typeface="Times New Roman" panose="02020603050405020304" pitchFamily="18" charset="0"/>
            </a:endParaRPr>
          </a:p>
          <a:p>
            <a:pPr marL="0" indent="0" algn="r">
              <a:buNone/>
            </a:pPr>
            <a:r>
              <a:rPr lang="it-IT" sz="1800" dirty="0">
                <a:effectLst/>
                <a:latin typeface="Corbel" panose="020B0503020204020204" pitchFamily="34" charset="0"/>
                <a:ea typeface="Calibri" panose="020F0502020204030204" pitchFamily="34" charset="0"/>
                <a:cs typeface="Times New Roman" panose="02020603050405020304" pitchFamily="18" charset="0"/>
              </a:rPr>
              <a:t>Giuseppe De Rita, Aldo Bonomi (1998). </a:t>
            </a:r>
            <a:r>
              <a:rPr lang="it-IT" sz="1800" i="1" dirty="0">
                <a:effectLst/>
                <a:latin typeface="Corbel" panose="020B0503020204020204" pitchFamily="34" charset="0"/>
                <a:ea typeface="Calibri" panose="020F0502020204030204" pitchFamily="34" charset="0"/>
                <a:cs typeface="Times New Roman" panose="02020603050405020304" pitchFamily="18" charset="0"/>
              </a:rPr>
              <a:t>Manifesto per lo sviluppo locale. </a:t>
            </a:r>
            <a:r>
              <a:rPr lang="it-IT" sz="1800" dirty="0">
                <a:effectLst/>
                <a:latin typeface="Corbel" panose="020B0503020204020204" pitchFamily="34" charset="0"/>
                <a:ea typeface="Calibri" panose="020F0502020204030204" pitchFamily="34" charset="0"/>
                <a:cs typeface="Times New Roman" panose="02020603050405020304" pitchFamily="18" charset="0"/>
              </a:rPr>
              <a:t>Bollati Boringhieri</a:t>
            </a:r>
            <a:endParaRPr lang="it-IT" sz="1800" dirty="0">
              <a:latin typeface="Corbel" panose="020B0503020204020204" pitchFamily="34" charset="0"/>
            </a:endParaRPr>
          </a:p>
        </p:txBody>
      </p:sp>
      <p:sp>
        <p:nvSpPr>
          <p:cNvPr id="2" name="Rettangolo 1">
            <a:extLst>
              <a:ext uri="{FF2B5EF4-FFF2-40B4-BE49-F238E27FC236}">
                <a16:creationId xmlns:a16="http://schemas.microsoft.com/office/drawing/2014/main" id="{CDC93771-7A2E-9FFA-4EF3-991399E2634C}"/>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4104600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280028" y="450054"/>
            <a:ext cx="9631944" cy="5957888"/>
          </a:xfrm>
        </p:spPr>
        <p:txBody>
          <a:bodyPr>
            <a:noAutofit/>
          </a:bodyPr>
          <a:lstStyle/>
          <a:p>
            <a:pPr marL="0" indent="0" algn="just">
              <a:lnSpc>
                <a:spcPct val="107000"/>
              </a:lnSpc>
              <a:spcAft>
                <a:spcPts val="800"/>
              </a:spcAft>
              <a:buNone/>
            </a:pPr>
            <a:r>
              <a:rPr lang="it-IT" sz="26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Affinché la nuova Provincia possa rinascere rispetto a questi irrinunciabili valori costituzionali è necessaria una forte e inequivocabile ripresa della consapevolezza politica del valore di questo livello di governo che si traduca in una innovata responsabilizzazione degli amministratori nella definizione degli indirizzi, della programmazione, delle scelte, in una parola riprendere il “governo dell’ente” abbandonato in questi ultimi anni a una amministrazione senza “anima” e senza “politica”</a:t>
            </a:r>
          </a:p>
          <a:p>
            <a:pPr marL="0" indent="0" algn="just">
              <a:lnSpc>
                <a:spcPct val="107000"/>
              </a:lnSpc>
              <a:spcAft>
                <a:spcPts val="800"/>
              </a:spcAft>
              <a:buNone/>
            </a:pPr>
            <a:endParaRPr lang="it-IT" sz="26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it-IT" sz="1800" dirty="0">
                <a:effectLst/>
                <a:latin typeface="Corbel" panose="020B0503020204020204" pitchFamily="34" charset="0"/>
                <a:ea typeface="Calibri" panose="020F0502020204030204" pitchFamily="34" charset="0"/>
                <a:cs typeface="Times New Roman" panose="02020603050405020304" pitchFamily="18" charset="0"/>
              </a:rPr>
              <a:t>Anthony Giddens 1999 – la globalizzazione determina “un forte impulso e una forte logica a favore di una devoluzione del potere verso il basso…crea nuove richieste a livello locale e apre anche nuove possibilità di rigenerare le identità locali” - </a:t>
            </a:r>
            <a:r>
              <a:rPr lang="it-IT" sz="1800" dirty="0" err="1">
                <a:effectLst/>
                <a:latin typeface="Corbel" panose="020B0503020204020204" pitchFamily="34" charset="0"/>
                <a:ea typeface="Calibri" panose="020F0502020204030204" pitchFamily="34" charset="0"/>
                <a:cs typeface="Times New Roman" panose="02020603050405020304" pitchFamily="18" charset="0"/>
              </a:rPr>
              <a:t>Runaway</a:t>
            </a:r>
            <a:r>
              <a:rPr lang="it-IT" sz="1800" dirty="0">
                <a:effectLst/>
                <a:latin typeface="Corbel" panose="020B0503020204020204" pitchFamily="34" charset="0"/>
                <a:ea typeface="Calibri" panose="020F0502020204030204" pitchFamily="34" charset="0"/>
                <a:cs typeface="Times New Roman" panose="02020603050405020304" pitchFamily="18" charset="0"/>
              </a:rPr>
              <a:t> World: How </a:t>
            </a:r>
            <a:r>
              <a:rPr lang="it-IT" sz="1800" dirty="0" err="1">
                <a:effectLst/>
                <a:latin typeface="Corbel" panose="020B0503020204020204" pitchFamily="34" charset="0"/>
                <a:ea typeface="Calibri" panose="020F0502020204030204" pitchFamily="34" charset="0"/>
                <a:cs typeface="Times New Roman" panose="02020603050405020304" pitchFamily="18" charset="0"/>
              </a:rPr>
              <a:t>Globalization</a:t>
            </a:r>
            <a:r>
              <a:rPr lang="it-IT" sz="1800" dirty="0">
                <a:effectLst/>
                <a:latin typeface="Corbel" panose="020B0503020204020204" pitchFamily="34" charset="0"/>
                <a:ea typeface="Calibri" panose="020F0502020204030204" pitchFamily="34" charset="0"/>
                <a:cs typeface="Times New Roman" panose="02020603050405020304" pitchFamily="18" charset="0"/>
              </a:rPr>
              <a:t> </a:t>
            </a:r>
            <a:r>
              <a:rPr lang="it-IT" sz="1800" dirty="0" err="1">
                <a:effectLst/>
                <a:latin typeface="Corbel" panose="020B0503020204020204" pitchFamily="34" charset="0"/>
                <a:ea typeface="Calibri" panose="020F0502020204030204" pitchFamily="34" charset="0"/>
                <a:cs typeface="Times New Roman" panose="02020603050405020304" pitchFamily="18" charset="0"/>
              </a:rPr>
              <a:t>is</a:t>
            </a:r>
            <a:r>
              <a:rPr lang="it-IT" sz="1800" dirty="0">
                <a:effectLst/>
                <a:latin typeface="Corbel" panose="020B0503020204020204" pitchFamily="34" charset="0"/>
                <a:ea typeface="Calibri" panose="020F0502020204030204" pitchFamily="34" charset="0"/>
                <a:cs typeface="Times New Roman" panose="02020603050405020304" pitchFamily="18" charset="0"/>
              </a:rPr>
              <a:t> </a:t>
            </a:r>
            <a:r>
              <a:rPr lang="it-IT" sz="1800" dirty="0" err="1">
                <a:effectLst/>
                <a:latin typeface="Corbel" panose="020B0503020204020204" pitchFamily="34" charset="0"/>
                <a:ea typeface="Calibri" panose="020F0502020204030204" pitchFamily="34" charset="0"/>
                <a:cs typeface="Times New Roman" panose="02020603050405020304" pitchFamily="18" charset="0"/>
              </a:rPr>
              <a:t>Reshaping</a:t>
            </a:r>
            <a:r>
              <a:rPr lang="it-IT" sz="1800" dirty="0">
                <a:effectLst/>
                <a:latin typeface="Corbel" panose="020B0503020204020204" pitchFamily="34" charset="0"/>
                <a:ea typeface="Calibri" panose="020F0502020204030204" pitchFamily="34" charset="0"/>
                <a:cs typeface="Times New Roman" panose="02020603050405020304" pitchFamily="18" charset="0"/>
              </a:rPr>
              <a:t> </a:t>
            </a:r>
            <a:r>
              <a:rPr lang="it-IT" sz="1800" dirty="0" err="1">
                <a:effectLst/>
                <a:latin typeface="Corbel" panose="020B0503020204020204" pitchFamily="34" charset="0"/>
                <a:ea typeface="Calibri" panose="020F0502020204030204" pitchFamily="34" charset="0"/>
                <a:cs typeface="Times New Roman" panose="02020603050405020304" pitchFamily="18" charset="0"/>
              </a:rPr>
              <a:t>Our</a:t>
            </a:r>
            <a:r>
              <a:rPr lang="it-IT" sz="1800" dirty="0">
                <a:effectLst/>
                <a:latin typeface="Corbel" panose="020B0503020204020204" pitchFamily="34" charset="0"/>
                <a:ea typeface="Calibri" panose="020F0502020204030204" pitchFamily="34" charset="0"/>
                <a:cs typeface="Times New Roman" panose="02020603050405020304" pitchFamily="18" charset="0"/>
              </a:rPr>
              <a:t> </a:t>
            </a:r>
            <a:r>
              <a:rPr lang="it-IT" sz="1800" dirty="0" err="1">
                <a:effectLst/>
                <a:latin typeface="Corbel" panose="020B0503020204020204" pitchFamily="34" charset="0"/>
                <a:ea typeface="Calibri" panose="020F0502020204030204" pitchFamily="34" charset="0"/>
                <a:cs typeface="Times New Roman" panose="02020603050405020304" pitchFamily="18" charset="0"/>
              </a:rPr>
              <a:t>Lives</a:t>
            </a:r>
            <a:r>
              <a:rPr lang="it-IT" sz="1800" dirty="0">
                <a:effectLst/>
                <a:latin typeface="Corbel" panose="020B0503020204020204" pitchFamily="34" charset="0"/>
                <a:ea typeface="Calibri" panose="020F0502020204030204" pitchFamily="34" charset="0"/>
                <a:cs typeface="Times New Roman" panose="02020603050405020304" pitchFamily="18" charset="0"/>
              </a:rPr>
              <a:t> (1999). Il mondo che cambia. Come la globalizzazione ridisegna la nostra vita</a:t>
            </a:r>
            <a:endParaRPr lang="it-IT" sz="26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endParaRPr>
          </a:p>
        </p:txBody>
      </p:sp>
      <p:sp>
        <p:nvSpPr>
          <p:cNvPr id="4" name="Rettangolo 3">
            <a:extLst>
              <a:ext uri="{FF2B5EF4-FFF2-40B4-BE49-F238E27FC236}">
                <a16:creationId xmlns:a16="http://schemas.microsoft.com/office/drawing/2014/main" id="{7A05F49C-49F3-D011-0491-25ED3650968F}"/>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493928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1965111-F6A8-BA15-C47C-F807EB4F24D6}"/>
              </a:ext>
            </a:extLst>
          </p:cNvPr>
          <p:cNvSpPr>
            <a:spLocks noGrp="1"/>
          </p:cNvSpPr>
          <p:nvPr>
            <p:ph sz="half" idx="1"/>
          </p:nvPr>
        </p:nvSpPr>
        <p:spPr>
          <a:xfrm>
            <a:off x="751967" y="1967660"/>
            <a:ext cx="10688068" cy="4621735"/>
          </a:xfrm>
        </p:spPr>
        <p:txBody>
          <a:bodyPr>
            <a:noAutofit/>
          </a:bodyPr>
          <a:lstStyle/>
          <a:p>
            <a:pPr marL="0" indent="0" algn="just">
              <a:lnSpc>
                <a:spcPct val="115000"/>
              </a:lnSpc>
              <a:spcAft>
                <a:spcPts val="800"/>
              </a:spcAft>
              <a:buNone/>
            </a:pPr>
            <a:r>
              <a:rPr lang="it-IT" b="1"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Da dove partiamo? </a:t>
            </a:r>
          </a:p>
          <a:p>
            <a:pPr algn="just">
              <a:lnSpc>
                <a:spcPct val="107000"/>
              </a:lnSpc>
              <a:spcAft>
                <a:spcPts val="800"/>
              </a:spcAft>
            </a:pPr>
            <a:r>
              <a:rPr lang="it-IT" u="sng"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Dalle linee guida generali o framework: </a:t>
            </a:r>
          </a:p>
          <a:p>
            <a:pPr marL="342900" lvl="0" indent="-342900" algn="just">
              <a:lnSpc>
                <a:spcPct val="107000"/>
              </a:lnSpc>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Il Piano di riassetto organizzativo deve orientare i processi </a:t>
            </a:r>
            <a:r>
              <a:rPr lang="it-IT"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assunzionali</a:t>
            </a: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della Provincia; </a:t>
            </a:r>
          </a:p>
          <a:p>
            <a:pPr marL="342900" lvl="0" indent="-342900" algn="just">
              <a:lnSpc>
                <a:spcPct val="107000"/>
              </a:lnSpc>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Va adottato anche dalle amministrazioni che già ne sono dotate (piani di riassetto 2018 ad esempio) che dovranno procedere ad una “revisione completa e ragionata” del modello organizzativo nella prospettiva della “Nuova Provincia” e in presenza di tutti i presupposti illustrati nel presente studio (e non solo) per realizzare una “Visione strategica” proiettata nel medio – lungo periodo non di mero mantenimento delle situazioni attuali, ma di superamento delle medesime, anche per liberare risorse da destinare ad una “Provincia che non ha quasi nulla da imparare dalla Vecchia Provincia”;</a:t>
            </a:r>
          </a:p>
          <a:p>
            <a:pPr marL="342900" lvl="0" indent="-342900" algn="just">
              <a:lnSpc>
                <a:spcPct val="115000"/>
              </a:lnSpc>
              <a:spcAft>
                <a:spcPts val="800"/>
              </a:spcAft>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È uno strumento di programmazione della Provincia;</a:t>
            </a:r>
          </a:p>
        </p:txBody>
      </p:sp>
      <p:sp>
        <p:nvSpPr>
          <p:cNvPr id="5" name="Rectangle 8">
            <a:extLst>
              <a:ext uri="{FF2B5EF4-FFF2-40B4-BE49-F238E27FC236}">
                <a16:creationId xmlns:a16="http://schemas.microsoft.com/office/drawing/2014/main" id="{FAC57735-2BDF-5604-4B4B-B453AFA2A7A8}"/>
              </a:ext>
            </a:extLst>
          </p:cNvPr>
          <p:cNvSpPr>
            <a:spLocks noGrp="1"/>
          </p:cNvSpPr>
          <p:nvPr>
            <p:ph type="title"/>
          </p:nvPr>
        </p:nvSpPr>
        <p:spPr>
          <a:xfrm>
            <a:off x="751966" y="518478"/>
            <a:ext cx="10688068" cy="1293812"/>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r>
              <a:rPr lang="it-IT" dirty="0">
                <a:solidFill>
                  <a:schemeClr val="tx2">
                    <a:lumMod val="50000"/>
                  </a:schemeClr>
                </a:solidFill>
                <a:latin typeface="Corbel" panose="020B0503020204020204" pitchFamily="34" charset="0"/>
              </a:rPr>
              <a:t>Il piano di riassetto organizzativo nella Nuova Provincia: ipotesi di progettazione e linee guida</a:t>
            </a:r>
          </a:p>
        </p:txBody>
      </p:sp>
      <p:sp>
        <p:nvSpPr>
          <p:cNvPr id="4" name="Rettangolo 3">
            <a:extLst>
              <a:ext uri="{FF2B5EF4-FFF2-40B4-BE49-F238E27FC236}">
                <a16:creationId xmlns:a16="http://schemas.microsoft.com/office/drawing/2014/main" id="{6F9BA4FA-82B4-F0C7-8C8B-25F37C11CE4F}"/>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13368891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66800" y="704373"/>
            <a:ext cx="10058400" cy="5449253"/>
          </a:xfrm>
        </p:spPr>
        <p:txBody>
          <a:bodyPr>
            <a:noAutofit/>
          </a:bodyPr>
          <a:lstStyle/>
          <a:p>
            <a:pPr marL="342900" indent="-342900" algn="just">
              <a:lnSpc>
                <a:spcPct val="107000"/>
              </a:lnSpc>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Deve essere integrato con gli altri strumenti di programmazione e unitario: un piano di riassetto organizzativo stralcio è incompatibile con la “vision” del modello di struttura della Nuova Provincia, sarà la gestione del piano di riassetto ad assumere le caratteristiche della gradualità (piani annuali del fabbisogno di personale);</a:t>
            </a:r>
          </a:p>
          <a:p>
            <a:pPr marL="342900" lvl="0" indent="-342900" algn="just">
              <a:lnSpc>
                <a:spcPct val="107000"/>
              </a:lnSpc>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Può essere soggetto a revisione e aggiornamento (ad esempio per adeguamento alle modifiche legislative e ordinamentali eventualmente succedutesi nel tempo);</a:t>
            </a:r>
          </a:p>
          <a:p>
            <a:pPr marL="342900" indent="-342900" algn="just">
              <a:lnSpc>
                <a:spcPct val="107000"/>
              </a:lnSpc>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Se la “vision” iniziale è strutturata e fondata su scelte chiare e finalizzate a scopi individuati la revisione del piano non dovrebbe manifestarsi nel corso di un mandato amministrativo: ciò rimarca la necessità di una progettazione accurata del Piano stesso;</a:t>
            </a:r>
          </a:p>
          <a:p>
            <a:pPr marL="342900" indent="-342900" algn="just">
              <a:lnSpc>
                <a:spcPct val="107000"/>
              </a:lnSpc>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È finalizzato, a legislazione vigente, ad un ottimale esercizio delle funzioni fondamentali previste dalla legge 7 aprile 2014, n. 56, rileggendole in ottica evolutiva ad esempio alla luce di tutte le riforme, abilitanti, settoriali e orizzontali del PNRR (si pensi, ad esempio, alla riforma abilitante che ha portato al nuovo codice dei contratti);  </a:t>
            </a:r>
          </a:p>
          <a:p>
            <a:pPr marL="342900" indent="-342900" algn="just">
              <a:lnSpc>
                <a:spcPct val="107000"/>
              </a:lnSpc>
              <a:buFont typeface="Symbol" panose="05050102010706020507" pitchFamily="18" charset="2"/>
              <a:buChar char=""/>
            </a:pPr>
            <a:endPar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endParaRPr>
          </a:p>
        </p:txBody>
      </p:sp>
      <p:sp>
        <p:nvSpPr>
          <p:cNvPr id="4" name="Rettangolo 3">
            <a:extLst>
              <a:ext uri="{FF2B5EF4-FFF2-40B4-BE49-F238E27FC236}">
                <a16:creationId xmlns:a16="http://schemas.microsoft.com/office/drawing/2014/main" id="{D8C82BCC-43FF-14B8-35B4-9328AAA49E41}"/>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40664627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950595" y="704371"/>
            <a:ext cx="10290810" cy="5449253"/>
          </a:xfrm>
        </p:spPr>
        <p:txBody>
          <a:bodyPr>
            <a:noAutofit/>
          </a:bodyPr>
          <a:lstStyle/>
          <a:p>
            <a:pPr marL="342900" lvl="0" indent="-342900" algn="just">
              <a:lnSpc>
                <a:spcPct val="107000"/>
              </a:lnSpc>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I capisaldi del piano di riassetto della Provincia devono essere gli stessi dei “pilastri” della riforma della Pubblica Amministrazione previsti dal PNRR: Accesso, buona amministrazione, competenze e digitalizzazione: con le prime quattro lettere dell'alfabeto il PNRR indica i pilastri di una PA più efficiente e individua la tecnologia come leva per rafforzarli; </a:t>
            </a:r>
          </a:p>
          <a:p>
            <a:pPr marL="342900" lvl="0" indent="-342900" algn="just">
              <a:lnSpc>
                <a:spcPct val="115000"/>
              </a:lnSpc>
              <a:spcAft>
                <a:spcPts val="800"/>
              </a:spcAft>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È finalizzato anche ad organizzare l’esercizio delle funzioni non fondamentali, per evidenziare le coperture dei relativi costi e le connessioni con l’organizzazione generale in ottica di efficientamento delle funzioni generali trasversali riferite a tutto l’ente, di tracciabilità organizzativa e finanziaria delle funzioni stesse, di risposta all’ente conferente o delegante, di determinazione corretta delle ricadute organizzative del comparto delle funzioni non fondamentali sull’ente considerato nella sua unitarietà;</a:t>
            </a:r>
          </a:p>
          <a:p>
            <a:pPr marL="342900" indent="-342900" algn="just">
              <a:lnSpc>
                <a:spcPct val="115000"/>
              </a:lnSpc>
              <a:spcAft>
                <a:spcPts val="800"/>
              </a:spcAft>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Deve essere in grado di definire nel modello organizzativo le funzioni di supporto amministrativo e tecnico che si riferiscono a fruitori interni (amministratori o responsabili della gestione) (esempio servizio segreteria per tutti gli aspetti di assistenza agli organi) separandole con chiarezza dalle funzioni “finali” che si riferiscono alla comunità e al territorio di riferimento (ad esempio manutenzioni edifici scolastici, lavori pubblici stradali, ecc.); </a:t>
            </a:r>
          </a:p>
        </p:txBody>
      </p:sp>
      <p:sp>
        <p:nvSpPr>
          <p:cNvPr id="4" name="Rettangolo 3">
            <a:extLst>
              <a:ext uri="{FF2B5EF4-FFF2-40B4-BE49-F238E27FC236}">
                <a16:creationId xmlns:a16="http://schemas.microsoft.com/office/drawing/2014/main" id="{5C2FC322-C3FE-728A-42CF-8A676F5E48A4}"/>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22246234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950595" y="704373"/>
            <a:ext cx="10290810" cy="5449253"/>
          </a:xfrm>
        </p:spPr>
        <p:txBody>
          <a:bodyPr>
            <a:noAutofit/>
          </a:bodyPr>
          <a:lstStyle/>
          <a:p>
            <a:pPr marL="342900" lvl="0" indent="-342900" algn="just">
              <a:lnSpc>
                <a:spcPct val="107000"/>
              </a:lnSpc>
              <a:buFont typeface="Symbol" panose="05050102010706020507" pitchFamily="18" charset="2"/>
              <a:buChar char=""/>
            </a:pPr>
            <a:r>
              <a:rPr lang="it-IT" dirty="0">
                <a:solidFill>
                  <a:schemeClr val="accent2">
                    <a:lumMod val="75000"/>
                  </a:schemeClr>
                </a:solidFill>
                <a:latin typeface="Aptos" panose="020B0004020202020204" pitchFamily="34" charset="0"/>
                <a:ea typeface="Calibri" panose="020F0502020204030204" pitchFamily="34" charset="0"/>
                <a:cs typeface="Times New Roman" panose="02020603050405020304" pitchFamily="18" charset="0"/>
              </a:rPr>
              <a:t>La corretta definizione di cui sopra deve consentire al sistema informativo e connessa piattaforma informatica di determinare le spese, i costi e le variazioni patrimoniali dipendenti dalla struttura organizzativa anche nell’ottica della contabilità pubblica “</a:t>
            </a:r>
            <a:r>
              <a:rPr lang="it-IT" dirty="0" err="1">
                <a:solidFill>
                  <a:schemeClr val="accent2">
                    <a:lumMod val="75000"/>
                  </a:schemeClr>
                </a:solidFill>
                <a:latin typeface="Aptos" panose="020B0004020202020204" pitchFamily="34" charset="0"/>
                <a:ea typeface="Calibri" panose="020F0502020204030204" pitchFamily="34" charset="0"/>
                <a:cs typeface="Times New Roman" panose="02020603050405020304" pitchFamily="18" charset="0"/>
              </a:rPr>
              <a:t>accrual</a:t>
            </a:r>
            <a:r>
              <a:rPr lang="it-IT" dirty="0">
                <a:solidFill>
                  <a:schemeClr val="accent2">
                    <a:lumMod val="75000"/>
                  </a:schemeClr>
                </a:solidFill>
                <a:latin typeface="Aptos" panose="020B0004020202020204" pitchFamily="34" charset="0"/>
                <a:ea typeface="Calibri" panose="020F0502020204030204" pitchFamily="34" charset="0"/>
                <a:cs typeface="Times New Roman" panose="02020603050405020304" pitchFamily="18" charset="0"/>
              </a:rPr>
              <a:t>” di cui al PNRR a perfezionamento e completamento della informazione finanziaria in visioni “separate” contabilmente ma integrate funzionalmente; </a:t>
            </a:r>
          </a:p>
          <a:p>
            <a:pPr marL="342900" lvl="0" indent="-342900" algn="just">
              <a:lnSpc>
                <a:spcPct val="115000"/>
              </a:lnSpc>
              <a:buFont typeface="Symbol" panose="05050102010706020507" pitchFamily="18" charset="2"/>
              <a:buChar char=""/>
            </a:pPr>
            <a:r>
              <a:rPr lang="it-IT" dirty="0">
                <a:solidFill>
                  <a:schemeClr val="accent2">
                    <a:lumMod val="75000"/>
                  </a:schemeClr>
                </a:solidFill>
                <a:latin typeface="Aptos" panose="020B0004020202020204" pitchFamily="34" charset="0"/>
                <a:ea typeface="Calibri" panose="020F0502020204030204" pitchFamily="34" charset="0"/>
                <a:cs typeface="Times New Roman" panose="02020603050405020304" pitchFamily="18" charset="0"/>
              </a:rPr>
              <a:t>La definizione della struttura organizzativa e la sua realizzazione collegata alla programmazione e previsione finanziaria ed economico - patrimoniale deve essere finalizzata a raggiungere obiettivi di razionalizzazione dell’organizzazione in modo continuo, dinamico e concomitante dal punto di vista del rapporto performance/ costi della struttura; </a:t>
            </a:r>
          </a:p>
          <a:p>
            <a:pPr marL="342900" lvl="0" indent="-342900" algn="just">
              <a:lnSpc>
                <a:spcPct val="107000"/>
              </a:lnSpc>
              <a:spcAft>
                <a:spcPts val="800"/>
              </a:spcAft>
              <a:buFont typeface="Symbol" panose="05050102010706020507" pitchFamily="18" charset="2"/>
              <a:buChar char=""/>
            </a:pPr>
            <a:r>
              <a:rPr lang="it-IT" dirty="0">
                <a:solidFill>
                  <a:schemeClr val="accent2">
                    <a:lumMod val="75000"/>
                  </a:schemeClr>
                </a:solidFill>
                <a:latin typeface="Aptos" panose="020B0004020202020204" pitchFamily="34" charset="0"/>
                <a:ea typeface="Calibri" panose="020F0502020204030204" pitchFamily="34" charset="0"/>
                <a:cs typeface="Times New Roman" panose="02020603050405020304" pitchFamily="18" charset="0"/>
              </a:rPr>
              <a:t>La definizione della struttura organizzativa e la sua realizzazione deve essere finalizzata a raggiungere obiettivi di razionalizzazione dell’organizzazione in modo da garantire un miglioramento della capacità realizzativa dei settori finali (principio del risultato) e una capacità di analisi dell’impatto (valore pubblico) che devono caratterizzare la misurazione della produttività del lavoro pubblico nei prossimi anni; </a:t>
            </a:r>
          </a:p>
        </p:txBody>
      </p:sp>
      <p:sp>
        <p:nvSpPr>
          <p:cNvPr id="4" name="Rettangolo 3">
            <a:extLst>
              <a:ext uri="{FF2B5EF4-FFF2-40B4-BE49-F238E27FC236}">
                <a16:creationId xmlns:a16="http://schemas.microsoft.com/office/drawing/2014/main" id="{3284091F-3B9D-C05D-7FEF-A4FD00F1A296}"/>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1015647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950595" y="609361"/>
            <a:ext cx="10290810" cy="5639277"/>
          </a:xfrm>
        </p:spPr>
        <p:txBody>
          <a:bodyPr>
            <a:noAutofit/>
          </a:bodyPr>
          <a:lstStyle/>
          <a:p>
            <a:pPr marL="342900" lvl="0" indent="-342900" algn="just">
              <a:lnSpc>
                <a:spcPct val="107000"/>
              </a:lnSpc>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L’attuazione delle linee guida per il riassetto organizzativo di cui ai punti precedenti devono pertanto consentire di costruire anche un sistema di valutazione delle performance del personale che risponda alle linee evolutive della programmazione per obiettivi e risultati (project – management visto in precedenza) e alla costruzione del valore pubblico (vedi Piao e suoi contenuti);</a:t>
            </a:r>
          </a:p>
          <a:p>
            <a:pPr marL="342900" lvl="0" indent="-342900" algn="just">
              <a:lnSpc>
                <a:spcPct val="107000"/>
              </a:lnSpc>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Il piano di riassetto deve essere impostato in modo da evidenziare i settori dell’organizzazione che necessitano di maggiore ricambio di personale per rispondere alle sfide delle principali riforme che investiranno la Pubblica Amministrazione a tutti i livelli, ad esempio l’informatizzazione e la digitalizzazione che devono essere tenute distinte: mentre la prima  è semplicemente il processo che porta all’introduzione di strumenti informatici nell’operatività di un’azienda, della pubblica amministrazione, o di qualsiasi altra organizzazione.</a:t>
            </a:r>
          </a:p>
          <a:p>
            <a:pPr marL="342900" lvl="0" indent="-342900" algn="just">
              <a:lnSpc>
                <a:spcPct val="107000"/>
              </a:lnSpc>
              <a:buFont typeface="Symbol" panose="05050102010706020507" pitchFamily="18" charset="2"/>
              <a:buChar char=""/>
            </a:pPr>
            <a:r>
              <a:rPr lang="it-IT"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Facendo l’operazione di individuazione dei settori in maggiore evoluzione si deve determinare anche il fabbisogno di investimenti in formazione nella Provincia del presente e del futuro. Anche in questo caso si rinvia all’analisi svolta in precedenza sulla formazione nella PA come leva essenziale per la riforma delle Province e per la ripartenza. </a:t>
            </a:r>
          </a:p>
        </p:txBody>
      </p:sp>
      <p:sp>
        <p:nvSpPr>
          <p:cNvPr id="4" name="Rettangolo 3">
            <a:extLst>
              <a:ext uri="{FF2B5EF4-FFF2-40B4-BE49-F238E27FC236}">
                <a16:creationId xmlns:a16="http://schemas.microsoft.com/office/drawing/2014/main" id="{F83B7D77-C7F0-1A89-F103-A4FADB29ACC3}"/>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8826425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950595" y="1041915"/>
            <a:ext cx="10290810" cy="4774169"/>
          </a:xfrm>
        </p:spPr>
        <p:txBody>
          <a:bodyPr>
            <a:noAutofit/>
          </a:bodyPr>
          <a:lstStyle/>
          <a:p>
            <a:pPr marL="342900" lvl="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Il piano di riassetto deve quindi indicare le linee guida generali per formulare la programmazione triennale del fabbisogno di personale che partono dai numeri di coloro che saranno posti in quiescenza, per andare ai numeri del personale che può essere assunto in base alla capacità </a:t>
            </a:r>
            <a:r>
              <a:rPr lang="it-IT" sz="2100"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assunzionale</a:t>
            </a: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dell’ente, per valutare come gestire il ricambio generazionale, per alzare la qualificazione del personale della Provincia in relazione ai compiti ad essa affidati, per sostituire le qualifiche più basse che si liberano a favore di “elevate qualificazioni” tecniche e programmatico – finanziarie affrontando il maggiore fabbisogno finanziario in compatibilità con la sostenibilità finanziaria di cui si è detto in precedenza in questo studio;</a:t>
            </a:r>
          </a:p>
          <a:p>
            <a:pPr marL="342900" lvl="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Il piano di riassetto organizzativo deve essere l’occasione per superare il concetto tradizionale di dotazione organica a favore di un “modello dinamico occupazionale” sostenibile finanziariamente e che utilizzi anche rapporti di lavoro a termine qualora funzionali all’esercizio delle funzioni della Provincia; </a:t>
            </a:r>
          </a:p>
        </p:txBody>
      </p:sp>
      <p:sp>
        <p:nvSpPr>
          <p:cNvPr id="4" name="Rettangolo 3">
            <a:extLst>
              <a:ext uri="{FF2B5EF4-FFF2-40B4-BE49-F238E27FC236}">
                <a16:creationId xmlns:a16="http://schemas.microsoft.com/office/drawing/2014/main" id="{683A3E5C-028F-E97C-5BE2-E6E322DA0889}"/>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15175446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950595" y="779025"/>
            <a:ext cx="10290810" cy="5461755"/>
          </a:xfrm>
        </p:spPr>
        <p:txBody>
          <a:bodyPr>
            <a:noAutofit/>
          </a:bodyPr>
          <a:lstStyle/>
          <a:p>
            <a:pPr marL="342900" lvl="0" indent="-342900" algn="just">
              <a:lnSpc>
                <a:spcPct val="107000"/>
              </a:lnSpc>
              <a:spcAft>
                <a:spcPts val="800"/>
              </a:spcAft>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Il piano di riassetto della Provincia deve tendere a introdurre un “modello di governance” nell’esercizio del potere politico e decisionale dell’ente da affiancare al “modello di government” che non risulta sufficiente per creare valore pubblico: intendiamo “di government” l’esercizio di potere decisionale derivante dal sistema istituzionale formale, intendiamo “ di governance “ l’esercizio di potere decisionale da cui promanano politiche, servizi, investimenti, sviluppo, in ultima analisi creazione di “valore pubblico”;</a:t>
            </a:r>
          </a:p>
          <a:p>
            <a:pPr marL="342900" lvl="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La logica di governance deve essere applicata anche al funzionamento interno della Provincia con un modello organizzativo “partecipativo” in cui le responsabilità di vertice e di qualificazione elevata fanno rete e squadra per le finalità da perseguire insieme e non a “canne d’organo” disarmoniche; </a:t>
            </a:r>
          </a:p>
          <a:p>
            <a:pPr marL="342900" lvl="0" indent="-342900" algn="just">
              <a:lnSpc>
                <a:spcPct val="115000"/>
              </a:lnSpc>
              <a:spcAft>
                <a:spcPts val="800"/>
              </a:spcAft>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La logica di governance, deve essere poi applicata sia nei rapporti tra diversi enti e amministrazioni pubbliche (governance di sistema pubblico), sia nei rapporti con soggetti esterni diversi, imprese e parti sociali, (governance globale tramite programmazione dello sviluppo concertata e partecipata);</a:t>
            </a:r>
          </a:p>
        </p:txBody>
      </p:sp>
      <p:sp>
        <p:nvSpPr>
          <p:cNvPr id="4" name="Rettangolo 3">
            <a:extLst>
              <a:ext uri="{FF2B5EF4-FFF2-40B4-BE49-F238E27FC236}">
                <a16:creationId xmlns:a16="http://schemas.microsoft.com/office/drawing/2014/main" id="{86B31426-CE86-6398-1101-5797C71AD561}"/>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27335291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592455" y="424695"/>
            <a:ext cx="11007090" cy="5987535"/>
          </a:xfrm>
        </p:spPr>
        <p:txBody>
          <a:bodyPr>
            <a:noAutofit/>
          </a:bodyPr>
          <a:lstStyle/>
          <a:p>
            <a:pPr marL="342900" lvl="0" indent="-342900" algn="just">
              <a:lnSpc>
                <a:spcPct val="107000"/>
              </a:lnSpc>
              <a:spcAft>
                <a:spcPts val="800"/>
              </a:spcAft>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Il modello di governance deve essere facilitato e accompagnato dalla transizione digitale come indicato nel presente studio sia in senso interno all’ente, sia all’esterno di esso; il piano di riassetto organizzativo che chiameremo “piano di realizzazione del modello organizzativo” (per brevità diremo “piano del modello organizzativo”) deve rispondere a questa esigenza. Il piano del modello organizzativo deve superare il semplice “riassetto” per tendere a dare un modello strutturato di organizzazione alla Nuova Provincia, sempre flessibile e mai rigido; </a:t>
            </a:r>
          </a:p>
          <a:p>
            <a:pPr marL="342900" lvl="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Il piano del modello organizzativo deve superare il modello burocratico nella strutturazione dell’ente, in particolare deve “superare” queste situazioni tipiche del cosiddetto modello “fordista” dell’azienda: </a:t>
            </a:r>
          </a:p>
          <a:p>
            <a:pPr marL="342900" lvl="0" indent="-342900" algn="just">
              <a:lnSpc>
                <a:spcPct val="107000"/>
              </a:lnSpc>
              <a:spcAft>
                <a:spcPts val="800"/>
              </a:spcAft>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l’attenzione è posta sui compiti e sulle mansioni più che sulle relazioni tra gli stessi, in una visione giuridico – amministrativa rigida e formale, non finalizzata al risultato finale; </a:t>
            </a:r>
          </a:p>
          <a:p>
            <a:pPr marL="342900" indent="-342900" algn="just">
              <a:lnSpc>
                <a:spcPct val="107000"/>
              </a:lnSpc>
              <a:spcAft>
                <a:spcPts val="800"/>
              </a:spcAft>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si privilegia il criterio di specializzazione tecnico – operativa o di tipo formale (natura dell’atto – organo coinvolto), si segmenta il processo in “fasi” (timbro, autorizzazione, compilazione dell’atto, controllo, parere, quadratura contabile, controllo della norma…) indipendentemente dal risultato finale che i compiti e le mansioni concorrono a ottenere; </a:t>
            </a:r>
          </a:p>
        </p:txBody>
      </p:sp>
      <p:sp>
        <p:nvSpPr>
          <p:cNvPr id="4" name="Rettangolo 3">
            <a:extLst>
              <a:ext uri="{FF2B5EF4-FFF2-40B4-BE49-F238E27FC236}">
                <a16:creationId xmlns:a16="http://schemas.microsoft.com/office/drawing/2014/main" id="{EA507A38-7B19-9ECB-E521-D592CB5C42A8}"/>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1372511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36344" y="1211675"/>
            <a:ext cx="10119312" cy="4434650"/>
          </a:xfrm>
        </p:spPr>
        <p:txBody>
          <a:bodyPr>
            <a:noAutofit/>
          </a:bodyPr>
          <a:lstStyle/>
          <a:p>
            <a:pPr marL="342900" lvl="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solo se i compiti e le mansioni sono svolte con correttezza ma, in prevalenza, non guardando al risultato finale, gli operatori conseguono un risultato inadeguato (altro che valore pubblico! </a:t>
            </a:r>
            <a:r>
              <a:rPr lang="it-IT" sz="2100"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ndr</a:t>
            </a: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a:t>
            </a:r>
          </a:p>
          <a:p>
            <a:pPr marL="342900" lvl="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si definiscono sequenze irrazionali che ritornano al punto di partenza nel processo decisionale (il giro delle “sette chiese” </a:t>
            </a:r>
            <a:r>
              <a:rPr lang="it-IT" sz="2100"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NdR</a:t>
            </a: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sequenza ben nota al cittadino; </a:t>
            </a:r>
          </a:p>
          <a:p>
            <a:pPr marL="342900" lvl="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si allungano i tempi per conseguire il risultato finale: l’esperienza in atto del PNRR ne è la lampante dimostrazione concreta; </a:t>
            </a:r>
          </a:p>
          <a:p>
            <a:pPr marL="342900" lvl="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lo svolgimento di compiti, mansioni ed operazioni converge a formulare un “atto formale” tramite cui si attribuisce valore giuridico all’azione amministrativa (…). Questo fatto ha rilevanza sul piano della struttura organizzativa in quanto spesso accade che essa venga modificata in relazione all’attribuzione delle competenze per gli atti formali e non in relazione ai risultati da ottenere.  </a:t>
            </a:r>
          </a:p>
        </p:txBody>
      </p:sp>
      <p:sp>
        <p:nvSpPr>
          <p:cNvPr id="4" name="Rettangolo 3">
            <a:extLst>
              <a:ext uri="{FF2B5EF4-FFF2-40B4-BE49-F238E27FC236}">
                <a16:creationId xmlns:a16="http://schemas.microsoft.com/office/drawing/2014/main" id="{FAA7B99D-E744-42DA-C8A0-63B2FC134C43}"/>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437046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66800" y="970699"/>
            <a:ext cx="10058400" cy="4916601"/>
          </a:xfrm>
        </p:spPr>
        <p:txBody>
          <a:bodyPr>
            <a:noAutofit/>
          </a:bodyPr>
          <a:lstStyle/>
          <a:p>
            <a:pPr marL="0" indent="0" algn="just">
              <a:lnSpc>
                <a:spcPct val="200000"/>
              </a:lnSpc>
              <a:spcAft>
                <a:spcPts val="800"/>
              </a:spcAft>
              <a:buNone/>
            </a:pPr>
            <a:r>
              <a:rPr lang="it-IT" sz="2400" dirty="0">
                <a:solidFill>
                  <a:schemeClr val="accent1">
                    <a:lumMod val="50000"/>
                  </a:schemeClr>
                </a:solidFill>
                <a:latin typeface="Corbel" panose="020B0503020204020204" pitchFamily="34" charset="0"/>
                <a:ea typeface="Calibri" panose="020F0502020204030204" pitchFamily="34" charset="0"/>
                <a:cs typeface="Times New Roman" panose="02020603050405020304" pitchFamily="18" charset="0"/>
              </a:rPr>
              <a:t>«La Provincia, le Province nel loro insieme, possono e devono partecipare a questo essenziale compito di coesione sociale. Sarebbe un grave errore affidarsi soltanto alla forza inerziale della crescita quantitativa delle aree metropolitane e degli insediamenti produttivi, collocati nei nodi delle principali reti logistiche e di comunicazione»</a:t>
            </a:r>
          </a:p>
          <a:p>
            <a:pPr marL="0" indent="0" algn="just">
              <a:lnSpc>
                <a:spcPct val="107000"/>
              </a:lnSpc>
              <a:spcAft>
                <a:spcPts val="800"/>
              </a:spcAft>
              <a:buNone/>
            </a:pPr>
            <a:endParaRPr lang="it-IT" sz="2800" b="1" dirty="0">
              <a:solidFill>
                <a:schemeClr val="accent1">
                  <a:lumMod val="50000"/>
                </a:schemeClr>
              </a:solidFill>
              <a:latin typeface="Corbel" panose="020B0503020204020204" pitchFamily="34" charset="0"/>
              <a:ea typeface="Calibri" panose="020F0502020204030204" pitchFamily="34" charset="0"/>
              <a:cs typeface="Times New Roman" panose="02020603050405020304" pitchFamily="18" charset="0"/>
            </a:endParaRPr>
          </a:p>
          <a:p>
            <a:pPr marL="0" indent="0" algn="r">
              <a:buNone/>
            </a:pPr>
            <a:r>
              <a:rPr lang="it-IT" sz="1800" dirty="0">
                <a:effectLst/>
                <a:latin typeface="Corbel" panose="020B0503020204020204" pitchFamily="34" charset="0"/>
                <a:ea typeface="Calibri" panose="020F0502020204030204" pitchFamily="34" charset="0"/>
                <a:cs typeface="Times New Roman" panose="02020603050405020304" pitchFamily="18" charset="0"/>
              </a:rPr>
              <a:t>Intervento del Presidente della Repubblica, Sergio Mattarella, </a:t>
            </a:r>
            <a:br>
              <a:rPr lang="it-IT" sz="1800" dirty="0">
                <a:effectLst/>
                <a:latin typeface="Corbel" panose="020B0503020204020204" pitchFamily="34" charset="0"/>
                <a:ea typeface="Calibri" panose="020F0502020204030204" pitchFamily="34" charset="0"/>
                <a:cs typeface="Times New Roman" panose="02020603050405020304" pitchFamily="18" charset="0"/>
              </a:rPr>
            </a:br>
            <a:r>
              <a:rPr lang="it-IT" sz="1800" dirty="0">
                <a:effectLst/>
                <a:latin typeface="Corbel" panose="020B0503020204020204" pitchFamily="34" charset="0"/>
                <a:ea typeface="Calibri" panose="020F0502020204030204" pitchFamily="34" charset="0"/>
                <a:cs typeface="Times New Roman" panose="02020603050405020304" pitchFamily="18" charset="0"/>
              </a:rPr>
              <a:t>alla 36^ Assemblea annuale delle Province d’Italia -L'Aquila, 10/10/2023</a:t>
            </a:r>
          </a:p>
        </p:txBody>
      </p:sp>
      <p:sp>
        <p:nvSpPr>
          <p:cNvPr id="4" name="Rettangolo 3">
            <a:extLst>
              <a:ext uri="{FF2B5EF4-FFF2-40B4-BE49-F238E27FC236}">
                <a16:creationId xmlns:a16="http://schemas.microsoft.com/office/drawing/2014/main" id="{7824D26D-8E22-F490-4FC9-FDA97E70F616}"/>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7292221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66800" y="740092"/>
            <a:ext cx="10058400" cy="5377815"/>
          </a:xfrm>
        </p:spPr>
        <p:txBody>
          <a:bodyPr>
            <a:noAutofit/>
          </a:bodyPr>
          <a:lstStyle/>
          <a:p>
            <a:pPr marL="34290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L’aumento della complessità e delle dimensioni e il conseguente aumento delle esigenze di coordinamento dei compiti, mansioni e operazioni viene affrontato attraverso un allungamento “in verticale” (e sempre meno in orizzontale </a:t>
            </a:r>
            <a:r>
              <a:rPr lang="it-IT" sz="2100"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ndr</a:t>
            </a: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della struttura organizzativa con la moltiplicazione dei livelli di coordinamento;</a:t>
            </a:r>
          </a:p>
          <a:p>
            <a:pPr marL="34290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Ciò, unito ai principi della specializzazione e della gerarchia tipici del modello burocratico, determinano la classica struttura a “canne d’organo”, ossia di compiti, mansioni e operazioni considerate autonome e autosufficienti (…) omissis (…); </a:t>
            </a:r>
          </a:p>
          <a:p>
            <a:pPr marL="34290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La struttura organizzativa a “canne d’organo” è la diretta conseguenza di un modello che considera ogni fase di un processo amministrativo “compiuta in se stessa” e causa un allungamento dei tempi e molte altre disfunzioni dovute alla necessità di percorrere tutta la catena gerarchica ogni volta che si presenta un problema di coordinamento non previsto e non codificato nelle procedure formali.*</a:t>
            </a:r>
          </a:p>
          <a:p>
            <a:pPr marL="342900" indent="-342900" algn="just">
              <a:lnSpc>
                <a:spcPct val="107000"/>
              </a:lnSpc>
              <a:buFont typeface="Symbol" panose="05050102010706020507" pitchFamily="18" charset="2"/>
              <a:buChar char=""/>
            </a:pPr>
            <a:endPar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endParaRPr>
          </a:p>
          <a:p>
            <a:pPr algn="r">
              <a:lnSpc>
                <a:spcPct val="107000"/>
              </a:lnSpc>
            </a:pPr>
            <a:r>
              <a:rPr lang="it-IT" sz="2000" dirty="0">
                <a:effectLst/>
                <a:latin typeface="Corbel" panose="020B0503020204020204" pitchFamily="34" charset="0"/>
                <a:ea typeface="Calibri" panose="020F0502020204030204" pitchFamily="34" charset="0"/>
                <a:cs typeface="Times New Roman" panose="02020603050405020304" pitchFamily="18" charset="0"/>
              </a:rPr>
              <a:t>*Elio Borgonovi</a:t>
            </a:r>
          </a:p>
        </p:txBody>
      </p:sp>
      <p:sp>
        <p:nvSpPr>
          <p:cNvPr id="4" name="Rettangolo 3">
            <a:extLst>
              <a:ext uri="{FF2B5EF4-FFF2-40B4-BE49-F238E27FC236}">
                <a16:creationId xmlns:a16="http://schemas.microsoft.com/office/drawing/2014/main" id="{7B1C3ACD-BC73-F08A-8BF5-FC564672EA37}"/>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11540111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66800" y="740092"/>
            <a:ext cx="10058400" cy="5377815"/>
          </a:xfrm>
        </p:spPr>
        <p:txBody>
          <a:bodyPr>
            <a:noAutofit/>
          </a:bodyPr>
          <a:lstStyle/>
          <a:p>
            <a:pPr marL="342900" lvl="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Sono prevalenti le posizioni organizzative (ora elevate qualificazioni) finalizzate a garantire la coerenza interna del sistema rispetto a quelle finalizzate a garantire la coerenza con le richieste di soggetti esterni.</a:t>
            </a:r>
          </a:p>
          <a:p>
            <a:pPr marL="342900" lvl="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La logica del “sistema chiuso” (modello burocratico “chiuso” </a:t>
            </a:r>
            <a:r>
              <a:rPr lang="it-IT" sz="2100"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NdR</a:t>
            </a: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produce un’ipertrofia organizzativa  (anche nelle scelte attuali, mettendo a rischio le scelte future </a:t>
            </a:r>
            <a:r>
              <a:rPr lang="it-IT" sz="2100"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NdR</a:t>
            </a: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nel senso che le posizioni di coordinamento, supervisione, controllo, indirizzo, valutazione, aumentano in misura assai più accentuata rispetto alle posizioni collegate alla produzione di servizi (nella nuova Provincia all’ esercizio delle funzioni fondamentali soprattutto di sviluppo del territorio in tutti i suoi aspetti </a:t>
            </a:r>
            <a:r>
              <a:rPr lang="it-IT" sz="2100"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NdR</a:t>
            </a: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a:t>
            </a:r>
          </a:p>
          <a:p>
            <a:pPr marL="342900" lvl="0" indent="-342900" algn="just">
              <a:lnSpc>
                <a:spcPct val="107000"/>
              </a:lnSpc>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Si genera un tipico processo di entropia organizzativa, dato che si destinano risorse crescenti a migliorare un funzionamento organizzativo “fine a se stesso” e si sottraggono risorse alla produzione di servizi (nella definizione data per la Nuova Provincia </a:t>
            </a:r>
            <a:r>
              <a:rPr lang="it-IT" sz="2100"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NdR</a:t>
            </a: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a:t>
            </a:r>
          </a:p>
        </p:txBody>
      </p:sp>
      <p:sp>
        <p:nvSpPr>
          <p:cNvPr id="4" name="Rettangolo 3">
            <a:extLst>
              <a:ext uri="{FF2B5EF4-FFF2-40B4-BE49-F238E27FC236}">
                <a16:creationId xmlns:a16="http://schemas.microsoft.com/office/drawing/2014/main" id="{3AF0114F-7B62-D13A-25A7-DC41523CB382}"/>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5090350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1066800" y="1897380"/>
            <a:ext cx="10058400" cy="4220527"/>
          </a:xfrm>
        </p:spPr>
        <p:txBody>
          <a:bodyPr>
            <a:noAutofit/>
          </a:bodyPr>
          <a:lstStyle/>
          <a:p>
            <a:pPr marL="342900" lvl="0" indent="-342900" algn="just">
              <a:lnSpc>
                <a:spcPct val="107000"/>
              </a:lnSpc>
              <a:spcAft>
                <a:spcPts val="800"/>
              </a:spcAft>
              <a:buFont typeface="Symbol" panose="05050102010706020507" pitchFamily="18" charset="2"/>
              <a:buChar char=""/>
            </a:pP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Di qui l’aumento dei costi degli apparati burocratici, che con il passare del tempo diventano insostenibili, o comunque non giustificati per il sistema economico e per la società civile (di qui l’aumento costante della spesa iscritta e impegnata alla MISSIONE 01 Servizi istituzionali, generali e di gestione e soprattutto e quindi a cascata al Programma 11 Altri servizi generali, </a:t>
            </a:r>
            <a:r>
              <a:rPr lang="it-IT" sz="2100" dirty="0" err="1">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NdR</a:t>
            </a:r>
            <a:r>
              <a:rPr lang="it-IT" sz="2100" dirty="0">
                <a:solidFill>
                  <a:schemeClr val="accent2">
                    <a:lumMod val="75000"/>
                  </a:schemeClr>
                </a:solidFill>
                <a:latin typeface="Corbel" panose="020B0503020204020204" pitchFamily="34" charset="0"/>
                <a:ea typeface="Calibri" panose="020F0502020204030204" pitchFamily="34" charset="0"/>
                <a:cs typeface="Times New Roman" panose="02020603050405020304" pitchFamily="18" charset="0"/>
              </a:rPr>
              <a:t>). </a:t>
            </a:r>
          </a:p>
        </p:txBody>
      </p:sp>
      <p:sp>
        <p:nvSpPr>
          <p:cNvPr id="2" name="Rettangolo 1">
            <a:extLst>
              <a:ext uri="{FF2B5EF4-FFF2-40B4-BE49-F238E27FC236}">
                <a16:creationId xmlns:a16="http://schemas.microsoft.com/office/drawing/2014/main" id="{9FD9A292-0C0F-E038-35C6-9999600A5700}"/>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33115082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0D1E7A-C3EA-5A78-C0B2-992AFA03635F}"/>
              </a:ext>
            </a:extLst>
          </p:cNvPr>
          <p:cNvSpPr>
            <a:spLocks noGrp="1"/>
          </p:cNvSpPr>
          <p:nvPr>
            <p:ph type="title"/>
          </p:nvPr>
        </p:nvSpPr>
        <p:spPr>
          <a:xfrm>
            <a:off x="2049354" y="1254059"/>
            <a:ext cx="8093291" cy="3520440"/>
          </a:xfrm>
        </p:spPr>
        <p:txBody>
          <a:bodyPr/>
          <a:lstStyle/>
          <a:p>
            <a:pPr algn="ctr"/>
            <a:r>
              <a:rPr lang="it-IT" dirty="0">
                <a:latin typeface="Corbel" panose="020B0503020204020204" pitchFamily="34" charset="0"/>
              </a:rPr>
              <a:t>Grazie per l’attenzione </a:t>
            </a:r>
            <a:r>
              <a:rPr lang="it-IT" dirty="0">
                <a:latin typeface="Corbel" panose="020B0503020204020204" pitchFamily="34" charset="0"/>
                <a:sym typeface="Wingdings" panose="05000000000000000000" pitchFamily="2" charset="2"/>
              </a:rPr>
              <a:t></a:t>
            </a:r>
            <a:endParaRPr lang="it-IT" dirty="0">
              <a:latin typeface="Corbel" panose="020B0503020204020204" pitchFamily="34" charset="0"/>
            </a:endParaRPr>
          </a:p>
        </p:txBody>
      </p:sp>
    </p:spTree>
    <p:extLst>
      <p:ext uri="{BB962C8B-B14F-4D97-AF65-F5344CB8AC3E}">
        <p14:creationId xmlns:p14="http://schemas.microsoft.com/office/powerpoint/2010/main" val="1602030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994410" y="422910"/>
            <a:ext cx="10203180" cy="4916601"/>
          </a:xfrm>
        </p:spPr>
        <p:txBody>
          <a:bodyPr>
            <a:noAutofit/>
          </a:bodyPr>
          <a:lstStyle/>
          <a:p>
            <a:pPr marL="0" indent="0" algn="just">
              <a:lnSpc>
                <a:spcPct val="107000"/>
              </a:lnSpc>
              <a:spcAft>
                <a:spcPts val="800"/>
              </a:spcAft>
              <a:buNone/>
            </a:pPr>
            <a:r>
              <a:rPr lang="it-IT" sz="2400" b="1" dirty="0">
                <a:solidFill>
                  <a:schemeClr val="accent3">
                    <a:lumMod val="75000"/>
                  </a:schemeClr>
                </a:solidFill>
                <a:latin typeface="Corbel" panose="020B0503020204020204" pitchFamily="34" charset="0"/>
                <a:ea typeface="Calibri" panose="020F0502020204030204" pitchFamily="34" charset="0"/>
                <a:cs typeface="Times New Roman" panose="02020603050405020304" pitchFamily="18" charset="0"/>
              </a:rPr>
              <a:t>Ma lo sviluppo locale, che vede la Provincia come interlocutore privilegiato, quali caratterizzazioni assume?</a:t>
            </a:r>
          </a:p>
          <a:p>
            <a:pPr marL="0" indent="0" algn="just">
              <a:lnSpc>
                <a:spcPct val="107000"/>
              </a:lnSpc>
              <a:spcAft>
                <a:spcPts val="800"/>
              </a:spcAft>
              <a:buNone/>
            </a:pPr>
            <a:r>
              <a:rPr lang="it-IT" sz="2400" b="1" dirty="0">
                <a:solidFill>
                  <a:schemeClr val="accent1">
                    <a:lumMod val="50000"/>
                  </a:schemeClr>
                </a:solidFill>
                <a:latin typeface="Corbel" panose="020B0503020204020204" pitchFamily="34" charset="0"/>
                <a:ea typeface="Calibri" panose="020F0502020204030204" pitchFamily="34" charset="0"/>
                <a:cs typeface="Times New Roman" panose="02020603050405020304" pitchFamily="18" charset="0"/>
              </a:rPr>
              <a:t>“Il suo elemento distintivo è costituito dalla capacità dei soggetti istituzionali locali di cooperare per avviare e condurre percorsi di sviluppo condivisi che mobilitino risorse e competenze locali”*</a:t>
            </a:r>
          </a:p>
          <a:p>
            <a:pPr marL="0" indent="0" algn="just">
              <a:lnSpc>
                <a:spcPct val="107000"/>
              </a:lnSpc>
              <a:spcAft>
                <a:spcPts val="800"/>
              </a:spcAft>
              <a:buNone/>
            </a:pPr>
            <a:r>
              <a:rPr lang="it-IT" sz="2400" b="1" dirty="0">
                <a:solidFill>
                  <a:schemeClr val="accent3">
                    <a:lumMod val="75000"/>
                  </a:schemeClr>
                </a:solidFill>
                <a:latin typeface="Corbel" panose="020B0503020204020204" pitchFamily="34" charset="0"/>
                <a:ea typeface="Calibri" panose="020F0502020204030204" pitchFamily="34" charset="0"/>
                <a:cs typeface="Times New Roman" panose="02020603050405020304" pitchFamily="18" charset="0"/>
              </a:rPr>
              <a:t>Però il dubbio potrebbe nascere sul rapporto tra dinamismo locale e globalizzazione: quale connessione o cesura?</a:t>
            </a:r>
          </a:p>
          <a:p>
            <a:pPr marL="0" indent="0" algn="just">
              <a:lnSpc>
                <a:spcPct val="107000"/>
              </a:lnSpc>
              <a:spcAft>
                <a:spcPts val="800"/>
              </a:spcAft>
              <a:buNone/>
            </a:pPr>
            <a:r>
              <a:rPr lang="it-IT" sz="2400" b="1" dirty="0">
                <a:solidFill>
                  <a:schemeClr val="accent1">
                    <a:lumMod val="50000"/>
                  </a:schemeClr>
                </a:solidFill>
                <a:latin typeface="Corbel" panose="020B0503020204020204" pitchFamily="34" charset="0"/>
                <a:ea typeface="Calibri" panose="020F0502020204030204" pitchFamily="34" charset="0"/>
                <a:cs typeface="Times New Roman" panose="02020603050405020304" pitchFamily="18" charset="0"/>
              </a:rPr>
              <a:t>“… occorre chiarire che il protagonismo dei soggetti locali e la mobilitazione delle risorse del territorio non implicano affatto una sorta di localismo autarchico, una chiusura difensiva verso i processi globalizzanti.” **</a:t>
            </a:r>
          </a:p>
          <a:p>
            <a:pPr marL="0" indent="0" algn="r">
              <a:buNone/>
            </a:pPr>
            <a:r>
              <a:rPr lang="it-IT" sz="1800" dirty="0">
                <a:effectLst/>
                <a:latin typeface="Corbel" panose="020B0503020204020204" pitchFamily="34" charset="0"/>
                <a:ea typeface="Calibri" panose="020F0502020204030204" pitchFamily="34" charset="0"/>
                <a:cs typeface="Times New Roman" panose="02020603050405020304" pitchFamily="18" charset="0"/>
              </a:rPr>
              <a:t>*</a:t>
            </a:r>
            <a:r>
              <a:rPr lang="it-IT" sz="1800" dirty="0">
                <a:latin typeface="Corbel" panose="020B0503020204020204" pitchFamily="34" charset="0"/>
                <a:ea typeface="Calibri" panose="020F0502020204030204" pitchFamily="34" charset="0"/>
                <a:cs typeface="Times New Roman" panose="02020603050405020304" pitchFamily="18" charset="0"/>
              </a:rPr>
              <a:t>Carlo </a:t>
            </a:r>
            <a:r>
              <a:rPr lang="it-IT" sz="1800" dirty="0" err="1">
                <a:latin typeface="Corbel" panose="020B0503020204020204" pitchFamily="34" charset="0"/>
                <a:ea typeface="Calibri" panose="020F0502020204030204" pitchFamily="34" charset="0"/>
                <a:cs typeface="Times New Roman" panose="02020603050405020304" pitchFamily="18" charset="0"/>
              </a:rPr>
              <a:t>Trigiglia</a:t>
            </a:r>
            <a:r>
              <a:rPr lang="it-IT" sz="1800" dirty="0">
                <a:latin typeface="Corbel" panose="020B0503020204020204" pitchFamily="34" charset="0"/>
                <a:ea typeface="Calibri" panose="020F0502020204030204" pitchFamily="34" charset="0"/>
                <a:cs typeface="Times New Roman" panose="02020603050405020304" pitchFamily="18" charset="0"/>
              </a:rPr>
              <a:t> (2005). </a:t>
            </a:r>
            <a:r>
              <a:rPr lang="it-IT" sz="1800" i="1" dirty="0">
                <a:latin typeface="Corbel" panose="020B0503020204020204" pitchFamily="34" charset="0"/>
                <a:ea typeface="Calibri" panose="020F0502020204030204" pitchFamily="34" charset="0"/>
                <a:cs typeface="Times New Roman" panose="02020603050405020304" pitchFamily="18" charset="0"/>
              </a:rPr>
              <a:t>Sviluppo locale – Un progetto per l’Italia. </a:t>
            </a:r>
            <a:r>
              <a:rPr lang="it-IT" sz="1800" dirty="0">
                <a:latin typeface="Corbel" panose="020B0503020204020204" pitchFamily="34" charset="0"/>
                <a:ea typeface="Calibri" panose="020F0502020204030204" pitchFamily="34" charset="0"/>
                <a:cs typeface="Times New Roman" panose="02020603050405020304" pitchFamily="18" charset="0"/>
              </a:rPr>
              <a:t> Laterza</a:t>
            </a:r>
          </a:p>
          <a:p>
            <a:pPr marL="0" indent="0" algn="r">
              <a:buNone/>
            </a:pPr>
            <a:r>
              <a:rPr lang="fr-FR" sz="1800" dirty="0">
                <a:latin typeface="Corbel" panose="020B0503020204020204" pitchFamily="34" charset="0"/>
                <a:ea typeface="Calibri" panose="020F0502020204030204" pitchFamily="34" charset="0"/>
                <a:cs typeface="Times New Roman" panose="02020603050405020304" pitchFamily="18" charset="0"/>
              </a:rPr>
              <a:t>** Pierre </a:t>
            </a:r>
            <a:r>
              <a:rPr lang="fr-FR" sz="1800" dirty="0" err="1">
                <a:latin typeface="Corbel" panose="020B0503020204020204" pitchFamily="34" charset="0"/>
                <a:ea typeface="Calibri" panose="020F0502020204030204" pitchFamily="34" charset="0"/>
                <a:cs typeface="Times New Roman" panose="02020603050405020304" pitchFamily="18" charset="0"/>
              </a:rPr>
              <a:t>Veltz</a:t>
            </a:r>
            <a:r>
              <a:rPr lang="fr-FR" sz="1800" dirty="0">
                <a:latin typeface="Corbel" panose="020B0503020204020204" pitchFamily="34" charset="0"/>
                <a:ea typeface="Calibri" panose="020F0502020204030204" pitchFamily="34" charset="0"/>
                <a:cs typeface="Times New Roman" panose="02020603050405020304" pitchFamily="18" charset="0"/>
              </a:rPr>
              <a:t> (2014). </a:t>
            </a:r>
            <a:r>
              <a:rPr lang="fr-FR" sz="1800" i="1" dirty="0">
                <a:latin typeface="Corbel" panose="020B0503020204020204" pitchFamily="34" charset="0"/>
                <a:ea typeface="Calibri" panose="020F0502020204030204" pitchFamily="34" charset="0"/>
                <a:cs typeface="Times New Roman" panose="02020603050405020304" pitchFamily="18" charset="0"/>
              </a:rPr>
              <a:t>Mondialisation, villes et territoires - L'économie d'archipel </a:t>
            </a:r>
            <a:r>
              <a:rPr lang="fr-FR" sz="1800" dirty="0">
                <a:latin typeface="Corbel" panose="020B0503020204020204" pitchFamily="34" charset="0"/>
                <a:ea typeface="Calibri" panose="020F0502020204030204" pitchFamily="34" charset="0"/>
                <a:cs typeface="Times New Roman" panose="02020603050405020304" pitchFamily="18" charset="0"/>
              </a:rPr>
              <a:t>– Presses Universitaires de France</a:t>
            </a:r>
            <a:endParaRPr lang="it-IT" sz="1800" dirty="0">
              <a:latin typeface="Corbel" panose="020B0503020204020204" pitchFamily="34" charset="0"/>
              <a:ea typeface="Calibri" panose="020F0502020204030204" pitchFamily="34" charset="0"/>
              <a:cs typeface="Times New Roman" panose="02020603050405020304" pitchFamily="18" charset="0"/>
            </a:endParaRPr>
          </a:p>
        </p:txBody>
      </p:sp>
      <p:sp>
        <p:nvSpPr>
          <p:cNvPr id="4" name="Rettangolo 3">
            <a:extLst>
              <a:ext uri="{FF2B5EF4-FFF2-40B4-BE49-F238E27FC236}">
                <a16:creationId xmlns:a16="http://schemas.microsoft.com/office/drawing/2014/main" id="{FDA7C024-6564-D8A7-4840-7A138AAD54BD}"/>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2595644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994410" y="422910"/>
            <a:ext cx="10203180" cy="4916601"/>
          </a:xfrm>
        </p:spPr>
        <p:txBody>
          <a:bodyPr>
            <a:noAutofit/>
          </a:bodyPr>
          <a:lstStyle/>
          <a:p>
            <a:pPr marL="0" indent="0" algn="just">
              <a:lnSpc>
                <a:spcPct val="107000"/>
              </a:lnSpc>
              <a:spcAft>
                <a:spcPts val="800"/>
              </a:spcAft>
              <a:buNone/>
            </a:pPr>
            <a:r>
              <a:rPr lang="it-IT" sz="2400" dirty="0">
                <a:solidFill>
                  <a:schemeClr val="accent1">
                    <a:lumMod val="50000"/>
                  </a:schemeClr>
                </a:solidFill>
                <a:latin typeface="Corbel" panose="020B0503020204020204" pitchFamily="34" charset="0"/>
                <a:ea typeface="Calibri" panose="020F0502020204030204" pitchFamily="34" charset="0"/>
                <a:cs typeface="Times New Roman" panose="02020603050405020304" pitchFamily="18" charset="0"/>
              </a:rPr>
              <a:t>Assumiamo quindi la nozione di capitale sociale come segue: </a:t>
            </a:r>
          </a:p>
          <a:p>
            <a:pPr marL="0" indent="0" algn="just">
              <a:lnSpc>
                <a:spcPct val="107000"/>
              </a:lnSpc>
              <a:spcAft>
                <a:spcPts val="800"/>
              </a:spcAft>
              <a:buNone/>
            </a:pPr>
            <a:r>
              <a:rPr lang="it-IT" sz="2400" dirty="0">
                <a:solidFill>
                  <a:schemeClr val="accent1">
                    <a:lumMod val="50000"/>
                  </a:schemeClr>
                </a:solidFill>
                <a:latin typeface="Corbel" panose="020B0503020204020204" pitchFamily="34" charset="0"/>
                <a:ea typeface="Calibri" panose="020F0502020204030204" pitchFamily="34" charset="0"/>
                <a:cs typeface="Times New Roman" panose="02020603050405020304" pitchFamily="18" charset="0"/>
              </a:rPr>
              <a:t>«... l’insieme delle relazioni sociali di cui un soggetto individuale (per esempio un imprenditore o un lavoratore) o un soggetto collettivo (privato o pubblico) dispone in un determinato momento*.</a:t>
            </a:r>
          </a:p>
          <a:p>
            <a:pPr marL="0" indent="0" algn="just">
              <a:lnSpc>
                <a:spcPct val="107000"/>
              </a:lnSpc>
              <a:spcAft>
                <a:spcPts val="800"/>
              </a:spcAft>
              <a:buNone/>
            </a:pPr>
            <a:r>
              <a:rPr lang="it-IT" sz="2400" dirty="0">
                <a:solidFill>
                  <a:schemeClr val="accent1">
                    <a:lumMod val="50000"/>
                  </a:schemeClr>
                </a:solidFill>
                <a:latin typeface="Corbel" panose="020B0503020204020204" pitchFamily="34" charset="0"/>
                <a:ea typeface="Calibri" panose="020F0502020204030204" pitchFamily="34" charset="0"/>
                <a:cs typeface="Times New Roman" panose="02020603050405020304" pitchFamily="18" charset="0"/>
              </a:rPr>
              <a:t>Attraverso il capitale di relazioni si alimenta la formazione di risorse cognitive, come le informazioni, o normative, come la fiducia, che permettono agli attori di realizzare obiettivi che non sarebbero altrimenti raggiungibili, o lo sarebbero a costi molto più alti. </a:t>
            </a:r>
          </a:p>
          <a:p>
            <a:pPr marL="0" indent="0" algn="just">
              <a:lnSpc>
                <a:spcPct val="107000"/>
              </a:lnSpc>
              <a:spcAft>
                <a:spcPts val="800"/>
              </a:spcAft>
              <a:buNone/>
            </a:pPr>
            <a:r>
              <a:rPr lang="it-IT" sz="2400" dirty="0">
                <a:solidFill>
                  <a:schemeClr val="accent1">
                    <a:lumMod val="50000"/>
                  </a:schemeClr>
                </a:solidFill>
                <a:latin typeface="Corbel" panose="020B0503020204020204" pitchFamily="34" charset="0"/>
                <a:ea typeface="Calibri" panose="020F0502020204030204" pitchFamily="34" charset="0"/>
                <a:cs typeface="Times New Roman" panose="02020603050405020304" pitchFamily="18" charset="0"/>
              </a:rPr>
              <a:t>Spostandosi dal livello individuale a quello aggregato, si potrà dire che un determinato contesto territoriale risulta più o meno ricco di capitale sociale a seconda che i soggetti individuali o collettivi che vi risiedono siano coinvolti in reti di relazioni cooperative più o meno diffuse»</a:t>
            </a:r>
          </a:p>
          <a:p>
            <a:pPr marL="0" indent="0" algn="r">
              <a:buNone/>
            </a:pPr>
            <a:r>
              <a:rPr lang="it-IT" sz="1800" dirty="0">
                <a:effectLst/>
                <a:latin typeface="Corbel" panose="020B0503020204020204" pitchFamily="34" charset="0"/>
                <a:ea typeface="Calibri" panose="020F0502020204030204" pitchFamily="34" charset="0"/>
                <a:cs typeface="Times New Roman" panose="02020603050405020304" pitchFamily="18" charset="0"/>
              </a:rPr>
              <a:t>*</a:t>
            </a:r>
            <a:r>
              <a:rPr lang="it-IT" sz="1800" dirty="0">
                <a:latin typeface="Corbel" panose="020B0503020204020204" pitchFamily="34" charset="0"/>
                <a:ea typeface="Calibri" panose="020F0502020204030204" pitchFamily="34" charset="0"/>
                <a:cs typeface="Times New Roman" panose="02020603050405020304" pitchFamily="18" charset="0"/>
              </a:rPr>
              <a:t>Carlo </a:t>
            </a:r>
            <a:r>
              <a:rPr lang="it-IT" sz="1800" dirty="0" err="1">
                <a:latin typeface="Corbel" panose="020B0503020204020204" pitchFamily="34" charset="0"/>
                <a:ea typeface="Calibri" panose="020F0502020204030204" pitchFamily="34" charset="0"/>
                <a:cs typeface="Times New Roman" panose="02020603050405020304" pitchFamily="18" charset="0"/>
              </a:rPr>
              <a:t>Trigiglia</a:t>
            </a:r>
            <a:r>
              <a:rPr lang="it-IT" sz="1800" dirty="0">
                <a:latin typeface="Corbel" panose="020B0503020204020204" pitchFamily="34" charset="0"/>
                <a:ea typeface="Calibri" panose="020F0502020204030204" pitchFamily="34" charset="0"/>
                <a:cs typeface="Times New Roman" panose="02020603050405020304" pitchFamily="18" charset="0"/>
              </a:rPr>
              <a:t> (2005), op. cit.</a:t>
            </a:r>
          </a:p>
        </p:txBody>
      </p:sp>
      <p:sp>
        <p:nvSpPr>
          <p:cNvPr id="4" name="Rettangolo 3">
            <a:extLst>
              <a:ext uri="{FF2B5EF4-FFF2-40B4-BE49-F238E27FC236}">
                <a16:creationId xmlns:a16="http://schemas.microsoft.com/office/drawing/2014/main" id="{BFFBD4BA-CE19-E761-CA56-39EA25C1D672}"/>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469885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754911" y="502920"/>
            <a:ext cx="10913213" cy="5451313"/>
          </a:xfrm>
        </p:spPr>
        <p:txBody>
          <a:bodyPr>
            <a:noAutofit/>
          </a:bodyPr>
          <a:lstStyle/>
          <a:p>
            <a:pPr marL="0" indent="0" algn="just">
              <a:lnSpc>
                <a:spcPct val="107000"/>
              </a:lnSpc>
              <a:spcAft>
                <a:spcPts val="800"/>
              </a:spcAft>
              <a:buNone/>
            </a:pP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Nelle relazioni con i Comuni del territorio provinciale si possono individuare più filoni di attività possibili per le province: </a:t>
            </a:r>
          </a:p>
          <a:p>
            <a:pPr marL="342900" lvl="0" indent="-342900" algn="just">
              <a:lnSpc>
                <a:spcPct val="107000"/>
              </a:lnSpc>
              <a:buFont typeface="Calibri" panose="020F0502020204030204" pitchFamily="34" charset="0"/>
              <a:buChar char="-"/>
            </a:pP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quella orientata alla </a:t>
            </a: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pianificazione territoriale provinciale di coordinamento</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e alla cura dello </a:t>
            </a: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sviluppo strategico del territorio</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a:t>
            </a:r>
          </a:p>
          <a:p>
            <a:pPr marL="342900" lvl="0" indent="-342900" algn="just">
              <a:lnSpc>
                <a:spcPct val="107000"/>
              </a:lnSpc>
              <a:buFont typeface="Calibri" panose="020F0502020204030204" pitchFamily="34" charset="0"/>
              <a:buChar char="-"/>
            </a:pP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l’azione coordinata di definizione della </a:t>
            </a: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programmazione economico – finanziaria</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di carattere strategico e anche operativa riferita al territorio di competenza (Documento Unico di Programmazione – DUP); </a:t>
            </a:r>
          </a:p>
          <a:p>
            <a:pPr marL="342900" lvl="0" indent="-342900" algn="just">
              <a:lnSpc>
                <a:spcPct val="107000"/>
              </a:lnSpc>
              <a:buFont typeface="Calibri" panose="020F0502020204030204" pitchFamily="34" charset="0"/>
              <a:buChar char="-"/>
            </a:pP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l’azione di confronto e </a:t>
            </a: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programmazione integrata delle politiche di investimento</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sul territorio;</a:t>
            </a:r>
          </a:p>
          <a:p>
            <a:pPr marL="342900" lvl="0" indent="-342900">
              <a:lnSpc>
                <a:spcPct val="107000"/>
              </a:lnSpc>
              <a:buFont typeface="Calibri" panose="020F0502020204030204" pitchFamily="34" charset="0"/>
              <a:buChar char="-"/>
            </a:pP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l’azione per favorire la presenza di qualificato </a:t>
            </a: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ufficio statistica</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per alimentare le banche dati sugli indicatori di salute, di performance e di impatto (vedi studio Università di Ferrara);</a:t>
            </a:r>
          </a:p>
          <a:p>
            <a:pPr marL="342900" lvl="0" indent="-342900" algn="just">
              <a:lnSpc>
                <a:spcPct val="107000"/>
              </a:lnSpc>
              <a:spcAft>
                <a:spcPts val="800"/>
              </a:spcAft>
              <a:buFont typeface="Calibri" panose="020F0502020204030204" pitchFamily="34" charset="0"/>
              <a:buChar char="-"/>
            </a:pP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l’azione di </a:t>
            </a: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gestione coordinata del ricorso all’indebitamento</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da parte dei Comuni e della Provincia per il finanziamento degli investimenti e altresì di </a:t>
            </a: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ottimizzazione dell’utilizzo delle risorse in conto capitale</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proveniente dall’Unione Europea, dallo Stato, dalla Regione e da altre autonomie funzionali;</a:t>
            </a:r>
          </a:p>
        </p:txBody>
      </p:sp>
      <p:sp>
        <p:nvSpPr>
          <p:cNvPr id="4" name="Rettangolo 3">
            <a:extLst>
              <a:ext uri="{FF2B5EF4-FFF2-40B4-BE49-F238E27FC236}">
                <a16:creationId xmlns:a16="http://schemas.microsoft.com/office/drawing/2014/main" id="{8A3D9E52-1CE4-C3F2-5E00-113179B138C3}"/>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1888903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513242" y="174638"/>
            <a:ext cx="11144250" cy="4916601"/>
          </a:xfrm>
        </p:spPr>
        <p:txBody>
          <a:bodyPr>
            <a:noAutofit/>
          </a:bodyPr>
          <a:lstStyle/>
          <a:p>
            <a:pPr marL="342900" lvl="0" indent="-342900" algn="just">
              <a:lnSpc>
                <a:spcPct val="107000"/>
              </a:lnSpc>
              <a:buFont typeface="Calibri" panose="020F0502020204030204" pitchFamily="34" charset="0"/>
              <a:buChar char="-"/>
            </a:pP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 progettazione, realizzazione e funzionamento, insieme ai Comuni dell’area, </a:t>
            </a: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della Stazione unica appaltante come ufficio delle “politiche contrattuali del territorio” e non come mero servizio </a:t>
            </a:r>
            <a:r>
              <a:rPr lang="it-IT" sz="2100" b="1" dirty="0" err="1">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adempimentale</a:t>
            </a: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in ordine ai procedimenti di gara, come si vedrà di seguito;</a:t>
            </a:r>
            <a:endPar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Calibri" panose="020F0502020204030204" pitchFamily="34" charset="0"/>
              <a:buChar char="-"/>
            </a:pP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l’azione coordinata e sistemica di assistenza ai Comuni per il rispetto delle nuove regole del vincolo di finanza pubblica</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già patto di stabilità interno, che stanno per essere stabilite in riferimento al nuovo “Piano Fiscale strutturale” </a:t>
            </a:r>
          </a:p>
          <a:p>
            <a:pPr marL="342900" lvl="0" indent="-342900" algn="just">
              <a:lnSpc>
                <a:spcPct val="107000"/>
              </a:lnSpc>
              <a:buFont typeface="Calibri" panose="020F0502020204030204" pitchFamily="34" charset="0"/>
              <a:buChar char="-"/>
            </a:pP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 cura della formazione e dell’assistenza tecnica</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ai Comuni per l’impianto, la sperimentazione e la tenuta della nuova contabilità “</a:t>
            </a:r>
            <a:r>
              <a:rPr lang="it-IT" sz="2100" dirty="0" err="1">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accrual</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di cui alla Riforma 1.15 “Dotare le PA di un sistema unico di contabilità economico-patrimoniale </a:t>
            </a:r>
            <a:r>
              <a:rPr lang="it-IT" sz="2100" dirty="0" err="1">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accrual</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a:t>
            </a:r>
          </a:p>
          <a:p>
            <a:pPr marL="342900" lvl="0" indent="-342900" algn="just">
              <a:lnSpc>
                <a:spcPct val="107000"/>
              </a:lnSpc>
              <a:buFont typeface="Calibri" panose="020F0502020204030204" pitchFamily="34" charset="0"/>
              <a:buChar char="-"/>
            </a:pP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 cura della formazione e dell’assistenza tecnica ai Comuni per la regolare tenuta della contabilità finanziaria armonizzata di cui al D. Lgs. 118/2011 e </a:t>
            </a:r>
            <a:r>
              <a:rPr lang="it-IT" sz="2100" b="1" dirty="0" err="1">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s.m.i.</a:t>
            </a: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a:t>
            </a:r>
            <a:endPar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Calibri" panose="020F0502020204030204" pitchFamily="34" charset="0"/>
              <a:buChar char="-"/>
            </a:pPr>
            <a:r>
              <a:rPr lang="it-IT" sz="21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 formazione generale del personale dei Comuni in riferimento all’evoluzione del quadro normativo che riguarda gli enti locali </a:t>
            </a:r>
            <a:r>
              <a:rPr lang="it-IT" sz="21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(si consideri ad esemplificazione l’importanza di una formazione integrata sulla “Riforma del quadro legislativo in materia di appalti pubblici e concessioni - Missione: Digitalizzazione, innovazione, competitività, cultura e turismo - Componente: Digitalizzazione, innovazione e sicurezza nella PA). Si veda di seguito la trattazione mirata sulla formazione nella Pubblica Amministrazione;</a:t>
            </a:r>
          </a:p>
        </p:txBody>
      </p:sp>
      <p:sp>
        <p:nvSpPr>
          <p:cNvPr id="4" name="Rettangolo 3">
            <a:extLst>
              <a:ext uri="{FF2B5EF4-FFF2-40B4-BE49-F238E27FC236}">
                <a16:creationId xmlns:a16="http://schemas.microsoft.com/office/drawing/2014/main" id="{C9F4B3C8-0F63-F246-0208-A3B181B48B9C}"/>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678874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523875" y="433489"/>
            <a:ext cx="11144250" cy="4916601"/>
          </a:xfrm>
        </p:spPr>
        <p:txBody>
          <a:bodyPr>
            <a:noAutofit/>
          </a:bodyPr>
          <a:lstStyle/>
          <a:p>
            <a:pPr marL="342900" lvl="0" indent="-342900" algn="just">
              <a:lnSpc>
                <a:spcPct val="107000"/>
              </a:lnSpc>
              <a:buFont typeface="Calibri" panose="020F0502020204030204" pitchFamily="34" charset="0"/>
              <a:buChar char="-"/>
            </a:pPr>
            <a:r>
              <a:rPr lang="it-IT" sz="22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Sviluppare la capacità amministrativa a livello locale</a:t>
            </a:r>
            <a:r>
              <a:rPr lang="it-IT" sz="22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con il rafforzamento dei processi di selezione, formazione, promozione, mobilità dei dipendenti pubblici, lo snellimento della burocrazia, la digitalizzazione delle procedure amministrative; </a:t>
            </a:r>
          </a:p>
          <a:p>
            <a:pPr marL="342900" lvl="0" indent="-342900" algn="just">
              <a:lnSpc>
                <a:spcPct val="107000"/>
              </a:lnSpc>
              <a:buFont typeface="Calibri" panose="020F0502020204030204" pitchFamily="34" charset="0"/>
              <a:buChar char="-"/>
            </a:pPr>
            <a:r>
              <a:rPr lang="it-IT" sz="22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L’attività di “assistenza tecnico-amministrativa agli enti locali”</a:t>
            </a:r>
            <a:r>
              <a:rPr lang="it-IT" sz="22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 del territorio per introdurre modelli di servizi ai Comuni nei tre ambiti privilegiati della Stazione Unica Appaltante, del Servizio Associato Politiche Europee e dei Servizi di Innovazione e digitalizzazione, ma non solo; </a:t>
            </a:r>
          </a:p>
          <a:p>
            <a:pPr marL="342900" lvl="0" indent="-342900" algn="just">
              <a:lnSpc>
                <a:spcPct val="107000"/>
              </a:lnSpc>
              <a:buFont typeface="Calibri" panose="020F0502020204030204" pitchFamily="34" charset="0"/>
              <a:buChar char="-"/>
            </a:pPr>
            <a:r>
              <a:rPr lang="it-IT" sz="22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 realizzazione della Stazione Unica Appaltante come “Ufficio delle politiche contrattuali” come si analizzerà di seguito nell’esame dell’argomento; </a:t>
            </a:r>
            <a:endParaRPr lang="it-IT" sz="22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Calibri" panose="020F0502020204030204" pitchFamily="34" charset="0"/>
              <a:buChar char="-"/>
            </a:pPr>
            <a:r>
              <a:rPr lang="it-IT" sz="22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 cura del processo di digitalizzazione del sistema degli enti locali non solo all’interno degli enti, ma come capacità di lettura della digitalizzazione quale risultato ottenuto dalla componente privata del territorio di riferimento (il cittadino singolo, i servizi, l’artigianato, il terzo settore e cosi di seguito) e dalle imprese e quindi da porre a sistema e da integrare, là ove possibile, come si dirà di seguito; </a:t>
            </a:r>
          </a:p>
        </p:txBody>
      </p:sp>
      <p:sp>
        <p:nvSpPr>
          <p:cNvPr id="4" name="Rettangolo 3">
            <a:extLst>
              <a:ext uri="{FF2B5EF4-FFF2-40B4-BE49-F238E27FC236}">
                <a16:creationId xmlns:a16="http://schemas.microsoft.com/office/drawing/2014/main" id="{C2E433EE-0AC6-7648-3D78-1865F693A771}"/>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3643096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460375B-2B9E-1ABF-BF6E-43FAF66A1C86}"/>
              </a:ext>
            </a:extLst>
          </p:cNvPr>
          <p:cNvSpPr>
            <a:spLocks noGrp="1"/>
          </p:cNvSpPr>
          <p:nvPr>
            <p:ph sz="half" idx="1"/>
          </p:nvPr>
        </p:nvSpPr>
        <p:spPr>
          <a:xfrm>
            <a:off x="523875" y="1107859"/>
            <a:ext cx="11144250" cy="3647021"/>
          </a:xfrm>
        </p:spPr>
        <p:txBody>
          <a:bodyPr>
            <a:noAutofit/>
          </a:bodyPr>
          <a:lstStyle/>
          <a:p>
            <a:pPr marL="342900" lvl="0" indent="-342900" algn="just">
              <a:lnSpc>
                <a:spcPct val="150000"/>
              </a:lnSpc>
              <a:buFont typeface="Calibri" panose="020F0502020204030204" pitchFamily="34" charset="0"/>
              <a:buChar char="-"/>
            </a:pPr>
            <a:r>
              <a:rPr lang="it-IT" sz="22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Attività diverse connesse e collegate con le precedenti e aventi come finalità principali </a:t>
            </a:r>
            <a:r>
              <a:rPr lang="it-IT" sz="22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l’attuazione della riforma della Pubblica Amministrazione e le altre riforme secondo le linee stabilite dal Piano Nazionale di Ripresa e Resilienza (PNRR) </a:t>
            </a:r>
            <a:r>
              <a:rPr lang="it-IT" sz="22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nel contesto del piano di riforme: orizzontali, abilitanti e settoriali;</a:t>
            </a:r>
          </a:p>
          <a:p>
            <a:pPr marL="342900" lvl="0" indent="-342900" algn="just">
              <a:lnSpc>
                <a:spcPct val="150000"/>
              </a:lnSpc>
              <a:spcAft>
                <a:spcPts val="800"/>
              </a:spcAft>
              <a:buFont typeface="Calibri" panose="020F0502020204030204" pitchFamily="34" charset="0"/>
              <a:buChar char="-"/>
            </a:pPr>
            <a:r>
              <a:rPr lang="it-IT" sz="2200" b="1"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rPr>
              <a:t>Attività complessive del sistema pubblico locale nella interazione tra Provincia e Comuni per partecipare attivamente alla creazione del “Valore Pubblico”. (vedi studio Università di Ferrara: Analisi della qualità dei PIAO e proposte di Linee Guida ad hoc con riferimento alle Province italiane delle Regioni a Statuto ordinario”).</a:t>
            </a:r>
            <a:endParaRPr lang="it-IT" sz="2200" dirty="0">
              <a:solidFill>
                <a:schemeClr val="accent2">
                  <a:lumMod val="75000"/>
                </a:schemeClr>
              </a:solidFill>
              <a:effectLst/>
              <a:latin typeface="Corbel" panose="020B0503020204020204" pitchFamily="34" charset="0"/>
              <a:ea typeface="Calibri" panose="020F0502020204030204" pitchFamily="34" charset="0"/>
              <a:cs typeface="Times New Roman" panose="02020603050405020304" pitchFamily="18" charset="0"/>
            </a:endParaRPr>
          </a:p>
        </p:txBody>
      </p:sp>
      <p:sp>
        <p:nvSpPr>
          <p:cNvPr id="4" name="Rettangolo 3">
            <a:extLst>
              <a:ext uri="{FF2B5EF4-FFF2-40B4-BE49-F238E27FC236}">
                <a16:creationId xmlns:a16="http://schemas.microsoft.com/office/drawing/2014/main" id="{3358987E-D04B-7C0D-E3A2-FD0706353BF7}"/>
              </a:ext>
            </a:extLst>
          </p:cNvPr>
          <p:cNvSpPr/>
          <p:nvPr/>
        </p:nvSpPr>
        <p:spPr>
          <a:xfrm rot="16200000">
            <a:off x="-3903345" y="3217544"/>
            <a:ext cx="8229600" cy="422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accent1">
                    <a:lumMod val="75000"/>
                  </a:schemeClr>
                </a:solidFill>
                <a:latin typeface="Corbel" panose="020B0503020204020204" pitchFamily="34" charset="0"/>
              </a:rPr>
              <a:t>Francesco Delfino «Il modello organizzativo </a:t>
            </a:r>
            <a:r>
              <a:rPr lang="it-IT" sz="1800" cap="none" dirty="0">
                <a:solidFill>
                  <a:schemeClr val="accent1">
                    <a:lumMod val="75000"/>
                  </a:schemeClr>
                </a:solidFill>
                <a:latin typeface="Corbel" panose="020B0503020204020204" pitchFamily="34" charset="0"/>
              </a:rPr>
              <a:t>della Nuova Provincia»</a:t>
            </a:r>
            <a:r>
              <a:rPr lang="it-IT" dirty="0">
                <a:latin typeface="Corbel" panose="020B0503020204020204" pitchFamily="34" charset="0"/>
              </a:rPr>
              <a:t> </a:t>
            </a:r>
          </a:p>
        </p:txBody>
      </p:sp>
    </p:spTree>
    <p:extLst>
      <p:ext uri="{BB962C8B-B14F-4D97-AF65-F5344CB8AC3E}">
        <p14:creationId xmlns:p14="http://schemas.microsoft.com/office/powerpoint/2010/main" val="22015244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gno">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Legno">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Legno</Template>
  <TotalTime>131</TotalTime>
  <Words>5045</Words>
  <Application>Microsoft Office PowerPoint</Application>
  <PresentationFormat>Widescreen</PresentationFormat>
  <Paragraphs>150</Paragraphs>
  <Slides>33</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33</vt:i4>
      </vt:variant>
    </vt:vector>
  </HeadingPairs>
  <TitlesOfParts>
    <vt:vector size="41" baseType="lpstr">
      <vt:lpstr>Aptos</vt:lpstr>
      <vt:lpstr>Aptos Display</vt:lpstr>
      <vt:lpstr>Calibri</vt:lpstr>
      <vt:lpstr>Corbel</vt:lpstr>
      <vt:lpstr>Symbol</vt:lpstr>
      <vt:lpstr>Times New Roman</vt:lpstr>
      <vt:lpstr>Wingdings</vt:lpstr>
      <vt:lpstr>Legno</vt:lpstr>
      <vt:lpstr>Il modello organizzativo della Nuova Provincia: dalle fondamenta ad un'ipotesi di progettazione realizzativa  Francesco Delfino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 dataisti e l’Intelligenza Artificiale (IA)</vt:lpstr>
      <vt:lpstr>«I language models (ChatGPT e altri) parlano  senza voler dire nulla»*</vt:lpstr>
      <vt:lpstr>Presentazione standard di PowerPoint</vt:lpstr>
      <vt:lpstr>Investire nel capitale umano</vt:lpstr>
      <vt:lpstr>Finalità e strategie di sviluppo del modello organizzativo</vt:lpstr>
      <vt:lpstr>Presentazione standard di PowerPoint</vt:lpstr>
      <vt:lpstr>Il piano di riassetto organizzativo nella Nuova Provincia: ipotesi di progettazione e linee guida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Grazie per l’attenzione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nuova provincia:  programmazione, organizzazione  e ruolo della dirigenza  Francesco Delfino</dc:title>
  <dc:creator>Manuela Delfino</dc:creator>
  <cp:lastModifiedBy>Salaconferenze</cp:lastModifiedBy>
  <cp:revision>7</cp:revision>
  <cp:lastPrinted>2024-05-06T21:36:28Z</cp:lastPrinted>
  <dcterms:created xsi:type="dcterms:W3CDTF">2024-05-05T19:34:26Z</dcterms:created>
  <dcterms:modified xsi:type="dcterms:W3CDTF">2024-05-07T07:48:43Z</dcterms:modified>
</cp:coreProperties>
</file>