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4" r:id="rId6"/>
    <p:sldId id="263" r:id="rId7"/>
    <p:sldId id="265" r:id="rId8"/>
    <p:sldId id="261" r:id="rId9"/>
    <p:sldId id="266" r:id="rId10"/>
    <p:sldId id="268" r:id="rId11"/>
    <p:sldId id="267" r:id="rId12"/>
    <p:sldId id="270" r:id="rId13"/>
    <p:sldId id="269" r:id="rId14"/>
    <p:sldId id="272" r:id="rId15"/>
    <p:sldId id="273" r:id="rId16"/>
    <p:sldId id="271"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702E"/>
    <a:srgbClr val="074907"/>
    <a:srgbClr val="293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7708D39-326F-40D2-B528-19B2BF9FA034}" type="datetimeFigureOut">
              <a:rPr lang="it-IT" smtClean="0"/>
              <a:t>08/05/2024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08918D-9573-4CF7-BC16-FB7F89D7B65F}" type="slidenum">
              <a:rPr lang="it-IT" smtClean="0"/>
              <a:t>‹N›</a:t>
            </a:fld>
            <a:endParaRPr lang="it-IT"/>
          </a:p>
        </p:txBody>
      </p:sp>
    </p:spTree>
    <p:extLst>
      <p:ext uri="{BB962C8B-B14F-4D97-AF65-F5344CB8AC3E}">
        <p14:creationId xmlns:p14="http://schemas.microsoft.com/office/powerpoint/2010/main" val="12243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7708D39-326F-40D2-B528-19B2BF9FA034}" type="datetimeFigureOut">
              <a:rPr lang="it-IT" smtClean="0"/>
              <a:t>08/05/2024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08918D-9573-4CF7-BC16-FB7F89D7B65F}" type="slidenum">
              <a:rPr lang="it-IT" smtClean="0"/>
              <a:t>‹N›</a:t>
            </a:fld>
            <a:endParaRPr lang="it-IT"/>
          </a:p>
        </p:txBody>
      </p:sp>
    </p:spTree>
    <p:extLst>
      <p:ext uri="{BB962C8B-B14F-4D97-AF65-F5344CB8AC3E}">
        <p14:creationId xmlns:p14="http://schemas.microsoft.com/office/powerpoint/2010/main" val="317344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7708D39-326F-40D2-B528-19B2BF9FA034}" type="datetimeFigureOut">
              <a:rPr lang="it-IT" smtClean="0"/>
              <a:t>08/05/2024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08918D-9573-4CF7-BC16-FB7F89D7B65F}" type="slidenum">
              <a:rPr lang="it-IT" smtClean="0"/>
              <a:t>‹N›</a:t>
            </a:fld>
            <a:endParaRPr lang="it-IT"/>
          </a:p>
        </p:txBody>
      </p:sp>
    </p:spTree>
    <p:extLst>
      <p:ext uri="{BB962C8B-B14F-4D97-AF65-F5344CB8AC3E}">
        <p14:creationId xmlns:p14="http://schemas.microsoft.com/office/powerpoint/2010/main" val="271259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7708D39-326F-40D2-B528-19B2BF9FA034}" type="datetimeFigureOut">
              <a:rPr lang="it-IT" smtClean="0"/>
              <a:t>08/05/2024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08918D-9573-4CF7-BC16-FB7F89D7B65F}" type="slidenum">
              <a:rPr lang="it-IT" smtClean="0"/>
              <a:t>‹N›</a:t>
            </a:fld>
            <a:endParaRPr lang="it-IT"/>
          </a:p>
        </p:txBody>
      </p:sp>
    </p:spTree>
    <p:extLst>
      <p:ext uri="{BB962C8B-B14F-4D97-AF65-F5344CB8AC3E}">
        <p14:creationId xmlns:p14="http://schemas.microsoft.com/office/powerpoint/2010/main" val="783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7708D39-326F-40D2-B528-19B2BF9FA034}" type="datetimeFigureOut">
              <a:rPr lang="it-IT" smtClean="0"/>
              <a:t>08/05/2024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08918D-9573-4CF7-BC16-FB7F89D7B65F}" type="slidenum">
              <a:rPr lang="it-IT" smtClean="0"/>
              <a:t>‹N›</a:t>
            </a:fld>
            <a:endParaRPr lang="it-IT"/>
          </a:p>
        </p:txBody>
      </p:sp>
    </p:spTree>
    <p:extLst>
      <p:ext uri="{BB962C8B-B14F-4D97-AF65-F5344CB8AC3E}">
        <p14:creationId xmlns:p14="http://schemas.microsoft.com/office/powerpoint/2010/main" val="177587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7708D39-326F-40D2-B528-19B2BF9FA034}" type="datetimeFigureOut">
              <a:rPr lang="it-IT" smtClean="0"/>
              <a:t>08/05/2024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08918D-9573-4CF7-BC16-FB7F89D7B65F}" type="slidenum">
              <a:rPr lang="it-IT" smtClean="0"/>
              <a:t>‹N›</a:t>
            </a:fld>
            <a:endParaRPr lang="it-IT"/>
          </a:p>
        </p:txBody>
      </p:sp>
    </p:spTree>
    <p:extLst>
      <p:ext uri="{BB962C8B-B14F-4D97-AF65-F5344CB8AC3E}">
        <p14:creationId xmlns:p14="http://schemas.microsoft.com/office/powerpoint/2010/main" val="45006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7708D39-326F-40D2-B528-19B2BF9FA034}" type="datetimeFigureOut">
              <a:rPr lang="it-IT" smtClean="0"/>
              <a:t>08/05/2024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808918D-9573-4CF7-BC16-FB7F89D7B65F}" type="slidenum">
              <a:rPr lang="it-IT" smtClean="0"/>
              <a:t>‹N›</a:t>
            </a:fld>
            <a:endParaRPr lang="it-IT"/>
          </a:p>
        </p:txBody>
      </p:sp>
    </p:spTree>
    <p:extLst>
      <p:ext uri="{BB962C8B-B14F-4D97-AF65-F5344CB8AC3E}">
        <p14:creationId xmlns:p14="http://schemas.microsoft.com/office/powerpoint/2010/main" val="329493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7708D39-326F-40D2-B528-19B2BF9FA034}" type="datetimeFigureOut">
              <a:rPr lang="it-IT" smtClean="0"/>
              <a:t>08/05/2024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808918D-9573-4CF7-BC16-FB7F89D7B65F}" type="slidenum">
              <a:rPr lang="it-IT" smtClean="0"/>
              <a:t>‹N›</a:t>
            </a:fld>
            <a:endParaRPr lang="it-IT"/>
          </a:p>
        </p:txBody>
      </p:sp>
    </p:spTree>
    <p:extLst>
      <p:ext uri="{BB962C8B-B14F-4D97-AF65-F5344CB8AC3E}">
        <p14:creationId xmlns:p14="http://schemas.microsoft.com/office/powerpoint/2010/main" val="163002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708D39-326F-40D2-B528-19B2BF9FA034}" type="datetimeFigureOut">
              <a:rPr lang="it-IT" smtClean="0"/>
              <a:t>08/05/2024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808918D-9573-4CF7-BC16-FB7F89D7B65F}" type="slidenum">
              <a:rPr lang="it-IT" smtClean="0"/>
              <a:t>‹N›</a:t>
            </a:fld>
            <a:endParaRPr lang="it-IT"/>
          </a:p>
        </p:txBody>
      </p:sp>
    </p:spTree>
    <p:extLst>
      <p:ext uri="{BB962C8B-B14F-4D97-AF65-F5344CB8AC3E}">
        <p14:creationId xmlns:p14="http://schemas.microsoft.com/office/powerpoint/2010/main" val="100726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7708D39-326F-40D2-B528-19B2BF9FA034}" type="datetimeFigureOut">
              <a:rPr lang="it-IT" smtClean="0"/>
              <a:t>08/05/2024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08918D-9573-4CF7-BC16-FB7F89D7B65F}" type="slidenum">
              <a:rPr lang="it-IT" smtClean="0"/>
              <a:t>‹N›</a:t>
            </a:fld>
            <a:endParaRPr lang="it-IT"/>
          </a:p>
        </p:txBody>
      </p:sp>
    </p:spTree>
    <p:extLst>
      <p:ext uri="{BB962C8B-B14F-4D97-AF65-F5344CB8AC3E}">
        <p14:creationId xmlns:p14="http://schemas.microsoft.com/office/powerpoint/2010/main" val="382560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7708D39-326F-40D2-B528-19B2BF9FA034}" type="datetimeFigureOut">
              <a:rPr lang="it-IT" smtClean="0"/>
              <a:t>08/05/2024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08918D-9573-4CF7-BC16-FB7F89D7B65F}" type="slidenum">
              <a:rPr lang="it-IT" smtClean="0"/>
              <a:t>‹N›</a:t>
            </a:fld>
            <a:endParaRPr lang="it-IT"/>
          </a:p>
        </p:txBody>
      </p:sp>
    </p:spTree>
    <p:extLst>
      <p:ext uri="{BB962C8B-B14F-4D97-AF65-F5344CB8AC3E}">
        <p14:creationId xmlns:p14="http://schemas.microsoft.com/office/powerpoint/2010/main" val="103107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08D39-326F-40D2-B528-19B2BF9FA034}" type="datetimeFigureOut">
              <a:rPr lang="it-IT" smtClean="0"/>
              <a:t>08/05/2024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8918D-9573-4CF7-BC16-FB7F89D7B65F}" type="slidenum">
              <a:rPr lang="it-IT" smtClean="0"/>
              <a:t>‹N›</a:t>
            </a:fld>
            <a:endParaRPr lang="it-IT"/>
          </a:p>
        </p:txBody>
      </p:sp>
    </p:spTree>
    <p:extLst>
      <p:ext uri="{BB962C8B-B14F-4D97-AF65-F5344CB8AC3E}">
        <p14:creationId xmlns:p14="http://schemas.microsoft.com/office/powerpoint/2010/main" val="449501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6622"/>
            <a:ext cx="9108504" cy="68313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755" y="1484784"/>
            <a:ext cx="6453985" cy="446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8" name="Rettangolo 7"/>
          <p:cNvSpPr/>
          <p:nvPr/>
        </p:nvSpPr>
        <p:spPr>
          <a:xfrm>
            <a:off x="179512" y="6542406"/>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Tree>
    <p:extLst>
      <p:ext uri="{BB962C8B-B14F-4D97-AF65-F5344CB8AC3E}">
        <p14:creationId xmlns:p14="http://schemas.microsoft.com/office/powerpoint/2010/main" val="152910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042"/>
            <a:ext cx="9108504"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7" name="Rettangolo 6"/>
          <p:cNvSpPr/>
          <p:nvPr/>
        </p:nvSpPr>
        <p:spPr>
          <a:xfrm>
            <a:off x="611560" y="1052736"/>
            <a:ext cx="4202689" cy="430887"/>
          </a:xfrm>
          <a:prstGeom prst="rect">
            <a:avLst/>
          </a:prstGeom>
        </p:spPr>
        <p:txBody>
          <a:bodyPr wrap="none">
            <a:spAutoFit/>
          </a:bodyPr>
          <a:lstStyle/>
          <a:p>
            <a:r>
              <a:rPr lang="it-IT" sz="2200" dirty="0">
                <a:latin typeface="Trebuchet MS" panose="020B0603020202020204" pitchFamily="34" charset="0"/>
              </a:rPr>
              <a:t>LA GESTIONE DELLE ASSUNZIONI</a:t>
            </a:r>
          </a:p>
        </p:txBody>
      </p:sp>
      <p:sp>
        <p:nvSpPr>
          <p:cNvPr id="2" name="Rettangolo 1"/>
          <p:cNvSpPr/>
          <p:nvPr/>
        </p:nvSpPr>
        <p:spPr>
          <a:xfrm>
            <a:off x="467544" y="1503445"/>
            <a:ext cx="8590340" cy="2123658"/>
          </a:xfrm>
          <a:prstGeom prst="rect">
            <a:avLst/>
          </a:prstGeom>
        </p:spPr>
        <p:txBody>
          <a:bodyPr wrap="square">
            <a:spAutoFit/>
          </a:bodyPr>
          <a:lstStyle/>
          <a:p>
            <a:r>
              <a:rPr lang="it-IT" sz="2200" dirty="0">
                <a:latin typeface="Trebuchet MS" panose="020B0603020202020204" pitchFamily="34" charset="0"/>
              </a:rPr>
              <a:t>Una possibile misura consiste nell’individuare un referente </a:t>
            </a:r>
          </a:p>
          <a:p>
            <a:r>
              <a:rPr lang="it-IT" sz="2200" dirty="0">
                <a:latin typeface="Trebuchet MS" panose="020B0603020202020204" pitchFamily="34" charset="0"/>
              </a:rPr>
              <a:t>del percorso formativo e professionale della nuova situazione lavorativa, per un periodo di almeno 6 mesi, che può essere individuato nel/la lavoratore/lavoratrice dimissionando/a, in possesso delle esperienze professionali, quale best performer </a:t>
            </a:r>
          </a:p>
          <a:p>
            <a:r>
              <a:rPr lang="it-IT" sz="2200" dirty="0">
                <a:latin typeface="Trebuchet MS" panose="020B0603020202020204" pitchFamily="34" charset="0"/>
              </a:rPr>
              <a:t>dei processi e delle attività incardinate in ogni singola struttura. </a:t>
            </a:r>
            <a:r>
              <a:rPr lang="it-IT" dirty="0"/>
              <a: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64288" y="4375727"/>
            <a:ext cx="1475035" cy="96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67544" y="3627103"/>
            <a:ext cx="8352928" cy="2800767"/>
          </a:xfrm>
          <a:prstGeom prst="rect">
            <a:avLst/>
          </a:prstGeom>
        </p:spPr>
        <p:txBody>
          <a:bodyPr wrap="square">
            <a:spAutoFit/>
          </a:bodyPr>
          <a:lstStyle/>
          <a:p>
            <a:r>
              <a:rPr lang="it-IT" sz="2200" dirty="0">
                <a:latin typeface="Trebuchet MS" panose="020B0603020202020204" pitchFamily="34" charset="0"/>
              </a:rPr>
              <a:t>Tempi e modalità delle nuove assunzioni devono pertanto essere strettamente coordinati e anticipati rispetto alle cessazioni del personale.</a:t>
            </a:r>
          </a:p>
          <a:p>
            <a:r>
              <a:rPr lang="it-IT" sz="2200" dirty="0">
                <a:latin typeface="Trebuchet MS" panose="020B0603020202020204" pitchFamily="34" charset="0"/>
              </a:rPr>
              <a:t> </a:t>
            </a:r>
          </a:p>
          <a:p>
            <a:r>
              <a:rPr lang="it-IT" sz="2200" dirty="0">
                <a:latin typeface="Trebuchet MS" panose="020B0603020202020204" pitchFamily="34" charset="0"/>
              </a:rPr>
              <a:t>Per garantire la continuità dell’azione amministrativa, </a:t>
            </a:r>
          </a:p>
          <a:p>
            <a:r>
              <a:rPr lang="it-IT" sz="2200" dirty="0">
                <a:latin typeface="Trebuchet MS" panose="020B0603020202020204" pitchFamily="34" charset="0"/>
              </a:rPr>
              <a:t>si possono attivare strumenti di collaborazione tra enti, quali quello dell’utilizzo congiunto del personale ex provinciale, ex art. 23 CCNL del 16.11.2022.</a:t>
            </a:r>
          </a:p>
        </p:txBody>
      </p:sp>
    </p:spTree>
    <p:extLst>
      <p:ext uri="{BB962C8B-B14F-4D97-AF65-F5344CB8AC3E}">
        <p14:creationId xmlns:p14="http://schemas.microsoft.com/office/powerpoint/2010/main" val="342158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4" y="-11042"/>
            <a:ext cx="9161323"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843808" y="5551456"/>
            <a:ext cx="2664296" cy="430887"/>
          </a:xfrm>
          <a:prstGeom prst="rect">
            <a:avLst/>
          </a:prstGeom>
          <a:solidFill>
            <a:schemeClr val="bg1"/>
          </a:solidFill>
        </p:spPr>
        <p:txBody>
          <a:bodyPr wrap="square" rtlCol="0">
            <a:spAutoFit/>
          </a:bodyPr>
          <a:lstStyle/>
          <a:p>
            <a:r>
              <a:rPr lang="it-IT" sz="2200" dirty="0">
                <a:latin typeface="Trebuchet MS" panose="020B0603020202020204" pitchFamily="34" charset="0"/>
              </a:rPr>
              <a:t>Cosa fare?</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2" name="Rettangolo 1"/>
          <p:cNvSpPr/>
          <p:nvPr/>
        </p:nvSpPr>
        <p:spPr>
          <a:xfrm>
            <a:off x="611560" y="1094295"/>
            <a:ext cx="2078326" cy="430887"/>
          </a:xfrm>
          <a:prstGeom prst="rect">
            <a:avLst/>
          </a:prstGeom>
        </p:spPr>
        <p:txBody>
          <a:bodyPr wrap="none">
            <a:spAutoFit/>
          </a:bodyPr>
          <a:lstStyle/>
          <a:p>
            <a:r>
              <a:rPr lang="it-IT" sz="2200" b="1" dirty="0">
                <a:latin typeface="Trebuchet MS" panose="020B0603020202020204" pitchFamily="34" charset="0"/>
              </a:rPr>
              <a:t>IL CONTRATTO</a:t>
            </a:r>
          </a:p>
        </p:txBody>
      </p:sp>
      <p:sp>
        <p:nvSpPr>
          <p:cNvPr id="3" name="Rettangolo 2"/>
          <p:cNvSpPr/>
          <p:nvPr/>
        </p:nvSpPr>
        <p:spPr>
          <a:xfrm>
            <a:off x="485292" y="1533377"/>
            <a:ext cx="8208912" cy="3693319"/>
          </a:xfrm>
          <a:prstGeom prst="rect">
            <a:avLst/>
          </a:prstGeom>
        </p:spPr>
        <p:txBody>
          <a:bodyPr wrap="square">
            <a:spAutoFit/>
          </a:bodyPr>
          <a:lstStyle/>
          <a:p>
            <a:r>
              <a:rPr lang="it-IT" dirty="0">
                <a:latin typeface="Trebuchet MS" panose="020B0603020202020204" pitchFamily="34" charset="0"/>
              </a:rPr>
              <a:t>ATTO DI INDIRIZZO PER IL RINNOVO CONTRATTUALE DEL TRIENNIO 2022-2024 PER IL PERSONALE DEL COMPARTO DELLE FUNZIONI LOCALI.</a:t>
            </a:r>
          </a:p>
          <a:p>
            <a:r>
              <a:rPr lang="it-IT" dirty="0">
                <a:latin typeface="Trebuchet MS" panose="020B0603020202020204" pitchFamily="34" charset="0"/>
              </a:rPr>
              <a:t>“…</a:t>
            </a:r>
            <a:r>
              <a:rPr lang="it-IT" i="1" dirty="0">
                <a:latin typeface="Trebuchet MS" panose="020B0603020202020204" pitchFamily="34" charset="0"/>
              </a:rPr>
              <a:t>il nuovo contratto deve tenere in considerazione la fondamentale premessa che la maggior parte degli enti del comparto vive una fase di particolare difficoltà, determinata dalla scarsa attrattività economica dell’impiego, in confronto alle pubbliche amministrazioni degli altri comparti. In ragione di ciò si assiste ad un duplice fenomeno: da un lato scarsa partecipazione ai concorsi banditi agli enti locali, dall’altro significativi flussi di mobilità in uscita verso altri enti o comparti. A fronte di ciò, il nuovo contratto dovrà intervenire in modo innovativo sugli istituti del trattamento economico e del welfare integrativo, impiegando tutti i margini utili per potenziare l’interesse all’impiego negli enti attualmente meno attrattivi</a:t>
            </a:r>
            <a:r>
              <a:rPr lang="it-IT" dirty="0">
                <a:latin typeface="Trebuchet MS" panose="020B0603020202020204" pitchFamily="34" charset="0"/>
              </a:rPr>
              <a:t>…”</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864307"/>
            <a:ext cx="1805186" cy="180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Tree>
    <p:extLst>
      <p:ext uri="{BB962C8B-B14F-4D97-AF65-F5344CB8AC3E}">
        <p14:creationId xmlns:p14="http://schemas.microsoft.com/office/powerpoint/2010/main" val="324475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042"/>
            <a:ext cx="9108504"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2" name="Rettangolo 1"/>
          <p:cNvSpPr/>
          <p:nvPr/>
        </p:nvSpPr>
        <p:spPr>
          <a:xfrm>
            <a:off x="539552" y="1052736"/>
            <a:ext cx="5923929" cy="430887"/>
          </a:xfrm>
          <a:prstGeom prst="rect">
            <a:avLst/>
          </a:prstGeom>
        </p:spPr>
        <p:txBody>
          <a:bodyPr wrap="none">
            <a:spAutoFit/>
          </a:bodyPr>
          <a:lstStyle/>
          <a:p>
            <a:r>
              <a:rPr lang="it-IT" sz="2200" b="1" dirty="0">
                <a:latin typeface="Trebuchet MS" panose="020B0603020202020204" pitchFamily="34" charset="0"/>
              </a:rPr>
              <a:t>LA CRITICITA’ NELLE DOTAZIONI ORGANICHE</a:t>
            </a:r>
          </a:p>
        </p:txBody>
      </p:sp>
      <p:sp>
        <p:nvSpPr>
          <p:cNvPr id="3" name="Rettangolo 2"/>
          <p:cNvSpPr/>
          <p:nvPr/>
        </p:nvSpPr>
        <p:spPr>
          <a:xfrm>
            <a:off x="574398" y="1503018"/>
            <a:ext cx="8136904" cy="4154984"/>
          </a:xfrm>
          <a:prstGeom prst="rect">
            <a:avLst/>
          </a:prstGeom>
        </p:spPr>
        <p:txBody>
          <a:bodyPr wrap="square">
            <a:spAutoFit/>
          </a:bodyPr>
          <a:lstStyle/>
          <a:p>
            <a:r>
              <a:rPr lang="it-IT" sz="2200" dirty="0">
                <a:latin typeface="Trebuchet MS" panose="020B0603020202020204" pitchFamily="34" charset="0"/>
              </a:rPr>
              <a:t>Il contenimento degli organici negli anni scorsi per le esigenze di equilibrio di finanza pubblica e di contrazione della spesa ha provocato un grave indebolimento del capitale umano. Il contenimento infatti è stato ottenuto mediante “vincoli lineari” sul turn over, che hanno operato indipendentemente dai fabbisogni, con conseguenze quali: aumento dell’età media, incremento del </a:t>
            </a:r>
            <a:r>
              <a:rPr lang="it-IT" sz="2200" dirty="0" err="1">
                <a:latin typeface="Trebuchet MS" panose="020B0603020202020204" pitchFamily="34" charset="0"/>
              </a:rPr>
              <a:t>digital</a:t>
            </a:r>
            <a:r>
              <a:rPr lang="it-IT" sz="2200" dirty="0">
                <a:latin typeface="Trebuchet MS" panose="020B0603020202020204" pitchFamily="34" charset="0"/>
              </a:rPr>
              <a:t> divide, obsolescenza delle professioni.</a:t>
            </a:r>
          </a:p>
          <a:p>
            <a:r>
              <a:rPr lang="it-IT" sz="2200" dirty="0">
                <a:latin typeface="Trebuchet MS" panose="020B0603020202020204" pitchFamily="34" charset="0"/>
              </a:rPr>
              <a:t> </a:t>
            </a:r>
          </a:p>
          <a:p>
            <a:r>
              <a:rPr lang="it-IT" sz="2200" dirty="0">
                <a:latin typeface="Trebuchet MS" panose="020B0603020202020204" pitchFamily="34" charset="0"/>
              </a:rPr>
              <a:t>Le conseguenze nelle </a:t>
            </a:r>
            <a:r>
              <a:rPr lang="it-IT" sz="2200" b="1" dirty="0">
                <a:solidFill>
                  <a:srgbClr val="00B050"/>
                </a:solidFill>
                <a:latin typeface="Trebuchet MS" panose="020B0603020202020204" pitchFamily="34" charset="0"/>
              </a:rPr>
              <a:t>Province</a:t>
            </a:r>
            <a:r>
              <a:rPr lang="it-IT" sz="2200" dirty="0">
                <a:latin typeface="Trebuchet MS" panose="020B0603020202020204" pitchFamily="34" charset="0"/>
              </a:rPr>
              <a:t>, a seguito</a:t>
            </a:r>
          </a:p>
          <a:p>
            <a:r>
              <a:rPr lang="it-IT" sz="2200" dirty="0">
                <a:latin typeface="Trebuchet MS" panose="020B0603020202020204" pitchFamily="34" charset="0"/>
              </a:rPr>
              <a:t>della Legge 190/2014, </a:t>
            </a:r>
          </a:p>
          <a:p>
            <a:r>
              <a:rPr lang="it-IT" sz="2200" dirty="0">
                <a:latin typeface="Trebuchet MS" panose="020B0603020202020204" pitchFamily="34" charset="0"/>
              </a:rPr>
              <a:t>sono state fortemente accentuate.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365104"/>
            <a:ext cx="2314947" cy="169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16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42"/>
            <a:ext cx="9108504"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2" name="Rettangolo 1"/>
          <p:cNvSpPr/>
          <p:nvPr/>
        </p:nvSpPr>
        <p:spPr>
          <a:xfrm>
            <a:off x="514750" y="1101622"/>
            <a:ext cx="6227474" cy="430887"/>
          </a:xfrm>
          <a:prstGeom prst="rect">
            <a:avLst/>
          </a:prstGeom>
        </p:spPr>
        <p:txBody>
          <a:bodyPr wrap="none">
            <a:spAutoFit/>
          </a:bodyPr>
          <a:lstStyle/>
          <a:p>
            <a:r>
              <a:rPr lang="it-IT" sz="2200" b="1" dirty="0">
                <a:latin typeface="Trebuchet MS" panose="020B0603020202020204" pitchFamily="34" charset="0"/>
              </a:rPr>
              <a:t>LA VALORIZZAZIONE DEL PERSONALE INTERNO</a:t>
            </a:r>
          </a:p>
        </p:txBody>
      </p:sp>
      <p:sp>
        <p:nvSpPr>
          <p:cNvPr id="3" name="Rettangolo 2"/>
          <p:cNvSpPr/>
          <p:nvPr/>
        </p:nvSpPr>
        <p:spPr>
          <a:xfrm>
            <a:off x="3059832" y="1538689"/>
            <a:ext cx="5616624" cy="4832092"/>
          </a:xfrm>
          <a:prstGeom prst="rect">
            <a:avLst/>
          </a:prstGeom>
        </p:spPr>
        <p:txBody>
          <a:bodyPr wrap="square">
            <a:spAutoFit/>
          </a:bodyPr>
          <a:lstStyle/>
          <a:p>
            <a:r>
              <a:rPr lang="it-IT" sz="2200" dirty="0">
                <a:latin typeface="Trebuchet MS" panose="020B0603020202020204" pitchFamily="34" charset="0"/>
              </a:rPr>
              <a:t>La flessibilità organizzativa e la mobilità interna del personale possono garantire la migliore allocazione delle risorse umane</a:t>
            </a:r>
          </a:p>
          <a:p>
            <a:r>
              <a:rPr lang="it-IT" sz="2200" dirty="0">
                <a:latin typeface="Trebuchet MS" panose="020B0603020202020204" pitchFamily="34" charset="0"/>
              </a:rPr>
              <a:t>Per valorizzare le professionalità interne all’Ente, contestualmente all’utilizzo degli strumenti contrattuali delle progressioni economiche, vanno previste nella programmazione: </a:t>
            </a:r>
          </a:p>
          <a:p>
            <a:pPr marL="800100" lvl="1" indent="-342900">
              <a:buFont typeface="Wingdings" panose="05000000000000000000" pitchFamily="2" charset="2"/>
              <a:buChar char="ü"/>
            </a:pPr>
            <a:r>
              <a:rPr lang="it-IT" sz="2200" dirty="0">
                <a:latin typeface="Trebuchet MS" panose="020B0603020202020204" pitchFamily="34" charset="0"/>
              </a:rPr>
              <a:t>le procedure di progressione tra le aree, c.d. “comparative” </a:t>
            </a:r>
          </a:p>
          <a:p>
            <a:pPr marL="800100" lvl="1" indent="-342900">
              <a:buFont typeface="Wingdings" panose="05000000000000000000" pitchFamily="2" charset="2"/>
              <a:buChar char="ü"/>
            </a:pPr>
            <a:r>
              <a:rPr lang="it-IT" sz="2200" dirty="0">
                <a:latin typeface="Trebuchet MS" panose="020B0603020202020204" pitchFamily="34" charset="0"/>
              </a:rPr>
              <a:t>le procedure di progressione tra le aree, c.d. “valutative”, sfruttando la possibilità di attuazione entro il 31.12.2025 (art. 13 del citato CCNL) </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755226"/>
            <a:ext cx="2530971" cy="253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93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042"/>
            <a:ext cx="9108504"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2" name="Rettangolo 1"/>
          <p:cNvSpPr/>
          <p:nvPr/>
        </p:nvSpPr>
        <p:spPr>
          <a:xfrm>
            <a:off x="611560" y="1052736"/>
            <a:ext cx="2296270" cy="430887"/>
          </a:xfrm>
          <a:prstGeom prst="rect">
            <a:avLst/>
          </a:prstGeom>
        </p:spPr>
        <p:txBody>
          <a:bodyPr wrap="none">
            <a:spAutoFit/>
          </a:bodyPr>
          <a:lstStyle/>
          <a:p>
            <a:r>
              <a:rPr lang="it-IT" sz="2200" b="1" dirty="0">
                <a:latin typeface="Trebuchet MS" panose="020B0603020202020204" pitchFamily="34" charset="0"/>
              </a:rPr>
              <a:t>LA FORMAZIONE</a:t>
            </a:r>
          </a:p>
        </p:txBody>
      </p:sp>
      <p:sp>
        <p:nvSpPr>
          <p:cNvPr id="3" name="Rettangolo 2"/>
          <p:cNvSpPr/>
          <p:nvPr/>
        </p:nvSpPr>
        <p:spPr>
          <a:xfrm>
            <a:off x="540018" y="4294316"/>
            <a:ext cx="8136438" cy="2277547"/>
          </a:xfrm>
          <a:prstGeom prst="rect">
            <a:avLst/>
          </a:prstGeom>
        </p:spPr>
        <p:txBody>
          <a:bodyPr wrap="square">
            <a:spAutoFit/>
          </a:bodyPr>
          <a:lstStyle/>
          <a:p>
            <a:r>
              <a:rPr lang="it-IT" sz="2000" dirty="0">
                <a:latin typeface="Trebuchet MS" panose="020B0603020202020204" pitchFamily="34" charset="0"/>
              </a:rPr>
              <a:t>La formazione, l’aggiornamento continuo delle conoscenze, l’implementazione delle competenze delle risorse umane svolgono una duplice funzione strategica: da un lato garantiscono l’arricchimento professionale del personale dipendente, stimolandone la motivazione, dall’altro il miglioramento continuo dei processi </a:t>
            </a:r>
            <a:r>
              <a:rPr lang="it-IT" sz="2200" dirty="0">
                <a:latin typeface="Trebuchet MS" panose="020B0603020202020204" pitchFamily="34" charset="0"/>
              </a:rPr>
              <a:t>interni</a:t>
            </a:r>
            <a:r>
              <a:rPr lang="it-IT" sz="2000" dirty="0">
                <a:latin typeface="Trebuchet MS" panose="020B0603020202020204" pitchFamily="34" charset="0"/>
              </a:rPr>
              <a:t> e, di conseguenza, della qualità dei servizi resi alla collettività.</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513" y="1412776"/>
            <a:ext cx="264989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ccia a destra 9"/>
          <p:cNvSpPr/>
          <p:nvPr/>
        </p:nvSpPr>
        <p:spPr>
          <a:xfrm>
            <a:off x="7308304" y="3861048"/>
            <a:ext cx="1008112" cy="33099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1797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4" y="0"/>
            <a:ext cx="9108504"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2" name="Rettangolo 1"/>
          <p:cNvSpPr/>
          <p:nvPr/>
        </p:nvSpPr>
        <p:spPr>
          <a:xfrm>
            <a:off x="611560" y="1052736"/>
            <a:ext cx="2296270" cy="430887"/>
          </a:xfrm>
          <a:prstGeom prst="rect">
            <a:avLst/>
          </a:prstGeom>
        </p:spPr>
        <p:txBody>
          <a:bodyPr wrap="none">
            <a:spAutoFit/>
          </a:bodyPr>
          <a:lstStyle/>
          <a:p>
            <a:r>
              <a:rPr lang="it-IT" sz="2200" b="1" dirty="0">
                <a:latin typeface="Trebuchet MS" panose="020B0603020202020204" pitchFamily="34" charset="0"/>
              </a:rPr>
              <a:t>LA FORMAZIONE</a:t>
            </a:r>
          </a:p>
        </p:txBody>
      </p:sp>
      <p:sp>
        <p:nvSpPr>
          <p:cNvPr id="4" name="Rettangolo 3"/>
          <p:cNvSpPr/>
          <p:nvPr/>
        </p:nvSpPr>
        <p:spPr>
          <a:xfrm>
            <a:off x="2195735" y="1772816"/>
            <a:ext cx="6448705" cy="4493538"/>
          </a:xfrm>
          <a:prstGeom prst="rect">
            <a:avLst/>
          </a:prstGeom>
        </p:spPr>
        <p:txBody>
          <a:bodyPr wrap="square">
            <a:spAutoFit/>
          </a:bodyPr>
          <a:lstStyle/>
          <a:p>
            <a:r>
              <a:rPr lang="it-IT" sz="2200" dirty="0">
                <a:latin typeface="Trebuchet MS" panose="020B0603020202020204" pitchFamily="34" charset="0"/>
              </a:rPr>
              <a:t>La Pubblica Amministrazione è oggi chiamata a confrontarsi con le sfide di una sempre maggiore complessità di gestione dei processi e la contestuale necessità di favorire e semplificare la partecipazione dei cittadini alla vita dell’Ente. </a:t>
            </a:r>
          </a:p>
          <a:p>
            <a:r>
              <a:rPr lang="it-IT" sz="2200" dirty="0">
                <a:latin typeface="Trebuchet MS" panose="020B0603020202020204" pitchFamily="34" charset="0"/>
              </a:rPr>
              <a:t> </a:t>
            </a:r>
          </a:p>
          <a:p>
            <a:r>
              <a:rPr lang="it-IT" sz="2200" dirty="0">
                <a:latin typeface="Trebuchet MS" panose="020B0603020202020204" pitchFamily="34" charset="0"/>
              </a:rPr>
              <a:t>Per poter essere a pieno titolo attori di questa fase di cambiamento, è necessario che la Provincia abbia tra i propri obiettivi quello di divenire “</a:t>
            </a:r>
            <a:r>
              <a:rPr lang="it-IT" sz="2200" i="1" dirty="0" err="1">
                <a:latin typeface="Trebuchet MS" panose="020B0603020202020204" pitchFamily="34" charset="0"/>
              </a:rPr>
              <a:t>learning</a:t>
            </a:r>
            <a:r>
              <a:rPr lang="it-IT" sz="2200" i="1" dirty="0">
                <a:latin typeface="Trebuchet MS" panose="020B0603020202020204" pitchFamily="34" charset="0"/>
              </a:rPr>
              <a:t> </a:t>
            </a:r>
            <a:r>
              <a:rPr lang="it-IT" sz="2200" i="1" dirty="0" err="1">
                <a:latin typeface="Trebuchet MS" panose="020B0603020202020204" pitchFamily="34" charset="0"/>
              </a:rPr>
              <a:t>organization</a:t>
            </a:r>
            <a:r>
              <a:rPr lang="it-IT" sz="2200" i="1" dirty="0">
                <a:latin typeface="Trebuchet MS" panose="020B0603020202020204" pitchFamily="34" charset="0"/>
              </a:rPr>
              <a:t>”, </a:t>
            </a:r>
            <a:r>
              <a:rPr lang="it-IT" sz="2200" dirty="0">
                <a:latin typeface="Trebuchet MS" panose="020B0603020202020204" pitchFamily="34" charset="0"/>
              </a:rPr>
              <a:t>ovvero un’organizzazione che apprende, dove l’apprendimento diventa parte integrante dei processi organizzativi. </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339" y="4149080"/>
            <a:ext cx="1524730" cy="165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81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042"/>
            <a:ext cx="9108504"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2" name="CasellaDiTesto 1"/>
          <p:cNvSpPr txBox="1"/>
          <p:nvPr/>
        </p:nvSpPr>
        <p:spPr>
          <a:xfrm>
            <a:off x="611560" y="3789040"/>
            <a:ext cx="2320713" cy="769441"/>
          </a:xfrm>
          <a:prstGeom prst="rect">
            <a:avLst/>
          </a:prstGeom>
          <a:noFill/>
        </p:spPr>
        <p:txBody>
          <a:bodyPr wrap="square" rtlCol="0">
            <a:spAutoFit/>
          </a:bodyPr>
          <a:lstStyle/>
          <a:p>
            <a:r>
              <a:rPr lang="it-IT" sz="4400" b="1" dirty="0">
                <a:latin typeface="Trebuchet MS" panose="020B0603020202020204" pitchFamily="34" charset="0"/>
              </a:rPr>
              <a:t>GRAZIE</a:t>
            </a:r>
          </a:p>
        </p:txBody>
      </p:sp>
      <p:pic>
        <p:nvPicPr>
          <p:cNvPr id="16390" name="Picture 6" descr="C:\Users\Chiara\Desktop\mecca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907772"/>
            <a:ext cx="5466899" cy="4164382"/>
          </a:xfrm>
          <a:prstGeom prst="rect">
            <a:avLst/>
          </a:prstGeom>
          <a:ln w="127000" cap="rnd">
            <a:solidFill>
              <a:srgbClr val="FFFFFF"/>
            </a:solidFill>
          </a:ln>
          <a:effectLst>
            <a:outerShdw blurRad="76200" dir="13500000" sy="23000" kx="1200000" algn="br" rotWithShape="0">
              <a:prstClr val="black">
                <a:alpha val="20000"/>
              </a:prst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6389" name="Picture 5" descr="C:\Users\Chiara\Desktop\VIT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697849"/>
            <a:ext cx="3062547" cy="165735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36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357293" y="6534833"/>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3" name="Rettangolo 2"/>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884"/>
          <a:stretch/>
        </p:blipFill>
        <p:spPr bwMode="auto">
          <a:xfrm>
            <a:off x="1403648" y="1556792"/>
            <a:ext cx="6696744" cy="48182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5869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7" y="0"/>
            <a:ext cx="9108504"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77663" y="3284984"/>
            <a:ext cx="2982451" cy="298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576797" y="1036264"/>
            <a:ext cx="7704856" cy="5970865"/>
          </a:xfrm>
          <a:prstGeom prst="rect">
            <a:avLst/>
          </a:prstGeom>
        </p:spPr>
        <p:txBody>
          <a:bodyPr wrap="square">
            <a:spAutoFit/>
          </a:bodyPr>
          <a:lstStyle/>
          <a:p>
            <a:r>
              <a:rPr lang="it-IT" sz="2800" b="1" dirty="0">
                <a:latin typeface="Trebuchet MS" panose="020B0603020202020204" pitchFamily="34" charset="0"/>
              </a:rPr>
              <a:t>IL LAVORO NELLE PROVINCE</a:t>
            </a:r>
          </a:p>
          <a:p>
            <a:r>
              <a:rPr lang="it-IT" sz="2800" b="1" dirty="0">
                <a:latin typeface="Trebuchet MS" panose="020B0603020202020204" pitchFamily="34" charset="0"/>
              </a:rPr>
              <a:t> </a:t>
            </a:r>
          </a:p>
          <a:p>
            <a:r>
              <a:rPr lang="it-IT" sz="2800" b="1" dirty="0">
                <a:latin typeface="Trebuchet MS" panose="020B0603020202020204" pitchFamily="34" charset="0"/>
              </a:rPr>
              <a:t>Scegliere la </a:t>
            </a:r>
            <a:r>
              <a:rPr lang="it-IT" sz="2800" b="1" dirty="0">
                <a:solidFill>
                  <a:srgbClr val="00B050"/>
                </a:solidFill>
                <a:latin typeface="Trebuchet MS" panose="020B0603020202020204" pitchFamily="34" charset="0"/>
              </a:rPr>
              <a:t>Provincia </a:t>
            </a:r>
            <a:r>
              <a:rPr lang="it-IT" sz="2800" b="1" dirty="0">
                <a:latin typeface="Trebuchet MS" panose="020B0603020202020204" pitchFamily="34" charset="0"/>
              </a:rPr>
              <a:t>come luogo di lavoro, di costruzione del proprio futuro, di crescita professionale.</a:t>
            </a:r>
          </a:p>
          <a:p>
            <a:r>
              <a:rPr lang="it-IT" sz="2800" b="1" dirty="0">
                <a:latin typeface="Trebuchet MS" panose="020B0603020202020204" pitchFamily="34" charset="0"/>
              </a:rPr>
              <a:t> </a:t>
            </a:r>
          </a:p>
          <a:p>
            <a:endParaRPr lang="it-IT" sz="2800" b="1" dirty="0">
              <a:latin typeface="Trebuchet MS" panose="020B0603020202020204" pitchFamily="34" charset="0"/>
            </a:endParaRPr>
          </a:p>
          <a:p>
            <a:pPr lvl="0"/>
            <a:r>
              <a:rPr lang="it-IT" sz="2800" b="1" dirty="0">
                <a:latin typeface="Trebuchet MS" panose="020B0603020202020204" pitchFamily="34" charset="0"/>
              </a:rPr>
              <a:t>Perché fare questa scelta?</a:t>
            </a:r>
          </a:p>
          <a:p>
            <a:pPr lvl="0"/>
            <a:r>
              <a:rPr lang="it-IT" sz="2800" b="1" dirty="0">
                <a:latin typeface="Trebuchet MS" panose="020B0603020202020204" pitchFamily="34" charset="0"/>
              </a:rPr>
              <a:t>Perché non preferire altri Enti pubblici </a:t>
            </a:r>
          </a:p>
          <a:p>
            <a:pPr lvl="0"/>
            <a:r>
              <a:rPr lang="it-IT" sz="2800" b="1" dirty="0">
                <a:latin typeface="Trebuchet MS" panose="020B0603020202020204" pitchFamily="34" charset="0"/>
              </a:rPr>
              <a:t>più attrattivi e remunerativi?</a:t>
            </a:r>
          </a:p>
          <a:p>
            <a:pPr lvl="0"/>
            <a:endParaRPr lang="it-IT" sz="2800" b="1" dirty="0">
              <a:latin typeface="Trebuchet MS" panose="020B0603020202020204" pitchFamily="34" charset="0"/>
            </a:endParaRPr>
          </a:p>
          <a:p>
            <a:pPr lvl="0"/>
            <a:r>
              <a:rPr lang="it-IT" sz="2800" b="1" dirty="0">
                <a:latin typeface="Trebuchet MS" panose="020B0603020202020204" pitchFamily="34" charset="0"/>
              </a:rPr>
              <a:t>Cosa possiamo offrire?</a:t>
            </a:r>
          </a:p>
          <a:p>
            <a:r>
              <a:rPr lang="it-IT" sz="2800" dirty="0">
                <a:latin typeface="Trebuchet MS" panose="020B0603020202020204" pitchFamily="34" charset="0"/>
              </a:rPr>
              <a:t> </a:t>
            </a:r>
          </a:p>
          <a:p>
            <a:r>
              <a:rPr lang="it-IT" dirty="0"/>
              <a:t> </a:t>
            </a:r>
          </a:p>
        </p:txBody>
      </p:sp>
    </p:spTree>
    <p:extLst>
      <p:ext uri="{BB962C8B-B14F-4D97-AF65-F5344CB8AC3E}">
        <p14:creationId xmlns:p14="http://schemas.microsoft.com/office/powerpoint/2010/main" val="51392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39" y="-34545"/>
            <a:ext cx="9108504"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31640" y="3300540"/>
            <a:ext cx="208823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72408" y="1052736"/>
            <a:ext cx="8208912" cy="5170646"/>
          </a:xfrm>
          <a:prstGeom prst="rect">
            <a:avLst/>
          </a:prstGeom>
        </p:spPr>
        <p:txBody>
          <a:bodyPr wrap="square">
            <a:spAutoFit/>
          </a:bodyPr>
          <a:lstStyle/>
          <a:p>
            <a:r>
              <a:rPr lang="it-IT" sz="2200" b="1" dirty="0">
                <a:latin typeface="Trebuchet MS" panose="020B0603020202020204" pitchFamily="34" charset="0"/>
              </a:rPr>
              <a:t>IL MODELLO DI PROVINCIA</a:t>
            </a:r>
          </a:p>
          <a:p>
            <a:r>
              <a:rPr lang="it-IT" sz="2200" dirty="0">
                <a:latin typeface="Trebuchet MS" panose="020B0603020202020204" pitchFamily="34" charset="0"/>
              </a:rPr>
              <a:t> </a:t>
            </a:r>
          </a:p>
          <a:p>
            <a:r>
              <a:rPr lang="it-IT" sz="2200" spc="-150" dirty="0">
                <a:latin typeface="Trebuchet MS" panose="020B0603020202020204" pitchFamily="34" charset="0"/>
              </a:rPr>
              <a:t>La capacità della </a:t>
            </a:r>
            <a:r>
              <a:rPr lang="it-IT" sz="2200" b="1" spc="-150" dirty="0">
                <a:solidFill>
                  <a:srgbClr val="00B050"/>
                </a:solidFill>
                <a:latin typeface="Trebuchet MS" panose="020B0603020202020204" pitchFamily="34" charset="0"/>
              </a:rPr>
              <a:t>Provincia</a:t>
            </a:r>
            <a:r>
              <a:rPr lang="it-IT" sz="2200" spc="-150" dirty="0">
                <a:latin typeface="Trebuchet MS" panose="020B0603020202020204" pitchFamily="34" charset="0"/>
              </a:rPr>
              <a:t> di rispondere con prontezza alle sfide poste dalle trasformazioni economiche, sociali e tecnologiche dipende, oltre che dalla capacità di visione del management che la guida, anche dalla qualità dei modelli organizzativi adottati e dall’articolazione, coerenza ed aggiornamento delle competenze delle risorse umane che vi operano all’interno.</a:t>
            </a:r>
          </a:p>
          <a:p>
            <a:endParaRPr lang="it-IT" sz="2200" spc="-150" dirty="0">
              <a:latin typeface="Trebuchet MS" panose="020B0603020202020204" pitchFamily="34" charset="0"/>
            </a:endParaRPr>
          </a:p>
          <a:p>
            <a:pPr algn="r"/>
            <a:r>
              <a:rPr lang="it-IT" sz="2200" dirty="0">
                <a:latin typeface="Trebuchet MS" panose="020B0603020202020204" pitchFamily="34" charset="0"/>
              </a:rPr>
              <a:t>    </a:t>
            </a:r>
            <a:r>
              <a:rPr lang="it-IT" sz="2200" i="1" dirty="0">
                <a:latin typeface="Trebuchet MS" panose="020B0603020202020204" pitchFamily="34" charset="0"/>
              </a:rPr>
              <a:t>Numerose sono le sfide che le Province </a:t>
            </a:r>
          </a:p>
          <a:p>
            <a:pPr algn="r"/>
            <a:r>
              <a:rPr lang="it-IT" sz="2200" i="1" dirty="0">
                <a:latin typeface="Trebuchet MS" panose="020B0603020202020204" pitchFamily="34" charset="0"/>
              </a:rPr>
              <a:t>sono chiamate ad affrontare.</a:t>
            </a:r>
          </a:p>
          <a:p>
            <a:pPr algn="r"/>
            <a:r>
              <a:rPr lang="it-IT" sz="2200" i="1" dirty="0">
                <a:latin typeface="Trebuchet MS" panose="020B0603020202020204" pitchFamily="34" charset="0"/>
              </a:rPr>
              <a:t> </a:t>
            </a:r>
          </a:p>
          <a:p>
            <a:r>
              <a:rPr lang="it-IT" sz="2200" spc="-150" dirty="0">
                <a:latin typeface="Trebuchet MS" panose="020B0603020202020204" pitchFamily="34" charset="0"/>
              </a:rPr>
              <a:t>Una efficace azione di selezione e reclutamento delle risorse umane consentirà all’Ente di vincere tali sfide e di garantire, altresì, adeguate azioni di formazione, crescita e valorizzazione del capitale umano. </a:t>
            </a:r>
          </a:p>
        </p:txBody>
      </p:sp>
    </p:spTree>
    <p:extLst>
      <p:ext uri="{BB962C8B-B14F-4D97-AF65-F5344CB8AC3E}">
        <p14:creationId xmlns:p14="http://schemas.microsoft.com/office/powerpoint/2010/main" val="329389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94"/>
            <a:ext cx="9153728"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2" name="Rettangolo 1"/>
          <p:cNvSpPr/>
          <p:nvPr/>
        </p:nvSpPr>
        <p:spPr>
          <a:xfrm>
            <a:off x="496027" y="1089141"/>
            <a:ext cx="3062057" cy="430887"/>
          </a:xfrm>
          <a:prstGeom prst="rect">
            <a:avLst/>
          </a:prstGeom>
        </p:spPr>
        <p:txBody>
          <a:bodyPr wrap="none">
            <a:spAutoFit/>
          </a:bodyPr>
          <a:lstStyle/>
          <a:p>
            <a:r>
              <a:rPr lang="it-IT" sz="2200" b="1" dirty="0">
                <a:latin typeface="Trebuchet MS" panose="020B0603020202020204" pitchFamily="34" charset="0"/>
              </a:rPr>
              <a:t>LA</a:t>
            </a:r>
            <a:r>
              <a:rPr lang="it-IT" sz="2200" dirty="0">
                <a:latin typeface="Trebuchet MS" panose="020B0603020202020204" pitchFamily="34" charset="0"/>
              </a:rPr>
              <a:t> </a:t>
            </a:r>
            <a:r>
              <a:rPr lang="it-IT" sz="2200" b="1" dirty="0">
                <a:latin typeface="Trebuchet MS" panose="020B0603020202020204" pitchFamily="34" charset="0"/>
              </a:rPr>
              <a:t>PROGRAMMAZIONE</a:t>
            </a:r>
          </a:p>
        </p:txBody>
      </p:sp>
      <p:sp>
        <p:nvSpPr>
          <p:cNvPr id="3" name="Rettangolo 2"/>
          <p:cNvSpPr/>
          <p:nvPr/>
        </p:nvSpPr>
        <p:spPr>
          <a:xfrm>
            <a:off x="504322" y="1526208"/>
            <a:ext cx="8244141" cy="1785104"/>
          </a:xfrm>
          <a:prstGeom prst="rect">
            <a:avLst/>
          </a:prstGeom>
        </p:spPr>
        <p:txBody>
          <a:bodyPr wrap="square">
            <a:spAutoFit/>
          </a:bodyPr>
          <a:lstStyle/>
          <a:p>
            <a:r>
              <a:rPr lang="it-IT" sz="2200" dirty="0">
                <a:latin typeface="Trebuchet MS" panose="020B0603020202020204" pitchFamily="34" charset="0"/>
              </a:rPr>
              <a:t>Lo strumento della programmazione triennale dei fabbisogni è indispensabile per una corretta pianificazione delle politiche di valorizzazione e sviluppo del personale e del reclutamento di nuove risorse, in correlazione alla programmazione strategica dell’Ente.</a:t>
            </a:r>
          </a:p>
        </p:txBody>
      </p:sp>
      <p:sp>
        <p:nvSpPr>
          <p:cNvPr id="4" name="Rettangolo 3"/>
          <p:cNvSpPr/>
          <p:nvPr/>
        </p:nvSpPr>
        <p:spPr>
          <a:xfrm>
            <a:off x="2478260" y="3408376"/>
            <a:ext cx="6251467" cy="3139321"/>
          </a:xfrm>
          <a:prstGeom prst="rect">
            <a:avLst/>
          </a:prstGeom>
        </p:spPr>
        <p:txBody>
          <a:bodyPr wrap="square">
            <a:spAutoFit/>
          </a:bodyPr>
          <a:lstStyle/>
          <a:p>
            <a:pPr algn="r"/>
            <a:r>
              <a:rPr lang="it-IT" sz="2200" dirty="0">
                <a:latin typeface="Trebuchet MS" panose="020B0603020202020204" pitchFamily="34" charset="0"/>
              </a:rPr>
              <a:t>Il capitale umano è il tema chiave per il futuro del Paese e della nostra Pubblica Amministrazione: è sulle persone, infatti, che si gioca il successo di qualsiasi politica pubblica indirizzata a cittadini e imprese, attraverso specifici percorsi di reclutamento, formazione, valorizzazione, organizzazione del lavoro e responsabilità. </a:t>
            </a:r>
          </a:p>
          <a:p>
            <a:pPr algn="r"/>
            <a:r>
              <a:rPr lang="it-IT" sz="2200" dirty="0">
                <a:latin typeface="Trebuchet MS" panose="020B0603020202020204" pitchFamily="34" charset="0"/>
              </a:rPr>
              <a:t> </a:t>
            </a:r>
          </a:p>
        </p:txBody>
      </p:sp>
      <p:pic>
        <p:nvPicPr>
          <p:cNvPr id="5122" name="Picture 2" descr="Meccano N/A 1053295, multicolore : Amazon.it: Giochi e giocatto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04322" y="3472615"/>
            <a:ext cx="2014132" cy="233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40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35"/>
            <a:ext cx="9144000" cy="690670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2" name="Rettangolo 1"/>
          <p:cNvSpPr/>
          <p:nvPr/>
        </p:nvSpPr>
        <p:spPr>
          <a:xfrm>
            <a:off x="539552" y="1029172"/>
            <a:ext cx="3373488" cy="430887"/>
          </a:xfrm>
          <a:prstGeom prst="rect">
            <a:avLst/>
          </a:prstGeom>
        </p:spPr>
        <p:txBody>
          <a:bodyPr wrap="none">
            <a:spAutoFit/>
          </a:bodyPr>
          <a:lstStyle/>
          <a:p>
            <a:r>
              <a:rPr lang="it-IT" sz="2200" b="1" dirty="0">
                <a:latin typeface="Trebuchet MS" panose="020B0603020202020204" pitchFamily="34" charset="0"/>
              </a:rPr>
              <a:t>PIANO DEI FABBISOGNI 1</a:t>
            </a:r>
          </a:p>
        </p:txBody>
      </p:sp>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470" y="2204864"/>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2123728" y="1439169"/>
            <a:ext cx="6516216" cy="2800767"/>
          </a:xfrm>
          <a:prstGeom prst="rect">
            <a:avLst/>
          </a:prstGeom>
        </p:spPr>
        <p:txBody>
          <a:bodyPr wrap="square">
            <a:spAutoFit/>
          </a:bodyPr>
          <a:lstStyle/>
          <a:p>
            <a:pPr algn="r"/>
            <a:r>
              <a:rPr lang="it-IT" sz="2200" dirty="0">
                <a:latin typeface="Trebuchet MS" panose="020B0603020202020204" pitchFamily="34" charset="0"/>
              </a:rPr>
              <a:t>I fabbisogni di personale vanno definiti superando le logiche sostitutive dirette a mantenere le strutture organizzative ingessate e ancorate alla propria storicità, per cogliere le opportunità di miglioramento, pur ponendo attenzione alla sostenibilità della spesa del personale, in conformità ai vincoli normativi e finanziari vigenti. </a:t>
            </a:r>
          </a:p>
        </p:txBody>
      </p:sp>
      <p:sp>
        <p:nvSpPr>
          <p:cNvPr id="4" name="Rettangolo 3"/>
          <p:cNvSpPr/>
          <p:nvPr/>
        </p:nvSpPr>
        <p:spPr>
          <a:xfrm>
            <a:off x="508470" y="4464695"/>
            <a:ext cx="8383502" cy="1446550"/>
          </a:xfrm>
          <a:prstGeom prst="rect">
            <a:avLst/>
          </a:prstGeom>
        </p:spPr>
        <p:txBody>
          <a:bodyPr wrap="square">
            <a:spAutoFit/>
          </a:bodyPr>
          <a:lstStyle/>
          <a:p>
            <a:r>
              <a:rPr lang="it-IT" sz="2200" dirty="0">
                <a:latin typeface="Trebuchet MS" panose="020B0603020202020204" pitchFamily="34" charset="0"/>
              </a:rPr>
              <a:t>Il processo di programmazione triennale dei fabbisogni è funzionale all’adozione di strategie di attrazione, reclutamento e selezione del personale, attraverso la ricerca di candidati con caratteristiche coerenti rispetto al profilo richiesto.</a:t>
            </a:r>
          </a:p>
        </p:txBody>
      </p:sp>
    </p:spTree>
    <p:extLst>
      <p:ext uri="{BB962C8B-B14F-4D97-AF65-F5344CB8AC3E}">
        <p14:creationId xmlns:p14="http://schemas.microsoft.com/office/powerpoint/2010/main" val="356062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7" y="1480"/>
            <a:ext cx="9108504"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2" name="Rettangolo 1"/>
          <p:cNvSpPr/>
          <p:nvPr/>
        </p:nvSpPr>
        <p:spPr>
          <a:xfrm>
            <a:off x="611560" y="1052736"/>
            <a:ext cx="3373488" cy="430887"/>
          </a:xfrm>
          <a:prstGeom prst="rect">
            <a:avLst/>
          </a:prstGeom>
        </p:spPr>
        <p:txBody>
          <a:bodyPr wrap="none">
            <a:spAutoFit/>
          </a:bodyPr>
          <a:lstStyle/>
          <a:p>
            <a:r>
              <a:rPr lang="it-IT" sz="2200" b="1" dirty="0">
                <a:latin typeface="Trebuchet MS" panose="020B0603020202020204" pitchFamily="34" charset="0"/>
              </a:rPr>
              <a:t>PIANO DEI FABBISOGNI 2</a:t>
            </a:r>
          </a:p>
        </p:txBody>
      </p:sp>
      <p:sp>
        <p:nvSpPr>
          <p:cNvPr id="3" name="Rettangolo 2"/>
          <p:cNvSpPr/>
          <p:nvPr/>
        </p:nvSpPr>
        <p:spPr>
          <a:xfrm>
            <a:off x="467544" y="1628800"/>
            <a:ext cx="8109774" cy="4493538"/>
          </a:xfrm>
          <a:prstGeom prst="rect">
            <a:avLst/>
          </a:prstGeom>
        </p:spPr>
        <p:txBody>
          <a:bodyPr wrap="square">
            <a:spAutoFit/>
          </a:bodyPr>
          <a:lstStyle/>
          <a:p>
            <a:r>
              <a:rPr lang="it-IT" sz="2200" spc="-150" dirty="0">
                <a:latin typeface="Trebuchet MS" panose="020B0603020202020204" pitchFamily="34" charset="0"/>
              </a:rPr>
              <a:t>La programmazione strategica dei fabbisogni di personale dell’Ente deve svilupparsi su alcuni punti chiave: </a:t>
            </a:r>
          </a:p>
          <a:p>
            <a:endParaRPr lang="it-IT" sz="2200" spc="-150" dirty="0">
              <a:latin typeface="Trebuchet MS" panose="020B0603020202020204" pitchFamily="34" charset="0"/>
            </a:endParaRPr>
          </a:p>
          <a:p>
            <a:endParaRPr lang="it-IT" sz="2200" spc="-150" dirty="0">
              <a:latin typeface="Trebuchet MS" panose="020B0603020202020204" pitchFamily="34" charset="0"/>
            </a:endParaRPr>
          </a:p>
          <a:p>
            <a:endParaRPr lang="it-IT" sz="2200" spc="-150" dirty="0">
              <a:latin typeface="Trebuchet MS" panose="020B0603020202020204" pitchFamily="34" charset="0"/>
            </a:endParaRPr>
          </a:p>
          <a:p>
            <a:pPr marL="742950" lvl="1" indent="-285750">
              <a:buFont typeface="Arial" panose="020B0604020202020204" pitchFamily="34" charset="0"/>
              <a:buChar char="•"/>
            </a:pPr>
            <a:r>
              <a:rPr lang="it-IT" sz="2200" spc="-150" dirty="0">
                <a:latin typeface="Trebuchet MS" panose="020B0603020202020204" pitchFamily="34" charset="0"/>
              </a:rPr>
              <a:t>analisi degli obiettivi strategici ed operativi individuati e i risultati prefissati nella sezione 2 del PIAO “valore pubblico, performance ed anticorruzione” e valutazione delle professionalità necessarie a supportarli; </a:t>
            </a:r>
          </a:p>
          <a:p>
            <a:pPr marL="742950" lvl="1" indent="-285750">
              <a:buFont typeface="Arial" panose="020B0604020202020204" pitchFamily="34" charset="0"/>
              <a:buChar char="•"/>
            </a:pPr>
            <a:r>
              <a:rPr lang="it-IT" sz="2200" spc="-150" dirty="0">
                <a:latin typeface="Trebuchet MS" panose="020B0603020202020204" pitchFamily="34" charset="0"/>
              </a:rPr>
              <a:t>analisi del contesto organizzativo e dell’organigramma attuale e futuro nell’arco del triennio, considerando sia le cessazioni programmate e sia i percorsi di carriera e di sviluppo professionale del personale in servizio;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046" y="2035215"/>
            <a:ext cx="2101775" cy="139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ccia a destra 3"/>
          <p:cNvSpPr/>
          <p:nvPr/>
        </p:nvSpPr>
        <p:spPr>
          <a:xfrm>
            <a:off x="6948264" y="6122338"/>
            <a:ext cx="1008112" cy="33099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0360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042"/>
            <a:ext cx="9108504" cy="686904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355976" y="5157192"/>
            <a:ext cx="2664296" cy="369332"/>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2" name="Rettangolo 1"/>
          <p:cNvSpPr/>
          <p:nvPr/>
        </p:nvSpPr>
        <p:spPr>
          <a:xfrm>
            <a:off x="-508" y="1412776"/>
            <a:ext cx="7524836" cy="1785104"/>
          </a:xfrm>
          <a:prstGeom prst="rect">
            <a:avLst/>
          </a:prstGeom>
        </p:spPr>
        <p:txBody>
          <a:bodyPr wrap="square">
            <a:spAutoFit/>
          </a:bodyPr>
          <a:lstStyle/>
          <a:p>
            <a:pPr marL="800100" lvl="1" indent="-342900">
              <a:buFont typeface="Arial" panose="020B0604020202020204" pitchFamily="34" charset="0"/>
              <a:buChar char="•"/>
            </a:pPr>
            <a:r>
              <a:rPr lang="it-IT" sz="2200" spc="-150" dirty="0">
                <a:latin typeface="Trebuchet MS" panose="020B0603020202020204" pitchFamily="34" charset="0"/>
              </a:rPr>
              <a:t>verifica della possibilità di rendere flessibile la struttura organizzativa mediante l’istituto della mobilità interna, per ottimizzare la collocazione delle risorse interne, rispetto anche alle aspirazioni del personale, in un’ottica di miglioramento dei servizi e risparmio della spesa corrente; </a:t>
            </a:r>
          </a:p>
        </p:txBody>
      </p:sp>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988" y="1809665"/>
            <a:ext cx="1364964" cy="9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35496" y="3165797"/>
            <a:ext cx="8641456" cy="3139321"/>
          </a:xfrm>
          <a:prstGeom prst="rect">
            <a:avLst/>
          </a:prstGeom>
        </p:spPr>
        <p:txBody>
          <a:bodyPr wrap="square">
            <a:spAutoFit/>
          </a:bodyPr>
          <a:lstStyle/>
          <a:p>
            <a:pPr marL="800100" lvl="1" indent="-342900">
              <a:buFont typeface="Arial" panose="020B0604020202020204" pitchFamily="34" charset="0"/>
              <a:buChar char="•"/>
            </a:pPr>
            <a:r>
              <a:rPr lang="it-IT" sz="2200" spc="-150" dirty="0">
                <a:latin typeface="Trebuchet MS" panose="020B0603020202020204" pitchFamily="34" charset="0"/>
              </a:rPr>
              <a:t>verifica delle conoscenze e delle competenze del personale in servizio in ciascuna struttura in cui si articola l’ente; </a:t>
            </a:r>
          </a:p>
          <a:p>
            <a:pPr marL="800100" lvl="1" indent="-342900">
              <a:buFont typeface="Arial" panose="020B0604020202020204" pitchFamily="34" charset="0"/>
              <a:buChar char="•"/>
            </a:pPr>
            <a:r>
              <a:rPr lang="it-IT" sz="2200" spc="-150" dirty="0">
                <a:latin typeface="Trebuchet MS" panose="020B0603020202020204" pitchFamily="34" charset="0"/>
              </a:rPr>
              <a:t>valutazione dei titoli di studio e dei percorsi formativi qualificanti svolti del personale dipendente; </a:t>
            </a:r>
          </a:p>
          <a:p>
            <a:pPr marL="800100" lvl="1" indent="-342900">
              <a:buFont typeface="Arial" panose="020B0604020202020204" pitchFamily="34" charset="0"/>
              <a:buChar char="•"/>
            </a:pPr>
            <a:r>
              <a:rPr lang="it-IT" sz="2200" spc="-150" dirty="0">
                <a:latin typeface="Trebuchet MS" panose="020B0603020202020204" pitchFamily="34" charset="0"/>
              </a:rPr>
              <a:t>analisi del livello qualitativo delle risorse interne volto a rilevare il gap di conoscenze e competenze rispetto le attese e programmazione di eventuali interventi formativi; </a:t>
            </a:r>
          </a:p>
          <a:p>
            <a:pPr marL="800100" lvl="1" indent="-342900">
              <a:buFont typeface="Arial" panose="020B0604020202020204" pitchFamily="34" charset="0"/>
              <a:buChar char="•"/>
            </a:pPr>
            <a:r>
              <a:rPr lang="it-IT" sz="2200" spc="-150" dirty="0">
                <a:latin typeface="Trebuchet MS" panose="020B0603020202020204" pitchFamily="34" charset="0"/>
              </a:rPr>
              <a:t>rilevazione delle professionalità non rinvenibili all’interno e definizione del fabbisogno quantitativo e qualitativo di personale da acquisire.</a:t>
            </a:r>
            <a:endParaRPr lang="it-IT" dirty="0"/>
          </a:p>
        </p:txBody>
      </p:sp>
    </p:spTree>
    <p:extLst>
      <p:ext uri="{BB962C8B-B14F-4D97-AF65-F5344CB8AC3E}">
        <p14:creationId xmlns:p14="http://schemas.microsoft.com/office/powerpoint/2010/main" val="178913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Desktop\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4" y="-18923"/>
            <a:ext cx="9108504" cy="6869042"/>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287524" y="6543337"/>
            <a:ext cx="8604448" cy="276999"/>
          </a:xfrm>
          <a:prstGeom prst="rect">
            <a:avLst/>
          </a:prstGeom>
        </p:spPr>
        <p:txBody>
          <a:bodyPr wrap="square">
            <a:spAutoFit/>
          </a:bodyPr>
          <a:lstStyle/>
          <a:p>
            <a:pPr algn="ctr"/>
            <a:r>
              <a:rPr lang="it-IT" sz="1200" b="1" dirty="0">
                <a:solidFill>
                  <a:srgbClr val="074907"/>
                </a:solidFill>
                <a:latin typeface="Trebuchet MS" panose="020B0603020202020204" pitchFamily="34" charset="0"/>
              </a:rPr>
              <a:t>Carlo </a:t>
            </a:r>
            <a:r>
              <a:rPr lang="it-IT" sz="1200" b="1" dirty="0" err="1">
                <a:solidFill>
                  <a:srgbClr val="074907"/>
                </a:solidFill>
                <a:latin typeface="Trebuchet MS" panose="020B0603020202020204" pitchFamily="34" charset="0"/>
              </a:rPr>
              <a:t>Rapicavoli</a:t>
            </a:r>
            <a:r>
              <a:rPr lang="it-IT" sz="1200" b="1" dirty="0">
                <a:solidFill>
                  <a:srgbClr val="074907"/>
                </a:solidFill>
                <a:latin typeface="Trebuchet MS" panose="020B0603020202020204" pitchFamily="34" charset="0"/>
              </a:rPr>
              <a:t> - Direttore Generale della Provincia di Treviso, di ANCI e UPI Veneto – Roma  7 maggio 2024</a:t>
            </a:r>
            <a:r>
              <a:rPr lang="it-IT" sz="1200" dirty="0">
                <a:solidFill>
                  <a:schemeClr val="tx2">
                    <a:lumMod val="50000"/>
                  </a:schemeClr>
                </a:solidFill>
                <a:latin typeface="Trebuchet MS" panose="020B0603020202020204" pitchFamily="34" charset="0"/>
              </a:rPr>
              <a:t> </a:t>
            </a:r>
          </a:p>
        </p:txBody>
      </p:sp>
      <p:sp>
        <p:nvSpPr>
          <p:cNvPr id="9" name="Rettangolo 8"/>
          <p:cNvSpPr/>
          <p:nvPr/>
        </p:nvSpPr>
        <p:spPr>
          <a:xfrm>
            <a:off x="0" y="44624"/>
            <a:ext cx="9153728" cy="923330"/>
          </a:xfrm>
          <a:prstGeom prst="rect">
            <a:avLst/>
          </a:prstGeom>
        </p:spPr>
        <p:txBody>
          <a:bodyPr wrap="square" anchor="ctr">
            <a:spAutoFit/>
          </a:bodyPr>
          <a:lstStyle/>
          <a:p>
            <a:pPr algn="ctr"/>
            <a:r>
              <a:rPr lang="it-IT" sz="2700" b="1" spc="-150" dirty="0">
                <a:solidFill>
                  <a:srgbClr val="5A702E"/>
                </a:solidFill>
                <a:latin typeface="Trebuchet MS" panose="020B0603020202020204" pitchFamily="34" charset="0"/>
              </a:rPr>
              <a:t>LA VALORIZZAZIONE DEL PERSONALE DELLE PROVINCE </a:t>
            </a:r>
          </a:p>
          <a:p>
            <a:pPr algn="ctr"/>
            <a:r>
              <a:rPr lang="it-IT" sz="2700" b="1" spc="-150" dirty="0">
                <a:solidFill>
                  <a:srgbClr val="5A702E"/>
                </a:solidFill>
                <a:latin typeface="Trebuchet MS" panose="020B0603020202020204" pitchFamily="34" charset="0"/>
              </a:rPr>
              <a:t>COME STRUMENTO DI INNOVAZIONE</a:t>
            </a:r>
          </a:p>
        </p:txBody>
      </p:sp>
      <p:sp>
        <p:nvSpPr>
          <p:cNvPr id="2" name="Rettangolo 1"/>
          <p:cNvSpPr/>
          <p:nvPr/>
        </p:nvSpPr>
        <p:spPr>
          <a:xfrm>
            <a:off x="611560" y="1052736"/>
            <a:ext cx="4202689" cy="430887"/>
          </a:xfrm>
          <a:prstGeom prst="rect">
            <a:avLst/>
          </a:prstGeom>
        </p:spPr>
        <p:txBody>
          <a:bodyPr wrap="none">
            <a:spAutoFit/>
          </a:bodyPr>
          <a:lstStyle/>
          <a:p>
            <a:r>
              <a:rPr lang="it-IT" sz="2200" dirty="0">
                <a:latin typeface="Trebuchet MS" panose="020B0603020202020204" pitchFamily="34" charset="0"/>
              </a:rPr>
              <a:t>LA GESTIONE DELLE ASSUNZIONI</a:t>
            </a:r>
          </a:p>
        </p:txBody>
      </p:sp>
      <p:sp>
        <p:nvSpPr>
          <p:cNvPr id="3" name="Rettangolo 2"/>
          <p:cNvSpPr/>
          <p:nvPr/>
        </p:nvSpPr>
        <p:spPr>
          <a:xfrm>
            <a:off x="550096" y="1433096"/>
            <a:ext cx="8198368" cy="3816429"/>
          </a:xfrm>
          <a:prstGeom prst="rect">
            <a:avLst/>
          </a:prstGeom>
        </p:spPr>
        <p:txBody>
          <a:bodyPr wrap="square">
            <a:spAutoFit/>
          </a:bodyPr>
          <a:lstStyle/>
          <a:p>
            <a:r>
              <a:rPr lang="it-IT" sz="2200" dirty="0">
                <a:latin typeface="Trebuchet MS" panose="020B0603020202020204" pitchFamily="34" charset="0"/>
              </a:rPr>
              <a:t>Si assiste da tempo ad una significativa mobilità del personale che, una volta assunto, cerca un nuovo posto di lavoro per ragioni professionali o per motivi di natura personale e pertanto rassegna le dimissioni. Tale fenomeno è trasversale rispetto alle varie professionalità presenti negli Enti. </a:t>
            </a:r>
          </a:p>
          <a:p>
            <a:r>
              <a:rPr lang="it-IT" sz="2200" dirty="0">
                <a:latin typeface="Trebuchet MS" panose="020B0603020202020204" pitchFamily="34" charset="0"/>
              </a:rPr>
              <a:t> </a:t>
            </a:r>
          </a:p>
          <a:p>
            <a:r>
              <a:rPr lang="it-IT" sz="2200" dirty="0">
                <a:latin typeface="Trebuchet MS" panose="020B0603020202020204" pitchFamily="34" charset="0"/>
              </a:rPr>
              <a:t>L’acquisizione di nuove risorse umane, spesso inesperte, va sostenuta attraverso processi di inserimento e di accompagnamento nel sistema di relazioni che si viene a creare fra datore di lavoro pubblico e neofita, specialmente se giovane e alla prima esperienza professionale. </a:t>
            </a:r>
            <a:r>
              <a:rPr lang="it-IT" dirty="0"/>
              <a:t> </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981728"/>
            <a:ext cx="2085986" cy="136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ccia a destra 9"/>
          <p:cNvSpPr/>
          <p:nvPr/>
        </p:nvSpPr>
        <p:spPr>
          <a:xfrm>
            <a:off x="4608354" y="5877272"/>
            <a:ext cx="1008112" cy="33099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270468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2916</TotalTime>
  <Words>1682</Words>
  <Application>Microsoft Office PowerPoint</Application>
  <PresentationFormat>Presentazione su schermo (4:3)</PresentationFormat>
  <Paragraphs>119</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Trebuchet MS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Chiara</dc:creator>
  <cp:lastModifiedBy>upi2</cp:lastModifiedBy>
  <cp:revision>30</cp:revision>
  <dcterms:created xsi:type="dcterms:W3CDTF">2024-05-02T14:22:03Z</dcterms:created>
  <dcterms:modified xsi:type="dcterms:W3CDTF">2024-05-08T08:32:26Z</dcterms:modified>
</cp:coreProperties>
</file>