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724" r:id="rId2"/>
    <p:sldMasterId id="2147483737" r:id="rId3"/>
    <p:sldMasterId id="2147483745" r:id="rId4"/>
  </p:sldMasterIdLst>
  <p:notesMasterIdLst>
    <p:notesMasterId r:id="rId26"/>
  </p:notesMasterIdLst>
  <p:sldIdLst>
    <p:sldId id="256" r:id="rId5"/>
    <p:sldId id="288" r:id="rId6"/>
    <p:sldId id="2147470471" r:id="rId7"/>
    <p:sldId id="2147470644" r:id="rId8"/>
    <p:sldId id="2147470478" r:id="rId9"/>
    <p:sldId id="2147470438" r:id="rId10"/>
    <p:sldId id="2147470642" r:id="rId11"/>
    <p:sldId id="2147470650" r:id="rId12"/>
    <p:sldId id="2147376079" r:id="rId13"/>
    <p:sldId id="2147470525" r:id="rId14"/>
    <p:sldId id="2147470442" r:id="rId15"/>
    <p:sldId id="2147470443" r:id="rId16"/>
    <p:sldId id="2147470529" r:id="rId17"/>
    <p:sldId id="2147470653" r:id="rId18"/>
    <p:sldId id="2147470535" r:id="rId19"/>
    <p:sldId id="2147470537" r:id="rId20"/>
    <p:sldId id="2147470538" r:id="rId21"/>
    <p:sldId id="2147470540" r:id="rId22"/>
    <p:sldId id="2147470652" r:id="rId23"/>
    <p:sldId id="2147470526" r:id="rId24"/>
    <p:sldId id="2147470646" r:id="rId25"/>
  </p:sldIdLst>
  <p:sldSz cx="12192000" cy="6858000"/>
  <p:notesSz cx="6858000" cy="9144000"/>
  <p:embeddedFontLst>
    <p:embeddedFont>
      <p:font typeface="Garamond" panose="02020404030301010803" pitchFamily="18" charset="0"/>
      <p:regular r:id="rId27"/>
      <p:bold r:id="rId28"/>
      <p:italic r:id="rId29"/>
      <p:boldItalic r:id="rId30"/>
    </p:embeddedFont>
    <p:embeddedFont>
      <p:font typeface="Montserrat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6" roundtripDataSignature="AMtx7mja4sYiLH5QSEmADRULY3ZNkChT8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183F54-4E91-9ED3-52AB-EDBBFA585CFF}" name="Giorgia Gobbo" initials="GG" userId="Giorgia Gobbo" providerId="None"/>
  <p188:author id="{D6BC3E94-0A9C-479D-1EE2-DB55C6055D9D}" name="Riccardo Ievoli" initials="RI" userId="974d2272c22c4102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gia Gobbo" initials="GG" lastIdx="2" clrIdx="0">
    <p:extLst>
      <p:ext uri="{19B8F6BF-5375-455C-9EA6-DF929625EA0E}">
        <p15:presenceInfo xmlns:p15="http://schemas.microsoft.com/office/powerpoint/2012/main" userId="Giorgia Gobb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F5597"/>
    <a:srgbClr val="3BB0B4"/>
    <a:srgbClr val="C5E0B4"/>
    <a:srgbClr val="F8CBAD"/>
    <a:srgbClr val="FF8F8F"/>
    <a:srgbClr val="FFFF66"/>
    <a:srgbClr val="FF6600"/>
    <a:srgbClr val="3BBEFF"/>
    <a:srgbClr val="006600"/>
    <a:srgbClr val="CA88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583B-C7F9-4E08-B183-7887E12B16B1}">
  <a:tblStyle styleId="{8EC2583B-C7F9-4E08-B183-7887E12B16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8" autoAdjust="0"/>
    <p:restoredTop sz="96327"/>
  </p:normalViewPr>
  <p:slideViewPr>
    <p:cSldViewPr snapToGrid="0">
      <p:cViewPr varScale="1">
        <p:scale>
          <a:sx n="29" d="100"/>
          <a:sy n="29" d="100"/>
        </p:scale>
        <p:origin x="240" y="28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10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11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07" Type="http://schemas.openxmlformats.org/officeDocument/2006/relationships/commentAuthors" Target="commentAuthors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11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106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10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\Dropbox\PIAO\COMPARTO%20FUNZIONI%20LOCALI\PROVINCE%20-%20UPI\RISULTATI\RISULTATI%20DEF_RI_ED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icca\Dropbox\PIAO\COMPARTO%20FUNZIONI%20LOCALI\PROVINCE%20-%20UPI\RISULTATI\RISULTATI%20DEF_RI_ED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b="1" dirty="0">
                <a:solidFill>
                  <a:srgbClr val="3BB0B4"/>
                </a:solidFill>
                <a:latin typeface="Montserrat" pitchFamily="2" charset="77"/>
              </a:rPr>
              <a:t>Qualità Media COMPLESSIVA dei PIAO delle Province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GRAFICI!$V$3</c:f>
              <c:strCache>
                <c:ptCount val="1"/>
                <c:pt idx="0">
                  <c:v>Qualità Complessiva (Media tra Documento e Processo e Soggetti)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GRAFICI!$U$4:$U$6</c:f>
              <c:strCache>
                <c:ptCount val="3"/>
                <c:pt idx="0">
                  <c:v>2022-2024</c:v>
                </c:pt>
                <c:pt idx="1">
                  <c:v>2023-2025</c:v>
                </c:pt>
                <c:pt idx="2">
                  <c:v>Entrambi i cicli</c:v>
                </c:pt>
              </c:strCache>
            </c:strRef>
          </c:cat>
          <c:val>
            <c:numRef>
              <c:f>GRAFICI!$V$4:$V$6</c:f>
              <c:numCache>
                <c:formatCode>0.0%</c:formatCode>
                <c:ptCount val="3"/>
                <c:pt idx="0">
                  <c:v>0.14100348031598034</c:v>
                </c:pt>
                <c:pt idx="1">
                  <c:v>0.29078294252044257</c:v>
                </c:pt>
                <c:pt idx="2">
                  <c:v>0.21589321141821141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85-430D-B41C-17FECEB02048}"/>
            </c:ext>
          </c:extLst>
        </c:ser>
        <c:ser>
          <c:idx val="1"/>
          <c:order val="1"/>
          <c:tx>
            <c:strRef>
              <c:f>GRAFICI!$W$3</c:f>
              <c:strCache>
                <c:ptCount val="1"/>
                <c:pt idx="0">
                  <c:v>Qualità Documento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GRAFICI!$U$4:$U$6</c:f>
              <c:strCache>
                <c:ptCount val="3"/>
                <c:pt idx="0">
                  <c:v>2022-2024</c:v>
                </c:pt>
                <c:pt idx="1">
                  <c:v>2023-2025</c:v>
                </c:pt>
                <c:pt idx="2">
                  <c:v>Entrambi i cicli</c:v>
                </c:pt>
              </c:strCache>
            </c:strRef>
          </c:cat>
          <c:val>
            <c:numRef>
              <c:f>GRAFICI!$W$4:$W$6</c:f>
              <c:numCache>
                <c:formatCode>0.0%</c:formatCode>
                <c:ptCount val="3"/>
                <c:pt idx="0">
                  <c:v>0.24200696063196067</c:v>
                </c:pt>
                <c:pt idx="1">
                  <c:v>0.4175658850408851</c:v>
                </c:pt>
                <c:pt idx="2">
                  <c:v>0.32978642283642279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85-430D-B41C-17FECEB02048}"/>
            </c:ext>
          </c:extLst>
        </c:ser>
        <c:ser>
          <c:idx val="2"/>
          <c:order val="2"/>
          <c:tx>
            <c:strRef>
              <c:f>GRAFICI!$X$3</c:f>
              <c:strCache>
                <c:ptCount val="1"/>
                <c:pt idx="0">
                  <c:v>Qualità Processo e Soggetti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GRAFICI!$U$4:$U$6</c:f>
              <c:strCache>
                <c:ptCount val="3"/>
                <c:pt idx="0">
                  <c:v>2022-2024</c:v>
                </c:pt>
                <c:pt idx="1">
                  <c:v>2023-2025</c:v>
                </c:pt>
                <c:pt idx="2">
                  <c:v>Entrambi i cicli</c:v>
                </c:pt>
              </c:strCache>
            </c:strRef>
          </c:cat>
          <c:val>
            <c:numRef>
              <c:f>GRAFICI!$X$4:$X$6</c:f>
              <c:numCache>
                <c:formatCode>0.0%</c:formatCode>
                <c:ptCount val="3"/>
                <c:pt idx="0">
                  <c:v>0.04</c:v>
                </c:pt>
                <c:pt idx="1">
                  <c:v>0.16400000000000003</c:v>
                </c:pt>
                <c:pt idx="2">
                  <c:v>0.10199999999999998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85-430D-B41C-17FECEB020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7877776"/>
        <c:axId val="1547874416"/>
      </c:barChart>
      <c:catAx>
        <c:axId val="154787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7874416"/>
        <c:crosses val="autoZero"/>
        <c:auto val="1"/>
        <c:lblAlgn val="ctr"/>
        <c:lblOffset val="100"/>
        <c:noMultiLvlLbl val="0"/>
      </c:catAx>
      <c:valAx>
        <c:axId val="1547874416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787777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78104955815436"/>
          <c:y val="0.22917885264341958"/>
          <c:w val="0.50974756557797141"/>
          <c:h val="0.69924787810614586"/>
        </c:manualLayout>
      </c:layout>
      <c:radarChart>
        <c:radarStyle val="marker"/>
        <c:varyColors val="0"/>
        <c:ser>
          <c:idx val="0"/>
          <c:order val="0"/>
          <c:tx>
            <c:strRef>
              <c:f>GRAFICI!$U$32</c:f>
              <c:strCache>
                <c:ptCount val="1"/>
                <c:pt idx="0">
                  <c:v>2022-2024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GRAFICI!$T$33:$T$42</c:f>
              <c:strCache>
                <c:ptCount val="10"/>
                <c:pt idx="0">
                  <c:v>CRITERIO 1: SEMPLIFICAZIONE</c:v>
                </c:pt>
                <c:pt idx="1">
                  <c:v>CRITERIO 2: SELETTIVITÀ</c:v>
                </c:pt>
                <c:pt idx="2">
                  <c:v>CRITERIO 3: ADEGUATEZZA</c:v>
                </c:pt>
                <c:pt idx="3">
                  <c:v>CRITERIO 4: INTEGRAZIONE</c:v>
                </c:pt>
                <c:pt idx="4">
                  <c:v>CRITERIO 5: FUNZIONALITÀ</c:v>
                </c:pt>
                <c:pt idx="5">
                  <c:v>CRITERIO 6: 
PARTECIPAZIONE RESPONSABILI PIAO</c:v>
                </c:pt>
                <c:pt idx="6">
                  <c:v>CRITERIO 7: 
PARTECIPAZIONE RESPONSABILI OBIETTIVI VP</c:v>
                </c:pt>
                <c:pt idx="7">
                  <c:v>CRITERIO 8: 
PARTECIPAZIONE STAKEHOLDERS</c:v>
                </c:pt>
                <c:pt idx="8">
                  <c:v>CRITERIO 9: CHIAREZZA RUOLI</c:v>
                </c:pt>
                <c:pt idx="9">
                  <c:v>CRITERIO 10: 
SEQUENZA (CRONOPROGRAMMA)</c:v>
                </c:pt>
              </c:strCache>
            </c:strRef>
          </c:cat>
          <c:val>
            <c:numRef>
              <c:f>GRAFICI!$U$33:$U$42</c:f>
              <c:numCache>
                <c:formatCode>0.0%</c:formatCode>
                <c:ptCount val="10"/>
                <c:pt idx="0">
                  <c:v>0.252</c:v>
                </c:pt>
                <c:pt idx="1">
                  <c:v>0.59199999999999997</c:v>
                </c:pt>
                <c:pt idx="2">
                  <c:v>9.0034803159803167E-2</c:v>
                </c:pt>
                <c:pt idx="3">
                  <c:v>0.16800000000000004</c:v>
                </c:pt>
                <c:pt idx="4">
                  <c:v>0.10799999999999998</c:v>
                </c:pt>
                <c:pt idx="5">
                  <c:v>0.04</c:v>
                </c:pt>
                <c:pt idx="6">
                  <c:v>0.04</c:v>
                </c:pt>
                <c:pt idx="7">
                  <c:v>0.1</c:v>
                </c:pt>
                <c:pt idx="8">
                  <c:v>0.02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7-490C-B6B3-4A1B7863DFFA}"/>
            </c:ext>
          </c:extLst>
        </c:ser>
        <c:ser>
          <c:idx val="1"/>
          <c:order val="1"/>
          <c:tx>
            <c:strRef>
              <c:f>GRAFICI!$V$32</c:f>
              <c:strCache>
                <c:ptCount val="1"/>
                <c:pt idx="0">
                  <c:v>2023-2025</c:v>
                </c:pt>
              </c:strCache>
            </c:strRef>
          </c:tx>
          <c:spPr>
            <a:ln w="3810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cat>
            <c:strRef>
              <c:f>GRAFICI!$T$33:$T$42</c:f>
              <c:strCache>
                <c:ptCount val="10"/>
                <c:pt idx="0">
                  <c:v>CRITERIO 1: SEMPLIFICAZIONE</c:v>
                </c:pt>
                <c:pt idx="1">
                  <c:v>CRITERIO 2: SELETTIVITÀ</c:v>
                </c:pt>
                <c:pt idx="2">
                  <c:v>CRITERIO 3: ADEGUATEZZA</c:v>
                </c:pt>
                <c:pt idx="3">
                  <c:v>CRITERIO 4: INTEGRAZIONE</c:v>
                </c:pt>
                <c:pt idx="4">
                  <c:v>CRITERIO 5: FUNZIONALITÀ</c:v>
                </c:pt>
                <c:pt idx="5">
                  <c:v>CRITERIO 6: 
PARTECIPAZIONE RESPONSABILI PIAO</c:v>
                </c:pt>
                <c:pt idx="6">
                  <c:v>CRITERIO 7: 
PARTECIPAZIONE RESPONSABILI OBIETTIVI VP</c:v>
                </c:pt>
                <c:pt idx="7">
                  <c:v>CRITERIO 8: 
PARTECIPAZIONE STAKEHOLDERS</c:v>
                </c:pt>
                <c:pt idx="8">
                  <c:v>CRITERIO 9: CHIAREZZA RUOLI</c:v>
                </c:pt>
                <c:pt idx="9">
                  <c:v>CRITERIO 10: 
SEQUENZA (CRONOPROGRAMMA)</c:v>
                </c:pt>
              </c:strCache>
            </c:strRef>
          </c:cat>
          <c:val>
            <c:numRef>
              <c:f>GRAFICI!$V$33:$V$42</c:f>
              <c:numCache>
                <c:formatCode>0.0%</c:formatCode>
                <c:ptCount val="10"/>
                <c:pt idx="0">
                  <c:v>0.57600000000000007</c:v>
                </c:pt>
                <c:pt idx="1">
                  <c:v>0.70400000000000007</c:v>
                </c:pt>
                <c:pt idx="2">
                  <c:v>0.20582942520442521</c:v>
                </c:pt>
                <c:pt idx="3">
                  <c:v>0.34199999999999997</c:v>
                </c:pt>
                <c:pt idx="4">
                  <c:v>0.25999999999999995</c:v>
                </c:pt>
                <c:pt idx="5">
                  <c:v>0.16</c:v>
                </c:pt>
                <c:pt idx="6">
                  <c:v>0.18</c:v>
                </c:pt>
                <c:pt idx="7">
                  <c:v>0.26</c:v>
                </c:pt>
                <c:pt idx="8">
                  <c:v>0.2</c:v>
                </c:pt>
                <c:pt idx="9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B7-490C-B6B3-4A1B7863DFFA}"/>
            </c:ext>
          </c:extLst>
        </c:ser>
        <c:ser>
          <c:idx val="2"/>
          <c:order val="2"/>
          <c:tx>
            <c:strRef>
              <c:f>GRAFICI!$W$32</c:f>
              <c:strCache>
                <c:ptCount val="1"/>
                <c:pt idx="0">
                  <c:v>Entrambi i Cicli</c:v>
                </c:pt>
              </c:strCache>
            </c:strRef>
          </c:tx>
          <c:spPr>
            <a:ln w="38100" cap="rnd">
              <a:solidFill>
                <a:schemeClr val="accent3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GRAFICI!$T$33:$T$42</c:f>
              <c:strCache>
                <c:ptCount val="10"/>
                <c:pt idx="0">
                  <c:v>CRITERIO 1: SEMPLIFICAZIONE</c:v>
                </c:pt>
                <c:pt idx="1">
                  <c:v>CRITERIO 2: SELETTIVITÀ</c:v>
                </c:pt>
                <c:pt idx="2">
                  <c:v>CRITERIO 3: ADEGUATEZZA</c:v>
                </c:pt>
                <c:pt idx="3">
                  <c:v>CRITERIO 4: INTEGRAZIONE</c:v>
                </c:pt>
                <c:pt idx="4">
                  <c:v>CRITERIO 5: FUNZIONALITÀ</c:v>
                </c:pt>
                <c:pt idx="5">
                  <c:v>CRITERIO 6: 
PARTECIPAZIONE RESPONSABILI PIAO</c:v>
                </c:pt>
                <c:pt idx="6">
                  <c:v>CRITERIO 7: 
PARTECIPAZIONE RESPONSABILI OBIETTIVI VP</c:v>
                </c:pt>
                <c:pt idx="7">
                  <c:v>CRITERIO 8: 
PARTECIPAZIONE STAKEHOLDERS</c:v>
                </c:pt>
                <c:pt idx="8">
                  <c:v>CRITERIO 9: CHIAREZZA RUOLI</c:v>
                </c:pt>
                <c:pt idx="9">
                  <c:v>CRITERIO 10: 
SEQUENZA (CRONOPROGRAMMA)</c:v>
                </c:pt>
              </c:strCache>
            </c:strRef>
          </c:cat>
          <c:val>
            <c:numRef>
              <c:f>GRAFICI!$W$33:$W$42</c:f>
              <c:numCache>
                <c:formatCode>0.0%</c:formatCode>
                <c:ptCount val="10"/>
                <c:pt idx="0">
                  <c:v>0.41400000000000003</c:v>
                </c:pt>
                <c:pt idx="1">
                  <c:v>0.64800000000000035</c:v>
                </c:pt>
                <c:pt idx="2">
                  <c:v>0.14793211418211416</c:v>
                </c:pt>
                <c:pt idx="3">
                  <c:v>0.25500000000000006</c:v>
                </c:pt>
                <c:pt idx="4">
                  <c:v>0.184</c:v>
                </c:pt>
                <c:pt idx="5">
                  <c:v>0.1</c:v>
                </c:pt>
                <c:pt idx="6">
                  <c:v>0.11</c:v>
                </c:pt>
                <c:pt idx="7">
                  <c:v>0.18</c:v>
                </c:pt>
                <c:pt idx="8">
                  <c:v>0.11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B7-490C-B6B3-4A1B7863D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5698832"/>
        <c:axId val="1375697392"/>
      </c:radarChart>
      <c:catAx>
        <c:axId val="137569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5697392"/>
        <c:crosses val="autoZero"/>
        <c:auto val="1"/>
        <c:lblAlgn val="ctr"/>
        <c:lblOffset val="100"/>
        <c:noMultiLvlLbl val="0"/>
      </c:catAx>
      <c:valAx>
        <c:axId val="13756973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375698832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A1B3DB-24D3-42F0-AC3C-3B9D2F443A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1AE760-7166-4419-A528-AA9F475422B1}">
      <dgm:prSet phldrT="[Testo]" custT="1"/>
      <dgm:spPr>
        <a:solidFill>
          <a:srgbClr val="03A2A8"/>
        </a:solidFill>
        <a:ln>
          <a:solidFill>
            <a:srgbClr val="03A2A8"/>
          </a:solidFill>
        </a:ln>
      </dgm:spPr>
      <dgm:t>
        <a:bodyPr/>
        <a:lstStyle/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Centro di Ricerca</a:t>
          </a:r>
        </a:p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sul Valore Pubblico</a:t>
          </a:r>
        </a:p>
      </dgm:t>
    </dgm:pt>
    <dgm:pt modelId="{16DE5653-F547-4F25-A488-523D571C4A5F}" type="parTrans" cxnId="{520CD9B6-B14F-416A-ACE0-EB67C478D4BB}">
      <dgm:prSet/>
      <dgm:spPr/>
      <dgm:t>
        <a:bodyPr/>
        <a:lstStyle/>
        <a:p>
          <a:endParaRPr lang="it-IT" sz="1800"/>
        </a:p>
      </dgm:t>
    </dgm:pt>
    <dgm:pt modelId="{7E08930F-B832-4526-ACBA-5268749E5D04}" type="sibTrans" cxnId="{520CD9B6-B14F-416A-ACE0-EB67C478D4BB}">
      <dgm:prSet/>
      <dgm:spPr/>
      <dgm:t>
        <a:bodyPr/>
        <a:lstStyle/>
        <a:p>
          <a:endParaRPr lang="it-IT" sz="1800"/>
        </a:p>
      </dgm:t>
    </dgm:pt>
    <dgm:pt modelId="{9C30EB7E-0546-4885-ABA7-F02C2526DA05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latin typeface="Montserrat" pitchFamily="2" charset="77"/>
            </a:rPr>
            <a:t>Direttore Scientifico</a:t>
          </a:r>
        </a:p>
      </dgm:t>
    </dgm:pt>
    <dgm:pt modelId="{72580534-9F90-4C18-9734-F13779A04B9F}" type="parTrans" cxnId="{0FFEC275-82F9-4D9E-B794-2065E8BD3317}">
      <dgm:prSet/>
      <dgm:spPr/>
      <dgm:t>
        <a:bodyPr/>
        <a:lstStyle/>
        <a:p>
          <a:endParaRPr lang="it-IT" sz="1800"/>
        </a:p>
      </dgm:t>
    </dgm:pt>
    <dgm:pt modelId="{0F6DCE93-5C53-4F26-BD05-6E6E09911721}" type="sibTrans" cxnId="{0FFEC275-82F9-4D9E-B794-2065E8BD3317}">
      <dgm:prSet/>
      <dgm:spPr/>
      <dgm:t>
        <a:bodyPr/>
        <a:lstStyle/>
        <a:p>
          <a:endParaRPr lang="it-IT" sz="1800"/>
        </a:p>
      </dgm:t>
    </dgm:pt>
    <dgm:pt modelId="{A403FB21-34A5-4C04-AA75-3CBC41CD79BD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kern="1200" dirty="0">
              <a:latin typeface="Montserrat" pitchFamily="2" charset="77"/>
            </a:rPr>
            <a:t>DEIDDA GAGLIARDO</a:t>
          </a:r>
        </a:p>
      </dgm:t>
    </dgm:pt>
    <dgm:pt modelId="{43EA5D62-0AF7-41BF-B36C-955A3EAB7449}" type="parTrans" cxnId="{691AC009-95FF-4E80-B1CC-13E6755911AE}">
      <dgm:prSet/>
      <dgm:spPr/>
      <dgm:t>
        <a:bodyPr/>
        <a:lstStyle/>
        <a:p>
          <a:endParaRPr lang="it-IT" sz="1800"/>
        </a:p>
      </dgm:t>
    </dgm:pt>
    <dgm:pt modelId="{8B1E4E44-C190-40BF-B480-3149A41C97B9}" type="sibTrans" cxnId="{691AC009-95FF-4E80-B1CC-13E6755911AE}">
      <dgm:prSet/>
      <dgm:spPr/>
      <dgm:t>
        <a:bodyPr/>
        <a:lstStyle/>
        <a:p>
          <a:endParaRPr lang="it-IT" sz="1800"/>
        </a:p>
      </dgm:t>
    </dgm:pt>
    <dgm:pt modelId="{892FA318-232A-44BB-96A4-71EC0EF38057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gm:t>
    </dgm:pt>
    <dgm:pt modelId="{CF714059-EF95-4FEB-80CA-2AC8635D2F34}" type="parTrans" cxnId="{9CFA3575-A26A-45BB-87D6-F437221E5C60}">
      <dgm:prSet/>
      <dgm:spPr/>
      <dgm:t>
        <a:bodyPr/>
        <a:lstStyle/>
        <a:p>
          <a:endParaRPr lang="it-IT" sz="1800"/>
        </a:p>
      </dgm:t>
    </dgm:pt>
    <dgm:pt modelId="{3D78A8C1-136B-4D61-A40D-3D1872C46F2A}" type="sibTrans" cxnId="{9CFA3575-A26A-45BB-87D6-F437221E5C60}">
      <dgm:prSet/>
      <dgm:spPr/>
      <dgm:t>
        <a:bodyPr/>
        <a:lstStyle/>
        <a:p>
          <a:endParaRPr lang="it-IT" sz="1800"/>
        </a:p>
      </dgm:t>
    </dgm:pt>
    <dgm:pt modelId="{BA0AED3E-5133-461A-A87B-E5EC42FFB863}" type="pres">
      <dgm:prSet presAssocID="{D8A1B3DB-24D3-42F0-AC3C-3B9D2F443A66}" presName="Name0" presStyleCnt="0">
        <dgm:presLayoutVars>
          <dgm:dir/>
          <dgm:animLvl val="lvl"/>
          <dgm:resizeHandles val="exact"/>
        </dgm:presLayoutVars>
      </dgm:prSet>
      <dgm:spPr/>
    </dgm:pt>
    <dgm:pt modelId="{9746D5C1-C33B-4085-B6B1-F11CA89CD8EE}" type="pres">
      <dgm:prSet presAssocID="{301AE760-7166-4419-A528-AA9F475422B1}" presName="composite" presStyleCnt="0"/>
      <dgm:spPr/>
    </dgm:pt>
    <dgm:pt modelId="{D9FA860A-300C-44FD-B296-A92995A6509C}" type="pres">
      <dgm:prSet presAssocID="{301AE760-7166-4419-A528-AA9F475422B1}" presName="parTx" presStyleLbl="alignNode1" presStyleIdx="0" presStyleCnt="1" custScaleX="112782" custLinFactX="32747" custLinFactNeighborX="100000" custLinFactNeighborY="180">
        <dgm:presLayoutVars>
          <dgm:chMax val="0"/>
          <dgm:chPref val="0"/>
          <dgm:bulletEnabled val="1"/>
        </dgm:presLayoutVars>
      </dgm:prSet>
      <dgm:spPr/>
    </dgm:pt>
    <dgm:pt modelId="{3600544F-36DB-4084-B49C-B93CE8923237}" type="pres">
      <dgm:prSet presAssocID="{301AE760-7166-4419-A528-AA9F475422B1}" presName="desTx" presStyleLbl="alignAccFollowNode1" presStyleIdx="0" presStyleCnt="1" custScaleX="112348" custLinFactX="32361" custLinFactNeighborX="100000" custLinFactNeighborY="-2994">
        <dgm:presLayoutVars>
          <dgm:bulletEnabled val="1"/>
        </dgm:presLayoutVars>
      </dgm:prSet>
      <dgm:spPr/>
    </dgm:pt>
  </dgm:ptLst>
  <dgm:cxnLst>
    <dgm:cxn modelId="{691AC009-95FF-4E80-B1CC-13E6755911AE}" srcId="{301AE760-7166-4419-A528-AA9F475422B1}" destId="{A403FB21-34A5-4C04-AA75-3CBC41CD79BD}" srcOrd="1" destOrd="0" parTransId="{43EA5D62-0AF7-41BF-B36C-955A3EAB7449}" sibTransId="{8B1E4E44-C190-40BF-B480-3149A41C97B9}"/>
    <dgm:cxn modelId="{897B2613-29BC-441C-A5D2-062C4BAEE456}" type="presOf" srcId="{9C30EB7E-0546-4885-ABA7-F02C2526DA05}" destId="{3600544F-36DB-4084-B49C-B93CE8923237}" srcOrd="0" destOrd="0" presId="urn:microsoft.com/office/officeart/2005/8/layout/hList1"/>
    <dgm:cxn modelId="{9FB8DB15-DD17-45A8-AC99-5AAC55B59782}" type="presOf" srcId="{301AE760-7166-4419-A528-AA9F475422B1}" destId="{D9FA860A-300C-44FD-B296-A92995A6509C}" srcOrd="0" destOrd="0" presId="urn:microsoft.com/office/officeart/2005/8/layout/hList1"/>
    <dgm:cxn modelId="{4475AD4C-CE5C-4BE7-9B5E-8A388CE0B8B6}" type="presOf" srcId="{A403FB21-34A5-4C04-AA75-3CBC41CD79BD}" destId="{3600544F-36DB-4084-B49C-B93CE8923237}" srcOrd="0" destOrd="1" presId="urn:microsoft.com/office/officeart/2005/8/layout/hList1"/>
    <dgm:cxn modelId="{B66D5D54-A4F3-49FF-8925-9B9B6C7FBD1D}" type="presOf" srcId="{D8A1B3DB-24D3-42F0-AC3C-3B9D2F443A66}" destId="{BA0AED3E-5133-461A-A87B-E5EC42FFB863}" srcOrd="0" destOrd="0" presId="urn:microsoft.com/office/officeart/2005/8/layout/hList1"/>
    <dgm:cxn modelId="{9CFA3575-A26A-45BB-87D6-F437221E5C60}" srcId="{301AE760-7166-4419-A528-AA9F475422B1}" destId="{892FA318-232A-44BB-96A4-71EC0EF38057}" srcOrd="2" destOrd="0" parTransId="{CF714059-EF95-4FEB-80CA-2AC8635D2F34}" sibTransId="{3D78A8C1-136B-4D61-A40D-3D1872C46F2A}"/>
    <dgm:cxn modelId="{0FFEC275-82F9-4D9E-B794-2065E8BD3317}" srcId="{301AE760-7166-4419-A528-AA9F475422B1}" destId="{9C30EB7E-0546-4885-ABA7-F02C2526DA05}" srcOrd="0" destOrd="0" parTransId="{72580534-9F90-4C18-9734-F13779A04B9F}" sibTransId="{0F6DCE93-5C53-4F26-BD05-6E6E09911721}"/>
    <dgm:cxn modelId="{C7B0188C-D64A-427D-9EBA-8C7262273A05}" type="presOf" srcId="{892FA318-232A-44BB-96A4-71EC0EF38057}" destId="{3600544F-36DB-4084-B49C-B93CE8923237}" srcOrd="0" destOrd="2" presId="urn:microsoft.com/office/officeart/2005/8/layout/hList1"/>
    <dgm:cxn modelId="{520CD9B6-B14F-416A-ACE0-EB67C478D4BB}" srcId="{D8A1B3DB-24D3-42F0-AC3C-3B9D2F443A66}" destId="{301AE760-7166-4419-A528-AA9F475422B1}" srcOrd="0" destOrd="0" parTransId="{16DE5653-F547-4F25-A488-523D571C4A5F}" sibTransId="{7E08930F-B832-4526-ACBA-5268749E5D04}"/>
    <dgm:cxn modelId="{4689017E-1CD4-4DC7-AC95-E04E0FCE4267}" type="presParOf" srcId="{BA0AED3E-5133-461A-A87B-E5EC42FFB863}" destId="{9746D5C1-C33B-4085-B6B1-F11CA89CD8EE}" srcOrd="0" destOrd="0" presId="urn:microsoft.com/office/officeart/2005/8/layout/hList1"/>
    <dgm:cxn modelId="{83797304-FC73-4671-9925-5A430A19EBA4}" type="presParOf" srcId="{9746D5C1-C33B-4085-B6B1-F11CA89CD8EE}" destId="{D9FA860A-300C-44FD-B296-A92995A6509C}" srcOrd="0" destOrd="0" presId="urn:microsoft.com/office/officeart/2005/8/layout/hList1"/>
    <dgm:cxn modelId="{7B073DEF-3D10-4166-B99B-C94ADEAAEF04}" type="presParOf" srcId="{9746D5C1-C33B-4085-B6B1-F11CA89CD8EE}" destId="{3600544F-36DB-4084-B49C-B93CE89232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A1B3DB-24D3-42F0-AC3C-3B9D2F443A6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01AE760-7166-4419-A528-AA9F475422B1}">
      <dgm:prSet phldrT="[Testo]" custT="1"/>
      <dgm:spPr>
        <a:solidFill>
          <a:srgbClr val="03A2A8"/>
        </a:solidFill>
        <a:ln>
          <a:solidFill>
            <a:srgbClr val="03A2A8"/>
          </a:solidFill>
        </a:ln>
      </dgm:spPr>
      <dgm:t>
        <a:bodyPr/>
        <a:lstStyle/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Unione</a:t>
          </a:r>
        </a:p>
        <a:p>
          <a:pPr marL="0" algn="ctr" defTabSz="914400" rtl="0" eaLnBrk="1" latinLnBrk="0" hangingPunct="1"/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delle Province Italiane</a:t>
          </a:r>
        </a:p>
      </dgm:t>
    </dgm:pt>
    <dgm:pt modelId="{16DE5653-F547-4F25-A488-523D571C4A5F}" type="parTrans" cxnId="{520CD9B6-B14F-416A-ACE0-EB67C478D4BB}">
      <dgm:prSet/>
      <dgm:spPr/>
      <dgm:t>
        <a:bodyPr/>
        <a:lstStyle/>
        <a:p>
          <a:endParaRPr lang="it-IT" sz="1800"/>
        </a:p>
      </dgm:t>
    </dgm:pt>
    <dgm:pt modelId="{7E08930F-B832-4526-ACBA-5268749E5D04}" type="sibTrans" cxnId="{520CD9B6-B14F-416A-ACE0-EB67C478D4BB}">
      <dgm:prSet/>
      <dgm:spPr/>
      <dgm:t>
        <a:bodyPr/>
        <a:lstStyle/>
        <a:p>
          <a:endParaRPr lang="it-IT" sz="1800"/>
        </a:p>
      </dgm:t>
    </dgm:pt>
    <dgm:pt modelId="{9C30EB7E-0546-4885-ABA7-F02C2526DA05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Presidente 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DE PASCALE</a:t>
          </a:r>
          <a:endParaRPr lang="it-IT" sz="1800" b="1" kern="1200" dirty="0">
            <a:latin typeface="Montserrat" pitchFamily="2" charset="77"/>
          </a:endParaRPr>
        </a:p>
      </dgm:t>
    </dgm:pt>
    <dgm:pt modelId="{72580534-9F90-4C18-9734-F13779A04B9F}" type="parTrans" cxnId="{0FFEC275-82F9-4D9E-B794-2065E8BD3317}">
      <dgm:prSet/>
      <dgm:spPr/>
      <dgm:t>
        <a:bodyPr/>
        <a:lstStyle/>
        <a:p>
          <a:endParaRPr lang="it-IT" sz="1800"/>
        </a:p>
      </dgm:t>
    </dgm:pt>
    <dgm:pt modelId="{0F6DCE93-5C53-4F26-BD05-6E6E09911721}" type="sibTrans" cxnId="{0FFEC275-82F9-4D9E-B794-2065E8BD3317}">
      <dgm:prSet/>
      <dgm:spPr/>
      <dgm:t>
        <a:bodyPr/>
        <a:lstStyle/>
        <a:p>
          <a:endParaRPr lang="it-IT" sz="1800"/>
        </a:p>
      </dgm:t>
    </dgm:pt>
    <dgm:pt modelId="{892FA318-232A-44BB-96A4-71EC0EF38057}">
      <dgm:prSet phldrT="[Testo]" custT="1"/>
      <dgm:spPr>
        <a:noFill/>
        <a:ln w="28575">
          <a:solidFill>
            <a:srgbClr val="03A2A8">
              <a:alpha val="90000"/>
            </a:srgbClr>
          </a:solidFill>
        </a:ln>
      </dgm:spPr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gm:t>
    </dgm:pt>
    <dgm:pt modelId="{CF714059-EF95-4FEB-80CA-2AC8635D2F34}" type="parTrans" cxnId="{9CFA3575-A26A-45BB-87D6-F437221E5C60}">
      <dgm:prSet/>
      <dgm:spPr/>
      <dgm:t>
        <a:bodyPr/>
        <a:lstStyle/>
        <a:p>
          <a:endParaRPr lang="it-IT" sz="1800"/>
        </a:p>
      </dgm:t>
    </dgm:pt>
    <dgm:pt modelId="{3D78A8C1-136B-4D61-A40D-3D1872C46F2A}" type="sibTrans" cxnId="{9CFA3575-A26A-45BB-87D6-F437221E5C60}">
      <dgm:prSet/>
      <dgm:spPr/>
      <dgm:t>
        <a:bodyPr/>
        <a:lstStyle/>
        <a:p>
          <a:endParaRPr lang="it-IT" sz="1800"/>
        </a:p>
      </dgm:t>
    </dgm:pt>
    <dgm:pt modelId="{86F80942-1FF0-C849-A07D-35DECC71EF27}">
      <dgm:prSet custT="1"/>
      <dgm:spPr/>
      <dgm:t>
        <a:bodyPr/>
        <a:lstStyle/>
        <a:p>
          <a:pPr algn="ctr"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Direttore Generale </a:t>
          </a:r>
          <a:r>
            <a:rPr lang="it-IT" sz="1800" b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ANTONELLI</a:t>
          </a:r>
        </a:p>
      </dgm:t>
    </dgm:pt>
    <dgm:pt modelId="{A92D2701-A9AA-244D-9967-FCB65F6F9C5E}" type="parTrans" cxnId="{036280A9-115B-7843-8C1C-53255C0D6120}">
      <dgm:prSet/>
      <dgm:spPr/>
      <dgm:t>
        <a:bodyPr/>
        <a:lstStyle/>
        <a:p>
          <a:endParaRPr lang="it-IT"/>
        </a:p>
      </dgm:t>
    </dgm:pt>
    <dgm:pt modelId="{55889128-5D58-834F-B452-148B2F764B8C}" type="sibTrans" cxnId="{036280A9-115B-7843-8C1C-53255C0D6120}">
      <dgm:prSet/>
      <dgm:spPr/>
      <dgm:t>
        <a:bodyPr/>
        <a:lstStyle/>
        <a:p>
          <a:endParaRPr lang="it-IT"/>
        </a:p>
      </dgm:t>
    </dgm:pt>
    <dgm:pt modelId="{BA0AED3E-5133-461A-A87B-E5EC42FFB863}" type="pres">
      <dgm:prSet presAssocID="{D8A1B3DB-24D3-42F0-AC3C-3B9D2F443A66}" presName="Name0" presStyleCnt="0">
        <dgm:presLayoutVars>
          <dgm:dir/>
          <dgm:animLvl val="lvl"/>
          <dgm:resizeHandles val="exact"/>
        </dgm:presLayoutVars>
      </dgm:prSet>
      <dgm:spPr/>
    </dgm:pt>
    <dgm:pt modelId="{9746D5C1-C33B-4085-B6B1-F11CA89CD8EE}" type="pres">
      <dgm:prSet presAssocID="{301AE760-7166-4419-A528-AA9F475422B1}" presName="composite" presStyleCnt="0"/>
      <dgm:spPr/>
    </dgm:pt>
    <dgm:pt modelId="{D9FA860A-300C-44FD-B296-A92995A6509C}" type="pres">
      <dgm:prSet presAssocID="{301AE760-7166-4419-A528-AA9F475422B1}" presName="parTx" presStyleLbl="alignNode1" presStyleIdx="0" presStyleCnt="1" custScaleX="112782" custLinFactX="32747" custLinFactNeighborX="100000" custLinFactNeighborY="180">
        <dgm:presLayoutVars>
          <dgm:chMax val="0"/>
          <dgm:chPref val="0"/>
          <dgm:bulletEnabled val="1"/>
        </dgm:presLayoutVars>
      </dgm:prSet>
      <dgm:spPr/>
    </dgm:pt>
    <dgm:pt modelId="{3600544F-36DB-4084-B49C-B93CE8923237}" type="pres">
      <dgm:prSet presAssocID="{301AE760-7166-4419-A528-AA9F475422B1}" presName="desTx" presStyleLbl="alignAccFollowNode1" presStyleIdx="0" presStyleCnt="1" custScaleX="112348" custLinFactX="32361" custLinFactNeighborX="100000" custLinFactNeighborY="-2994">
        <dgm:presLayoutVars>
          <dgm:bulletEnabled val="1"/>
        </dgm:presLayoutVars>
      </dgm:prSet>
      <dgm:spPr/>
    </dgm:pt>
  </dgm:ptLst>
  <dgm:cxnLst>
    <dgm:cxn modelId="{897B2613-29BC-441C-A5D2-062C4BAEE456}" type="presOf" srcId="{9C30EB7E-0546-4885-ABA7-F02C2526DA05}" destId="{3600544F-36DB-4084-B49C-B93CE8923237}" srcOrd="0" destOrd="0" presId="urn:microsoft.com/office/officeart/2005/8/layout/hList1"/>
    <dgm:cxn modelId="{9FB8DB15-DD17-45A8-AC99-5AAC55B59782}" type="presOf" srcId="{301AE760-7166-4419-A528-AA9F475422B1}" destId="{D9FA860A-300C-44FD-B296-A92995A6509C}" srcOrd="0" destOrd="0" presId="urn:microsoft.com/office/officeart/2005/8/layout/hList1"/>
    <dgm:cxn modelId="{B66D5D54-A4F3-49FF-8925-9B9B6C7FBD1D}" type="presOf" srcId="{D8A1B3DB-24D3-42F0-AC3C-3B9D2F443A66}" destId="{BA0AED3E-5133-461A-A87B-E5EC42FFB863}" srcOrd="0" destOrd="0" presId="urn:microsoft.com/office/officeart/2005/8/layout/hList1"/>
    <dgm:cxn modelId="{9CFA3575-A26A-45BB-87D6-F437221E5C60}" srcId="{301AE760-7166-4419-A528-AA9F475422B1}" destId="{892FA318-232A-44BB-96A4-71EC0EF38057}" srcOrd="2" destOrd="0" parTransId="{CF714059-EF95-4FEB-80CA-2AC8635D2F34}" sibTransId="{3D78A8C1-136B-4D61-A40D-3D1872C46F2A}"/>
    <dgm:cxn modelId="{0FFEC275-82F9-4D9E-B794-2065E8BD3317}" srcId="{301AE760-7166-4419-A528-AA9F475422B1}" destId="{9C30EB7E-0546-4885-ABA7-F02C2526DA05}" srcOrd="0" destOrd="0" parTransId="{72580534-9F90-4C18-9734-F13779A04B9F}" sibTransId="{0F6DCE93-5C53-4F26-BD05-6E6E09911721}"/>
    <dgm:cxn modelId="{C7B0188C-D64A-427D-9EBA-8C7262273A05}" type="presOf" srcId="{892FA318-232A-44BB-96A4-71EC0EF38057}" destId="{3600544F-36DB-4084-B49C-B93CE8923237}" srcOrd="0" destOrd="2" presId="urn:microsoft.com/office/officeart/2005/8/layout/hList1"/>
    <dgm:cxn modelId="{036280A9-115B-7843-8C1C-53255C0D6120}" srcId="{301AE760-7166-4419-A528-AA9F475422B1}" destId="{86F80942-1FF0-C849-A07D-35DECC71EF27}" srcOrd="1" destOrd="0" parTransId="{A92D2701-A9AA-244D-9967-FCB65F6F9C5E}" sibTransId="{55889128-5D58-834F-B452-148B2F764B8C}"/>
    <dgm:cxn modelId="{520CD9B6-B14F-416A-ACE0-EB67C478D4BB}" srcId="{D8A1B3DB-24D3-42F0-AC3C-3B9D2F443A66}" destId="{301AE760-7166-4419-A528-AA9F475422B1}" srcOrd="0" destOrd="0" parTransId="{16DE5653-F547-4F25-A488-523D571C4A5F}" sibTransId="{7E08930F-B832-4526-ACBA-5268749E5D04}"/>
    <dgm:cxn modelId="{BD855AF2-485A-E340-9B24-0F4972F94270}" type="presOf" srcId="{86F80942-1FF0-C849-A07D-35DECC71EF27}" destId="{3600544F-36DB-4084-B49C-B93CE8923237}" srcOrd="0" destOrd="1" presId="urn:microsoft.com/office/officeart/2005/8/layout/hList1"/>
    <dgm:cxn modelId="{4689017E-1CD4-4DC7-AC95-E04E0FCE4267}" type="presParOf" srcId="{BA0AED3E-5133-461A-A87B-E5EC42FFB863}" destId="{9746D5C1-C33B-4085-B6B1-F11CA89CD8EE}" srcOrd="0" destOrd="0" presId="urn:microsoft.com/office/officeart/2005/8/layout/hList1"/>
    <dgm:cxn modelId="{83797304-FC73-4671-9925-5A430A19EBA4}" type="presParOf" srcId="{9746D5C1-C33B-4085-B6B1-F11CA89CD8EE}" destId="{D9FA860A-300C-44FD-B296-A92995A6509C}" srcOrd="0" destOrd="0" presId="urn:microsoft.com/office/officeart/2005/8/layout/hList1"/>
    <dgm:cxn modelId="{7B073DEF-3D10-4166-B99B-C94ADEAAEF04}" type="presParOf" srcId="{9746D5C1-C33B-4085-B6B1-F11CA89CD8EE}" destId="{3600544F-36DB-4084-B49C-B93CE89232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26DAE6-CB1C-144B-9D58-1A46F657910C}" type="doc">
      <dgm:prSet loTypeId="urn:microsoft.com/office/officeart/2005/8/layout/pyramid4" loCatId="pyramid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4C2297-A95F-CE46-93E9-D121D65C9990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DOCUMENTO</a:t>
          </a:r>
        </a:p>
      </dgm:t>
    </dgm:pt>
    <dgm:pt modelId="{281AFD49-E947-5846-9FEA-F68BDAA7B88C}" type="parTrans" cxnId="{D5557C8C-5330-5848-8B25-76928D1073BB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50FA18F5-BC4C-3443-A4C4-DCE509C6D3F7}" type="sibTrans" cxnId="{D5557C8C-5330-5848-8B25-76928D1073BB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0F51B479-315B-EF4A-92CD-BDCE3051251E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PROCESSO</a:t>
          </a:r>
        </a:p>
      </dgm:t>
    </dgm:pt>
    <dgm:pt modelId="{DD536142-53E3-D64C-AD0F-EE15FBAC713E}" type="parTrans" cxnId="{2E503FC2-D7C1-B24A-AACE-0EABAAA8EC39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B1D7DDA7-54B8-314B-AE46-08DBB9010349}" type="sibTrans" cxnId="{2E503FC2-D7C1-B24A-AACE-0EABAAA8EC39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B177B468-BD36-C942-B3CE-778BC42AAFE2}">
      <dgm:prSet phldrT="[Testo]" custT="1"/>
      <dgm:spPr>
        <a:solidFill>
          <a:schemeClr val="bg1"/>
        </a:solidFill>
      </dgm:spPr>
      <dgm:t>
        <a:bodyPr/>
        <a:lstStyle/>
        <a:p>
          <a:r>
            <a:rPr lang="it-IT" sz="1500" b="1" spc="-50" baseline="0" dirty="0">
              <a:solidFill>
                <a:srgbClr val="03A2A8"/>
              </a:solidFill>
              <a:latin typeface="Montserrat" pitchFamily="2" charset="77"/>
            </a:rPr>
            <a:t>Qualità </a:t>
          </a:r>
        </a:p>
        <a:p>
          <a:r>
            <a:rPr lang="it-IT" sz="1500" b="1" dirty="0">
              <a:solidFill>
                <a:srgbClr val="03A2A8"/>
              </a:solidFill>
              <a:latin typeface="Montserrat" pitchFamily="2" charset="77"/>
            </a:rPr>
            <a:t>PIAO</a:t>
          </a:r>
        </a:p>
      </dgm:t>
    </dgm:pt>
    <dgm:pt modelId="{118F6840-6C6F-2941-B514-A4EB51A64D91}" type="parTrans" cxnId="{FDAFBDC8-5B31-ED46-AC8C-88580AAA37D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EB2837BB-4A35-8D45-AC7B-077B32624124}" type="sibTrans" cxnId="{FDAFBDC8-5B31-ED46-AC8C-88580AAA37D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76065601-F09F-EC44-978B-28A8CE08F4B9}">
      <dgm:prSet phldrT="[Testo]" custT="1"/>
      <dgm:spPr>
        <a:solidFill>
          <a:srgbClr val="03A2A8"/>
        </a:solidFill>
      </dgm:spPr>
      <dgm:t>
        <a:bodyPr/>
        <a:lstStyle/>
        <a:p>
          <a:r>
            <a:rPr lang="it-IT" sz="2000" b="1" dirty="0">
              <a:latin typeface="Montserrat" pitchFamily="2" charset="77"/>
            </a:rPr>
            <a:t>SOGGETTI</a:t>
          </a:r>
        </a:p>
      </dgm:t>
    </dgm:pt>
    <dgm:pt modelId="{18AF2682-F5C6-EB4B-8038-1BF258438FA8}" type="parTrans" cxnId="{A9F71AB8-0A00-ED4A-AC10-6F41616CCE0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4E916820-DA0E-F941-BB1C-71AE71455E78}" type="sibTrans" cxnId="{A9F71AB8-0A00-ED4A-AC10-6F41616CCE02}">
      <dgm:prSet/>
      <dgm:spPr/>
      <dgm:t>
        <a:bodyPr/>
        <a:lstStyle/>
        <a:p>
          <a:endParaRPr lang="it-IT" sz="2000" b="1">
            <a:latin typeface="Montserrat" pitchFamily="2" charset="77"/>
          </a:endParaRPr>
        </a:p>
      </dgm:t>
    </dgm:pt>
    <dgm:pt modelId="{FD7CF2D7-FC9C-B949-8430-C1B4C8DF606E}" type="pres">
      <dgm:prSet presAssocID="{C426DAE6-CB1C-144B-9D58-1A46F657910C}" presName="compositeShape" presStyleCnt="0">
        <dgm:presLayoutVars>
          <dgm:chMax val="9"/>
          <dgm:dir/>
          <dgm:resizeHandles val="exact"/>
        </dgm:presLayoutVars>
      </dgm:prSet>
      <dgm:spPr/>
    </dgm:pt>
    <dgm:pt modelId="{F3781516-B971-8A4F-A9A6-C7C65602DA95}" type="pres">
      <dgm:prSet presAssocID="{C426DAE6-CB1C-144B-9D58-1A46F657910C}" presName="triangle1" presStyleLbl="node1" presStyleIdx="0" presStyleCnt="4">
        <dgm:presLayoutVars>
          <dgm:bulletEnabled val="1"/>
        </dgm:presLayoutVars>
      </dgm:prSet>
      <dgm:spPr/>
    </dgm:pt>
    <dgm:pt modelId="{8581397A-548E-6A40-9490-CC5366C651B3}" type="pres">
      <dgm:prSet presAssocID="{C426DAE6-CB1C-144B-9D58-1A46F657910C}" presName="triangle2" presStyleLbl="node1" presStyleIdx="1" presStyleCnt="4">
        <dgm:presLayoutVars>
          <dgm:bulletEnabled val="1"/>
        </dgm:presLayoutVars>
      </dgm:prSet>
      <dgm:spPr/>
    </dgm:pt>
    <dgm:pt modelId="{26288DB5-54F0-CA4F-BCC2-41D5CB15F3D2}" type="pres">
      <dgm:prSet presAssocID="{C426DAE6-CB1C-144B-9D58-1A46F657910C}" presName="triangle3" presStyleLbl="node1" presStyleIdx="2" presStyleCnt="4">
        <dgm:presLayoutVars>
          <dgm:bulletEnabled val="1"/>
        </dgm:presLayoutVars>
      </dgm:prSet>
      <dgm:spPr/>
    </dgm:pt>
    <dgm:pt modelId="{945C956F-52BD-1C48-8040-FA43FF32BCDD}" type="pres">
      <dgm:prSet presAssocID="{C426DAE6-CB1C-144B-9D58-1A46F657910C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0C946E49-AAED-2940-8597-F612369488C0}" type="presOf" srcId="{404C2297-A95F-CE46-93E9-D121D65C9990}" destId="{F3781516-B971-8A4F-A9A6-C7C65602DA95}" srcOrd="0" destOrd="0" presId="urn:microsoft.com/office/officeart/2005/8/layout/pyramid4"/>
    <dgm:cxn modelId="{D5557C8C-5330-5848-8B25-76928D1073BB}" srcId="{C426DAE6-CB1C-144B-9D58-1A46F657910C}" destId="{404C2297-A95F-CE46-93E9-D121D65C9990}" srcOrd="0" destOrd="0" parTransId="{281AFD49-E947-5846-9FEA-F68BDAA7B88C}" sibTransId="{50FA18F5-BC4C-3443-A4C4-DCE509C6D3F7}"/>
    <dgm:cxn modelId="{F46DE1A0-1021-B34D-845E-3D66F416EFB7}" type="presOf" srcId="{76065601-F09F-EC44-978B-28A8CE08F4B9}" destId="{945C956F-52BD-1C48-8040-FA43FF32BCDD}" srcOrd="0" destOrd="0" presId="urn:microsoft.com/office/officeart/2005/8/layout/pyramid4"/>
    <dgm:cxn modelId="{A9F71AB8-0A00-ED4A-AC10-6F41616CCE02}" srcId="{C426DAE6-CB1C-144B-9D58-1A46F657910C}" destId="{76065601-F09F-EC44-978B-28A8CE08F4B9}" srcOrd="3" destOrd="0" parTransId="{18AF2682-F5C6-EB4B-8038-1BF258438FA8}" sibTransId="{4E916820-DA0E-F941-BB1C-71AE71455E78}"/>
    <dgm:cxn modelId="{2E503FC2-D7C1-B24A-AACE-0EABAAA8EC39}" srcId="{C426DAE6-CB1C-144B-9D58-1A46F657910C}" destId="{0F51B479-315B-EF4A-92CD-BDCE3051251E}" srcOrd="1" destOrd="0" parTransId="{DD536142-53E3-D64C-AD0F-EE15FBAC713E}" sibTransId="{B1D7DDA7-54B8-314B-AE46-08DBB9010349}"/>
    <dgm:cxn modelId="{FDAFBDC8-5B31-ED46-AC8C-88580AAA37D2}" srcId="{C426DAE6-CB1C-144B-9D58-1A46F657910C}" destId="{B177B468-BD36-C942-B3CE-778BC42AAFE2}" srcOrd="2" destOrd="0" parTransId="{118F6840-6C6F-2941-B514-A4EB51A64D91}" sibTransId="{EB2837BB-4A35-8D45-AC7B-077B32624124}"/>
    <dgm:cxn modelId="{4A7A0CC9-8268-984A-9F5F-29DCE471639F}" type="presOf" srcId="{0F51B479-315B-EF4A-92CD-BDCE3051251E}" destId="{8581397A-548E-6A40-9490-CC5366C651B3}" srcOrd="0" destOrd="0" presId="urn:microsoft.com/office/officeart/2005/8/layout/pyramid4"/>
    <dgm:cxn modelId="{CA5419E5-AC2C-DA46-88B4-83627DEE5AF9}" type="presOf" srcId="{C426DAE6-CB1C-144B-9D58-1A46F657910C}" destId="{FD7CF2D7-FC9C-B949-8430-C1B4C8DF606E}" srcOrd="0" destOrd="0" presId="urn:microsoft.com/office/officeart/2005/8/layout/pyramid4"/>
    <dgm:cxn modelId="{197113FA-422B-BA4C-90FA-23C07C37C4CB}" type="presOf" srcId="{B177B468-BD36-C942-B3CE-778BC42AAFE2}" destId="{26288DB5-54F0-CA4F-BCC2-41D5CB15F3D2}" srcOrd="0" destOrd="0" presId="urn:microsoft.com/office/officeart/2005/8/layout/pyramid4"/>
    <dgm:cxn modelId="{6BA782C1-D6BE-7548-97EA-EDE90959C10A}" type="presParOf" srcId="{FD7CF2D7-FC9C-B949-8430-C1B4C8DF606E}" destId="{F3781516-B971-8A4F-A9A6-C7C65602DA95}" srcOrd="0" destOrd="0" presId="urn:microsoft.com/office/officeart/2005/8/layout/pyramid4"/>
    <dgm:cxn modelId="{76CFED72-E3EC-1B4A-AAA0-AAF43BAEF91F}" type="presParOf" srcId="{FD7CF2D7-FC9C-B949-8430-C1B4C8DF606E}" destId="{8581397A-548E-6A40-9490-CC5366C651B3}" srcOrd="1" destOrd="0" presId="urn:microsoft.com/office/officeart/2005/8/layout/pyramid4"/>
    <dgm:cxn modelId="{3E9BC705-9668-0546-9A23-F5A0573C1CDE}" type="presParOf" srcId="{FD7CF2D7-FC9C-B949-8430-C1B4C8DF606E}" destId="{26288DB5-54F0-CA4F-BCC2-41D5CB15F3D2}" srcOrd="2" destOrd="0" presId="urn:microsoft.com/office/officeart/2005/8/layout/pyramid4"/>
    <dgm:cxn modelId="{E9D91592-BDA0-AF4C-B3F0-441ED9AA21F2}" type="presParOf" srcId="{FD7CF2D7-FC9C-B949-8430-C1B4C8DF606E}" destId="{945C956F-52BD-1C48-8040-FA43FF32BCD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A860A-300C-44FD-B296-A92995A6509C}">
      <dsp:nvSpPr>
        <dsp:cNvPr id="0" name=""/>
        <dsp:cNvSpPr/>
      </dsp:nvSpPr>
      <dsp:spPr>
        <a:xfrm>
          <a:off x="3470" y="29151"/>
          <a:ext cx="3325882" cy="1036800"/>
        </a:xfrm>
        <a:prstGeom prst="rect">
          <a:avLst/>
        </a:prstGeom>
        <a:solidFill>
          <a:srgbClr val="03A2A8"/>
        </a:solidFill>
        <a:ln w="25400" cap="flat" cmpd="sng" algn="ctr">
          <a:solidFill>
            <a:srgbClr val="03A2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Centro di Ricerca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sul Valore Pubblico</a:t>
          </a:r>
        </a:p>
      </dsp:txBody>
      <dsp:txXfrm>
        <a:off x="3470" y="29151"/>
        <a:ext cx="3325882" cy="1036800"/>
      </dsp:txXfrm>
    </dsp:sp>
    <dsp:sp modelId="{3600544F-36DB-4084-B49C-B93CE8923237}">
      <dsp:nvSpPr>
        <dsp:cNvPr id="0" name=""/>
        <dsp:cNvSpPr/>
      </dsp:nvSpPr>
      <dsp:spPr>
        <a:xfrm>
          <a:off x="16268" y="1016746"/>
          <a:ext cx="3313084" cy="1581120"/>
        </a:xfrm>
        <a:prstGeom prst="rect">
          <a:avLst/>
        </a:prstGeom>
        <a:noFill/>
        <a:ln w="28575" cap="flat" cmpd="sng" algn="ctr">
          <a:solidFill>
            <a:srgbClr val="03A2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latin typeface="Montserrat" pitchFamily="2" charset="77"/>
            </a:rPr>
            <a:t>Direttore Scientifico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kern="1200" dirty="0">
              <a:latin typeface="Montserrat" pitchFamily="2" charset="77"/>
            </a:rPr>
            <a:t>DEIDDA GAGLIARDO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sp:txBody>
      <dsp:txXfrm>
        <a:off x="16268" y="1016746"/>
        <a:ext cx="3313084" cy="158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A860A-300C-44FD-B296-A92995A6509C}">
      <dsp:nvSpPr>
        <dsp:cNvPr id="0" name=""/>
        <dsp:cNvSpPr/>
      </dsp:nvSpPr>
      <dsp:spPr>
        <a:xfrm>
          <a:off x="4382" y="29151"/>
          <a:ext cx="4200737" cy="1036800"/>
        </a:xfrm>
        <a:prstGeom prst="rect">
          <a:avLst/>
        </a:prstGeom>
        <a:solidFill>
          <a:srgbClr val="03A2A8"/>
        </a:solidFill>
        <a:ln w="25400" cap="flat" cmpd="sng" algn="ctr">
          <a:solidFill>
            <a:srgbClr val="03A2A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Unione</a:t>
          </a:r>
        </a:p>
        <a:p>
          <a:pPr marL="0" lvl="0" indent="0" algn="ctr" defTabSz="9144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lt1"/>
              </a:solidFill>
              <a:latin typeface="Montserrat" pitchFamily="2" charset="77"/>
              <a:ea typeface="+mn-ea"/>
              <a:cs typeface="+mn-cs"/>
            </a:rPr>
            <a:t>delle Province Italiane</a:t>
          </a:r>
        </a:p>
      </dsp:txBody>
      <dsp:txXfrm>
        <a:off x="4382" y="29151"/>
        <a:ext cx="4200737" cy="1036800"/>
      </dsp:txXfrm>
    </dsp:sp>
    <dsp:sp modelId="{3600544F-36DB-4084-B49C-B93CE8923237}">
      <dsp:nvSpPr>
        <dsp:cNvPr id="0" name=""/>
        <dsp:cNvSpPr/>
      </dsp:nvSpPr>
      <dsp:spPr>
        <a:xfrm>
          <a:off x="20547" y="1016746"/>
          <a:ext cx="4184572" cy="1581120"/>
        </a:xfrm>
        <a:prstGeom prst="rect">
          <a:avLst/>
        </a:prstGeom>
        <a:noFill/>
        <a:ln w="28575" cap="flat" cmpd="sng" algn="ctr">
          <a:solidFill>
            <a:srgbClr val="03A2A8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Presidente </a:t>
          </a:r>
          <a:r>
            <a:rPr lang="it-IT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DE PASCALE</a:t>
          </a:r>
          <a:endParaRPr lang="it-IT" sz="1800" b="1" kern="1200" dirty="0">
            <a:latin typeface="Montserrat" pitchFamily="2" charset="77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r>
            <a:rPr lang="it-IT" sz="18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Direttore Generale </a:t>
          </a:r>
          <a:r>
            <a:rPr lang="it-IT" sz="1800" b="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itchFamily="2" charset="77"/>
              <a:ea typeface="+mn-ea"/>
              <a:cs typeface="+mn-cs"/>
            </a:rPr>
            <a:t>ANTONELLI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3A2A8"/>
            </a:buClr>
            <a:buFont typeface="Arial" panose="020B0604020202020204" pitchFamily="34" charset="0"/>
            <a:buNone/>
          </a:pPr>
          <a:endParaRPr lang="it-IT" sz="1800" b="0" i="0" kern="1200" dirty="0">
            <a:latin typeface="Montserrat" pitchFamily="2" charset="77"/>
          </a:endParaRPr>
        </a:p>
      </dsp:txBody>
      <dsp:txXfrm>
        <a:off x="20547" y="1016746"/>
        <a:ext cx="4184572" cy="15811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781516-B971-8A4F-A9A6-C7C65602DA95}">
      <dsp:nvSpPr>
        <dsp:cNvPr id="0" name=""/>
        <dsp:cNvSpPr/>
      </dsp:nvSpPr>
      <dsp:spPr>
        <a:xfrm>
          <a:off x="3518093" y="0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DOCUMENTO</a:t>
          </a:r>
        </a:p>
      </dsp:txBody>
      <dsp:txXfrm>
        <a:off x="4052304" y="1068421"/>
        <a:ext cx="1068421" cy="1068421"/>
      </dsp:txXfrm>
    </dsp:sp>
    <dsp:sp modelId="{8581397A-548E-6A40-9490-CC5366C651B3}">
      <dsp:nvSpPr>
        <dsp:cNvPr id="0" name=""/>
        <dsp:cNvSpPr/>
      </dsp:nvSpPr>
      <dsp:spPr>
        <a:xfrm>
          <a:off x="2449671" y="2136842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PROCESSO</a:t>
          </a:r>
        </a:p>
      </dsp:txBody>
      <dsp:txXfrm>
        <a:off x="2983882" y="3205263"/>
        <a:ext cx="1068421" cy="1068421"/>
      </dsp:txXfrm>
    </dsp:sp>
    <dsp:sp modelId="{26288DB5-54F0-CA4F-BCC2-41D5CB15F3D2}">
      <dsp:nvSpPr>
        <dsp:cNvPr id="0" name=""/>
        <dsp:cNvSpPr/>
      </dsp:nvSpPr>
      <dsp:spPr>
        <a:xfrm rot="10800000">
          <a:off x="3518093" y="2136842"/>
          <a:ext cx="2136842" cy="2136842"/>
        </a:xfrm>
        <a:prstGeom prst="triangle">
          <a:avLst/>
        </a:prstGeom>
        <a:solidFill>
          <a:schemeClr val="bg1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spc="-50" baseline="0" dirty="0">
              <a:solidFill>
                <a:srgbClr val="03A2A8"/>
              </a:solidFill>
              <a:latin typeface="Montserrat" pitchFamily="2" charset="77"/>
            </a:rPr>
            <a:t>Qualità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03A2A8"/>
              </a:solidFill>
              <a:latin typeface="Montserrat" pitchFamily="2" charset="77"/>
            </a:rPr>
            <a:t>PIAO</a:t>
          </a:r>
        </a:p>
      </dsp:txBody>
      <dsp:txXfrm rot="10800000">
        <a:off x="4052303" y="2136842"/>
        <a:ext cx="1068421" cy="1068421"/>
      </dsp:txXfrm>
    </dsp:sp>
    <dsp:sp modelId="{945C956F-52BD-1C48-8040-FA43FF32BCDD}">
      <dsp:nvSpPr>
        <dsp:cNvPr id="0" name=""/>
        <dsp:cNvSpPr/>
      </dsp:nvSpPr>
      <dsp:spPr>
        <a:xfrm>
          <a:off x="4586514" y="2136842"/>
          <a:ext cx="2136842" cy="2136842"/>
        </a:xfrm>
        <a:prstGeom prst="triangle">
          <a:avLst/>
        </a:prstGeom>
        <a:solidFill>
          <a:srgbClr val="03A2A8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latin typeface="Montserrat" pitchFamily="2" charset="77"/>
            </a:rPr>
            <a:t>SOGGETTI</a:t>
          </a:r>
        </a:p>
      </dsp:txBody>
      <dsp:txXfrm>
        <a:off x="5120725" y="3205263"/>
        <a:ext cx="1068421" cy="1068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294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535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719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55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0987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9328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562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5b883cf20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5b883cf20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135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6153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a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tangolo 31">
            <a:extLst>
              <a:ext uri="{FF2B5EF4-FFF2-40B4-BE49-F238E27FC236}">
                <a16:creationId xmlns:a16="http://schemas.microsoft.com/office/drawing/2014/main" id="{A0B3BD84-6B7B-4B84-A4FC-AB55C33C1B1E}"/>
              </a:ext>
            </a:extLst>
          </p:cNvPr>
          <p:cNvSpPr/>
          <p:nvPr userDrawn="1"/>
        </p:nvSpPr>
        <p:spPr>
          <a:xfrm>
            <a:off x="1" y="3074365"/>
            <a:ext cx="156518" cy="871195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CBFADE0E-D4C8-4B3D-AAAA-1AB1D3DE76D2}"/>
              </a:ext>
            </a:extLst>
          </p:cNvPr>
          <p:cNvSpPr/>
          <p:nvPr userDrawn="1"/>
        </p:nvSpPr>
        <p:spPr>
          <a:xfrm>
            <a:off x="259490" y="3074365"/>
            <a:ext cx="234779" cy="871195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6928ACB0-2EEB-4BE9-B821-F5EBC8884A57}"/>
              </a:ext>
            </a:extLst>
          </p:cNvPr>
          <p:cNvSpPr/>
          <p:nvPr userDrawn="1"/>
        </p:nvSpPr>
        <p:spPr>
          <a:xfrm>
            <a:off x="576649" y="3074365"/>
            <a:ext cx="234779" cy="871195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611836F-0EA9-43DC-B6CA-9C371770340F}"/>
              </a:ext>
            </a:extLst>
          </p:cNvPr>
          <p:cNvSpPr/>
          <p:nvPr userDrawn="1"/>
        </p:nvSpPr>
        <p:spPr>
          <a:xfrm>
            <a:off x="9477632" y="0"/>
            <a:ext cx="2714368" cy="6858000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9C7ED593-CDD9-4AB8-BBF8-2D82D5C19D26}"/>
              </a:ext>
            </a:extLst>
          </p:cNvPr>
          <p:cNvSpPr/>
          <p:nvPr userDrawn="1"/>
        </p:nvSpPr>
        <p:spPr>
          <a:xfrm>
            <a:off x="8340811" y="469557"/>
            <a:ext cx="3274540" cy="59312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190500" dir="2700000" algn="tl" rotWithShape="0">
              <a:schemeClr val="tx2"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0" i="0" dirty="0">
              <a:latin typeface="Montserrat" pitchFamily="2" charset="77"/>
            </a:endParaRPr>
          </a:p>
        </p:txBody>
      </p:sp>
      <p:pic>
        <p:nvPicPr>
          <p:cNvPr id="37" name="Immagine 36" descr="Immagine che contiene testo&#10;&#10;Descrizione generata automaticamente">
            <a:extLst>
              <a:ext uri="{FF2B5EF4-FFF2-40B4-BE49-F238E27FC236}">
                <a16:creationId xmlns:a16="http://schemas.microsoft.com/office/drawing/2014/main" id="{8E42B2FE-BD23-41E5-9881-8D4432AE4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76" y="497110"/>
            <a:ext cx="1896200" cy="1896200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FC337637-5E98-4C45-9B8B-8991E5EAA8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76" y="4492243"/>
            <a:ext cx="1896200" cy="189620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:a16="http://schemas.microsoft.com/office/drawing/2014/main" id="{72E7DC64-BA03-4439-988F-CDCB84FCD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9376" y="2494676"/>
            <a:ext cx="1896200" cy="189620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/>
            </a:lvl1pPr>
          </a:lstStyle>
          <a:p>
            <a:endParaRPr dirty="0"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651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rPr dirty="0"/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665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ACFBC6A-BA9B-F840-AAAF-79DB3F0BB400}" type="datetime1">
              <a:rPr lang="it-IT" smtClean="0"/>
              <a:pPr/>
              <a:t>06/05/24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fld id="{8CFE7FC1-B418-214C-BE0F-7B8ABB510C0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42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56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userDrawn="1">
  <p:cSld name="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7553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64690" y="6476096"/>
            <a:ext cx="754741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2836F5D-E14A-8445-A4D6-C8B8B49E72D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325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iniziale">
    <p:bg>
      <p:bgPr>
        <a:solidFill>
          <a:srgbClr val="03A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385544-1BF5-1847-89AB-9284D09D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665" y="3851939"/>
            <a:ext cx="11519004" cy="647748"/>
          </a:xfrm>
          <a:prstGeom prst="rect">
            <a:avLst/>
          </a:prstGeom>
        </p:spPr>
        <p:txBody>
          <a:bodyPr/>
          <a:lstStyle>
            <a:lvl1pPr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4B5A5149-1BB2-404C-9057-079C3C7E36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666" y="229770"/>
            <a:ext cx="2451167" cy="2346863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A4B47D0-A91C-4614-99E7-28440C949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5472" y="1057428"/>
            <a:ext cx="6303303" cy="363564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B724477-FBD4-4D5C-A3B2-4DEB0EC9F90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9110" y="275685"/>
            <a:ext cx="4576559" cy="2346863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17DA7F9D-47A7-44CA-A381-87F9EC9165D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747" y="5501997"/>
            <a:ext cx="6254509" cy="783339"/>
          </a:xfrm>
          <a:prstGeom prst="rect">
            <a:avLst/>
          </a:prstGeom>
        </p:spPr>
      </p:pic>
      <p:sp>
        <p:nvSpPr>
          <p:cNvPr id="32" name="Segnaposto testo 31">
            <a:extLst>
              <a:ext uri="{FF2B5EF4-FFF2-40B4-BE49-F238E27FC236}">
                <a16:creationId xmlns:a16="http://schemas.microsoft.com/office/drawing/2014/main" id="{543CBAD4-86BC-455D-B422-3FEC58B3AB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6664" y="4692651"/>
            <a:ext cx="3413125" cy="473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it-IT" dirty="0"/>
              <a:t>Nome relatore</a:t>
            </a:r>
          </a:p>
        </p:txBody>
      </p:sp>
    </p:spTree>
    <p:extLst>
      <p:ext uri="{BB962C8B-B14F-4D97-AF65-F5344CB8AC3E}">
        <p14:creationId xmlns:p14="http://schemas.microsoft.com/office/powerpoint/2010/main" val="220138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58731B9-9592-6041-99DB-824995ABF303}"/>
              </a:ext>
            </a:extLst>
          </p:cNvPr>
          <p:cNvSpPr/>
          <p:nvPr userDrawn="1"/>
        </p:nvSpPr>
        <p:spPr>
          <a:xfrm>
            <a:off x="-1" y="285613"/>
            <a:ext cx="212037" cy="857388"/>
          </a:xfrm>
          <a:prstGeom prst="rect">
            <a:avLst/>
          </a:prstGeom>
          <a:solidFill>
            <a:srgbClr val="03A2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it-IT" sz="14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E977A2C-4ABA-8C42-8C17-188A6E69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475768"/>
            <a:ext cx="9269893" cy="477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cs typeface="Rubik" pitchFamily="2" charset="-79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749F992-4D8A-4044-BE69-383C620ADC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037" y="1659835"/>
            <a:ext cx="11744737" cy="42539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23FA29-B356-4E4C-B0E6-E60474810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99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FAD939-E02F-FD46-B98C-02F9996864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B2EE4B2-A68C-C544-BC6B-F6E52C72A83C}"/>
              </a:ext>
            </a:extLst>
          </p:cNvPr>
          <p:cNvCxnSpPr>
            <a:cxnSpLocks/>
          </p:cNvCxnSpPr>
          <p:nvPr userDrawn="1"/>
        </p:nvCxnSpPr>
        <p:spPr>
          <a:xfrm>
            <a:off x="541869" y="6002100"/>
            <a:ext cx="11180679" cy="0"/>
          </a:xfrm>
          <a:prstGeom prst="line">
            <a:avLst/>
          </a:prstGeom>
          <a:ln w="4445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2000">
                  <a:schemeClr val="accent1">
                    <a:lumMod val="45000"/>
                    <a:lumOff val="55000"/>
                  </a:schemeClr>
                </a:gs>
                <a:gs pos="33000">
                  <a:srgbClr val="C8D6ED"/>
                </a:gs>
                <a:gs pos="7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0"/>
                    <a:lumOff val="100000"/>
                  </a:schemeClr>
                </a:gs>
              </a:gsLst>
              <a:lin ang="60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2319" y="447124"/>
            <a:ext cx="7898080" cy="1049339"/>
          </a:xfrm>
        </p:spPr>
        <p:txBody>
          <a:bodyPr anchor="ctr">
            <a:normAutofit/>
          </a:bodyPr>
          <a:lstStyle>
            <a:lvl1pPr marL="0" indent="0">
              <a:buNone/>
              <a:defRPr sz="4400" b="1" baseline="0">
                <a:solidFill>
                  <a:schemeClr val="accent1"/>
                </a:solidFill>
                <a:latin typeface="Basic Sans Bold"/>
              </a:defRPr>
            </a:lvl1pPr>
          </a:lstStyle>
          <a:p>
            <a:pPr lvl="0"/>
            <a:r>
              <a:rPr lang="en-US" dirty="0"/>
              <a:t>Il </a:t>
            </a:r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qui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32319" y="1669518"/>
            <a:ext cx="10930416" cy="400566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800" kern="1200" dirty="0">
                <a:solidFill>
                  <a:schemeClr val="bg1">
                    <a:lumMod val="50000"/>
                  </a:schemeClr>
                </a:solidFill>
                <a:latin typeface="Basic Sans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Il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inserito</a:t>
            </a:r>
            <a:r>
              <a:rPr lang="en-US" dirty="0"/>
              <a:t> qui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AD576F-6844-47CE-BDDD-F8335E5A24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21" y="6141855"/>
            <a:ext cx="2032727" cy="487216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BC85A3C-7621-4A6C-92F8-9AF48D23464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D4F309F-7667-5144-816C-71BAC9DBCAD9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stazione sezione" preserve="1" userDrawn="1">
  <p:cSld name="1_Intestazione sezion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51FC896D-4990-4E92-B14C-047149F0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5871" y="5780128"/>
            <a:ext cx="1077872" cy="107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0741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2971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364690" y="6476096"/>
            <a:ext cx="754741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2836F5D-E14A-8445-A4D6-C8B8B49E72D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66603"/>
      </p:ext>
    </p:extLst>
  </p:cSld>
  <p:clrMapOvr>
    <a:masterClrMapping/>
  </p:clrMapOvr>
  <p:transition spd="slow"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iniziale">
    <p:bg>
      <p:bgPr>
        <a:solidFill>
          <a:srgbClr val="03A2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magine 29">
            <a:extLst>
              <a:ext uri="{FF2B5EF4-FFF2-40B4-BE49-F238E27FC236}">
                <a16:creationId xmlns:a16="http://schemas.microsoft.com/office/drawing/2014/main" id="{17DA7F9D-47A7-44CA-A381-87F9EC9165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13811" y="609485"/>
            <a:ext cx="6254509" cy="783338"/>
          </a:xfrm>
          <a:prstGeom prst="rect">
            <a:avLst/>
          </a:prstGeom>
        </p:spPr>
      </p:pic>
      <p:pic>
        <p:nvPicPr>
          <p:cNvPr id="5" name="Immagine 4" descr="Immagine che contiene testo, Carattere, schermata, Elementi grafici&#10;&#10;Descrizione generata automaticamente">
            <a:extLst>
              <a:ext uri="{FF2B5EF4-FFF2-40B4-BE49-F238E27FC236}">
                <a16:creationId xmlns:a16="http://schemas.microsoft.com/office/drawing/2014/main" id="{576424B4-4CF6-FCDE-A85E-2214E860AA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41823" y="2929223"/>
            <a:ext cx="4905480" cy="2004390"/>
          </a:xfrm>
          <a:prstGeom prst="rect">
            <a:avLst/>
          </a:prstGeom>
        </p:spPr>
      </p:pic>
      <p:pic>
        <p:nvPicPr>
          <p:cNvPr id="8" name="Immagine 7" descr="Immagine che contiene testo, schermata, grafica, Elementi grafici&#10;&#10;Descrizione generata automaticamente">
            <a:extLst>
              <a:ext uri="{FF2B5EF4-FFF2-40B4-BE49-F238E27FC236}">
                <a16:creationId xmlns:a16="http://schemas.microsoft.com/office/drawing/2014/main" id="{59222721-C06E-CE40-F828-5C08FDCD60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7886089" y="1805663"/>
            <a:ext cx="14371731" cy="750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00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458731B9-9592-6041-99DB-824995ABF303}"/>
              </a:ext>
            </a:extLst>
          </p:cNvPr>
          <p:cNvSpPr/>
          <p:nvPr userDrawn="1"/>
        </p:nvSpPr>
        <p:spPr>
          <a:xfrm>
            <a:off x="-1" y="285612"/>
            <a:ext cx="212037" cy="857388"/>
          </a:xfrm>
          <a:prstGeom prst="rect">
            <a:avLst/>
          </a:prstGeom>
          <a:solidFill>
            <a:srgbClr val="03A2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it-IT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8E977A2C-4ABA-8C42-8C17-188A6E69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6" y="475767"/>
            <a:ext cx="9269893" cy="47707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i="0">
                <a:solidFill>
                  <a:schemeClr val="tx1"/>
                </a:solidFill>
                <a:latin typeface="+mn-lt"/>
                <a:cs typeface="Rubik" pitchFamily="2" charset="-79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749F992-4D8A-4044-BE69-383C620ADC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2036" y="1659835"/>
            <a:ext cx="11744737" cy="42539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23FA29-B356-4E4C-B0E6-E60474810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6634" y="5918086"/>
            <a:ext cx="940139" cy="93991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7777A28-50FA-955E-18EC-96D5ACFEF624}"/>
              </a:ext>
            </a:extLst>
          </p:cNvPr>
          <p:cNvSpPr txBox="1"/>
          <p:nvPr userDrawn="1"/>
        </p:nvSpPr>
        <p:spPr>
          <a:xfrm>
            <a:off x="212036" y="6312997"/>
            <a:ext cx="6798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12 Aprile 2024 | La «generazione» del Valore Pubblico. Come i giovani innoveranno le PA</a:t>
            </a:r>
          </a:p>
        </p:txBody>
      </p:sp>
    </p:spTree>
    <p:extLst>
      <p:ext uri="{BB962C8B-B14F-4D97-AF65-F5344CB8AC3E}">
        <p14:creationId xmlns:p14="http://schemas.microsoft.com/office/powerpoint/2010/main" val="37859614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6634" y="5918086"/>
            <a:ext cx="940139" cy="93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04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-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1B1D80-6A42-4AD3-BBF4-6B8613C1B5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635" y="5918085"/>
            <a:ext cx="940139" cy="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8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16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4686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688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0" i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 b="0" i="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6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 i="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 dirty="0"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997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dirty="0">
              <a:latin typeface="Montserrat" pitchFamily="2" charset="77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 i="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 b="0" i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b="0" i="0"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879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723" r:id="rId3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Montserrat" pitchFamily="2" charset="77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737700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5" r:id="rId10"/>
    <p:sldLayoutId id="2147483736" r:id="rId11"/>
    <p:sldLayoutId id="214748374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Montserrat" pitchFamily="2" charset="77"/>
          <a:ea typeface="Montserrat" pitchFamily="2" charset="7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31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5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diagramData" Target="../diagrams/data3.xml"/><Relationship Id="rId21" Type="http://schemas.openxmlformats.org/officeDocument/2006/relationships/image" Target="../media/image50.svg"/><Relationship Id="rId7" Type="http://schemas.microsoft.com/office/2007/relationships/diagramDrawing" Target="../diagrams/drawing3.xml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5" Type="http://schemas.openxmlformats.org/officeDocument/2006/relationships/image" Target="../media/image54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0.svg"/><Relationship Id="rId24" Type="http://schemas.openxmlformats.org/officeDocument/2006/relationships/image" Target="../media/image53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44.svg"/><Relationship Id="rId23" Type="http://schemas.openxmlformats.org/officeDocument/2006/relationships/image" Target="../media/image52.svg"/><Relationship Id="rId28" Type="http://schemas.openxmlformats.org/officeDocument/2006/relationships/image" Target="../media/image57.pn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38.svg"/><Relationship Id="rId14" Type="http://schemas.openxmlformats.org/officeDocument/2006/relationships/image" Target="../media/image43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image" Target="../media/image58.png"/><Relationship Id="rId21" Type="http://schemas.openxmlformats.org/officeDocument/2006/relationships/image" Target="../media/image54.svg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chart" Target="../charts/chart2.xml"/><Relationship Id="rId16" Type="http://schemas.openxmlformats.org/officeDocument/2006/relationships/image" Target="../media/image49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5" Type="http://schemas.openxmlformats.org/officeDocument/2006/relationships/image" Target="../media/image48.svg"/><Relationship Id="rId23" Type="http://schemas.openxmlformats.org/officeDocument/2006/relationships/image" Target="../media/image56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Relationship Id="rId22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4.svg"/><Relationship Id="rId3" Type="http://schemas.openxmlformats.org/officeDocument/2006/relationships/image" Target="../media/image37.png"/><Relationship Id="rId21" Type="http://schemas.openxmlformats.org/officeDocument/2006/relationships/image" Target="../media/image51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0.svg"/><Relationship Id="rId20" Type="http://schemas.openxmlformats.org/officeDocument/2006/relationships/image" Target="../media/image56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19" Type="http://schemas.openxmlformats.org/officeDocument/2006/relationships/image" Target="../media/image55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Relationship Id="rId22" Type="http://schemas.openxmlformats.org/officeDocument/2006/relationships/image" Target="../media/image5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25.emf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4.emf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4">
            <a:extLst>
              <a:ext uri="{FF2B5EF4-FFF2-40B4-BE49-F238E27FC236}">
                <a16:creationId xmlns:a16="http://schemas.microsoft.com/office/drawing/2014/main" id="{7B185B54-EF44-4E90-B461-DCF7022FEB8E}"/>
              </a:ext>
            </a:extLst>
          </p:cNvPr>
          <p:cNvSpPr txBox="1">
            <a:spLocks/>
          </p:cNvSpPr>
          <p:nvPr/>
        </p:nvSpPr>
        <p:spPr>
          <a:xfrm>
            <a:off x="982662" y="2788870"/>
            <a:ext cx="7763713" cy="226111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200" b="1" dirty="0">
                <a:solidFill>
                  <a:srgbClr val="3BB0B4"/>
                </a:solidFill>
                <a:latin typeface="Montserrat" pitchFamily="2" charset="77"/>
              </a:rPr>
              <a:t>Il PIAO come strumento</a:t>
            </a:r>
          </a:p>
          <a:p>
            <a:pPr algn="ctr"/>
            <a:r>
              <a:rPr lang="it-IT" sz="3200" b="1" dirty="0">
                <a:solidFill>
                  <a:srgbClr val="3BB0B4"/>
                </a:solidFill>
                <a:latin typeface="Montserrat" pitchFamily="2" charset="77"/>
              </a:rPr>
              <a:t>di valorizzazione delle Province:</a:t>
            </a:r>
          </a:p>
          <a:p>
            <a:pPr algn="ctr"/>
            <a:r>
              <a:rPr lang="it-IT" sz="2800" b="1" dirty="0">
                <a:solidFill>
                  <a:srgbClr val="3BB0B4"/>
                </a:solidFill>
                <a:latin typeface="Montserrat" pitchFamily="2" charset="77"/>
              </a:rPr>
              <a:t>Linee Guida PIAO UPI-CERVAP</a:t>
            </a:r>
          </a:p>
          <a:p>
            <a:pPr algn="ctr"/>
            <a:endParaRPr lang="it-IT" sz="2800" b="1" dirty="0">
              <a:solidFill>
                <a:srgbClr val="3BB0B4"/>
              </a:solidFill>
              <a:latin typeface="Montserrat" pitchFamily="2" charset="77"/>
            </a:endParaRPr>
          </a:p>
          <a:p>
            <a:pPr algn="ctr"/>
            <a:r>
              <a:rPr lang="it-IT" sz="2800" b="1" dirty="0">
                <a:solidFill>
                  <a:srgbClr val="3BB0B4"/>
                </a:solidFill>
                <a:latin typeface="Montserrat" pitchFamily="2" charset="77"/>
              </a:rPr>
              <a:t>07 maggio 2024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25BB4945-BEF4-423E-94FC-EF84FD574885}"/>
              </a:ext>
            </a:extLst>
          </p:cNvPr>
          <p:cNvSpPr txBox="1">
            <a:spLocks/>
          </p:cNvSpPr>
          <p:nvPr/>
        </p:nvSpPr>
        <p:spPr>
          <a:xfrm>
            <a:off x="982663" y="4103688"/>
            <a:ext cx="7040562" cy="1089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it-IT" sz="2400" b="0" i="0" u="none" strike="noStrike" kern="1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it-IT" dirty="0">
              <a:latin typeface="Montserrat" pitchFamily="2" charset="77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37EE6DC-F89D-9258-870C-27E61748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56" y="4816642"/>
            <a:ext cx="1471613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65E6CDC5-7203-E94A-3B28-7156A6FC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58739"/>
            <a:ext cx="206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Agenzia per la coesione territoriale logo">
            <a:extLst>
              <a:ext uri="{FF2B5EF4-FFF2-40B4-BE49-F238E27FC236}">
                <a16:creationId xmlns:a16="http://schemas.microsoft.com/office/drawing/2014/main" id="{EDFCF812-25C8-7BAE-33A9-3E77A4F0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9" y="104776"/>
            <a:ext cx="21685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DAB9F4-D432-EFCF-45AF-5F3312B03F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3" y="149225"/>
            <a:ext cx="1397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C8FA46F-513E-D4E6-F16B-2032126A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39701"/>
            <a:ext cx="151288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4">
            <a:extLst>
              <a:ext uri="{FF2B5EF4-FFF2-40B4-BE49-F238E27FC236}">
                <a16:creationId xmlns:a16="http://schemas.microsoft.com/office/drawing/2014/main" id="{738B184A-4192-5214-3955-41C548D9AB8A}"/>
              </a:ext>
            </a:extLst>
          </p:cNvPr>
          <p:cNvSpPr txBox="1">
            <a:spLocks/>
          </p:cNvSpPr>
          <p:nvPr/>
        </p:nvSpPr>
        <p:spPr>
          <a:xfrm>
            <a:off x="4466897" y="6445749"/>
            <a:ext cx="4964859" cy="395552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2500" b="1" i="1" dirty="0">
                <a:solidFill>
                  <a:srgbClr val="3BB0B4"/>
                </a:solidFill>
                <a:latin typeface="Montserrat" pitchFamily="2" charset="77"/>
              </a:rPr>
              <a:t>Enrico DEIDDA GAGLIARDO</a:t>
            </a:r>
          </a:p>
        </p:txBody>
      </p:sp>
    </p:spTree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Diagram group">
            <a:extLst>
              <a:ext uri="{FF2B5EF4-FFF2-40B4-BE49-F238E27FC236}">
                <a16:creationId xmlns:a16="http://schemas.microsoft.com/office/drawing/2014/main" id="{18915E78-34FB-661A-1452-2764E561594D}"/>
              </a:ext>
            </a:extLst>
          </p:cNvPr>
          <p:cNvGrpSpPr/>
          <p:nvPr/>
        </p:nvGrpSpPr>
        <p:grpSpPr>
          <a:xfrm>
            <a:off x="-258063" y="2228588"/>
            <a:ext cx="6049100" cy="898268"/>
            <a:chOff x="4127352" y="0"/>
            <a:chExt cx="2921394" cy="2921394"/>
          </a:xfrm>
          <a:scene3d>
            <a:camera prst="isometricOffAxis2Left" zoom="95000"/>
            <a:lightRig rig="flat" dir="t"/>
          </a:scene3d>
        </p:grpSpPr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E57AD52C-2DA3-D2EA-DD8B-8ABFA71CB8C7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</p:grpSpPr>
          <p:sp>
            <p:nvSpPr>
              <p:cNvPr id="10" name="Rettangolo 9">
                <a:extLst>
                  <a:ext uri="{FF2B5EF4-FFF2-40B4-BE49-F238E27FC236}">
                    <a16:creationId xmlns:a16="http://schemas.microsoft.com/office/drawing/2014/main" id="{26AC2FC7-A5A5-C432-121D-32BA8EBC5FEF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no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1" name="Triangolo 4">
                <a:extLst>
                  <a:ext uri="{FF2B5EF4-FFF2-40B4-BE49-F238E27FC236}">
                    <a16:creationId xmlns:a16="http://schemas.microsoft.com/office/drawing/2014/main" id="{1673CAA8-DD65-2353-24EE-ACB569EB8F68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1) SEMPLIFICAZIONE</a:t>
                </a:r>
              </a:p>
            </p:txBody>
          </p:sp>
        </p:grpSp>
      </p:grpSp>
      <p:grpSp>
        <p:nvGrpSpPr>
          <p:cNvPr id="13" name="Diagram group">
            <a:extLst>
              <a:ext uri="{FF2B5EF4-FFF2-40B4-BE49-F238E27FC236}">
                <a16:creationId xmlns:a16="http://schemas.microsoft.com/office/drawing/2014/main" id="{BA883B26-3738-3DDF-6BFF-184FBA8A16E9}"/>
              </a:ext>
            </a:extLst>
          </p:cNvPr>
          <p:cNvGrpSpPr/>
          <p:nvPr/>
        </p:nvGrpSpPr>
        <p:grpSpPr>
          <a:xfrm>
            <a:off x="954159" y="1673188"/>
            <a:ext cx="5506695" cy="898268"/>
            <a:chOff x="4127352" y="0"/>
            <a:chExt cx="2921394" cy="2921394"/>
          </a:xfrm>
          <a:scene3d>
            <a:camera prst="isometricOffAxis2Left" zoom="95000"/>
            <a:lightRig rig="flat" dir="t"/>
          </a:scene3d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6B1479AF-8442-ED86-4E5E-19E39449ABB1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</p:grpSpPr>
          <p:sp>
            <p:nvSpPr>
              <p:cNvPr id="15" name="Rettangolo 14">
                <a:extLst>
                  <a:ext uri="{FF2B5EF4-FFF2-40B4-BE49-F238E27FC236}">
                    <a16:creationId xmlns:a16="http://schemas.microsoft.com/office/drawing/2014/main" id="{7A218B27-E8C7-0F49-54F0-3BE8FC486503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no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6" name="Triangolo 4">
                <a:extLst>
                  <a:ext uri="{FF2B5EF4-FFF2-40B4-BE49-F238E27FC236}">
                    <a16:creationId xmlns:a16="http://schemas.microsoft.com/office/drawing/2014/main" id="{103A1D34-2C06-259D-6955-54795279D31C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2) SELETTIVITA’</a:t>
                </a:r>
              </a:p>
            </p:txBody>
          </p:sp>
        </p:grpSp>
      </p:grpSp>
      <p:grpSp>
        <p:nvGrpSpPr>
          <p:cNvPr id="2" name="Diagram group">
            <a:extLst>
              <a:ext uri="{FF2B5EF4-FFF2-40B4-BE49-F238E27FC236}">
                <a16:creationId xmlns:a16="http://schemas.microsoft.com/office/drawing/2014/main" id="{8F3092C8-4553-657F-9BFB-ACCFEB42908A}"/>
              </a:ext>
            </a:extLst>
          </p:cNvPr>
          <p:cNvGrpSpPr/>
          <p:nvPr/>
        </p:nvGrpSpPr>
        <p:grpSpPr>
          <a:xfrm>
            <a:off x="2516603" y="1327488"/>
            <a:ext cx="5506695" cy="898268"/>
            <a:chOff x="4127352" y="0"/>
            <a:chExt cx="2921394" cy="2921394"/>
          </a:xfrm>
          <a:noFill/>
          <a:scene3d>
            <a:camera prst="isometricOffAxis2Left" zoom="95000"/>
            <a:lightRig rig="flat" dir="t"/>
          </a:scene3d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F3F30277-0227-C298-5980-1817FA347CA3}"/>
                </a:ext>
              </a:extLst>
            </p:cNvPr>
            <p:cNvGrpSpPr/>
            <p:nvPr/>
          </p:nvGrpSpPr>
          <p:grpSpPr>
            <a:xfrm>
              <a:off x="4127352" y="0"/>
              <a:ext cx="2921394" cy="2921394"/>
              <a:chOff x="4127352" y="0"/>
              <a:chExt cx="2921394" cy="2921394"/>
            </a:xfrm>
            <a:grpFill/>
          </p:grpSpPr>
          <p:sp>
            <p:nvSpPr>
              <p:cNvPr id="12" name="Rettangolo 11">
                <a:extLst>
                  <a:ext uri="{FF2B5EF4-FFF2-40B4-BE49-F238E27FC236}">
                    <a16:creationId xmlns:a16="http://schemas.microsoft.com/office/drawing/2014/main" id="{A577DE99-F394-DF58-0490-73311B63C7E2}"/>
                  </a:ext>
                </a:extLst>
              </p:cNvPr>
              <p:cNvSpPr/>
              <p:nvPr/>
            </p:nvSpPr>
            <p:spPr>
              <a:xfrm>
                <a:off x="4127352" y="0"/>
                <a:ext cx="2921394" cy="2921394"/>
              </a:xfrm>
              <a:prstGeom prst="rect">
                <a:avLst/>
              </a:prstGeom>
              <a:grpFill/>
              <a:ln>
                <a:noFill/>
              </a:ln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endParaRPr>
              </a:p>
            </p:txBody>
          </p:sp>
          <p:sp>
            <p:nvSpPr>
              <p:cNvPr id="17" name="Triangolo 4">
                <a:extLst>
                  <a:ext uri="{FF2B5EF4-FFF2-40B4-BE49-F238E27FC236}">
                    <a16:creationId xmlns:a16="http://schemas.microsoft.com/office/drawing/2014/main" id="{A25B10BC-E77C-7750-7C77-3F1E1850628E}"/>
                  </a:ext>
                </a:extLst>
              </p:cNvPr>
              <p:cNvSpPr txBox="1"/>
              <p:nvPr/>
            </p:nvSpPr>
            <p:spPr>
              <a:xfrm>
                <a:off x="4857701" y="1460697"/>
                <a:ext cx="1460697" cy="1460697"/>
              </a:xfrm>
              <a:prstGeom prst="rect">
                <a:avLst/>
              </a:prstGeom>
              <a:grpFill/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marL="0" marR="0" lvl="0" indent="0" algn="ctr" defTabSz="888978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3A2A8"/>
                    </a:solidFill>
                    <a:effectLst/>
                    <a:uLnTx/>
                    <a:uFillTx/>
                    <a:latin typeface="Montserrat" pitchFamily="2" charset="77"/>
                    <a:ea typeface="+mn-ea"/>
                    <a:cs typeface="+mn-cs"/>
                  </a:rPr>
                  <a:t>3) ADEGUATEZZA</a:t>
                </a:r>
              </a:p>
            </p:txBody>
          </p:sp>
        </p:grpSp>
      </p:grpSp>
      <p:sp>
        <p:nvSpPr>
          <p:cNvPr id="21" name="Triangolo 4">
            <a:extLst>
              <a:ext uri="{FF2B5EF4-FFF2-40B4-BE49-F238E27FC236}">
                <a16:creationId xmlns:a16="http://schemas.microsoft.com/office/drawing/2014/main" id="{A4F5214B-C625-D0EC-C31E-6A56C30101B2}"/>
              </a:ext>
            </a:extLst>
          </p:cNvPr>
          <p:cNvSpPr txBox="1"/>
          <p:nvPr/>
        </p:nvSpPr>
        <p:spPr>
          <a:xfrm>
            <a:off x="4823792" y="2468022"/>
            <a:ext cx="2753347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4) INTEGRAZIONE</a:t>
            </a:r>
          </a:p>
        </p:txBody>
      </p:sp>
      <p:sp>
        <p:nvSpPr>
          <p:cNvPr id="22" name="Triangolo 4">
            <a:extLst>
              <a:ext uri="{FF2B5EF4-FFF2-40B4-BE49-F238E27FC236}">
                <a16:creationId xmlns:a16="http://schemas.microsoft.com/office/drawing/2014/main" id="{75191AA3-E1CA-184E-3AEE-227C8CB72F71}"/>
              </a:ext>
            </a:extLst>
          </p:cNvPr>
          <p:cNvSpPr txBox="1"/>
          <p:nvPr/>
        </p:nvSpPr>
        <p:spPr>
          <a:xfrm>
            <a:off x="5462064" y="3283571"/>
            <a:ext cx="3335049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5) FUNZIONALITA’ al VP</a:t>
            </a:r>
          </a:p>
        </p:txBody>
      </p:sp>
      <p:sp>
        <p:nvSpPr>
          <p:cNvPr id="26" name="Triangolo 4">
            <a:extLst>
              <a:ext uri="{FF2B5EF4-FFF2-40B4-BE49-F238E27FC236}">
                <a16:creationId xmlns:a16="http://schemas.microsoft.com/office/drawing/2014/main" id="{018F01DF-0654-7CD6-2F5B-00F067BE047E}"/>
              </a:ext>
            </a:extLst>
          </p:cNvPr>
          <p:cNvSpPr txBox="1"/>
          <p:nvPr/>
        </p:nvSpPr>
        <p:spPr>
          <a:xfrm>
            <a:off x="5806604" y="4354643"/>
            <a:ext cx="3335049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6) PARTECIPAZIONE Responsabili PIAO</a:t>
            </a:r>
          </a:p>
        </p:txBody>
      </p:sp>
      <p:sp>
        <p:nvSpPr>
          <p:cNvPr id="27" name="Triangolo 4">
            <a:extLst>
              <a:ext uri="{FF2B5EF4-FFF2-40B4-BE49-F238E27FC236}">
                <a16:creationId xmlns:a16="http://schemas.microsoft.com/office/drawing/2014/main" id="{43595606-3C1D-0AAB-F2DB-0AB57381E236}"/>
              </a:ext>
            </a:extLst>
          </p:cNvPr>
          <p:cNvSpPr txBox="1"/>
          <p:nvPr/>
        </p:nvSpPr>
        <p:spPr>
          <a:xfrm>
            <a:off x="6436289" y="5620708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7) PARTECIPAZIONE Responsabili Obiettivi VP</a:t>
            </a:r>
          </a:p>
        </p:txBody>
      </p:sp>
      <p:sp>
        <p:nvSpPr>
          <p:cNvPr id="28" name="Triangolo 4">
            <a:extLst>
              <a:ext uri="{FF2B5EF4-FFF2-40B4-BE49-F238E27FC236}">
                <a16:creationId xmlns:a16="http://schemas.microsoft.com/office/drawing/2014/main" id="{92B48472-DB37-2F98-EFCF-1E96970D5AAE}"/>
              </a:ext>
            </a:extLst>
          </p:cNvPr>
          <p:cNvSpPr txBox="1"/>
          <p:nvPr/>
        </p:nvSpPr>
        <p:spPr>
          <a:xfrm>
            <a:off x="2788965" y="6249015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8) PARTECIPAZIONE Stakeholders</a:t>
            </a:r>
          </a:p>
        </p:txBody>
      </p:sp>
      <p:sp>
        <p:nvSpPr>
          <p:cNvPr id="29" name="Triangolo 4">
            <a:extLst>
              <a:ext uri="{FF2B5EF4-FFF2-40B4-BE49-F238E27FC236}">
                <a16:creationId xmlns:a16="http://schemas.microsoft.com/office/drawing/2014/main" id="{163287E6-CBED-EE61-44C4-4F7B0AD777BC}"/>
              </a:ext>
            </a:extLst>
          </p:cNvPr>
          <p:cNvSpPr txBox="1"/>
          <p:nvPr/>
        </p:nvSpPr>
        <p:spPr>
          <a:xfrm>
            <a:off x="-372479" y="5171575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9) Chiarezza ruoli</a:t>
            </a:r>
          </a:p>
        </p:txBody>
      </p:sp>
      <p:sp>
        <p:nvSpPr>
          <p:cNvPr id="30" name="Triangolo 4">
            <a:extLst>
              <a:ext uri="{FF2B5EF4-FFF2-40B4-BE49-F238E27FC236}">
                <a16:creationId xmlns:a16="http://schemas.microsoft.com/office/drawing/2014/main" id="{6C64D8AC-CD4D-3642-A156-7CB72483CB77}"/>
              </a:ext>
            </a:extLst>
          </p:cNvPr>
          <p:cNvSpPr txBox="1"/>
          <p:nvPr/>
        </p:nvSpPr>
        <p:spPr>
          <a:xfrm>
            <a:off x="137704" y="3752596"/>
            <a:ext cx="3773713" cy="449135"/>
          </a:xfrm>
          <a:prstGeom prst="rect">
            <a:avLst/>
          </a:prstGeom>
          <a:scene3d>
            <a:camera prst="isometricOffAxis2Left" zoom="95000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10) Sequenza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+VP, +PERF,</a:t>
            </a:r>
          </a:p>
          <a:p>
            <a:pPr marL="0" marR="0" lvl="0" indent="0" algn="ctr" defTabSz="88897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03A2A8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- RISCHI, +SALUTE</a:t>
            </a:r>
          </a:p>
        </p:txBody>
      </p:sp>
      <p:graphicFrame>
        <p:nvGraphicFramePr>
          <p:cNvPr id="31" name="Diagramma 30">
            <a:extLst>
              <a:ext uri="{FF2B5EF4-FFF2-40B4-BE49-F238E27FC236}">
                <a16:creationId xmlns:a16="http://schemas.microsoft.com/office/drawing/2014/main" id="{0E49CBE6-4291-F148-0E64-37238BD471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9346952"/>
              </p:ext>
            </p:extLst>
          </p:nvPr>
        </p:nvGraphicFramePr>
        <p:xfrm>
          <a:off x="119107" y="2129227"/>
          <a:ext cx="9173028" cy="4273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olo 2">
            <a:extLst>
              <a:ext uri="{FF2B5EF4-FFF2-40B4-BE49-F238E27FC236}">
                <a16:creationId xmlns:a16="http://schemas.microsoft.com/office/drawing/2014/main" id="{2524FA09-C647-1261-46A1-1AE3CD06E827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2DF879-A6E7-9AAD-D971-4D95D5E39F8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2) OSSERVATORIO PIAO PROVINCE: </a:t>
            </a:r>
            <a:r>
              <a:rPr lang="it-IT" sz="2500" b="1" i="1" dirty="0">
                <a:latin typeface="Montserrat" pitchFamily="2" charset="77"/>
              </a:rPr>
              <a:t>metodo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5CAB12-8DFE-3205-9B03-48B5454354DC}"/>
              </a:ext>
            </a:extLst>
          </p:cNvPr>
          <p:cNvSpPr txBox="1"/>
          <p:nvPr/>
        </p:nvSpPr>
        <p:spPr>
          <a:xfrm>
            <a:off x="2330834" y="721165"/>
            <a:ext cx="61364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10 CRITERI DI QUALITA’ DEI PIAO</a:t>
            </a:r>
            <a:endParaRPr lang="it-IT" sz="2500" b="1" i="1" dirty="0">
              <a:solidFill>
                <a:srgbClr val="3BB0B4"/>
              </a:solidFill>
              <a:latin typeface="Montserrat" pitchFamily="2" charset="77"/>
            </a:endParaRPr>
          </a:p>
        </p:txBody>
      </p:sp>
      <p:pic>
        <p:nvPicPr>
          <p:cNvPr id="3" name="Elemento grafico 2" descr="Muro di mattoni dell'edificio con riempimento a tinta unita">
            <a:extLst>
              <a:ext uri="{FF2B5EF4-FFF2-40B4-BE49-F238E27FC236}">
                <a16:creationId xmlns:a16="http://schemas.microsoft.com/office/drawing/2014/main" id="{0BB87724-4B04-3699-DA84-370D566FF8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07903">
            <a:off x="1165790" y="2446519"/>
            <a:ext cx="383414" cy="383414"/>
          </a:xfrm>
          <a:prstGeom prst="rect">
            <a:avLst/>
          </a:prstGeom>
        </p:spPr>
      </p:pic>
      <p:pic>
        <p:nvPicPr>
          <p:cNvPr id="6" name="Elemento grafico 5" descr="Lente di ingrandimento con riempimento a tinta unita">
            <a:extLst>
              <a:ext uri="{FF2B5EF4-FFF2-40B4-BE49-F238E27FC236}">
                <a16:creationId xmlns:a16="http://schemas.microsoft.com/office/drawing/2014/main" id="{6F52C4DF-3B00-C282-7B20-75C577AEDB6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830150">
            <a:off x="2440989" y="2036843"/>
            <a:ext cx="383414" cy="291984"/>
          </a:xfrm>
          <a:prstGeom prst="rect">
            <a:avLst/>
          </a:prstGeom>
        </p:spPr>
      </p:pic>
      <p:pic>
        <p:nvPicPr>
          <p:cNvPr id="19" name="Elemento grafico 18" descr="Canestro da basket con riempimento a tinta unita">
            <a:extLst>
              <a:ext uri="{FF2B5EF4-FFF2-40B4-BE49-F238E27FC236}">
                <a16:creationId xmlns:a16="http://schemas.microsoft.com/office/drawing/2014/main" id="{9DC501D1-51E3-0E42-B5DC-8961682C6C4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475830">
            <a:off x="3801836" y="1638383"/>
            <a:ext cx="385742" cy="385742"/>
          </a:xfrm>
          <a:prstGeom prst="rect">
            <a:avLst/>
          </a:prstGeom>
        </p:spPr>
      </p:pic>
      <p:pic>
        <p:nvPicPr>
          <p:cNvPr id="20" name="Elemento grafico 19" descr="Blockchain con riempimento a tinta unita">
            <a:extLst>
              <a:ext uri="{FF2B5EF4-FFF2-40B4-BE49-F238E27FC236}">
                <a16:creationId xmlns:a16="http://schemas.microsoft.com/office/drawing/2014/main" id="{9B37C108-E842-80C3-3A70-BEE8C4029C4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512690">
            <a:off x="7304742" y="2672139"/>
            <a:ext cx="383415" cy="331294"/>
          </a:xfrm>
          <a:prstGeom prst="rect">
            <a:avLst/>
          </a:prstGeom>
        </p:spPr>
      </p:pic>
      <p:pic>
        <p:nvPicPr>
          <p:cNvPr id="23" name="Elemento grafico 22" descr="Grafico a barre con andamento ascendente con riempimento a tinta unita">
            <a:extLst>
              <a:ext uri="{FF2B5EF4-FFF2-40B4-BE49-F238E27FC236}">
                <a16:creationId xmlns:a16="http://schemas.microsoft.com/office/drawing/2014/main" id="{AEEEE7D8-8786-CAC8-5816-E623ADB467E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12690">
            <a:off x="8474436" y="3508138"/>
            <a:ext cx="461839" cy="461839"/>
          </a:xfrm>
          <a:prstGeom prst="rect">
            <a:avLst/>
          </a:prstGeom>
        </p:spPr>
      </p:pic>
      <p:pic>
        <p:nvPicPr>
          <p:cNvPr id="25" name="Elemento grafico 24" descr="Gruppo con riempimento a tinta unita">
            <a:extLst>
              <a:ext uri="{FF2B5EF4-FFF2-40B4-BE49-F238E27FC236}">
                <a16:creationId xmlns:a16="http://schemas.microsoft.com/office/drawing/2014/main" id="{80D95F61-89D4-810E-1B39-435271EC490A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400045">
            <a:off x="2926214" y="5940123"/>
            <a:ext cx="481971" cy="481971"/>
          </a:xfrm>
          <a:prstGeom prst="rect">
            <a:avLst/>
          </a:prstGeom>
        </p:spPr>
      </p:pic>
      <p:pic>
        <p:nvPicPr>
          <p:cNvPr id="35" name="Elemento grafico 34" descr="Social network con riempimento a tinta unita">
            <a:extLst>
              <a:ext uri="{FF2B5EF4-FFF2-40B4-BE49-F238E27FC236}">
                <a16:creationId xmlns:a16="http://schemas.microsoft.com/office/drawing/2014/main" id="{F21CD6E5-EB1E-2B4E-0FBE-9F11F19C8B9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512690">
            <a:off x="8643178" y="4426016"/>
            <a:ext cx="663020" cy="663020"/>
          </a:xfrm>
          <a:prstGeom prst="rect">
            <a:avLst/>
          </a:prstGeom>
        </p:spPr>
      </p:pic>
      <p:pic>
        <p:nvPicPr>
          <p:cNvPr id="37" name="Elemento grafico 36" descr="Brainstorming di gruppo con riempimento a tinta unita">
            <a:extLst>
              <a:ext uri="{FF2B5EF4-FFF2-40B4-BE49-F238E27FC236}">
                <a16:creationId xmlns:a16="http://schemas.microsoft.com/office/drawing/2014/main" id="{679A026A-C4FB-D547-D866-1F045FB3FD40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512690">
            <a:off x="9859994" y="5804220"/>
            <a:ext cx="531246" cy="531246"/>
          </a:xfrm>
          <a:prstGeom prst="rect">
            <a:avLst/>
          </a:prstGeom>
        </p:spPr>
      </p:pic>
      <p:pic>
        <p:nvPicPr>
          <p:cNvPr id="41" name="Elemento grafico 40" descr="Gestione con riempimento a tinta unita">
            <a:extLst>
              <a:ext uri="{FF2B5EF4-FFF2-40B4-BE49-F238E27FC236}">
                <a16:creationId xmlns:a16="http://schemas.microsoft.com/office/drawing/2014/main" id="{B08B1D7D-1665-A830-4719-9F8A74823AC6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480820">
            <a:off x="-25904" y="5052594"/>
            <a:ext cx="617238" cy="617238"/>
          </a:xfrm>
          <a:prstGeom prst="rect">
            <a:avLst/>
          </a:prstGeom>
        </p:spPr>
      </p:pic>
      <p:pic>
        <p:nvPicPr>
          <p:cNvPr id="43" name="Elemento grafico 42" descr="Connesso con riempimento a tinta unita">
            <a:extLst>
              <a:ext uri="{FF2B5EF4-FFF2-40B4-BE49-F238E27FC236}">
                <a16:creationId xmlns:a16="http://schemas.microsoft.com/office/drawing/2014/main" id="{A7E4C04F-04F4-E4D2-BEBC-61A575CE4AD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 rot="430065">
            <a:off x="541676" y="3419376"/>
            <a:ext cx="712417" cy="712417"/>
          </a:xfrm>
          <a:prstGeom prst="rect">
            <a:avLst/>
          </a:prstGeom>
        </p:spPr>
      </p:pic>
      <p:pic>
        <p:nvPicPr>
          <p:cNvPr id="24" name="Immagine 23" descr="Immagine che contiene mappa, disegno, schizzo, arte&#10;&#10;Descrizione generata automaticamente">
            <a:extLst>
              <a:ext uri="{FF2B5EF4-FFF2-40B4-BE49-F238E27FC236}">
                <a16:creationId xmlns:a16="http://schemas.microsoft.com/office/drawing/2014/main" id="{BDAC4AA3-ED75-C02C-2B01-D7C68BAC8A79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17" r="21938"/>
          <a:stretch/>
        </p:blipFill>
        <p:spPr>
          <a:xfrm>
            <a:off x="9939485" y="1912229"/>
            <a:ext cx="1503561" cy="1878100"/>
          </a:xfrm>
          <a:prstGeom prst="rect">
            <a:avLst/>
          </a:prstGeom>
          <a:ln w="38100" cap="sq">
            <a:solidFill>
              <a:srgbClr val="3BB0B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Segnaposto contenuto 2">
            <a:extLst>
              <a:ext uri="{FF2B5EF4-FFF2-40B4-BE49-F238E27FC236}">
                <a16:creationId xmlns:a16="http://schemas.microsoft.com/office/drawing/2014/main" id="{286BE04E-9A25-BC1D-C780-700F8D9FBAB6}"/>
              </a:ext>
            </a:extLst>
          </p:cNvPr>
          <p:cNvSpPr txBox="1">
            <a:spLocks/>
          </p:cNvSpPr>
          <p:nvPr/>
        </p:nvSpPr>
        <p:spPr>
          <a:xfrm>
            <a:off x="9227598" y="547073"/>
            <a:ext cx="2956722" cy="12295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 algn="just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PIAO 2022-2024 e 2023-2025</a:t>
            </a: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Metodologia scientifica</a:t>
            </a:r>
            <a:endParaRPr lang="it-IT" sz="1400" i="1" spc="-40" dirty="0"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indent="-92075" algn="just">
              <a:lnSpc>
                <a:spcPct val="100000"/>
              </a:lnSpc>
              <a:spcBef>
                <a:spcPts val="0"/>
              </a:spcBef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10 valutatori esperti e anonimi</a:t>
            </a:r>
            <a:endParaRPr lang="it-IT" sz="1400" b="1" spc="-40" dirty="0"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Strumento automatizzato</a:t>
            </a:r>
            <a:endParaRPr lang="it-IT" sz="1400" spc="-40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" lvl="0" indent="-92075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it-IT" sz="1400" b="1" spc="-4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3 round di valutazione</a:t>
            </a:r>
            <a:endParaRPr lang="it-IT" sz="1400" kern="0" spc="-40" dirty="0">
              <a:solidFill>
                <a:srgbClr val="1D1D1B"/>
              </a:solidFill>
              <a:latin typeface="Montserrat" pitchFamily="2" charset="77"/>
              <a:cs typeface="Arial"/>
            </a:endParaRPr>
          </a:p>
          <a:p>
            <a:pPr marL="0" indent="0">
              <a:buNone/>
            </a:pPr>
            <a:endParaRPr kumimoji="0" lang="it-IT" sz="26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it-IT" sz="26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4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/>
      <p:bldP spid="27" grpId="0"/>
      <p:bldP spid="28" grpId="0"/>
      <p:bldP spid="29" grpId="0"/>
      <p:bldP spid="30" grpId="0"/>
      <p:bldGraphic spid="31" grpId="0">
        <p:bldAsOne/>
      </p:bldGraphic>
      <p:bldP spid="18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B4B17B12-68B3-39B6-056E-D0A3EF30B9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1134374"/>
              </p:ext>
            </p:extLst>
          </p:nvPr>
        </p:nvGraphicFramePr>
        <p:xfrm>
          <a:off x="603148" y="647700"/>
          <a:ext cx="8477250" cy="605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CE7A8339-9E36-0DFF-A4C9-98940363BF5D}"/>
              </a:ext>
            </a:extLst>
          </p:cNvPr>
          <p:cNvCxnSpPr/>
          <p:nvPr/>
        </p:nvCxnSpPr>
        <p:spPr>
          <a:xfrm flipV="1">
            <a:off x="2725536" y="1838325"/>
            <a:ext cx="1924050" cy="1590675"/>
          </a:xfrm>
          <a:prstGeom prst="straightConnector1">
            <a:avLst/>
          </a:prstGeom>
          <a:ln w="57150">
            <a:solidFill>
              <a:srgbClr val="3BB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9E3E2B-ECE6-967E-6554-FB37F817B5C3}"/>
              </a:ext>
            </a:extLst>
          </p:cNvPr>
          <p:cNvSpPr txBox="1"/>
          <p:nvPr/>
        </p:nvSpPr>
        <p:spPr>
          <a:xfrm>
            <a:off x="2860431" y="2257425"/>
            <a:ext cx="97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3BB0B4"/>
                </a:solidFill>
              </a:rPr>
              <a:t>+17,6%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7708FA-999D-21DB-175C-A576EFE46460}"/>
              </a:ext>
            </a:extLst>
          </p:cNvPr>
          <p:cNvSpPr txBox="1"/>
          <p:nvPr/>
        </p:nvSpPr>
        <p:spPr>
          <a:xfrm>
            <a:off x="8944427" y="647699"/>
            <a:ext cx="3175463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Qualità documento</a:t>
            </a:r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: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miglioramento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tra i due cicli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pari al </a:t>
            </a:r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17,6%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CD821A-292E-4C95-2F28-1900B0753B81}"/>
              </a:ext>
            </a:extLst>
          </p:cNvPr>
          <p:cNvSpPr txBox="1"/>
          <p:nvPr/>
        </p:nvSpPr>
        <p:spPr>
          <a:xfrm>
            <a:off x="9016537" y="3059366"/>
            <a:ext cx="317546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Qualità</a:t>
            </a:r>
          </a:p>
          <a:p>
            <a:pPr algn="ctr"/>
            <a:r>
              <a:rPr lang="it-IT" sz="2500" b="1" dirty="0">
                <a:solidFill>
                  <a:srgbClr val="3BB0B4"/>
                </a:solidFill>
                <a:latin typeface="Montserrat" pitchFamily="2" charset="77"/>
              </a:rPr>
              <a:t>processo e soggetti</a:t>
            </a:r>
            <a:r>
              <a:rPr lang="it-IT" sz="2500" b="1" dirty="0">
                <a:solidFill>
                  <a:schemeClr val="tx1"/>
                </a:solidFill>
                <a:latin typeface="Montserrat" pitchFamily="2" charset="77"/>
              </a:rPr>
              <a:t>: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miglioramento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tra i due cicli</a:t>
            </a:r>
          </a:p>
          <a:p>
            <a:pPr algn="ctr"/>
            <a:r>
              <a:rPr lang="it-IT" sz="2500" dirty="0">
                <a:solidFill>
                  <a:schemeClr val="tx1"/>
                </a:solidFill>
                <a:latin typeface="Montserrat" pitchFamily="2" charset="77"/>
              </a:rPr>
              <a:t>pari al </a:t>
            </a:r>
            <a:r>
              <a:rPr lang="it-IT" sz="2500" b="1" dirty="0">
                <a:solidFill>
                  <a:schemeClr val="tx1"/>
                </a:solidFill>
                <a:latin typeface="Montserrat" pitchFamily="2" charset="77"/>
              </a:rPr>
              <a:t>12,4%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832806E6-CA36-650F-F4B7-F08AD526F50D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93367859-FFBE-B797-8324-231CC7112316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2) OSSERVATORIO PIAO PROVINCE: </a:t>
            </a:r>
            <a:r>
              <a:rPr lang="it-IT" sz="2500" b="1" i="1" dirty="0">
                <a:latin typeface="Montserrat" pitchFamily="2" charset="77"/>
              </a:rPr>
              <a:t>qualità complessiva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0AA95F-16C7-0009-B976-FA0152EE22B9}"/>
              </a:ext>
            </a:extLst>
          </p:cNvPr>
          <p:cNvSpPr txBox="1"/>
          <p:nvPr/>
        </p:nvSpPr>
        <p:spPr>
          <a:xfrm>
            <a:off x="3106615" y="4434959"/>
            <a:ext cx="97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rgbClr val="3BB0B4"/>
                </a:solidFill>
              </a:rPr>
              <a:t>+12,4%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52012286-6751-CA38-944A-E79DF0C4EF68}"/>
              </a:ext>
            </a:extLst>
          </p:cNvPr>
          <p:cNvCxnSpPr>
            <a:cxnSpLocks/>
          </p:cNvCxnSpPr>
          <p:nvPr/>
        </p:nvCxnSpPr>
        <p:spPr>
          <a:xfrm flipV="1">
            <a:off x="3193726" y="4029075"/>
            <a:ext cx="2192662" cy="1201221"/>
          </a:xfrm>
          <a:prstGeom prst="straightConnector1">
            <a:avLst/>
          </a:prstGeom>
          <a:ln w="57150">
            <a:solidFill>
              <a:srgbClr val="3BB0B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8178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42D65C19-1236-4925-A2CE-76611718C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3394997"/>
              </p:ext>
            </p:extLst>
          </p:nvPr>
        </p:nvGraphicFramePr>
        <p:xfrm>
          <a:off x="1402392" y="531244"/>
          <a:ext cx="8048625" cy="632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0D93F8-96D9-066E-54C4-4C80DAB38227}"/>
              </a:ext>
            </a:extLst>
          </p:cNvPr>
          <p:cNvSpPr txBox="1"/>
          <p:nvPr/>
        </p:nvSpPr>
        <p:spPr>
          <a:xfrm>
            <a:off x="8473638" y="714375"/>
            <a:ext cx="371836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Selettività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: sopra la «sufficienza» (60%) specialmente nel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Semplificazione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: ottiene la «sufficienza» (60%) nel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Integrazione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: supera il 30% nel 2023-2025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  <a:latin typeface="Montserrat" pitchFamily="2" charset="77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Gli 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</a:rPr>
              <a:t>altri criteri </a:t>
            </a:r>
            <a:r>
              <a:rPr lang="it-IT" sz="2000" dirty="0">
                <a:solidFill>
                  <a:schemeClr val="tx1"/>
                </a:solidFill>
                <a:latin typeface="Montserrat" pitchFamily="2" charset="77"/>
              </a:rPr>
              <a:t>rimangono al di sotto del 30%</a:t>
            </a: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CA8FC323-3CB7-FD2A-5B53-08DA406CE75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D74B5D0-0C1C-04A3-4E41-8CAC6D943646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2) OSSERVATORIO PIAO PROVINCE: </a:t>
            </a:r>
            <a:r>
              <a:rPr lang="it-IT" sz="2500" b="1" i="1" dirty="0">
                <a:latin typeface="Montserrat" pitchFamily="2" charset="77"/>
              </a:rPr>
              <a:t>singoli criteri qualità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0AD7143-FC61-8E90-2914-E2E7547CB8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1245"/>
            <a:ext cx="2509577" cy="1512708"/>
          </a:xfrm>
          <a:prstGeom prst="rect">
            <a:avLst/>
          </a:prstGeom>
        </p:spPr>
      </p:pic>
      <p:pic>
        <p:nvPicPr>
          <p:cNvPr id="6" name="Elemento grafico 5" descr="Muro di mattoni dell'edificio con riempimento a tinta unita">
            <a:extLst>
              <a:ext uri="{FF2B5EF4-FFF2-40B4-BE49-F238E27FC236}">
                <a16:creationId xmlns:a16="http://schemas.microsoft.com/office/drawing/2014/main" id="{F2F45481-A5A7-A8B4-6EC8-7439D716D7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2797" y="2177727"/>
            <a:ext cx="383414" cy="383414"/>
          </a:xfrm>
          <a:prstGeom prst="rect">
            <a:avLst/>
          </a:prstGeom>
        </p:spPr>
      </p:pic>
      <p:pic>
        <p:nvPicPr>
          <p:cNvPr id="8" name="Elemento grafico 7" descr="Lente di ingrandimento con riempimento a tinta unita">
            <a:extLst>
              <a:ext uri="{FF2B5EF4-FFF2-40B4-BE49-F238E27FC236}">
                <a16:creationId xmlns:a16="http://schemas.microsoft.com/office/drawing/2014/main" id="{D93BC817-3503-2500-503C-D699BA6E8AE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3792" y="2603119"/>
            <a:ext cx="383414" cy="291984"/>
          </a:xfrm>
          <a:prstGeom prst="rect">
            <a:avLst/>
          </a:prstGeom>
        </p:spPr>
      </p:pic>
      <p:pic>
        <p:nvPicPr>
          <p:cNvPr id="9" name="Elemento grafico 8" descr="Canestro da basket con riempimento a tinta unita">
            <a:extLst>
              <a:ext uri="{FF2B5EF4-FFF2-40B4-BE49-F238E27FC236}">
                <a16:creationId xmlns:a16="http://schemas.microsoft.com/office/drawing/2014/main" id="{9B460924-41DC-40EC-C7E1-CC189561327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9678" y="3485918"/>
            <a:ext cx="385742" cy="385742"/>
          </a:xfrm>
          <a:prstGeom prst="rect">
            <a:avLst/>
          </a:prstGeom>
        </p:spPr>
      </p:pic>
      <p:pic>
        <p:nvPicPr>
          <p:cNvPr id="10" name="Elemento grafico 9" descr="Blockchain con riempimento a tinta unita">
            <a:extLst>
              <a:ext uri="{FF2B5EF4-FFF2-40B4-BE49-F238E27FC236}">
                <a16:creationId xmlns:a16="http://schemas.microsoft.com/office/drawing/2014/main" id="{314B3FBA-58E8-6B06-F0C5-C27939C8BAD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72453" y="4563845"/>
            <a:ext cx="446429" cy="385742"/>
          </a:xfrm>
          <a:prstGeom prst="rect">
            <a:avLst/>
          </a:prstGeom>
        </p:spPr>
      </p:pic>
      <p:pic>
        <p:nvPicPr>
          <p:cNvPr id="11" name="Elemento grafico 10" descr="Grafico a barre con andamento ascendente con riempimento a tinta unita">
            <a:extLst>
              <a:ext uri="{FF2B5EF4-FFF2-40B4-BE49-F238E27FC236}">
                <a16:creationId xmlns:a16="http://schemas.microsoft.com/office/drawing/2014/main" id="{D2F38F9B-49EE-C0C1-9195-890F6303515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5427" y="5470188"/>
            <a:ext cx="394929" cy="394929"/>
          </a:xfrm>
          <a:prstGeom prst="rect">
            <a:avLst/>
          </a:prstGeom>
        </p:spPr>
      </p:pic>
      <p:pic>
        <p:nvPicPr>
          <p:cNvPr id="12" name="Elemento grafico 11" descr="Gruppo con riempimento a tinta unita">
            <a:extLst>
              <a:ext uri="{FF2B5EF4-FFF2-40B4-BE49-F238E27FC236}">
                <a16:creationId xmlns:a16="http://schemas.microsoft.com/office/drawing/2014/main" id="{E2D2009A-599B-0801-6B26-80181138D3B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9395235"/>
            <a:ext cx="481971" cy="481971"/>
          </a:xfrm>
          <a:prstGeom prst="rect">
            <a:avLst/>
          </a:prstGeom>
        </p:spPr>
      </p:pic>
      <p:pic>
        <p:nvPicPr>
          <p:cNvPr id="13" name="Elemento grafico 12" descr="Social network con riempimento a tinta unita">
            <a:extLst>
              <a:ext uri="{FF2B5EF4-FFF2-40B4-BE49-F238E27FC236}">
                <a16:creationId xmlns:a16="http://schemas.microsoft.com/office/drawing/2014/main" id="{82DB2D0A-6172-2BB0-0301-0372485CAD8F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01350" y="5770501"/>
            <a:ext cx="504708" cy="504708"/>
          </a:xfrm>
          <a:prstGeom prst="rect">
            <a:avLst/>
          </a:prstGeom>
        </p:spPr>
      </p:pic>
      <p:pic>
        <p:nvPicPr>
          <p:cNvPr id="14" name="Elemento grafico 13" descr="Brainstorming di gruppo con riempimento a tinta unita">
            <a:extLst>
              <a:ext uri="{FF2B5EF4-FFF2-40B4-BE49-F238E27FC236}">
                <a16:creationId xmlns:a16="http://schemas.microsoft.com/office/drawing/2014/main" id="{4634CDA4-1C1F-2B03-4084-F49622ECF913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680082" y="5137655"/>
            <a:ext cx="531246" cy="531246"/>
          </a:xfrm>
          <a:prstGeom prst="rect">
            <a:avLst/>
          </a:prstGeom>
        </p:spPr>
      </p:pic>
      <p:pic>
        <p:nvPicPr>
          <p:cNvPr id="15" name="Elemento grafico 14" descr="Gestione con riempimento a tinta unita">
            <a:extLst>
              <a:ext uri="{FF2B5EF4-FFF2-40B4-BE49-F238E27FC236}">
                <a16:creationId xmlns:a16="http://schemas.microsoft.com/office/drawing/2014/main" id="{3966C3EA-823E-B0C9-5ACB-7FB5B29252D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195833" y="3496316"/>
            <a:ext cx="484249" cy="484249"/>
          </a:xfrm>
          <a:prstGeom prst="rect">
            <a:avLst/>
          </a:prstGeom>
        </p:spPr>
      </p:pic>
      <p:pic>
        <p:nvPicPr>
          <p:cNvPr id="16" name="Elemento grafico 15" descr="Connesso con riempimento a tinta unita">
            <a:extLst>
              <a:ext uri="{FF2B5EF4-FFF2-40B4-BE49-F238E27FC236}">
                <a16:creationId xmlns:a16="http://schemas.microsoft.com/office/drawing/2014/main" id="{7092E29C-C1F8-55AE-6E49-4B11EAE345DF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63278" y="2603119"/>
            <a:ext cx="394081" cy="394081"/>
          </a:xfrm>
          <a:prstGeom prst="rect">
            <a:avLst/>
          </a:prstGeom>
        </p:spPr>
      </p:pic>
      <p:pic>
        <p:nvPicPr>
          <p:cNvPr id="17" name="Elemento grafico 16" descr="Gruppo con riempimento a tinta unita">
            <a:extLst>
              <a:ext uri="{FF2B5EF4-FFF2-40B4-BE49-F238E27FC236}">
                <a16:creationId xmlns:a16="http://schemas.microsoft.com/office/drawing/2014/main" id="{AB19BEEA-052C-11B4-4A4D-8A4806B1892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41853" y="4539277"/>
            <a:ext cx="438229" cy="4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570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>
            <a:extLst>
              <a:ext uri="{FF2B5EF4-FFF2-40B4-BE49-F238E27FC236}">
                <a16:creationId xmlns:a16="http://schemas.microsoft.com/office/drawing/2014/main" id="{BC8803B9-A18E-75C2-6398-E324CA1EFB5E}"/>
              </a:ext>
            </a:extLst>
          </p:cNvPr>
          <p:cNvSpPr txBox="1">
            <a:spLocks/>
          </p:cNvSpPr>
          <p:nvPr/>
        </p:nvSpPr>
        <p:spPr>
          <a:xfrm>
            <a:off x="54863" y="531245"/>
            <a:ext cx="12137135" cy="59164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kumimoji="0" lang="it-IT" sz="18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kumimoji="0" lang="it-IT" sz="1800" u="none" strike="noStrike" kern="0" cap="none" spc="0" normalizeH="0" baseline="0" noProof="0" dirty="0">
              <a:ln>
                <a:noFill/>
              </a:ln>
              <a:solidFill>
                <a:srgbClr val="1D1D1B"/>
              </a:solidFill>
              <a:effectLst/>
              <a:uLnTx/>
              <a:uFillTx/>
              <a:latin typeface="Montserrat" pitchFamily="2" charset="77"/>
              <a:cs typeface="Arial"/>
              <a:sym typeface="Arial"/>
            </a:endParaRPr>
          </a:p>
        </p:txBody>
      </p:sp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approccio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418690-EC1C-C328-69BD-4F697144E483}"/>
              </a:ext>
            </a:extLst>
          </p:cNvPr>
          <p:cNvSpPr txBox="1"/>
          <p:nvPr/>
        </p:nvSpPr>
        <p:spPr>
          <a:xfrm>
            <a:off x="174826" y="531244"/>
            <a:ext cx="1094427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1200"/>
              </a:spcAft>
            </a:pPr>
            <a:endParaRPr lang="it-IT" sz="2000" b="1" dirty="0">
              <a:solidFill>
                <a:srgbClr val="3BB0B4"/>
              </a:solidFill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sostanziale: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PIAO NON adempimento, ma strumento di creazione di Valore Pubblico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a legislazione vigente: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tenendo conto del DM 25 luglio 2023 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“evidence-</a:t>
            </a:r>
            <a:r>
              <a:rPr lang="it-IT" sz="1800" b="1" dirty="0" err="1">
                <a:effectLst/>
                <a:latin typeface="Montserrat" pitchFamily="2" charset="77"/>
                <a:ea typeface="Times New Roman" panose="02020603050405020304" pitchFamily="18" charset="0"/>
              </a:rPr>
              <a:t>based</a:t>
            </a: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”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utilizzo risultanze e buone pratiche Osservatorio PIAO UPI-CERVAP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partecipativo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da parte di organi politici, management e stakeholder per la co-creazione di Valore Pubblico Territoriale condiviso</a:t>
            </a:r>
            <a:endParaRPr lang="it-IT" sz="18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visivo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immagini, grafici e tabelle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comunicativo: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PIAO leggibile (</a:t>
            </a:r>
            <a:r>
              <a:rPr lang="it-IT" sz="1800" i="1" dirty="0">
                <a:latin typeface="Montserrat" pitchFamily="2" charset="77"/>
                <a:ea typeface="Times New Roman" panose="02020603050405020304" pitchFamily="18" charset="0"/>
              </a:rPr>
              <a:t>tramite codici alfanumerici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) e navigabile</a:t>
            </a:r>
            <a:endParaRPr lang="it-IT" sz="18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pratico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esempio sulla manutenzione delle strade provinciali</a:t>
            </a: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utile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schemi e domande guida utilizzabili dagli operatori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ad hoc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: calibrazione delle Linee Guida sulle caratteristiche principali delle Province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semplificato: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catena programmatica breve tra DUP e PEG-PIAO (da approvare insieme)</a:t>
            </a:r>
            <a:endParaRPr lang="it-IT" sz="18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sostenibile</a:t>
            </a:r>
            <a:r>
              <a:rPr lang="it-IT" sz="1800" dirty="0">
                <a:effectLst/>
                <a:latin typeface="Montserrat" pitchFamily="2" charset="77"/>
                <a:ea typeface="Times New Roman" panose="02020603050405020304" pitchFamily="18" charset="0"/>
              </a:rPr>
              <a:t>: percorso triennale ad implementazione progressiva</a:t>
            </a:r>
          </a:p>
          <a:p>
            <a:pPr marL="342900" indent="-342900" algn="just">
              <a:spcAft>
                <a:spcPts val="1200"/>
              </a:spcAft>
              <a:buFont typeface="Symbol" pitchFamily="2" charset="2"/>
              <a:buChar char=""/>
            </a:pPr>
            <a:r>
              <a:rPr lang="it-IT" sz="1800" b="1" dirty="0">
                <a:latin typeface="Montserrat" pitchFamily="2" charset="77"/>
                <a:ea typeface="Times New Roman" panose="02020603050405020304" pitchFamily="18" charset="0"/>
              </a:rPr>
              <a:t>guidato: 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attuazione Linee Guida supportata da UPI, tramite b</a:t>
            </a:r>
            <a:r>
              <a:rPr lang="it-IT" sz="1800" i="1" dirty="0">
                <a:latin typeface="Montserrat" pitchFamily="2" charset="77"/>
                <a:ea typeface="Times New Roman" panose="02020603050405020304" pitchFamily="18" charset="0"/>
              </a:rPr>
              <a:t>atterie di Obiettivi e indicatori di Valore Pubblico</a:t>
            </a:r>
            <a:r>
              <a:rPr lang="it-IT" sz="1800" dirty="0">
                <a:latin typeface="Montserrat" pitchFamily="2" charset="77"/>
                <a:ea typeface="Times New Roman" panose="02020603050405020304" pitchFamily="18" charset="0"/>
              </a:rPr>
              <a:t> e </a:t>
            </a:r>
            <a:r>
              <a:rPr lang="it-IT" sz="1800" i="1" dirty="0">
                <a:latin typeface="Montserrat" pitchFamily="2" charset="77"/>
                <a:ea typeface="Times New Roman" panose="02020603050405020304" pitchFamily="18" charset="0"/>
              </a:rPr>
              <a:t>percorsi di accompagnamento formativo</a:t>
            </a:r>
            <a:endParaRPr lang="it-IT" sz="1800" i="1" dirty="0">
              <a:solidFill>
                <a:srgbClr val="1D1D1B"/>
              </a:solidFill>
              <a:latin typeface="Montserrat" pitchFamily="2" charset="77"/>
            </a:endParaRPr>
          </a:p>
        </p:txBody>
      </p:sp>
      <p:pic>
        <p:nvPicPr>
          <p:cNvPr id="11" name="Elemento grafico 10" descr="Cartello stradale con riempimento a tinta unita">
            <a:extLst>
              <a:ext uri="{FF2B5EF4-FFF2-40B4-BE49-F238E27FC236}">
                <a16:creationId xmlns:a16="http://schemas.microsoft.com/office/drawing/2014/main" id="{DB9697D6-834F-1EEC-A5E9-F52CA6EF3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20966" y="2529212"/>
            <a:ext cx="2838777" cy="2838777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72F1138-3729-A97E-C73D-C8086B1A2FF8}"/>
              </a:ext>
            </a:extLst>
          </p:cNvPr>
          <p:cNvGrpSpPr/>
          <p:nvPr/>
        </p:nvGrpSpPr>
        <p:grpSpPr>
          <a:xfrm>
            <a:off x="10089379" y="3147359"/>
            <a:ext cx="1963891" cy="1224260"/>
            <a:chOff x="10089379" y="3147359"/>
            <a:chExt cx="1963891" cy="1224260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6BB46236-783C-8BD4-4E4F-0F27288E1017}"/>
                </a:ext>
              </a:extLst>
            </p:cNvPr>
            <p:cNvSpPr txBox="1"/>
            <p:nvPr/>
          </p:nvSpPr>
          <p:spPr>
            <a:xfrm>
              <a:off x="10089379" y="3147359"/>
              <a:ext cx="10220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  <a:latin typeface="Montserrat" pitchFamily="2" charset="77"/>
                </a:rPr>
                <a:t>Adem</a:t>
              </a:r>
              <a:r>
                <a:rPr lang="it-IT" b="1" dirty="0">
                  <a:solidFill>
                    <a:schemeClr val="bg1"/>
                  </a:solidFill>
                  <a:latin typeface="Montserrat" pitchFamily="2" charset="77"/>
                </a:rPr>
                <a:t>-pimento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C3003A95-5B42-FB2B-89BF-7919D183F1F2}"/>
                </a:ext>
              </a:extLst>
            </p:cNvPr>
            <p:cNvSpPr txBox="1"/>
            <p:nvPr/>
          </p:nvSpPr>
          <p:spPr>
            <a:xfrm>
              <a:off x="11031210" y="3848399"/>
              <a:ext cx="10220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  <a:latin typeface="Montserrat" pitchFamily="2" charset="77"/>
                </a:rPr>
                <a:t>Valore</a:t>
              </a:r>
            </a:p>
            <a:p>
              <a:r>
                <a:rPr lang="it-IT" b="1" dirty="0">
                  <a:solidFill>
                    <a:schemeClr val="bg1"/>
                  </a:solidFill>
                  <a:latin typeface="Montserrat" pitchFamily="2" charset="77"/>
                </a:rPr>
                <a:t>Pubblico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37031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000" b="1" i="1" dirty="0">
                <a:latin typeface="Montserrat" pitchFamily="2" charset="77"/>
              </a:rPr>
              <a:t>CATENA PROGRAMMATICA DUP-PEG-PIAO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B21AF191-FB24-6A24-C095-EC1D8A002B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226481"/>
              </p:ext>
            </p:extLst>
          </p:nvPr>
        </p:nvGraphicFramePr>
        <p:xfrm>
          <a:off x="3" y="531245"/>
          <a:ext cx="12191997" cy="6326756"/>
        </p:xfrm>
        <a:graphic>
          <a:graphicData uri="http://schemas.openxmlformats.org/drawingml/2006/table">
            <a:tbl>
              <a:tblPr firstRow="1" firstCol="1" bandRow="1">
                <a:tableStyleId>{8EC2583B-C7F9-4E08-B183-7887E12B16B1}</a:tableStyleId>
              </a:tblPr>
              <a:tblGrid>
                <a:gridCol w="1896532">
                  <a:extLst>
                    <a:ext uri="{9D8B030D-6E8A-4147-A177-3AD203B41FA5}">
                      <a16:colId xmlns:a16="http://schemas.microsoft.com/office/drawing/2014/main" val="1573764403"/>
                    </a:ext>
                  </a:extLst>
                </a:gridCol>
                <a:gridCol w="4244623">
                  <a:extLst>
                    <a:ext uri="{9D8B030D-6E8A-4147-A177-3AD203B41FA5}">
                      <a16:colId xmlns:a16="http://schemas.microsoft.com/office/drawing/2014/main" val="812629973"/>
                    </a:ext>
                  </a:extLst>
                </a:gridCol>
                <a:gridCol w="4344173">
                  <a:extLst>
                    <a:ext uri="{9D8B030D-6E8A-4147-A177-3AD203B41FA5}">
                      <a16:colId xmlns:a16="http://schemas.microsoft.com/office/drawing/2014/main" val="851081479"/>
                    </a:ext>
                  </a:extLst>
                </a:gridCol>
                <a:gridCol w="1706669">
                  <a:extLst>
                    <a:ext uri="{9D8B030D-6E8A-4147-A177-3AD203B41FA5}">
                      <a16:colId xmlns:a16="http://schemas.microsoft.com/office/drawing/2014/main" val="2189299730"/>
                    </a:ext>
                  </a:extLst>
                </a:gridCol>
              </a:tblGrid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CATENA PROGRAMMATICA BREVE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76805"/>
                  </a:ext>
                </a:extLst>
              </a:tr>
              <a:tr h="2343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Strumento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Obiettivi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Indicatori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 err="1">
                          <a:effectLst/>
                          <a:latin typeface="Montserrat" pitchFamily="2" charset="77"/>
                        </a:rPr>
                        <a:t>Prev</a:t>
                      </a: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. finanziarie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390919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 Livello programmatico (del Valore Pubblico o STRATEGICO)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005256"/>
                  </a:ext>
                </a:extLst>
              </a:tr>
              <a:tr h="70297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DUP </a:t>
                      </a:r>
                      <a:r>
                        <a:rPr lang="it-IT" sz="1500" b="1" dirty="0" err="1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SeS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(eventuale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aggiornamento nel PIAO,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 err="1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SottoSez</a:t>
                      </a:r>
                      <a:r>
                        <a:rPr lang="it-IT" sz="1500" b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. VP)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Analisi di contesto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e Obiettivi di VP (circa 5)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</a:t>
                      </a:r>
                      <a:r>
                        <a:rPr lang="it-IT" sz="1500" i="1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anche coincidenti con Linee di Mandato</a:t>
                      </a: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)</a:t>
                      </a:r>
                      <a:endParaRPr lang="it-IT" sz="1500" b="1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Indicatori sintetici di VP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Missione di bilancio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322442"/>
                  </a:ext>
                </a:extLst>
              </a:tr>
              <a:tr h="46864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Obiettivi strategici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(circa 10)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Indicatori analitici di impatto</a:t>
                      </a:r>
                    </a:p>
                  </a:txBody>
                  <a:tcPr marL="13389" marR="13389" marT="0" marB="0"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500" dirty="0"/>
                    </a:p>
                  </a:txBody>
                  <a:tcPr marL="13389" marR="13389" marT="0" marB="0"/>
                </a:tc>
                <a:extLst>
                  <a:ext uri="{0D108BD9-81ED-4DB2-BD59-A6C34878D82A}">
                    <a16:rowId xmlns:a16="http://schemas.microsoft.com/office/drawing/2014/main" val="1280087112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II Livello programmatico (OPERATIVO) = (GESTIONALE GENERALE)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266867"/>
                  </a:ext>
                </a:extLst>
              </a:tr>
              <a:tr h="468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DUP </a:t>
                      </a:r>
                      <a:r>
                        <a:rPr lang="it-IT" sz="1500" b="1" dirty="0" err="1">
                          <a:effectLst/>
                          <a:latin typeface="Montserrat" pitchFamily="2" charset="77"/>
                        </a:rPr>
                        <a:t>SeO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operativi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(circa 30)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Program. </a:t>
                      </a:r>
                      <a:r>
                        <a:rPr lang="it-IT" sz="1500" dirty="0" err="1">
                          <a:effectLst/>
                          <a:latin typeface="Montserrat" pitchFamily="2" charset="77"/>
                        </a:rPr>
                        <a:t>bilan</a:t>
                      </a: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.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Titolo bilancio </a:t>
                      </a: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374762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PEG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gestionali Generali (DM 25.07.2023)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(o Obiettivi di Performance)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COINCIDENTI CON OBIETTIVI OPERATIVI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it-IT" sz="1500" i="1" dirty="0"/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15950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Performance)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>
                          <a:effectLst/>
                          <a:latin typeface="Montserrat" pitchFamily="2" charset="77"/>
                        </a:rPr>
                        <a:t>Indicatori di efficacia: </a:t>
                      </a:r>
                      <a:r>
                        <a:rPr lang="it-IT" sz="1500" i="1">
                          <a:effectLst/>
                          <a:latin typeface="Montserrat" pitchFamily="2" charset="77"/>
                        </a:rPr>
                        <a:t>es. quantità; qualità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>
                          <a:effectLst/>
                          <a:latin typeface="Montserrat" pitchFamily="2" charset="77"/>
                        </a:rPr>
                        <a:t>Indicatori di efficienza: </a:t>
                      </a:r>
                      <a:r>
                        <a:rPr lang="it-IT" sz="1500" i="1">
                          <a:effectLst/>
                          <a:latin typeface="Montserrat" pitchFamily="2" charset="77"/>
                        </a:rPr>
                        <a:t>es. finanziaria, gestionale, produttiva, temporale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7872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Anticorruzione)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Misure anticorruzione specifiche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(a protezione degli Obiettivi Gestionali Generali o di Performance)</a:t>
                      </a:r>
                      <a:endParaRPr lang="it-IT" dirty="0"/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gestione del rischio corruttivo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trasparenza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FF8F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</a:rPr>
                        <a:t>NO</a:t>
                      </a:r>
                      <a:endParaRPr lang="it-IT" sz="1500" dirty="0">
                        <a:solidFill>
                          <a:schemeClr val="bg1"/>
                        </a:solidFill>
                      </a:endParaRPr>
                    </a:p>
                  </a:txBody>
                  <a:tcPr marL="13389" marR="13389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642220"/>
                  </a:ext>
                </a:extLst>
              </a:tr>
              <a:tr h="234324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</a:rPr>
                        <a:t>III Livello programmatico (GESTIONALE SPECIFICO)</a:t>
                      </a:r>
                      <a:endParaRPr lang="it-IT" sz="15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57774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Organizzazione)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gestionali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specifici (organizzativi)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(DM 25.07.2023)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salute organizzativa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innovazioni organizzative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lavoro agile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633396"/>
                  </a:ext>
                </a:extLst>
              </a:tr>
              <a:tr h="7029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PIAO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(SottoSezione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b="1" dirty="0">
                          <a:effectLst/>
                          <a:latin typeface="Montserrat" pitchFamily="2" charset="77"/>
                        </a:rPr>
                        <a:t>Capitale Umano)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Obiettivi di gestione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specifici (professionali)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500" dirty="0">
                          <a:effectLst/>
                          <a:latin typeface="Montserrat" pitchFamily="2" charset="77"/>
                        </a:rPr>
                        <a:t>(DM 25.07.2023)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Indicatori di salute professionale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delle RU da reclutare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i="1" dirty="0">
                          <a:effectLst/>
                          <a:latin typeface="Montserrat" pitchFamily="2" charset="77"/>
                        </a:rPr>
                        <a:t>quantità e qualità delle RU da formare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Capitolo di PEG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500" dirty="0">
                          <a:effectLst/>
                          <a:latin typeface="Montserrat" pitchFamily="2" charset="77"/>
                        </a:rPr>
                        <a:t> </a:t>
                      </a:r>
                      <a:endParaRPr lang="it-IT" sz="1500" dirty="0"/>
                    </a:p>
                  </a:txBody>
                  <a:tcPr marL="13389" marR="13389" marT="0" marB="0"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40470"/>
                  </a:ext>
                </a:extLst>
              </a:tr>
            </a:tbl>
          </a:graphicData>
        </a:graphic>
      </p:graphicFrame>
      <p:sp>
        <p:nvSpPr>
          <p:cNvPr id="13" name="Rettangolo 12">
            <a:extLst>
              <a:ext uri="{FF2B5EF4-FFF2-40B4-BE49-F238E27FC236}">
                <a16:creationId xmlns:a16="http://schemas.microsoft.com/office/drawing/2014/main" id="{8E23BA0C-AC01-7B9E-D3BD-6063CC9A9832}"/>
              </a:ext>
            </a:extLst>
          </p:cNvPr>
          <p:cNvSpPr/>
          <p:nvPr/>
        </p:nvSpPr>
        <p:spPr>
          <a:xfrm>
            <a:off x="1914769" y="1228657"/>
            <a:ext cx="10277232" cy="67919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A8BFAB8-F9D2-CAA3-03DD-DC8750E22359}"/>
              </a:ext>
            </a:extLst>
          </p:cNvPr>
          <p:cNvSpPr/>
          <p:nvPr/>
        </p:nvSpPr>
        <p:spPr>
          <a:xfrm>
            <a:off x="1914764" y="1907856"/>
            <a:ext cx="10277232" cy="51178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5477B10-EBBF-9A86-9FEE-9EC5581975B0}"/>
              </a:ext>
            </a:extLst>
          </p:cNvPr>
          <p:cNvSpPr/>
          <p:nvPr/>
        </p:nvSpPr>
        <p:spPr>
          <a:xfrm>
            <a:off x="1914765" y="2637377"/>
            <a:ext cx="10277232" cy="4666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2A70496-1254-CE50-FB51-07320BA7BABE}"/>
              </a:ext>
            </a:extLst>
          </p:cNvPr>
          <p:cNvSpPr/>
          <p:nvPr/>
        </p:nvSpPr>
        <p:spPr>
          <a:xfrm>
            <a:off x="1914768" y="3110104"/>
            <a:ext cx="10277232" cy="72344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1A67511-5F65-B315-844E-06B8BA8D5F75}"/>
              </a:ext>
            </a:extLst>
          </p:cNvPr>
          <p:cNvSpPr/>
          <p:nvPr/>
        </p:nvSpPr>
        <p:spPr>
          <a:xfrm>
            <a:off x="1914764" y="3808530"/>
            <a:ext cx="10277232" cy="7060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A69C938A-F4F7-BB88-496E-5C36807E14A9}"/>
              </a:ext>
            </a:extLst>
          </p:cNvPr>
          <p:cNvSpPr/>
          <p:nvPr/>
        </p:nvSpPr>
        <p:spPr>
          <a:xfrm>
            <a:off x="1914764" y="4524013"/>
            <a:ext cx="10277232" cy="68896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EF1CD109-4AD3-A793-3A9F-A81D198FD76D}"/>
              </a:ext>
            </a:extLst>
          </p:cNvPr>
          <p:cNvSpPr/>
          <p:nvPr/>
        </p:nvSpPr>
        <p:spPr>
          <a:xfrm>
            <a:off x="1914764" y="5443413"/>
            <a:ext cx="10277232" cy="71290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A71487CE-DC8E-ED3B-9A27-B575718B7221}"/>
              </a:ext>
            </a:extLst>
          </p:cNvPr>
          <p:cNvSpPr/>
          <p:nvPr/>
        </p:nvSpPr>
        <p:spPr>
          <a:xfrm>
            <a:off x="1914764" y="6170123"/>
            <a:ext cx="10277232" cy="6740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751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Domande Guida (esempio)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66545B0-B57E-C60C-D22F-53CC8F89AB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196105"/>
              </p:ext>
            </p:extLst>
          </p:nvPr>
        </p:nvGraphicFramePr>
        <p:xfrm>
          <a:off x="0" y="531245"/>
          <a:ext cx="12191998" cy="5717342"/>
        </p:xfrm>
        <a:graphic>
          <a:graphicData uri="http://schemas.openxmlformats.org/drawingml/2006/table">
            <a:tbl>
              <a:tblPr firstRow="1" firstCol="1" bandRow="1"/>
              <a:tblGrid>
                <a:gridCol w="4690839">
                  <a:extLst>
                    <a:ext uri="{9D8B030D-6E8A-4147-A177-3AD203B41FA5}">
                      <a16:colId xmlns:a16="http://schemas.microsoft.com/office/drawing/2014/main" val="745805642"/>
                    </a:ext>
                  </a:extLst>
                </a:gridCol>
                <a:gridCol w="7501159">
                  <a:extLst>
                    <a:ext uri="{9D8B030D-6E8A-4147-A177-3AD203B41FA5}">
                      <a16:colId xmlns:a16="http://schemas.microsoft.com/office/drawing/2014/main" val="3614310458"/>
                    </a:ext>
                  </a:extLst>
                </a:gridCol>
              </a:tblGrid>
              <a:tr h="520316">
                <a:tc>
                  <a:txBody>
                    <a:bodyPr/>
                    <a:lstStyle/>
                    <a:p>
                      <a:pPr marL="20955" algn="ctr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CONTENUTI SottoSezione “Valore Pubblico”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B4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50000"/>
                        </a:lnSpc>
                      </a:pPr>
                      <a:r>
                        <a:rPr lang="it-IT" sz="1800" b="1" i="1" cap="small" dirty="0">
                          <a:solidFill>
                            <a:schemeClr val="bg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DOMANDE GUIDA</a:t>
                      </a:r>
                      <a:endParaRPr lang="it-IT" sz="1800" dirty="0">
                        <a:solidFill>
                          <a:schemeClr val="bg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BB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683503"/>
                  </a:ext>
                </a:extLst>
              </a:tr>
              <a:tr h="832717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analisi di contesto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dove partiamo, ovvero quali sono i punti di forza e di debolezza del contesto interno, e le opportunità e minacce del contesto esterno?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740299"/>
                  </a:ext>
                </a:extLst>
              </a:tr>
              <a:tr h="832717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obiettivo di valore pubblico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Dove vogliamo arrivare, ovvero quali impatti attesi sul benessere del territorio per migliorare il contesto?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429418"/>
                  </a:ext>
                </a:extLst>
              </a:tr>
              <a:tr h="146068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</a:t>
                      </a:r>
                      <a:r>
                        <a:rPr lang="it-IT" sz="18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80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attuative dell’Obiettivo di VP</a:t>
                      </a: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Attraverso quali modalità s’intende migliorare gli impatti?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9296721"/>
                  </a:ext>
                </a:extLst>
              </a:tr>
              <a:tr h="398461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stakeholder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Impatti per chi?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978350"/>
                  </a:ext>
                </a:extLst>
              </a:tr>
              <a:tr h="2156349">
                <a:tc>
                  <a:txBody>
                    <a:bodyPr/>
                    <a:lstStyle/>
                    <a:p>
                      <a:pPr marL="20955" algn="just">
                        <a:lnSpc>
                          <a:spcPct val="150000"/>
                        </a:lnSpc>
                      </a:pPr>
                      <a:r>
                        <a:rPr lang="it-IT" sz="1800" b="1" cap="small" spc="-2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e target indicatori di impatto e di valore pubblico</a:t>
                      </a:r>
                      <a:endParaRPr lang="it-IT" sz="18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 impatti prioritari?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 impatti l’anno precedente (baseline)?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Quanti impatti attesi tra 3 anni (target)?</a:t>
                      </a:r>
                      <a:endParaRPr lang="it-IT" sz="18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Quale fonte dati?</a:t>
                      </a:r>
                    </a:p>
                    <a:p>
                      <a:pPr marL="71755" algn="l">
                        <a:lnSpc>
                          <a:spcPct val="150000"/>
                        </a:lnSpc>
                      </a:pPr>
                      <a:r>
                        <a:rPr lang="it-IT" sz="1800" i="1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Quanto Valore Pubblico atteso?</a:t>
                      </a:r>
                    </a:p>
                  </a:txBody>
                  <a:tcPr marL="15374" marR="15374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217225"/>
                  </a:ext>
                </a:extLst>
              </a:tr>
            </a:tbl>
          </a:graphicData>
        </a:graphic>
      </p:graphicFrame>
      <p:pic>
        <p:nvPicPr>
          <p:cNvPr id="5" name="Elemento grafico 4" descr="Badge Punto interrogativo con riempimento a tinta unita">
            <a:extLst>
              <a:ext uri="{FF2B5EF4-FFF2-40B4-BE49-F238E27FC236}">
                <a16:creationId xmlns:a16="http://schemas.microsoft.com/office/drawing/2014/main" id="{5A8C353C-0D0D-F08D-03B1-6DE865C50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66248" y="4388294"/>
            <a:ext cx="1526156" cy="15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7358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SottoSezione Valore Pubblico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60C133B-3360-E09C-3B24-4F44634D6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045015"/>
              </p:ext>
            </p:extLst>
          </p:nvPr>
        </p:nvGraphicFramePr>
        <p:xfrm>
          <a:off x="-2" y="506896"/>
          <a:ext cx="12192002" cy="6349236"/>
        </p:xfrm>
        <a:graphic>
          <a:graphicData uri="http://schemas.openxmlformats.org/drawingml/2006/table">
            <a:tbl>
              <a:tblPr firstRow="1" firstCol="1" bandRow="1"/>
              <a:tblGrid>
                <a:gridCol w="835380">
                  <a:extLst>
                    <a:ext uri="{9D8B030D-6E8A-4147-A177-3AD203B41FA5}">
                      <a16:colId xmlns:a16="http://schemas.microsoft.com/office/drawing/2014/main" val="1617384357"/>
                    </a:ext>
                  </a:extLst>
                </a:gridCol>
                <a:gridCol w="214489">
                  <a:extLst>
                    <a:ext uri="{9D8B030D-6E8A-4147-A177-3AD203B41FA5}">
                      <a16:colId xmlns:a16="http://schemas.microsoft.com/office/drawing/2014/main" val="1811211143"/>
                    </a:ext>
                  </a:extLst>
                </a:gridCol>
                <a:gridCol w="718652">
                  <a:extLst>
                    <a:ext uri="{9D8B030D-6E8A-4147-A177-3AD203B41FA5}">
                      <a16:colId xmlns:a16="http://schemas.microsoft.com/office/drawing/2014/main" val="3124877371"/>
                    </a:ext>
                  </a:extLst>
                </a:gridCol>
                <a:gridCol w="128014">
                  <a:extLst>
                    <a:ext uri="{9D8B030D-6E8A-4147-A177-3AD203B41FA5}">
                      <a16:colId xmlns:a16="http://schemas.microsoft.com/office/drawing/2014/main" val="4200353194"/>
                    </a:ext>
                  </a:extLst>
                </a:gridCol>
                <a:gridCol w="478677">
                  <a:extLst>
                    <a:ext uri="{9D8B030D-6E8A-4147-A177-3AD203B41FA5}">
                      <a16:colId xmlns:a16="http://schemas.microsoft.com/office/drawing/2014/main" val="2159822388"/>
                    </a:ext>
                  </a:extLst>
                </a:gridCol>
                <a:gridCol w="740523">
                  <a:extLst>
                    <a:ext uri="{9D8B030D-6E8A-4147-A177-3AD203B41FA5}">
                      <a16:colId xmlns:a16="http://schemas.microsoft.com/office/drawing/2014/main" val="4026585232"/>
                    </a:ext>
                  </a:extLst>
                </a:gridCol>
                <a:gridCol w="1286934">
                  <a:extLst>
                    <a:ext uri="{9D8B030D-6E8A-4147-A177-3AD203B41FA5}">
                      <a16:colId xmlns:a16="http://schemas.microsoft.com/office/drawing/2014/main" val="887138111"/>
                    </a:ext>
                  </a:extLst>
                </a:gridCol>
                <a:gridCol w="347753">
                  <a:extLst>
                    <a:ext uri="{9D8B030D-6E8A-4147-A177-3AD203B41FA5}">
                      <a16:colId xmlns:a16="http://schemas.microsoft.com/office/drawing/2014/main" val="4100363951"/>
                    </a:ext>
                  </a:extLst>
                </a:gridCol>
                <a:gridCol w="2948602">
                  <a:extLst>
                    <a:ext uri="{9D8B030D-6E8A-4147-A177-3AD203B41FA5}">
                      <a16:colId xmlns:a16="http://schemas.microsoft.com/office/drawing/2014/main" val="2372716576"/>
                    </a:ext>
                  </a:extLst>
                </a:gridCol>
                <a:gridCol w="456241">
                  <a:extLst>
                    <a:ext uri="{9D8B030D-6E8A-4147-A177-3AD203B41FA5}">
                      <a16:colId xmlns:a16="http://schemas.microsoft.com/office/drawing/2014/main" val="3493727454"/>
                    </a:ext>
                  </a:extLst>
                </a:gridCol>
                <a:gridCol w="614820">
                  <a:extLst>
                    <a:ext uri="{9D8B030D-6E8A-4147-A177-3AD203B41FA5}">
                      <a16:colId xmlns:a16="http://schemas.microsoft.com/office/drawing/2014/main" val="933154572"/>
                    </a:ext>
                  </a:extLst>
                </a:gridCol>
                <a:gridCol w="614820">
                  <a:extLst>
                    <a:ext uri="{9D8B030D-6E8A-4147-A177-3AD203B41FA5}">
                      <a16:colId xmlns:a16="http://schemas.microsoft.com/office/drawing/2014/main" val="3550408688"/>
                    </a:ext>
                  </a:extLst>
                </a:gridCol>
                <a:gridCol w="587874">
                  <a:extLst>
                    <a:ext uri="{9D8B030D-6E8A-4147-A177-3AD203B41FA5}">
                      <a16:colId xmlns:a16="http://schemas.microsoft.com/office/drawing/2014/main" val="4104936536"/>
                    </a:ext>
                  </a:extLst>
                </a:gridCol>
                <a:gridCol w="185984">
                  <a:extLst>
                    <a:ext uri="{9D8B030D-6E8A-4147-A177-3AD203B41FA5}">
                      <a16:colId xmlns:a16="http://schemas.microsoft.com/office/drawing/2014/main" val="88590339"/>
                    </a:ext>
                  </a:extLst>
                </a:gridCol>
                <a:gridCol w="464083">
                  <a:extLst>
                    <a:ext uri="{9D8B030D-6E8A-4147-A177-3AD203B41FA5}">
                      <a16:colId xmlns:a16="http://schemas.microsoft.com/office/drawing/2014/main" val="3578921638"/>
                    </a:ext>
                  </a:extLst>
                </a:gridCol>
                <a:gridCol w="1569156">
                  <a:extLst>
                    <a:ext uri="{9D8B030D-6E8A-4147-A177-3AD203B41FA5}">
                      <a16:colId xmlns:a16="http://schemas.microsoft.com/office/drawing/2014/main" val="1508241635"/>
                    </a:ext>
                  </a:extLst>
                </a:gridCol>
              </a:tblGrid>
              <a:tr h="222193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0000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Provincia di ???</a:t>
                      </a:r>
                      <a:endParaRPr lang="it-IT" sz="1500" dirty="0">
                        <a:effectLst/>
                        <a:highlight>
                          <a:srgbClr val="0000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190314"/>
                  </a:ext>
                </a:extLst>
              </a:tr>
              <a:tr h="222193">
                <a:tc gridSpan="1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DUP </a:t>
                      </a:r>
                      <a:r>
                        <a:rPr lang="it-IT" sz="1500" b="1" dirty="0" err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SeS</a:t>
                      </a: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PIAO SottoSezione 2.1 “Valore Pubblico” (ciclo 2025-2027)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387996"/>
                  </a:ext>
                </a:extLst>
              </a:tr>
              <a:tr h="36135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ANALISI DI CONTESTO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FORZA INTERNI</a:t>
                      </a: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*Presenza di 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alimentare le banche dati sugli indicatori di salute, di performance e di impatto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it-IT" sz="1400" dirty="0">
                        <a:solidFill>
                          <a:srgbClr val="000000"/>
                        </a:solidFill>
                        <a:effectLst/>
                        <a:highlight>
                          <a:srgbClr val="D9E1F2"/>
                        </a:highlight>
                        <a:latin typeface="Garamond" panose="020204040303010108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endParaRPr lang="it-IT" sz="15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*Presenza di 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qualificato ufficio statistica</a:t>
                      </a: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alimentare le banche dati sugli indicatori di salute, di performance e di impatto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Carenze organizzative 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 project management finanziamenti europei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Carenza risorse umane 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specializzate su PM finanziamenti europei</a:t>
                      </a:r>
                      <a:endParaRPr lang="it-IT" sz="15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DEBOLEZZA INTERNI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(alla Provincia)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PUNTI DI DEBOLEZZA INTERNI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6656"/>
                  </a:ext>
                </a:extLst>
              </a:tr>
              <a:tr h="64843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OPPORTUNITA' ESTERNE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0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0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al miglioramento delle strade provinciali</a:t>
                      </a:r>
                      <a:endParaRPr lang="it-IT" sz="10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 miglioramento strade provinciali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</a:t>
                      </a:r>
                      <a:r>
                        <a:rPr lang="it-IT" sz="10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dedicati al miglioramento delle strade provinciali</a:t>
                      </a:r>
                      <a:endParaRPr lang="it-IT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*Elevato numero di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con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conseguenze sanitarie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economiche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sui risarcimenti, e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sociali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sulla fruizione,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 causa dell’obsolescenza delle numerose Strade Provinciali</a:t>
                      </a: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MINACCE ESTERNE</a:t>
                      </a:r>
                      <a:b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0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(alla Provincia)</a:t>
                      </a: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MINACCE ESTERNE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682223"/>
                  </a:ext>
                </a:extLst>
              </a:tr>
              <a:tr h="222193"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b) VALORE PUBBLICO atteso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INDICATORE SINTETICO DI VP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1504179"/>
                  </a:ext>
                </a:extLst>
              </a:tr>
              <a:tr h="453457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Denominazione sintetica VP1)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Miglioramento del livello di sicurezza delle Strade Provinciali, al fine di diminuire i sinistri stradali e migliorare i connessi riflessi economici e sociali 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Valore Pubblico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partenza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Valore Pubblico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atteso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Valore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Pubblico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prevista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807882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SOCIALE atteso: - incidenti su Strade Provinciali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567995"/>
                  </a:ext>
                </a:extLst>
              </a:tr>
              <a:tr h="30306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SANITARIO atteso: - lesività incidenti su Strade Provinciali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928704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ECONOMICO atteso: - spese per risarcimenti da incidenti su Strade Provinciali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47%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77%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b="1" i="1" dirty="0">
                          <a:solidFill>
                            <a:srgbClr val="FFFF00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+30% 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070653"/>
                  </a:ext>
                </a:extLst>
              </a:tr>
              <a:tr h="222129">
                <a:tc gridSpan="10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Impatto SOCIALE atteso: + fruibilità Strade Provinciali</a:t>
                      </a:r>
                      <a:endParaRPr lang="it-IT" sz="15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946195"/>
                  </a:ext>
                </a:extLst>
              </a:tr>
              <a:tr h="22219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STRATEGIA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d) STK</a:t>
                      </a:r>
                      <a:endParaRPr lang="it-IT" sz="140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STK</a:t>
                      </a:r>
                      <a:endParaRPr lang="it-IT" dirty="0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INDICATORI ANALITICI DI IMPATTO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86655"/>
                  </a:ext>
                </a:extLst>
              </a:tr>
              <a:tr h="22219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 VP1_ST1)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Responsabile 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Tipologie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Tipologie</a:t>
                      </a:r>
                      <a:endParaRPr lang="it-IT"/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Dimensione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Polarità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67469"/>
                  </a:ext>
                </a:extLst>
              </a:tr>
              <a:tr h="231264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3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22730"/>
                  </a:ext>
                </a:extLst>
              </a:tr>
              <a:tr h="455258">
                <a:tc rowSpan="4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Reperimento e utilizzo finanziamenti europei dedicati al fine di manutenere e migliorare le SP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Dirigente Area organizzativa "Strade Provinciali"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Prefettura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Tavolo sicurezza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Agenz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Mobilità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Forze dell'ordine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Scuole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Automobilisti</a:t>
                      </a:r>
                      <a:endParaRPr lang="it-IT" sz="1400" dirty="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gridSpan="2"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Prefettura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Tavolo sicurezza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</a:t>
                      </a:r>
                      <a:r>
                        <a:rPr lang="it-IT" sz="1400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Agenz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Mobilità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Forze dell'ordine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Scuole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FF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* Automobilisti</a:t>
                      </a:r>
                      <a:endParaRPr lang="it-IT" dirty="0"/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FFFFFF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SOCIALE</a:t>
                      </a:r>
                      <a:endParaRPr lang="it-IT" sz="15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Incidentalità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incidenti su SP</a:t>
                      </a: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ISTAT/ACI</a:t>
                      </a:r>
                      <a:b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400" i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1041107"/>
                  </a:ext>
                </a:extLst>
              </a:tr>
              <a:tr h="507370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SANITARIO</a:t>
                      </a:r>
                      <a:endParaRPr lang="it-IT" sz="15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Lesività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feriti ogni 100 incidenti su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ISTAT</a:t>
                      </a:r>
                      <a:b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it-IT" sz="1400" i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8019504"/>
                  </a:ext>
                </a:extLst>
              </a:tr>
              <a:tr h="68465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ECONOMICO</a:t>
                      </a:r>
                      <a:endParaRPr lang="it-IT" sz="1500" dirty="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Onerosità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importo medio (migliaia di €) riconosciuto nei sinistri da incidenti stradali su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63%</a:t>
                      </a:r>
                      <a:endParaRPr lang="it-IT" sz="15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 Provincia (</a:t>
                      </a:r>
                      <a:r>
                        <a:rPr lang="it-IT" sz="14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59090"/>
                  </a:ext>
                </a:extLst>
              </a:tr>
              <a:tr h="684656"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>
                          <a:solidFill>
                            <a:srgbClr val="000000"/>
                          </a:solidFill>
                          <a:effectLst/>
                          <a:highlight>
                            <a:srgbClr val="D9E1F2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SOCIALE</a:t>
                      </a:r>
                      <a:endParaRPr lang="it-IT" sz="15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Fruibilità</a:t>
                      </a: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b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passaggi di automobili nei punti di rilevazione sulle SP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D9E1F2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5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</a:t>
                      </a:r>
                      <a:endParaRPr lang="it-IT" sz="1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350 </a:t>
                      </a:r>
                      <a:endParaRPr lang="it-IT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500" dirty="0">
                          <a:solidFill>
                            <a:srgbClr val="FFFFFF"/>
                          </a:solidFill>
                          <a:effectLst/>
                          <a:highlight>
                            <a:srgbClr val="2F5597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61%</a:t>
                      </a:r>
                      <a:endParaRPr lang="it-IT" sz="15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00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 Provincia (</a:t>
                      </a:r>
                      <a:r>
                        <a:rPr lang="it-IT" sz="1400" i="1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link</a:t>
                      </a: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it-IT" sz="1400" dirty="0">
                        <a:effectLst/>
                        <a:highlight>
                          <a:srgbClr val="2F5597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02" marR="331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0127547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927EB1EF-367E-94E3-5D2F-AA391D1DD845}"/>
              </a:ext>
            </a:extLst>
          </p:cNvPr>
          <p:cNvSpPr/>
          <p:nvPr/>
        </p:nvSpPr>
        <p:spPr>
          <a:xfrm>
            <a:off x="2376853" y="956012"/>
            <a:ext cx="7764158" cy="113492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46DFFB-86C6-D4C3-CE01-F1F6396369F8}"/>
              </a:ext>
            </a:extLst>
          </p:cNvPr>
          <p:cNvSpPr/>
          <p:nvPr/>
        </p:nvSpPr>
        <p:spPr>
          <a:xfrm>
            <a:off x="1726174" y="2322112"/>
            <a:ext cx="6436517" cy="440751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78552D6F-7E47-8682-6D37-336001EF4873}"/>
              </a:ext>
            </a:extLst>
          </p:cNvPr>
          <p:cNvSpPr/>
          <p:nvPr/>
        </p:nvSpPr>
        <p:spPr>
          <a:xfrm>
            <a:off x="-1" y="2806903"/>
            <a:ext cx="8162693" cy="928756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2C40C16-A11E-1BE8-BE47-1C3A097105A2}"/>
              </a:ext>
            </a:extLst>
          </p:cNvPr>
          <p:cNvSpPr/>
          <p:nvPr/>
        </p:nvSpPr>
        <p:spPr>
          <a:xfrm>
            <a:off x="0" y="4407586"/>
            <a:ext cx="3122341" cy="245041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2FB1CFE-57FB-B603-BB48-5092F894FEF8}"/>
              </a:ext>
            </a:extLst>
          </p:cNvPr>
          <p:cNvSpPr/>
          <p:nvPr/>
        </p:nvSpPr>
        <p:spPr>
          <a:xfrm>
            <a:off x="3132039" y="4392427"/>
            <a:ext cx="9059961" cy="491654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2C2A1E49-620C-96BF-6109-86D07712ABD8}"/>
              </a:ext>
            </a:extLst>
          </p:cNvPr>
          <p:cNvSpPr/>
          <p:nvPr/>
        </p:nvSpPr>
        <p:spPr>
          <a:xfrm>
            <a:off x="3132039" y="4885396"/>
            <a:ext cx="9059961" cy="52620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75D9338-D3B0-4EA9-D8D6-99AEB4817289}"/>
              </a:ext>
            </a:extLst>
          </p:cNvPr>
          <p:cNvSpPr/>
          <p:nvPr/>
        </p:nvSpPr>
        <p:spPr>
          <a:xfrm>
            <a:off x="3132039" y="5422748"/>
            <a:ext cx="9059961" cy="733480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FEB92EE-0643-A460-19E7-5DAD02C2A608}"/>
              </a:ext>
            </a:extLst>
          </p:cNvPr>
          <p:cNvSpPr/>
          <p:nvPr/>
        </p:nvSpPr>
        <p:spPr>
          <a:xfrm>
            <a:off x="3132039" y="6111323"/>
            <a:ext cx="9059961" cy="73722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F25D327-ED3D-DFE7-A061-28FDADE7502A}"/>
              </a:ext>
            </a:extLst>
          </p:cNvPr>
          <p:cNvSpPr/>
          <p:nvPr/>
        </p:nvSpPr>
        <p:spPr>
          <a:xfrm>
            <a:off x="8162693" y="3300042"/>
            <a:ext cx="4029308" cy="464378"/>
          </a:xfrm>
          <a:prstGeom prst="rect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82029841-1245-376B-19FF-D759CE57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65428"/>
              </p:ext>
            </p:extLst>
          </p:nvPr>
        </p:nvGraphicFramePr>
        <p:xfrm>
          <a:off x="4909848" y="982266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06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 err="1">
                <a:latin typeface="Montserrat" pitchFamily="2" charset="77"/>
              </a:rPr>
              <a:t>SottoSez</a:t>
            </a:r>
            <a:r>
              <a:rPr lang="it-IT" sz="2500" b="1" i="1" dirty="0">
                <a:latin typeface="Montserrat" pitchFamily="2" charset="77"/>
              </a:rPr>
              <a:t>. Performance e </a:t>
            </a:r>
            <a:r>
              <a:rPr lang="it-IT" sz="2500" b="1" i="1" dirty="0" err="1">
                <a:latin typeface="Montserrat" pitchFamily="2" charset="77"/>
              </a:rPr>
              <a:t>Anticorruz</a:t>
            </a:r>
            <a:r>
              <a:rPr lang="it-IT" sz="2500" b="1" i="1" dirty="0">
                <a:latin typeface="Montserrat" pitchFamily="2" charset="77"/>
              </a:rPr>
              <a:t>.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08DD645-68AC-909C-D57A-0660C1525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489082"/>
              </p:ext>
            </p:extLst>
          </p:nvPr>
        </p:nvGraphicFramePr>
        <p:xfrm>
          <a:off x="-2" y="531244"/>
          <a:ext cx="5084959" cy="6326755"/>
        </p:xfrm>
        <a:graphic>
          <a:graphicData uri="http://schemas.openxmlformats.org/drawingml/2006/table">
            <a:tbl>
              <a:tblPr firstRow="1" firstCol="1" bandRow="1"/>
              <a:tblGrid>
                <a:gridCol w="325562">
                  <a:extLst>
                    <a:ext uri="{9D8B030D-6E8A-4147-A177-3AD203B41FA5}">
                      <a16:colId xmlns:a16="http://schemas.microsoft.com/office/drawing/2014/main" val="3025849445"/>
                    </a:ext>
                  </a:extLst>
                </a:gridCol>
                <a:gridCol w="842985">
                  <a:extLst>
                    <a:ext uri="{9D8B030D-6E8A-4147-A177-3AD203B41FA5}">
                      <a16:colId xmlns:a16="http://schemas.microsoft.com/office/drawing/2014/main" val="2378945729"/>
                    </a:ext>
                  </a:extLst>
                </a:gridCol>
                <a:gridCol w="547627">
                  <a:extLst>
                    <a:ext uri="{9D8B030D-6E8A-4147-A177-3AD203B41FA5}">
                      <a16:colId xmlns:a16="http://schemas.microsoft.com/office/drawing/2014/main" val="2369928304"/>
                    </a:ext>
                  </a:extLst>
                </a:gridCol>
                <a:gridCol w="1105087">
                  <a:extLst>
                    <a:ext uri="{9D8B030D-6E8A-4147-A177-3AD203B41FA5}">
                      <a16:colId xmlns:a16="http://schemas.microsoft.com/office/drawing/2014/main" val="547202251"/>
                    </a:ext>
                  </a:extLst>
                </a:gridCol>
                <a:gridCol w="479502">
                  <a:extLst>
                    <a:ext uri="{9D8B030D-6E8A-4147-A177-3AD203B41FA5}">
                      <a16:colId xmlns:a16="http://schemas.microsoft.com/office/drawing/2014/main" val="3409024567"/>
                    </a:ext>
                  </a:extLst>
                </a:gridCol>
                <a:gridCol w="501805">
                  <a:extLst>
                    <a:ext uri="{9D8B030D-6E8A-4147-A177-3AD203B41FA5}">
                      <a16:colId xmlns:a16="http://schemas.microsoft.com/office/drawing/2014/main" val="35857964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335311595"/>
                    </a:ext>
                  </a:extLst>
                </a:gridCol>
                <a:gridCol w="419289">
                  <a:extLst>
                    <a:ext uri="{9D8B030D-6E8A-4147-A177-3AD203B41FA5}">
                      <a16:colId xmlns:a16="http://schemas.microsoft.com/office/drawing/2014/main" val="3044783295"/>
                    </a:ext>
                  </a:extLst>
                </a:gridCol>
                <a:gridCol w="405902">
                  <a:extLst>
                    <a:ext uri="{9D8B030D-6E8A-4147-A177-3AD203B41FA5}">
                      <a16:colId xmlns:a16="http://schemas.microsoft.com/office/drawing/2014/main" val="2473962705"/>
                    </a:ext>
                  </a:extLst>
                </a:gridCol>
              </a:tblGrid>
              <a:tr h="297996">
                <a:tc grid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PEG - PIAO SottoSezione 2.2 "Performance"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945542"/>
                  </a:ext>
                </a:extLst>
              </a:tr>
              <a:tr h="7339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OBIETTIVO GEST. GEN.</a:t>
                      </a: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highlight>
                            <a:srgbClr val="FFFF66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(da PEG)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INDICATORI DI PERFORMANCE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(PIAO)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244421"/>
                  </a:ext>
                </a:extLst>
              </a:tr>
              <a:tr h="7048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Dimensione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FFF66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>
                        <a:effectLst/>
                        <a:highlight>
                          <a:srgbClr val="FFFF66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022487"/>
                  </a:ext>
                </a:extLst>
              </a:tr>
              <a:tr h="151358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OP1_PERF1)</a:t>
                      </a:r>
                      <a:endParaRPr lang="it-IT" sz="140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Avvio, esecuzione e collaudo di interventi di MIGLIORAMENTO della SP "</a:t>
                      </a:r>
                      <a:r>
                        <a:rPr lang="it-IT" sz="1400" b="1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", mediante miglioramento della produttività delle RU e dei tempi di realizzazione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EFFICACIA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quantità erogata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miglioramento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km SP "Mare" migliorati / km SP "Mare"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048744"/>
                  </a:ext>
                </a:extLst>
              </a:tr>
              <a:tr h="165721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EFFICIENZA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produttiva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Incremento produttività su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dedicate a SP "Mare» / km SP "Mare" migliorati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91852"/>
                  </a:ext>
                </a:extLst>
              </a:tr>
              <a:tr h="14191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EFFICIENZA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temporale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Riduzione tempi su SP "Mare":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settimane medie per interventi su SP "Mare"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Uff.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" marR="60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56021"/>
                  </a:ext>
                </a:extLst>
              </a:tr>
            </a:tbl>
          </a:graphicData>
        </a:graphic>
      </p:graphicFrame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2BFFC6A1-44D2-470C-3322-BC851BBD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040279"/>
              </p:ext>
            </p:extLst>
          </p:nvPr>
        </p:nvGraphicFramePr>
        <p:xfrm>
          <a:off x="5084958" y="506897"/>
          <a:ext cx="7107041" cy="6339952"/>
        </p:xfrm>
        <a:graphic>
          <a:graphicData uri="http://schemas.openxmlformats.org/drawingml/2006/table">
            <a:tbl>
              <a:tblPr firstRow="1" firstCol="1" bandRow="1"/>
              <a:tblGrid>
                <a:gridCol w="946641">
                  <a:extLst>
                    <a:ext uri="{9D8B030D-6E8A-4147-A177-3AD203B41FA5}">
                      <a16:colId xmlns:a16="http://schemas.microsoft.com/office/drawing/2014/main" val="1456187996"/>
                    </a:ext>
                  </a:extLst>
                </a:gridCol>
                <a:gridCol w="614528">
                  <a:extLst>
                    <a:ext uri="{9D8B030D-6E8A-4147-A177-3AD203B41FA5}">
                      <a16:colId xmlns:a16="http://schemas.microsoft.com/office/drawing/2014/main" val="2021922489"/>
                    </a:ext>
                  </a:extLst>
                </a:gridCol>
                <a:gridCol w="591014">
                  <a:extLst>
                    <a:ext uri="{9D8B030D-6E8A-4147-A177-3AD203B41FA5}">
                      <a16:colId xmlns:a16="http://schemas.microsoft.com/office/drawing/2014/main" val="205039244"/>
                    </a:ext>
                  </a:extLst>
                </a:gridCol>
                <a:gridCol w="379142">
                  <a:extLst>
                    <a:ext uri="{9D8B030D-6E8A-4147-A177-3AD203B41FA5}">
                      <a16:colId xmlns:a16="http://schemas.microsoft.com/office/drawing/2014/main" val="58467477"/>
                    </a:ext>
                  </a:extLst>
                </a:gridCol>
                <a:gridCol w="691376">
                  <a:extLst>
                    <a:ext uri="{9D8B030D-6E8A-4147-A177-3AD203B41FA5}">
                      <a16:colId xmlns:a16="http://schemas.microsoft.com/office/drawing/2014/main" val="1679941452"/>
                    </a:ext>
                  </a:extLst>
                </a:gridCol>
                <a:gridCol w="1538868">
                  <a:extLst>
                    <a:ext uri="{9D8B030D-6E8A-4147-A177-3AD203B41FA5}">
                      <a16:colId xmlns:a16="http://schemas.microsoft.com/office/drawing/2014/main" val="4102315982"/>
                    </a:ext>
                  </a:extLst>
                </a:gridCol>
                <a:gridCol w="524107">
                  <a:extLst>
                    <a:ext uri="{9D8B030D-6E8A-4147-A177-3AD203B41FA5}">
                      <a16:colId xmlns:a16="http://schemas.microsoft.com/office/drawing/2014/main" val="2024980194"/>
                    </a:ext>
                  </a:extLst>
                </a:gridCol>
                <a:gridCol w="401444">
                  <a:extLst>
                    <a:ext uri="{9D8B030D-6E8A-4147-A177-3AD203B41FA5}">
                      <a16:colId xmlns:a16="http://schemas.microsoft.com/office/drawing/2014/main" val="1163378356"/>
                    </a:ext>
                  </a:extLst>
                </a:gridCol>
                <a:gridCol w="412595">
                  <a:extLst>
                    <a:ext uri="{9D8B030D-6E8A-4147-A177-3AD203B41FA5}">
                      <a16:colId xmlns:a16="http://schemas.microsoft.com/office/drawing/2014/main" val="13930843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22768179"/>
                    </a:ext>
                  </a:extLst>
                </a:gridCol>
                <a:gridCol w="550126">
                  <a:extLst>
                    <a:ext uri="{9D8B030D-6E8A-4147-A177-3AD203B41FA5}">
                      <a16:colId xmlns:a16="http://schemas.microsoft.com/office/drawing/2014/main" val="4085690288"/>
                    </a:ext>
                  </a:extLst>
                </a:gridCol>
              </a:tblGrid>
              <a:tr h="308289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</a:t>
                      </a: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SottoSezione 2.3 “Anticorruzione e Trasparenza"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312236"/>
                  </a:ext>
                </a:extLst>
              </a:tr>
              <a:tr h="24821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PROCESSO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ASSESSMENT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RISK TREATMENT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64811"/>
                  </a:ext>
                </a:extLst>
              </a:tr>
              <a:tr h="43541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MISURA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INDICATORE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115280"/>
                  </a:ext>
                </a:extLst>
              </a:tr>
              <a:tr h="787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Denominazione</a:t>
                      </a:r>
                      <a:b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processo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Eventi rischiosi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Valutazione rischio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Codice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756475"/>
                  </a:ext>
                </a:extLst>
              </a:tr>
              <a:tr h="128187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MIGLIORAMENTO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 CRITICHE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Rischi corruttivi su finanziamenti europei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Medio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ACT1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Controllo finanziamenti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finanziamenti controllati: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finanziamenti europei controllati / fin. Europei ottenuti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715073"/>
                  </a:ext>
                </a:extLst>
              </a:tr>
              <a:tr h="154028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ACT2</a:t>
                      </a:r>
                      <a:endParaRPr lang="it-IT" sz="1400" dirty="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Controllo affidamenti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affidamenti controllati: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affidamenti servizi miglioramento SP controllati / affidamenti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3041923"/>
                  </a:ext>
                </a:extLst>
              </a:tr>
              <a:tr h="173868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highlight>
                            <a:srgbClr val="F8CBAD"/>
                          </a:highlight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ACT3</a:t>
                      </a:r>
                      <a:endParaRPr lang="it-IT" sz="1400">
                        <a:effectLst/>
                        <a:highlight>
                          <a:srgbClr val="F8CBAD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Digitalizzazione processo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digitalizzazione processo: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attività del processo digitalizzate / attività digitalizzabili totali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100%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513" marR="751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4719832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FDAC9DC6-2987-2169-1CF7-51B53F7D5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4900937"/>
              </p:ext>
            </p:extLst>
          </p:nvPr>
        </p:nvGraphicFramePr>
        <p:xfrm>
          <a:off x="0" y="5730232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96CF1B5-8ADC-DA55-B343-1BB1D0CAE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2235237"/>
              </p:ext>
            </p:extLst>
          </p:nvPr>
        </p:nvGraphicFramePr>
        <p:xfrm>
          <a:off x="9819697" y="5719081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148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2">
            <a:extLst>
              <a:ext uri="{FF2B5EF4-FFF2-40B4-BE49-F238E27FC236}">
                <a16:creationId xmlns:a16="http://schemas.microsoft.com/office/drawing/2014/main" id="{AA5817C8-D404-D4CE-F977-381E4BCC5E7E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87C469-0118-9BD4-13B7-95672E127E02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spc="-20" dirty="0">
                <a:latin typeface="Montserrat" pitchFamily="2" charset="77"/>
              </a:rPr>
              <a:t>3) LINEE GUIDA PIAO PROVINCE: </a:t>
            </a:r>
            <a:r>
              <a:rPr lang="it-IT" sz="2500" b="1" i="1" spc="-20" dirty="0" err="1">
                <a:latin typeface="Montserrat" pitchFamily="2" charset="77"/>
              </a:rPr>
              <a:t>SottoSez</a:t>
            </a:r>
            <a:r>
              <a:rPr lang="it-IT" sz="2500" b="1" i="1" spc="-20" dirty="0">
                <a:latin typeface="Montserrat" pitchFamily="2" charset="77"/>
              </a:rPr>
              <a:t>. Organizzazione e Fabbisogno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F8D5513C-ADB5-0796-71FD-B195866891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848963"/>
              </p:ext>
            </p:extLst>
          </p:nvPr>
        </p:nvGraphicFramePr>
        <p:xfrm>
          <a:off x="1" y="531245"/>
          <a:ext cx="5151862" cy="6275988"/>
        </p:xfrm>
        <a:graphic>
          <a:graphicData uri="http://schemas.openxmlformats.org/drawingml/2006/table">
            <a:tbl>
              <a:tblPr firstRow="1" firstCol="1" bandRow="1"/>
              <a:tblGrid>
                <a:gridCol w="589108">
                  <a:extLst>
                    <a:ext uri="{9D8B030D-6E8A-4147-A177-3AD203B41FA5}">
                      <a16:colId xmlns:a16="http://schemas.microsoft.com/office/drawing/2014/main" val="404791517"/>
                    </a:ext>
                  </a:extLst>
                </a:gridCol>
                <a:gridCol w="1228540">
                  <a:extLst>
                    <a:ext uri="{9D8B030D-6E8A-4147-A177-3AD203B41FA5}">
                      <a16:colId xmlns:a16="http://schemas.microsoft.com/office/drawing/2014/main" val="3285476540"/>
                    </a:ext>
                  </a:extLst>
                </a:gridCol>
                <a:gridCol w="724829">
                  <a:extLst>
                    <a:ext uri="{9D8B030D-6E8A-4147-A177-3AD203B41FA5}">
                      <a16:colId xmlns:a16="http://schemas.microsoft.com/office/drawing/2014/main" val="3678680012"/>
                    </a:ext>
                  </a:extLst>
                </a:gridCol>
                <a:gridCol w="557561">
                  <a:extLst>
                    <a:ext uri="{9D8B030D-6E8A-4147-A177-3AD203B41FA5}">
                      <a16:colId xmlns:a16="http://schemas.microsoft.com/office/drawing/2014/main" val="1859326278"/>
                    </a:ext>
                  </a:extLst>
                </a:gridCol>
                <a:gridCol w="535259">
                  <a:extLst>
                    <a:ext uri="{9D8B030D-6E8A-4147-A177-3AD203B41FA5}">
                      <a16:colId xmlns:a16="http://schemas.microsoft.com/office/drawing/2014/main" val="3320010688"/>
                    </a:ext>
                  </a:extLst>
                </a:gridCol>
                <a:gridCol w="546409">
                  <a:extLst>
                    <a:ext uri="{9D8B030D-6E8A-4147-A177-3AD203B41FA5}">
                      <a16:colId xmlns:a16="http://schemas.microsoft.com/office/drawing/2014/main" val="2561094999"/>
                    </a:ext>
                  </a:extLst>
                </a:gridCol>
                <a:gridCol w="479503">
                  <a:extLst>
                    <a:ext uri="{9D8B030D-6E8A-4147-A177-3AD203B41FA5}">
                      <a16:colId xmlns:a16="http://schemas.microsoft.com/office/drawing/2014/main" val="1523175383"/>
                    </a:ext>
                  </a:extLst>
                </a:gridCol>
                <a:gridCol w="490653">
                  <a:extLst>
                    <a:ext uri="{9D8B030D-6E8A-4147-A177-3AD203B41FA5}">
                      <a16:colId xmlns:a16="http://schemas.microsoft.com/office/drawing/2014/main" val="319585622"/>
                    </a:ext>
                  </a:extLst>
                </a:gridCol>
              </a:tblGrid>
              <a:tr h="232784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SottoSezione 3.1 “Organizzazione”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6280427"/>
                  </a:ext>
                </a:extLst>
              </a:tr>
              <a:tr h="54994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i="0" u="none" strike="noStrike" cap="none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ORGANIZZATIVA </a:t>
                      </a:r>
                      <a:endParaRPr lang="it-IT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Garamond" panose="02020404030301010803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INDICATORI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DI SALUTE ORGANIZZATIVA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70113"/>
                  </a:ext>
                </a:extLst>
              </a:tr>
              <a:tr h="71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104143"/>
                  </a:ext>
                </a:extLst>
              </a:tr>
              <a:tr h="2139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SALORG1)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Creazione Ufficio Project Management Finanziamenti Europei (</a:t>
                      </a: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PMFE</a:t>
                      </a: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), con due unità organizzative, una per lo scouting, l'altra per il project management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Struttura organizzativa: 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unità organizzative comprese nell'Ufficio PMFE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1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1908097"/>
                  </a:ext>
                </a:extLst>
              </a:tr>
              <a:tr h="19287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SALORG2)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4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Definizione dell'ampiezza organizzativa dell'Ufficio Project Management dei Finanziamenti Europei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Ampiezza organizzativa:</a:t>
                      </a:r>
                      <a:br>
                        <a:rPr lang="it-IT" sz="14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400" i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dell'Ufficio PMFE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5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10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10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510762"/>
                  </a:ext>
                </a:extLst>
              </a:tr>
            </a:tbl>
          </a:graphicData>
        </a:graphic>
      </p:graphicFrame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9A530C7D-077D-E06E-0DF3-233C5A4E1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288814"/>
              </p:ext>
            </p:extLst>
          </p:nvPr>
        </p:nvGraphicFramePr>
        <p:xfrm>
          <a:off x="5151863" y="531245"/>
          <a:ext cx="7040138" cy="6275987"/>
        </p:xfrm>
        <a:graphic>
          <a:graphicData uri="http://schemas.openxmlformats.org/drawingml/2006/table">
            <a:tbl>
              <a:tblPr firstRow="1" firstCol="1" bandRow="1"/>
              <a:tblGrid>
                <a:gridCol w="955894">
                  <a:extLst>
                    <a:ext uri="{9D8B030D-6E8A-4147-A177-3AD203B41FA5}">
                      <a16:colId xmlns:a16="http://schemas.microsoft.com/office/drawing/2014/main" val="1215805431"/>
                    </a:ext>
                  </a:extLst>
                </a:gridCol>
                <a:gridCol w="1727914">
                  <a:extLst>
                    <a:ext uri="{9D8B030D-6E8A-4147-A177-3AD203B41FA5}">
                      <a16:colId xmlns:a16="http://schemas.microsoft.com/office/drawing/2014/main" val="4241302927"/>
                    </a:ext>
                  </a:extLst>
                </a:gridCol>
                <a:gridCol w="1564807">
                  <a:extLst>
                    <a:ext uri="{9D8B030D-6E8A-4147-A177-3AD203B41FA5}">
                      <a16:colId xmlns:a16="http://schemas.microsoft.com/office/drawing/2014/main" val="1011086142"/>
                    </a:ext>
                  </a:extLst>
                </a:gridCol>
                <a:gridCol w="591015">
                  <a:extLst>
                    <a:ext uri="{9D8B030D-6E8A-4147-A177-3AD203B41FA5}">
                      <a16:colId xmlns:a16="http://schemas.microsoft.com/office/drawing/2014/main" val="3315625805"/>
                    </a:ext>
                  </a:extLst>
                </a:gridCol>
                <a:gridCol w="613317">
                  <a:extLst>
                    <a:ext uri="{9D8B030D-6E8A-4147-A177-3AD203B41FA5}">
                      <a16:colId xmlns:a16="http://schemas.microsoft.com/office/drawing/2014/main" val="3009039920"/>
                    </a:ext>
                  </a:extLst>
                </a:gridCol>
                <a:gridCol w="546410">
                  <a:extLst>
                    <a:ext uri="{9D8B030D-6E8A-4147-A177-3AD203B41FA5}">
                      <a16:colId xmlns:a16="http://schemas.microsoft.com/office/drawing/2014/main" val="882166287"/>
                    </a:ext>
                  </a:extLst>
                </a:gridCol>
                <a:gridCol w="546409">
                  <a:extLst>
                    <a:ext uri="{9D8B030D-6E8A-4147-A177-3AD203B41FA5}">
                      <a16:colId xmlns:a16="http://schemas.microsoft.com/office/drawing/2014/main" val="3460286546"/>
                    </a:ext>
                  </a:extLst>
                </a:gridCol>
                <a:gridCol w="494372">
                  <a:extLst>
                    <a:ext uri="{9D8B030D-6E8A-4147-A177-3AD203B41FA5}">
                      <a16:colId xmlns:a16="http://schemas.microsoft.com/office/drawing/2014/main" val="2769573980"/>
                    </a:ext>
                  </a:extLst>
                </a:gridCol>
              </a:tblGrid>
              <a:tr h="26041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PIAO SottoSezione 3.3 “Fabbisogno di personale”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864576"/>
                  </a:ext>
                </a:extLst>
              </a:tr>
              <a:tr h="4599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AZIONE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 RECLUTAMENTO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INDICATORI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Arial"/>
                        </a:rPr>
                        <a:t>DI SALUTE PROFESSIONALE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it-IT" sz="1200" dirty="0">
                        <a:effectLst/>
                        <a:highlight>
                          <a:srgbClr val="C5E0B4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719169"/>
                  </a:ext>
                </a:extLst>
              </a:tr>
              <a:tr h="3926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Cod.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Nome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Formula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100" b="1" spc="-20" baseline="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Baseline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2025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2026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Target</a:t>
                      </a:r>
                      <a:b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2027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Fonte</a:t>
                      </a:r>
                      <a:endParaRPr lang="it-IT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50842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SALPROF1)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Responsabile ufficio e  coordinatori dell'Ufficio PMFE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 </a:t>
                      </a: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Responsabile</a:t>
                      </a: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ufficio e coordinatori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1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4451211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SALPROF2)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tecniche su PM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Concorso: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EQ di profilo tecnico (Project Manager)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8731790"/>
                  </a:ext>
                </a:extLst>
              </a:tr>
              <a:tr h="12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SALPROF3)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tecniche su miglioramento SP critiche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Funzionari di profilo tecnico (Miglioramento SP critiche)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9436033"/>
                  </a:ext>
                </a:extLst>
              </a:tr>
              <a:tr h="1292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SALPROF4)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amministrative su FE</a:t>
                      </a:r>
                      <a:endParaRPr lang="it-IT" sz="13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Concorso: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Istruttori e profilo amministrativo EQ (su Finanziamenti Europei) 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-  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3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0190750"/>
                  </a:ext>
                </a:extLst>
              </a:tr>
              <a:tr h="8590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VP1_ST1_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OP1_PERF1_</a:t>
                      </a:r>
                      <a:b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SALPROF5)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300" dirty="0">
                          <a:solidFill>
                            <a:srgbClr val="000000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Copertura fabbisogno Risorse Umane Ufficio PMFE con competenze amministrative generali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Selezione interna:</a:t>
                      </a:r>
                      <a:b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Area Istruttori e profilo </a:t>
                      </a:r>
                      <a:r>
                        <a:rPr lang="it-IT" sz="1300" dirty="0" err="1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amministrat</a:t>
                      </a: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generale 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-   </a:t>
                      </a:r>
                      <a:endParaRPr lang="it-IT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40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    2 </a:t>
                      </a:r>
                      <a:endParaRPr lang="it-IT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it-IT" sz="1300" dirty="0"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Ufficio Statistica</a:t>
                      </a:r>
                      <a:endParaRPr lang="it-IT" sz="13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11256"/>
                  </a:ext>
                </a:extLst>
              </a:tr>
            </a:tbl>
          </a:graphicData>
        </a:graphic>
      </p:graphicFrame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192E5677-61CB-4483-5978-60E509479C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06503"/>
              </p:ext>
            </p:extLst>
          </p:nvPr>
        </p:nvGraphicFramePr>
        <p:xfrm>
          <a:off x="4197971" y="5703812"/>
          <a:ext cx="2372302" cy="1127768"/>
        </p:xfrm>
        <a:graphic>
          <a:graphicData uri="http://schemas.openxmlformats.org/drawingml/2006/table">
            <a:tbl>
              <a:tblPr firstRow="1" bandRow="1"/>
              <a:tblGrid>
                <a:gridCol w="118615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118615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700" b="1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+PERFORMANCE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b="0" kern="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0" kern="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it-IT" sz="7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700" dirty="0">
                        <a:solidFill>
                          <a:schemeClr val="tx1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7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CAPITALE UMANO</a:t>
                      </a:r>
                      <a:endParaRPr lang="it-IT" sz="7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62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0BEECAD9-8298-D706-B562-235D81649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609639"/>
            <a:ext cx="3482587" cy="1727161"/>
          </a:xfrm>
          <a:prstGeom prst="rect">
            <a:avLst/>
          </a:prstGeom>
        </p:spPr>
      </p:pic>
      <p:sp>
        <p:nvSpPr>
          <p:cNvPr id="40" name="Rettangolo 39">
            <a:extLst>
              <a:ext uri="{FF2B5EF4-FFF2-40B4-BE49-F238E27FC236}">
                <a16:creationId xmlns:a16="http://schemas.microsoft.com/office/drawing/2014/main" id="{F081BC4A-155E-8503-0601-21C7EA0AB42C}"/>
              </a:ext>
            </a:extLst>
          </p:cNvPr>
          <p:cNvSpPr/>
          <p:nvPr/>
        </p:nvSpPr>
        <p:spPr>
          <a:xfrm>
            <a:off x="-49583" y="551486"/>
            <a:ext cx="4803593" cy="166199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Piramide</a:t>
            </a:r>
          </a:p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del Valore Pubblico</a:t>
            </a:r>
          </a:p>
          <a:p>
            <a:pPr algn="ctr" defTabSz="609570"/>
            <a:r>
              <a:rPr lang="it-IT" sz="2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(2024)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8E8DEF1-AB18-40F7-B77C-BAF521E009B5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136C65-5977-0430-B3F1-90AF5FF64ED3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sintesi PIAO</a:t>
            </a:r>
          </a:p>
        </p:txBody>
      </p:sp>
      <p:sp>
        <p:nvSpPr>
          <p:cNvPr id="59" name="Triangolo 58">
            <a:extLst>
              <a:ext uri="{FF2B5EF4-FFF2-40B4-BE49-F238E27FC236}">
                <a16:creationId xmlns:a16="http://schemas.microsoft.com/office/drawing/2014/main" id="{DF4C2314-1429-FBF3-44E8-387FC0C0E1F8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60" name="Connettore diritto 195">
            <a:extLst>
              <a:ext uri="{FF2B5EF4-FFF2-40B4-BE49-F238E27FC236}">
                <a16:creationId xmlns:a16="http://schemas.microsoft.com/office/drawing/2014/main" id="{BC18D60D-E4B4-E73A-2AAE-FF4625D91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diritto 107571">
            <a:extLst>
              <a:ext uri="{FF2B5EF4-FFF2-40B4-BE49-F238E27FC236}">
                <a16:creationId xmlns:a16="http://schemas.microsoft.com/office/drawing/2014/main" id="{909C5F79-955B-3A2E-8A76-6EB491D03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Casella di testo 192">
            <a:extLst>
              <a:ext uri="{FF2B5EF4-FFF2-40B4-BE49-F238E27FC236}">
                <a16:creationId xmlns:a16="http://schemas.microsoft.com/office/drawing/2014/main" id="{3042B407-782C-37BD-FC18-8F440BC3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85184" y="2559574"/>
            <a:ext cx="3890131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Valore Pubblico </a:t>
            </a: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(esterno e interno)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 SALUTE MEDI</a:t>
            </a:r>
          </a:p>
        </p:txBody>
      </p:sp>
      <p:sp>
        <p:nvSpPr>
          <p:cNvPr id="33" name="Casella di testo 107530">
            <a:extLst>
              <a:ext uri="{FF2B5EF4-FFF2-40B4-BE49-F238E27FC236}">
                <a16:creationId xmlns:a16="http://schemas.microsoft.com/office/drawing/2014/main" id="{157B901A-BF68-5289-9108-7F31F01E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6193" y="4140331"/>
            <a:ext cx="3695017" cy="226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 </a:t>
            </a: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34" name="Casella di testo 107530">
            <a:extLst>
              <a:ext uri="{FF2B5EF4-FFF2-40B4-BE49-F238E27FC236}">
                <a16:creationId xmlns:a16="http://schemas.microsoft.com/office/drawing/2014/main" id="{719F1CF9-59C6-C40B-2E78-9A6A4BEF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74" y="4601482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35" name="Casella di testo 107530">
            <a:extLst>
              <a:ext uri="{FF2B5EF4-FFF2-40B4-BE49-F238E27FC236}">
                <a16:creationId xmlns:a16="http://schemas.microsoft.com/office/drawing/2014/main" id="{23206D0C-A432-F7FB-485E-0EF2032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965" y="5209811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" name="Freccia destra 35">
            <a:extLst>
              <a:ext uri="{FF2B5EF4-FFF2-40B4-BE49-F238E27FC236}">
                <a16:creationId xmlns:a16="http://schemas.microsoft.com/office/drawing/2014/main" id="{CA696A30-9CF6-105A-C65C-F7D5F91C074A}"/>
              </a:ext>
            </a:extLst>
          </p:cNvPr>
          <p:cNvSpPr/>
          <p:nvPr/>
        </p:nvSpPr>
        <p:spPr>
          <a:xfrm rot="16200000">
            <a:off x="2886808" y="4449477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F47EDE0B-0EBD-E21C-6AE5-AA75D897338A}"/>
              </a:ext>
            </a:extLst>
          </p:cNvPr>
          <p:cNvSpPr/>
          <p:nvPr/>
        </p:nvSpPr>
        <p:spPr>
          <a:xfrm rot="16200000">
            <a:off x="3165278" y="5078315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9" name="Casella di testo 107530">
            <a:extLst>
              <a:ext uri="{FF2B5EF4-FFF2-40B4-BE49-F238E27FC236}">
                <a16:creationId xmlns:a16="http://schemas.microsoft.com/office/drawing/2014/main" id="{D6F01B02-F419-2AF0-26FD-53266FCD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7335" y="6408580"/>
            <a:ext cx="3890131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778CA11E-CADF-6505-E295-96F60177FBB7}"/>
              </a:ext>
            </a:extLst>
          </p:cNvPr>
          <p:cNvSpPr/>
          <p:nvPr/>
        </p:nvSpPr>
        <p:spPr>
          <a:xfrm rot="16200000">
            <a:off x="2602560" y="6192476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3" name="Casella di testo 107530">
            <a:extLst>
              <a:ext uri="{FF2B5EF4-FFF2-40B4-BE49-F238E27FC236}">
                <a16:creationId xmlns:a16="http://schemas.microsoft.com/office/drawing/2014/main" id="{64EAE18E-84D6-B0F4-E1BE-F9B041E2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3600673"/>
            <a:ext cx="3890130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Pubblico in senso stretto (esterno)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44" name="Casella di testo 107530">
            <a:extLst>
              <a:ext uri="{FF2B5EF4-FFF2-40B4-BE49-F238E27FC236}">
                <a16:creationId xmlns:a16="http://schemas.microsoft.com/office/drawing/2014/main" id="{0C9ADF11-A721-5E4E-229E-46C20AD4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9292" y="5767208"/>
            <a:ext cx="3473944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</a:t>
            </a:r>
          </a:p>
        </p:txBody>
      </p:sp>
      <p:sp>
        <p:nvSpPr>
          <p:cNvPr id="45" name="Freccia destra 44">
            <a:extLst>
              <a:ext uri="{FF2B5EF4-FFF2-40B4-BE49-F238E27FC236}">
                <a16:creationId xmlns:a16="http://schemas.microsoft.com/office/drawing/2014/main" id="{01E56A49-94C9-2458-060C-C13C3A5F9F3C}"/>
              </a:ext>
            </a:extLst>
          </p:cNvPr>
          <p:cNvSpPr/>
          <p:nvPr/>
        </p:nvSpPr>
        <p:spPr>
          <a:xfrm rot="16200000">
            <a:off x="2902030" y="5929279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0F8A8CB2-4E3F-7D4A-3F7A-7099CD3442AD}"/>
              </a:ext>
            </a:extLst>
          </p:cNvPr>
          <p:cNvSpPr/>
          <p:nvPr/>
        </p:nvSpPr>
        <p:spPr>
          <a:xfrm rot="16200000">
            <a:off x="2621147" y="560889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C4CC3014-625B-A987-01B9-91835DAC555C}"/>
              </a:ext>
            </a:extLst>
          </p:cNvPr>
          <p:cNvSpPr/>
          <p:nvPr/>
        </p:nvSpPr>
        <p:spPr>
          <a:xfrm rot="16200000">
            <a:off x="2628583" y="5069924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50" name="Casella di testo 107530">
            <a:extLst>
              <a:ext uri="{FF2B5EF4-FFF2-40B4-BE49-F238E27FC236}">
                <a16:creationId xmlns:a16="http://schemas.microsoft.com/office/drawing/2014/main" id="{6F0CE4AC-42D2-2A86-251D-4994628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3803" y="4450800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  <p:sp>
        <p:nvSpPr>
          <p:cNvPr id="8" name="Triangolo 7">
            <a:extLst>
              <a:ext uri="{FF2B5EF4-FFF2-40B4-BE49-F238E27FC236}">
                <a16:creationId xmlns:a16="http://schemas.microsoft.com/office/drawing/2014/main" id="{A729578B-788B-1DB7-B4D8-7A3267B51E10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0" name="Trapezio 19">
            <a:extLst>
              <a:ext uri="{FF2B5EF4-FFF2-40B4-BE49-F238E27FC236}">
                <a16:creationId xmlns:a16="http://schemas.microsoft.com/office/drawing/2014/main" id="{5F0B3514-B9D4-F12C-9811-BB674734A3A4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751" kern="1200" dirty="0">
              <a:solidFill>
                <a:prstClr val="white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1" name="Trapezio 20">
            <a:extLst>
              <a:ext uri="{FF2B5EF4-FFF2-40B4-BE49-F238E27FC236}">
                <a16:creationId xmlns:a16="http://schemas.microsoft.com/office/drawing/2014/main" id="{AAE90872-A26B-24EA-913A-1A8B85037696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2" name="Trapezio 21">
            <a:extLst>
              <a:ext uri="{FF2B5EF4-FFF2-40B4-BE49-F238E27FC236}">
                <a16:creationId xmlns:a16="http://schemas.microsoft.com/office/drawing/2014/main" id="{77BDB083-5919-6981-DAE3-EA2785B04702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3" name="Trapezio 22">
            <a:extLst>
              <a:ext uri="{FF2B5EF4-FFF2-40B4-BE49-F238E27FC236}">
                <a16:creationId xmlns:a16="http://schemas.microsoft.com/office/drawing/2014/main" id="{8B19299F-15AD-F789-024B-8249E4588F9E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4" name="Trapezio 23">
            <a:extLst>
              <a:ext uri="{FF2B5EF4-FFF2-40B4-BE49-F238E27FC236}">
                <a16:creationId xmlns:a16="http://schemas.microsoft.com/office/drawing/2014/main" id="{D803CC50-4CD9-DE95-34E0-CF243D3C69A6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900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B900B2C6-2B73-1202-930C-9A4222A4DCFA}"/>
              </a:ext>
            </a:extLst>
          </p:cNvPr>
          <p:cNvSpPr/>
          <p:nvPr/>
        </p:nvSpPr>
        <p:spPr>
          <a:xfrm>
            <a:off x="4588412" y="5744479"/>
            <a:ext cx="5668688" cy="22111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algn="ctr" defTabSz="385744">
              <a:buClrTx/>
              <a:defRPr/>
            </a:pP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DIRIGENTI: risultati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 e comportamenti manageriali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endParaRPr lang="it-IT" sz="1100" kern="1200" dirty="0">
              <a:solidFill>
                <a:prstClr val="black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C79EDDA8-445A-043B-30F1-37A8FBC13E7E}"/>
              </a:ext>
            </a:extLst>
          </p:cNvPr>
          <p:cNvSpPr/>
          <p:nvPr/>
        </p:nvSpPr>
        <p:spPr>
          <a:xfrm>
            <a:off x="4588412" y="6013669"/>
            <a:ext cx="5668688" cy="17664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algn="ctr" defTabSz="385744">
              <a:buClrTx/>
              <a:defRPr/>
            </a:pP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DIPENDENTI: risultati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 </a:t>
            </a:r>
            <a:r>
              <a:rPr lang="it-IT" sz="1100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 comportamenti esecutivi </a:t>
            </a:r>
            <a:r>
              <a:rPr lang="it-IT" sz="1100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(+100%)</a:t>
            </a:r>
            <a:endParaRPr lang="it-IT" sz="1100" kern="1200" dirty="0">
              <a:solidFill>
                <a:prstClr val="black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graphicFrame>
        <p:nvGraphicFramePr>
          <p:cNvPr id="27" name="Tabella 101">
            <a:extLst>
              <a:ext uri="{FF2B5EF4-FFF2-40B4-BE49-F238E27FC236}">
                <a16:creationId xmlns:a16="http://schemas.microsoft.com/office/drawing/2014/main" id="{DFAEFC71-43B0-3106-6816-ECA55C0B1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966710"/>
              </p:ext>
            </p:extLst>
          </p:nvPr>
        </p:nvGraphicFramePr>
        <p:xfrm>
          <a:off x="5403415" y="3761805"/>
          <a:ext cx="4065302" cy="700976"/>
        </p:xfrm>
        <a:graphic>
          <a:graphicData uri="http://schemas.openxmlformats.org/drawingml/2006/table">
            <a:tbl>
              <a:tblPr firstRow="1" bandRow="1"/>
              <a:tblGrid>
                <a:gridCol w="203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economico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€ importo medio sinistri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-4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sanitario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feriti ogni 100 </a:t>
                      </a:r>
                      <a:r>
                        <a:rPr lang="it-IT" sz="1100" b="0" dirty="0" err="1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incid</a:t>
                      </a: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.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-20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sociale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Incidenti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 -60</a:t>
                      </a:r>
                    </a:p>
                  </a:txBody>
                  <a:tcPr marL="7593" marR="7593" marT="7604" marB="7604" anchor="ctr">
                    <a:lnL w="12700" cmpd="sng">
                      <a:noFill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Impatto sociale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100" b="0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n. passaggi auto </a:t>
                      </a:r>
                      <a:r>
                        <a:rPr lang="it-IT" sz="1100" b="1" dirty="0">
                          <a:solidFill>
                            <a:schemeClr val="bg1"/>
                          </a:solidFill>
                          <a:latin typeface="Montserrat" pitchFamily="2" charset="77"/>
                        </a:rPr>
                        <a:t>+120</a:t>
                      </a:r>
                    </a:p>
                  </a:txBody>
                  <a:tcPr marL="7593" marR="7593" marT="7604" marB="760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9" name="Rettangolo 28">
            <a:extLst>
              <a:ext uri="{FF2B5EF4-FFF2-40B4-BE49-F238E27FC236}">
                <a16:creationId xmlns:a16="http://schemas.microsoft.com/office/drawing/2014/main" id="{20B43D26-21FA-A73F-F85E-944BCDD7F7FE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0" name="Casella di testo 107530">
            <a:extLst>
              <a:ext uri="{FF2B5EF4-FFF2-40B4-BE49-F238E27FC236}">
                <a16:creationId xmlns:a16="http://schemas.microsoft.com/office/drawing/2014/main" id="{99F216CE-2367-F427-FA75-BE7E69D4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29" y="4473944"/>
            <a:ext cx="2472573" cy="1076090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defTabSz="385744">
              <a:buClrTx/>
              <a:defRPr/>
            </a:pP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Misure Anticorruzione e </a:t>
            </a:r>
            <a:r>
              <a:rPr lang="it-IT" altLang="it-IT" sz="1067" kern="1200" dirty="0" err="1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traspar</a:t>
            </a: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  <a:p>
            <a:pPr defTabSz="385744">
              <a:buClrTx/>
              <a:defRPr/>
            </a:pPr>
            <a:endParaRPr lang="it-IT" altLang="it-IT" sz="1100" kern="1200" dirty="0">
              <a:ln w="3175">
                <a:solidFill>
                  <a:sysClr val="windowText" lastClr="000000"/>
                </a:solidFill>
              </a:ln>
              <a:solidFill>
                <a:srgbClr val="00FDFF"/>
              </a:solidFill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finanziamenti controllati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  <a:p>
            <a:pPr fontAlgn="ctr">
              <a:lnSpc>
                <a:spcPct val="107000"/>
              </a:lnSpc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affidamenti controllati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0" i="0" u="none" strike="noStrike" dirty="0">
              <a:effectLst/>
              <a:latin typeface="Montserrat" pitchFamily="2" charset="77"/>
            </a:endParaRPr>
          </a:p>
          <a:p>
            <a:pPr fontAlgn="ctr">
              <a:lnSpc>
                <a:spcPct val="107000"/>
              </a:lnSpc>
            </a:pPr>
            <a:r>
              <a:rPr lang="it-IT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% digitalizzazione processo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31" name="Trapezio 30">
            <a:extLst>
              <a:ext uri="{FF2B5EF4-FFF2-40B4-BE49-F238E27FC236}">
                <a16:creationId xmlns:a16="http://schemas.microsoft.com/office/drawing/2014/main" id="{8BD473CF-EE93-152D-5765-84A87E74C248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7" name="Casella di testo 2">
            <a:extLst>
              <a:ext uri="{FF2B5EF4-FFF2-40B4-BE49-F238E27FC236}">
                <a16:creationId xmlns:a16="http://schemas.microsoft.com/office/drawing/2014/main" id="{29264B87-5B2C-FD79-8A92-4145FD53F13D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3941796" y="6474314"/>
            <a:ext cx="446485" cy="234404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</a:t>
            </a:r>
          </a:p>
        </p:txBody>
      </p:sp>
      <p:graphicFrame>
        <p:nvGraphicFramePr>
          <p:cNvPr id="42" name="Tabella 41">
            <a:extLst>
              <a:ext uri="{FF2B5EF4-FFF2-40B4-BE49-F238E27FC236}">
                <a16:creationId xmlns:a16="http://schemas.microsoft.com/office/drawing/2014/main" id="{E8F5D2E6-700E-ECB2-2017-0E8F1619EB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47917"/>
              </p:ext>
            </p:extLst>
          </p:nvPr>
        </p:nvGraphicFramePr>
        <p:xfrm>
          <a:off x="4454254" y="6284450"/>
          <a:ext cx="5994439" cy="548640"/>
        </p:xfrm>
        <a:graphic>
          <a:graphicData uri="http://schemas.openxmlformats.org/drawingml/2006/table">
            <a:tbl>
              <a:tblPr firstRow="1" bandRow="1">
                <a:tableStyleId>{8EC2583B-C7F9-4E08-B183-7887E12B16B1}</a:tableStyleId>
              </a:tblPr>
              <a:tblGrid>
                <a:gridCol w="2324523">
                  <a:extLst>
                    <a:ext uri="{9D8B030D-6E8A-4147-A177-3AD203B41FA5}">
                      <a16:colId xmlns:a16="http://schemas.microsoft.com/office/drawing/2014/main" val="3489757318"/>
                    </a:ext>
                  </a:extLst>
                </a:gridCol>
                <a:gridCol w="3669916">
                  <a:extLst>
                    <a:ext uri="{9D8B030D-6E8A-4147-A177-3AD203B41FA5}">
                      <a16:colId xmlns:a16="http://schemas.microsoft.com/office/drawing/2014/main" val="2527183718"/>
                    </a:ext>
                  </a:extLst>
                </a:gridCol>
              </a:tblGrid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Struttura organizzativa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Responsabile Ufficio e coordinatori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2164101"/>
                  </a:ext>
                </a:extLst>
              </a:tr>
              <a:tr h="2168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Ampiezza organizzativa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Calibri" panose="020F0502020204030204" pitchFamily="34" charset="0"/>
                        </a:rPr>
                        <a:t>+10</a:t>
                      </a:r>
                      <a:endParaRPr lang="it-IT" sz="1200" b="1" dirty="0">
                        <a:latin typeface="Montserrat" pitchFamily="2" charset="77"/>
                      </a:endParaRPr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N. RU profilo tecnico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</a:t>
                      </a:r>
                      <a:r>
                        <a:rPr lang="it-IT" sz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 amministrativo </a:t>
                      </a: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+5</a:t>
                      </a:r>
                      <a:endParaRPr lang="it-IT" sz="1200" b="1" dirty="0">
                        <a:latin typeface="Montserrat" pitchFamily="2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25243964"/>
                  </a:ext>
                </a:extLst>
              </a:tr>
            </a:tbl>
          </a:graphicData>
        </a:graphic>
      </p:graphicFrame>
      <p:sp>
        <p:nvSpPr>
          <p:cNvPr id="48" name="Triangolo 47">
            <a:extLst>
              <a:ext uri="{FF2B5EF4-FFF2-40B4-BE49-F238E27FC236}">
                <a16:creationId xmlns:a16="http://schemas.microsoft.com/office/drawing/2014/main" id="{945D0D31-0341-C7BA-04A6-B352F15141CC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1" name="Casella di testo 2">
            <a:extLst>
              <a:ext uri="{FF2B5EF4-FFF2-40B4-BE49-F238E27FC236}">
                <a16:creationId xmlns:a16="http://schemas.microsoft.com/office/drawing/2014/main" id="{02E196E5-A700-719D-729C-C1D4CCBB2929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539800" y="4689284"/>
            <a:ext cx="847738" cy="131841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52" name="Casella di testo 2">
            <a:extLst>
              <a:ext uri="{FF2B5EF4-FFF2-40B4-BE49-F238E27FC236}">
                <a16:creationId xmlns:a16="http://schemas.microsoft.com/office/drawing/2014/main" id="{5292B7F6-4162-72E7-FB4D-40D440CBB77A}"/>
              </a:ext>
            </a:extLst>
          </p:cNvPr>
          <p:cNvSpPr txBox="1">
            <a:spLocks noChangeArrowheads="1"/>
          </p:cNvSpPr>
          <p:nvPr/>
        </p:nvSpPr>
        <p:spPr bwMode="auto">
          <a:xfrm rot="17759813">
            <a:off x="4380648" y="5297802"/>
            <a:ext cx="675364" cy="19275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ct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</p:txBody>
      </p:sp>
      <p:sp>
        <p:nvSpPr>
          <p:cNvPr id="55" name="Casella di testo 2">
            <a:extLst>
              <a:ext uri="{FF2B5EF4-FFF2-40B4-BE49-F238E27FC236}">
                <a16:creationId xmlns:a16="http://schemas.microsoft.com/office/drawing/2014/main" id="{E66F906D-D899-27CF-867F-70A3FE66A56C}"/>
              </a:ext>
            </a:extLst>
          </p:cNvPr>
          <p:cNvSpPr txBox="1">
            <a:spLocks noChangeArrowheads="1"/>
          </p:cNvSpPr>
          <p:nvPr/>
        </p:nvSpPr>
        <p:spPr bwMode="auto">
          <a:xfrm rot="17913202">
            <a:off x="3945577" y="5046074"/>
            <a:ext cx="1343748" cy="166876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ORGANIZZATIVE</a:t>
            </a:r>
          </a:p>
        </p:txBody>
      </p:sp>
      <p:sp>
        <p:nvSpPr>
          <p:cNvPr id="56" name="Casella di testo 2">
            <a:extLst>
              <a:ext uri="{FF2B5EF4-FFF2-40B4-BE49-F238E27FC236}">
                <a16:creationId xmlns:a16="http://schemas.microsoft.com/office/drawing/2014/main" id="{C9AB00FF-A586-AFC6-E0B8-16A9273487CC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628158" y="5335936"/>
            <a:ext cx="1248309" cy="20101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PERFORMANCE</a:t>
            </a:r>
          </a:p>
        </p:txBody>
      </p:sp>
      <p:cxnSp>
        <p:nvCxnSpPr>
          <p:cNvPr id="57" name="Connettore 1 56">
            <a:extLst>
              <a:ext uri="{FF2B5EF4-FFF2-40B4-BE49-F238E27FC236}">
                <a16:creationId xmlns:a16="http://schemas.microsoft.com/office/drawing/2014/main" id="{3787F804-1AA6-9AF6-2E87-304B7C237EA7}"/>
              </a:ext>
            </a:extLst>
          </p:cNvPr>
          <p:cNvCxnSpPr>
            <a:cxnSpLocks/>
          </p:cNvCxnSpPr>
          <p:nvPr/>
        </p:nvCxnSpPr>
        <p:spPr>
          <a:xfrm>
            <a:off x="7429020" y="4475209"/>
            <a:ext cx="10454" cy="11977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Casella di testo 2">
            <a:extLst>
              <a:ext uri="{FF2B5EF4-FFF2-40B4-BE49-F238E27FC236}">
                <a16:creationId xmlns:a16="http://schemas.microsoft.com/office/drawing/2014/main" id="{A6E8F144-A96D-CDC7-0FEF-79BC88AB8AF2}"/>
              </a:ext>
            </a:extLst>
          </p:cNvPr>
          <p:cNvSpPr txBox="1">
            <a:spLocks noChangeArrowheads="1"/>
          </p:cNvSpPr>
          <p:nvPr/>
        </p:nvSpPr>
        <p:spPr bwMode="auto">
          <a:xfrm rot="17849042">
            <a:off x="3789172" y="5914463"/>
            <a:ext cx="781189" cy="21242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192873">
              <a:buClrTx/>
              <a:defRPr/>
            </a:pPr>
            <a:r>
              <a:rPr lang="it-IT" altLang="it-IT" sz="1067" b="1" kern="1200" dirty="0">
                <a:solidFill>
                  <a:prstClr val="black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INDIVID.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7D4E2C24-EFEC-C050-7A98-FF075BCC6884}"/>
              </a:ext>
            </a:extLst>
          </p:cNvPr>
          <p:cNvSpPr/>
          <p:nvPr/>
        </p:nvSpPr>
        <p:spPr>
          <a:xfrm>
            <a:off x="6616448" y="2303008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+30%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C35FF13-677F-033E-B989-54DAB55A1B28}"/>
              </a:ext>
            </a:extLst>
          </p:cNvPr>
          <p:cNvSpPr/>
          <p:nvPr/>
        </p:nvSpPr>
        <p:spPr>
          <a:xfrm>
            <a:off x="9823154" y="2270161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PIAO</a:t>
            </a:r>
          </a:p>
        </p:txBody>
      </p:sp>
      <p:sp>
        <p:nvSpPr>
          <p:cNvPr id="5" name="Casella di testo 107530">
            <a:extLst>
              <a:ext uri="{FF2B5EF4-FFF2-40B4-BE49-F238E27FC236}">
                <a16:creationId xmlns:a16="http://schemas.microsoft.com/office/drawing/2014/main" id="{D23E92A0-798F-624E-5F82-2C52B4037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573" y="4593843"/>
            <a:ext cx="2268446" cy="37170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defTabSz="385744">
              <a:buClrTx/>
              <a:defRPr/>
            </a:pPr>
            <a:r>
              <a:rPr lang="it-IT" altLang="it-IT" sz="1067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Quantità erogata</a:t>
            </a:r>
            <a:endParaRPr lang="it-IT" altLang="it-IT" sz="1100" dirty="0">
              <a:latin typeface="Montserrat" pitchFamily="2" charset="77"/>
              <a:cs typeface="Calibri" panose="020F05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miglioramento SP Mare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+100%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F5CAAA-D7C3-CB2C-3BAD-B119673E4B76}"/>
              </a:ext>
            </a:extLst>
          </p:cNvPr>
          <p:cNvSpPr txBox="1"/>
          <p:nvPr/>
        </p:nvSpPr>
        <p:spPr>
          <a:xfrm>
            <a:off x="5026582" y="5105804"/>
            <a:ext cx="2334197" cy="442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4">
              <a:buClrTx/>
              <a:defRPr/>
            </a:pPr>
            <a:r>
              <a:rPr lang="it-IT" altLang="it-IT" sz="1100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Produttiva: </a:t>
            </a: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n. FTE </a:t>
            </a:r>
            <a:r>
              <a:rPr lang="it-IT" altLang="it-IT" sz="1100" kern="1200" dirty="0">
                <a:ln w="3175">
                  <a:solidFill>
                    <a:sysClr val="windowText" lastClr="000000"/>
                  </a:solidFill>
                </a:ln>
                <a:solidFill>
                  <a:srgbClr val="00FDFF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+6</a:t>
            </a:r>
            <a:endParaRPr lang="it-IT" altLang="it-IT" sz="1100" dirty="0">
              <a:latin typeface="Montserrat" pitchFamily="2" charset="77"/>
              <a:cs typeface="Calibri" panose="020F0502020204030204" pitchFamily="34" charset="0"/>
              <a:sym typeface="Calibri"/>
            </a:endParaRPr>
          </a:p>
          <a:p>
            <a:pPr marR="0" rtl="0" font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100" b="1" dirty="0">
                <a:latin typeface="Montserrat" pitchFamily="2" charset="77"/>
                <a:cs typeface="Calibri" panose="020F0502020204030204" pitchFamily="34" charset="0"/>
              </a:rPr>
              <a:t>Temporale:</a:t>
            </a:r>
            <a:r>
              <a:rPr lang="it-IT" sz="1100" dirty="0">
                <a:latin typeface="Montserrat" pitchFamily="2" charset="77"/>
                <a:cs typeface="Calibri" panose="020F0502020204030204" pitchFamily="34" charset="0"/>
              </a:rPr>
              <a:t> n. settimane </a:t>
            </a:r>
            <a:r>
              <a:rPr lang="it-IT" sz="11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-36</a:t>
            </a:r>
            <a:endParaRPr lang="it-IT" sz="1100" b="1" i="0" u="none" strike="noStrike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444552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8" grpId="0" animBg="1"/>
      <p:bldP spid="39" grpId="0"/>
      <p:bldP spid="41" grpId="0" animBg="1"/>
      <p:bldP spid="43" grpId="0"/>
      <p:bldP spid="44" grpId="0"/>
      <p:bldP spid="45" grpId="0" animBg="1"/>
      <p:bldP spid="46" grpId="0" animBg="1"/>
      <p:bldP spid="49" grpId="0" animBg="1"/>
      <p:bldP spid="50" grpId="0"/>
      <p:bldP spid="25" grpId="0" animBg="1"/>
      <p:bldP spid="26" grpId="0" animBg="1"/>
      <p:bldP spid="30" grpId="0"/>
      <p:bldP spid="3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571B69EC-62C9-8E4D-BDEF-AF1DBE700609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B931923-9B79-43DF-9B35-8410F2A47FD1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>
                <a:latin typeface="Montserrat" pitchFamily="2" charset="77"/>
              </a:rPr>
              <a:t>INDICE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BBCBCF2-65D0-3031-E421-A67A7D2EFBB6}"/>
              </a:ext>
            </a:extLst>
          </p:cNvPr>
          <p:cNvSpPr txBox="1"/>
          <p:nvPr/>
        </p:nvSpPr>
        <p:spPr>
          <a:xfrm>
            <a:off x="115837" y="1010777"/>
            <a:ext cx="9020348" cy="3996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30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3000" b="1" dirty="0">
                <a:solidFill>
                  <a:srgbClr val="3BB0B4"/>
                </a:solidFill>
                <a:latin typeface="Montserrat" pitchFamily="2" charset="77"/>
              </a:rPr>
              <a:t>PROGETTO «UPIAO»</a:t>
            </a:r>
          </a:p>
          <a:p>
            <a:pPr marL="514350" indent="-514350" algn="just">
              <a:lnSpc>
                <a:spcPct val="30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3000" b="1" dirty="0">
                <a:solidFill>
                  <a:srgbClr val="3BB0B4"/>
                </a:solidFill>
                <a:latin typeface="Montserrat" pitchFamily="2" charset="77"/>
              </a:rPr>
              <a:t>OSSERVATORIO PIAO DELLE PROVINCE</a:t>
            </a:r>
          </a:p>
          <a:p>
            <a:pPr marL="514350" indent="-514350" algn="just">
              <a:lnSpc>
                <a:spcPct val="300000"/>
              </a:lnSpc>
              <a:buClr>
                <a:srgbClr val="3BB0B4"/>
              </a:buClr>
              <a:buFont typeface="+mj-lt"/>
              <a:buAutoNum type="arabicParenR"/>
            </a:pPr>
            <a:r>
              <a:rPr lang="it-IT" sz="3000" b="1" dirty="0">
                <a:solidFill>
                  <a:srgbClr val="3BB0B4"/>
                </a:solidFill>
                <a:latin typeface="Montserrat" pitchFamily="2" charset="77"/>
              </a:rPr>
              <a:t>LINEE GUIDA PIAO PER LE PROVINCE</a:t>
            </a:r>
          </a:p>
        </p:txBody>
      </p:sp>
      <p:pic>
        <p:nvPicPr>
          <p:cNvPr id="2" name="Elemento grafico 1">
            <a:extLst>
              <a:ext uri="{FF2B5EF4-FFF2-40B4-BE49-F238E27FC236}">
                <a16:creationId xmlns:a16="http://schemas.microsoft.com/office/drawing/2014/main" id="{47171B1A-C489-3C78-1E8F-C16BD277D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72907" y="1265737"/>
            <a:ext cx="3119093" cy="37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04115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2">
            <a:extLst>
              <a:ext uri="{FF2B5EF4-FFF2-40B4-BE49-F238E27FC236}">
                <a16:creationId xmlns:a16="http://schemas.microsoft.com/office/drawing/2014/main" id="{2524FA09-C647-1261-46A1-1AE3CD06E827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2DF879-A6E7-9AAD-D971-4D95D5E39F8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3) LINEE GUIDA PIAO PROVINCE: </a:t>
            </a:r>
            <a:r>
              <a:rPr lang="it-IT" sz="2500" b="1" i="1" dirty="0">
                <a:latin typeface="Montserrat" pitchFamily="2" charset="77"/>
              </a:rPr>
              <a:t>vantaggi</a:t>
            </a:r>
          </a:p>
        </p:txBody>
      </p:sp>
      <p:graphicFrame>
        <p:nvGraphicFramePr>
          <p:cNvPr id="18" name="Tabella 17">
            <a:extLst>
              <a:ext uri="{FF2B5EF4-FFF2-40B4-BE49-F238E27FC236}">
                <a16:creationId xmlns:a16="http://schemas.microsoft.com/office/drawing/2014/main" id="{62899687-5ACD-9FA8-302E-56EF2E38A0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89031"/>
              </p:ext>
            </p:extLst>
          </p:nvPr>
        </p:nvGraphicFramePr>
        <p:xfrm>
          <a:off x="1" y="561786"/>
          <a:ext cx="12191999" cy="6296216"/>
        </p:xfrm>
        <a:graphic>
          <a:graphicData uri="http://schemas.openxmlformats.org/drawingml/2006/table">
            <a:tbl>
              <a:tblPr firstRow="1" firstCol="1" bandRow="1">
                <a:tableStyleId>{8EC2583B-C7F9-4E08-B183-7887E12B16B1}</a:tableStyleId>
              </a:tblPr>
              <a:tblGrid>
                <a:gridCol w="318537">
                  <a:extLst>
                    <a:ext uri="{9D8B030D-6E8A-4147-A177-3AD203B41FA5}">
                      <a16:colId xmlns:a16="http://schemas.microsoft.com/office/drawing/2014/main" val="2993269631"/>
                    </a:ext>
                  </a:extLst>
                </a:gridCol>
                <a:gridCol w="1789662">
                  <a:extLst>
                    <a:ext uri="{9D8B030D-6E8A-4147-A177-3AD203B41FA5}">
                      <a16:colId xmlns:a16="http://schemas.microsoft.com/office/drawing/2014/main" val="295332833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903256409"/>
                    </a:ext>
                  </a:extLst>
                </a:gridCol>
                <a:gridCol w="7518400">
                  <a:extLst>
                    <a:ext uri="{9D8B030D-6E8A-4147-A177-3AD203B41FA5}">
                      <a16:colId xmlns:a16="http://schemas.microsoft.com/office/drawing/2014/main" val="1314331581"/>
                    </a:ext>
                  </a:extLst>
                </a:gridCol>
              </a:tblGrid>
              <a:tr h="3379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Qualità/Vantaggi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Dalle criticità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ai miglioramenti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92227711"/>
                  </a:ext>
                </a:extLst>
              </a:tr>
              <a:tr h="744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1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Semplificazione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Farraginosità Programmazione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territorio frammentata</a:t>
                      </a: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i="0" u="none" strike="noStrike" cap="none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Riduzione adempimenti e doppioni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i="0" u="none" strike="noStrike" cap="none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Centro provinciale </a:t>
                      </a:r>
                      <a:r>
                        <a:rPr lang="it-IT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di programmazione e monitoraggio </a:t>
                      </a:r>
                      <a:r>
                        <a:rPr lang="it-IT" sz="1600" b="1" i="0" u="none" strike="noStrike" cap="none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del Valore Pubblico Territoriale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, a supporto dei Comuni 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Arial"/>
                          <a:sym typeface="Arial"/>
                        </a:rPr>
                        <a:t>(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Arial"/>
                          <a:cs typeface="Arial"/>
                          <a:sym typeface="Arial"/>
                        </a:rPr>
                        <a:t>ex art. 6, c. 8 D.L. 80.2021</a:t>
                      </a:r>
                      <a:r>
                        <a:rPr lang="it-IT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cs typeface="Arial"/>
                          <a:sym typeface="Arial"/>
                        </a:rPr>
                        <a:t>)</a:t>
                      </a: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8292262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2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Selettività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Ridondanza Obiettivi,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spesso ordinari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Pochi Obiettivi prioritari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per ogni livello programmatico 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3167374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3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Adeguatezza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Indicatori non congrui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rispetto agli Obiettivi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Indicatori di impatto 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associati a Obiettivi di Valore Pubblico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Indicatori di performance 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associati a Obiettivi gestionali</a:t>
                      </a: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3228233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4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Integrazione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Programmazione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confusa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Integrazione verticale 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DUP-PEG-PIAO</a:t>
                      </a:r>
                      <a:endParaRPr lang="it-IT" sz="1600" dirty="0"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Integrazione orizzontale 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Obiettivi e previsioni eco-fin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7125031"/>
                  </a:ext>
                </a:extLst>
              </a:tr>
              <a:tr h="74478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5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Funzionalità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al VP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Performance, </a:t>
                      </a:r>
                      <a:r>
                        <a:rPr lang="it-IT" sz="1600" b="0" dirty="0" err="1">
                          <a:effectLst/>
                          <a:latin typeface="Montserrat" pitchFamily="2" charset="77"/>
                        </a:rPr>
                        <a:t>anticorr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. e salute fini a sé stesse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Programmazione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 azioni di miglioramento della salute 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delle risorse, </a:t>
                      </a: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misure anticorruzione, performance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funzionale ad ogni Obiettivo di Valore Pubblico 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pianificato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104" marR="25104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201183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6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Partecipazione Referenti PIAO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Modello organizzativo provinciale a silos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Gruppo di lavoro integrato per il PIAO (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Integration Team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effectLst/>
                          <a:latin typeface="Montserrat" pitchFamily="2" charset="77"/>
                        </a:rPr>
                        <a:t>PIAO come 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strumento d’innovazione organizzativa</a:t>
                      </a:r>
                      <a:endParaRPr lang="it-IT" sz="160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47155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7</a:t>
                      </a:r>
                      <a:endParaRPr lang="it-IT" sz="1600" b="1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Partecipazione 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Respons.li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 VP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Poca partecipazione della politica al VP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Coinvolgimento governance politica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nella pianificazione degli Obiettivi di VP Territoriale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3077966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8</a:t>
                      </a:r>
                      <a:endParaRPr lang="it-IT" sz="1600" b="1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Partecipazione stakeholder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Poca partecipazione stakeholder al VP</a:t>
                      </a:r>
                      <a:endParaRPr lang="it-IT" sz="1600" b="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Coinvolgimento stakeholder </a:t>
                      </a:r>
                      <a:r>
                        <a:rPr lang="it-IT" sz="1600" b="0" dirty="0">
                          <a:effectLst/>
                          <a:latin typeface="Montserrat" pitchFamily="2" charset="77"/>
                        </a:rPr>
                        <a:t>interni ed esterni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nella co-pianificazione degli Obiettivi di VP Territoriale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3002747"/>
                  </a:ext>
                </a:extLst>
              </a:tr>
              <a:tr h="4965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9</a:t>
                      </a:r>
                      <a:endParaRPr lang="it-IT" sz="1600" b="1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it-IT" sz="1600" b="1" spc="-40" baseline="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Chiarezza ruoli e </a:t>
                      </a:r>
                      <a:r>
                        <a:rPr lang="it-IT" sz="1600" b="1" spc="-60" baseline="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responsabilità</a:t>
                      </a:r>
                      <a:endParaRPr lang="it-IT" sz="1600" b="1" spc="-60" baseline="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No chiarezza programmazione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Definizione di «chi fa cosa, come e quando»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lungo il processo di predisposizione del PIAO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1774901"/>
                  </a:ext>
                </a:extLst>
              </a:tr>
              <a:tr h="9930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400" b="1" spc="-50" baseline="0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10</a:t>
                      </a:r>
                      <a:endParaRPr lang="it-IT" sz="1400" b="1" spc="-50" baseline="0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Sequenza 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VP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sym typeface="Wingdings" pitchFamily="2" charset="2"/>
                        </a:rPr>
                        <a:t>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Perf</a:t>
                      </a: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sym typeface="Wingdings" pitchFamily="2" charset="2"/>
                        </a:rPr>
                        <a:t>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Ant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  <a:sym typeface="Wingdings" pitchFamily="2" charset="2"/>
                        </a:rPr>
                        <a:t></a:t>
                      </a:r>
                      <a:r>
                        <a:rPr lang="it-IT" sz="1600" b="1" dirty="0" err="1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Salute</a:t>
                      </a:r>
                      <a:endParaRPr lang="it-IT" sz="1600" b="1" dirty="0">
                        <a:solidFill>
                          <a:srgbClr val="3BB0B4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Processo programmatico non corretto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b="1" dirty="0">
                          <a:solidFill>
                            <a:srgbClr val="3BB0B4"/>
                          </a:solidFill>
                          <a:effectLst/>
                          <a:latin typeface="Montserrat" pitchFamily="2" charset="77"/>
                        </a:rPr>
                        <a:t>Pianificazione prima degli Obiettivi di VP</a:t>
                      </a: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poi delle PERFormance in funzione del VP,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poi delle Misure anticorruzione in funzione del VP,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600" dirty="0">
                          <a:effectLst/>
                          <a:latin typeface="Montserrat" pitchFamily="2" charset="77"/>
                        </a:rPr>
                        <a:t>poi delle Azioni di salute risorse in funzione del VP</a:t>
                      </a:r>
                      <a:endParaRPr lang="it-IT" sz="16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rgbClr val="3BB0B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6526388"/>
                  </a:ext>
                </a:extLst>
              </a:tr>
            </a:tbl>
          </a:graphicData>
        </a:graphic>
      </p:graphicFrame>
      <p:sp>
        <p:nvSpPr>
          <p:cNvPr id="2" name="Rettangolo 1">
            <a:extLst>
              <a:ext uri="{FF2B5EF4-FFF2-40B4-BE49-F238E27FC236}">
                <a16:creationId xmlns:a16="http://schemas.microsoft.com/office/drawing/2014/main" id="{F56AA9FD-6F0F-C0F2-C1A0-2C2060A6CFD2}"/>
              </a:ext>
            </a:extLst>
          </p:cNvPr>
          <p:cNvSpPr/>
          <p:nvPr/>
        </p:nvSpPr>
        <p:spPr>
          <a:xfrm>
            <a:off x="4690748" y="912393"/>
            <a:ext cx="7501251" cy="724924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pic>
        <p:nvPicPr>
          <p:cNvPr id="9" name="Elemento grafico 8" descr="Muro di mattoni dell'edificio con riempimento a tinta unita">
            <a:extLst>
              <a:ext uri="{FF2B5EF4-FFF2-40B4-BE49-F238E27FC236}">
                <a16:creationId xmlns:a16="http://schemas.microsoft.com/office/drawing/2014/main" id="{6F79E398-375A-CD2C-BF56-790AD196F0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22378" y="1181100"/>
            <a:ext cx="394407" cy="333473"/>
          </a:xfrm>
          <a:prstGeom prst="rect">
            <a:avLst/>
          </a:prstGeom>
        </p:spPr>
      </p:pic>
      <p:pic>
        <p:nvPicPr>
          <p:cNvPr id="10" name="Elemento grafico 9" descr="Lente di ingrandimento con riempimento a tinta unita">
            <a:extLst>
              <a:ext uri="{FF2B5EF4-FFF2-40B4-BE49-F238E27FC236}">
                <a16:creationId xmlns:a16="http://schemas.microsoft.com/office/drawing/2014/main" id="{7F7BBC75-C9AF-75C7-97F8-A7E2916C258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47" y="1901317"/>
            <a:ext cx="330496" cy="212801"/>
          </a:xfrm>
          <a:prstGeom prst="rect">
            <a:avLst/>
          </a:prstGeom>
        </p:spPr>
      </p:pic>
      <p:pic>
        <p:nvPicPr>
          <p:cNvPr id="11" name="Elemento grafico 10" descr="Canestro da basket con riempimento a tinta unita">
            <a:extLst>
              <a:ext uri="{FF2B5EF4-FFF2-40B4-BE49-F238E27FC236}">
                <a16:creationId xmlns:a16="http://schemas.microsoft.com/office/drawing/2014/main" id="{F5566BFD-E7CB-5C94-0368-076FD6DBDFD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22" y="2361044"/>
            <a:ext cx="396801" cy="253952"/>
          </a:xfrm>
          <a:prstGeom prst="rect">
            <a:avLst/>
          </a:prstGeom>
        </p:spPr>
      </p:pic>
      <p:pic>
        <p:nvPicPr>
          <p:cNvPr id="12" name="Elemento grafico 11" descr="Blockchain con riempimento a tinta unita">
            <a:extLst>
              <a:ext uri="{FF2B5EF4-FFF2-40B4-BE49-F238E27FC236}">
                <a16:creationId xmlns:a16="http://schemas.microsoft.com/office/drawing/2014/main" id="{9D7D05EE-29AC-51BC-3BFD-844E1B00041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47" y="2822953"/>
            <a:ext cx="394408" cy="288142"/>
          </a:xfrm>
          <a:prstGeom prst="rect">
            <a:avLst/>
          </a:prstGeom>
        </p:spPr>
      </p:pic>
      <p:pic>
        <p:nvPicPr>
          <p:cNvPr id="13" name="Elemento grafico 12" descr="Grafico a barre con andamento ascendente con riempimento a tinta unita">
            <a:extLst>
              <a:ext uri="{FF2B5EF4-FFF2-40B4-BE49-F238E27FC236}">
                <a16:creationId xmlns:a16="http://schemas.microsoft.com/office/drawing/2014/main" id="{A294A53A-1F8A-0B5A-82C4-1475FAC7D30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-22378" y="3442268"/>
            <a:ext cx="394406" cy="333472"/>
          </a:xfrm>
          <a:prstGeom prst="rect">
            <a:avLst/>
          </a:prstGeom>
        </p:spPr>
      </p:pic>
      <p:pic>
        <p:nvPicPr>
          <p:cNvPr id="14" name="Elemento grafico 13" descr="Gruppo con riempimento a tinta unita">
            <a:extLst>
              <a:ext uri="{FF2B5EF4-FFF2-40B4-BE49-F238E27FC236}">
                <a16:creationId xmlns:a16="http://schemas.microsoft.com/office/drawing/2014/main" id="{0995102D-EE24-BABB-ADD4-E9F6F82AE109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0266" y="5013653"/>
            <a:ext cx="329546" cy="315892"/>
          </a:xfrm>
          <a:prstGeom prst="rect">
            <a:avLst/>
          </a:prstGeom>
        </p:spPr>
      </p:pic>
      <p:pic>
        <p:nvPicPr>
          <p:cNvPr id="15" name="Elemento grafico 14" descr="Social network con riempimento a tinta unita">
            <a:extLst>
              <a:ext uri="{FF2B5EF4-FFF2-40B4-BE49-F238E27FC236}">
                <a16:creationId xmlns:a16="http://schemas.microsoft.com/office/drawing/2014/main" id="{816D8597-D36A-078E-B6EE-8CE30DD4191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22377" y="4041813"/>
            <a:ext cx="364614" cy="349507"/>
          </a:xfrm>
          <a:prstGeom prst="rect">
            <a:avLst/>
          </a:prstGeom>
        </p:spPr>
      </p:pic>
      <p:pic>
        <p:nvPicPr>
          <p:cNvPr id="16" name="Elemento grafico 15" descr="Gestione con riempimento a tinta unita">
            <a:extLst>
              <a:ext uri="{FF2B5EF4-FFF2-40B4-BE49-F238E27FC236}">
                <a16:creationId xmlns:a16="http://schemas.microsoft.com/office/drawing/2014/main" id="{E61396CD-6BA4-CF2F-0D68-6795F225709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-45292" y="5576991"/>
            <a:ext cx="440234" cy="315892"/>
          </a:xfrm>
          <a:prstGeom prst="rect">
            <a:avLst/>
          </a:prstGeom>
        </p:spPr>
      </p:pic>
      <p:pic>
        <p:nvPicPr>
          <p:cNvPr id="17" name="Elemento grafico 16" descr="Connesso con riempimento a tinta unita">
            <a:extLst>
              <a:ext uri="{FF2B5EF4-FFF2-40B4-BE49-F238E27FC236}">
                <a16:creationId xmlns:a16="http://schemas.microsoft.com/office/drawing/2014/main" id="{91AF5EA3-16DB-8008-09B5-3EDFE0861CC0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-45292" y="6326601"/>
            <a:ext cx="513551" cy="566356"/>
          </a:xfrm>
          <a:prstGeom prst="rect">
            <a:avLst/>
          </a:prstGeom>
        </p:spPr>
      </p:pic>
      <p:pic>
        <p:nvPicPr>
          <p:cNvPr id="20" name="Elemento grafico 19" descr="Brainstorming di gruppo con riempimento a tinta unita">
            <a:extLst>
              <a:ext uri="{FF2B5EF4-FFF2-40B4-BE49-F238E27FC236}">
                <a16:creationId xmlns:a16="http://schemas.microsoft.com/office/drawing/2014/main" id="{4FF4F616-9DD8-8692-981C-93FB6E2C657E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-22378" y="4591038"/>
            <a:ext cx="365554" cy="233894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36F34B9B-698F-50F7-6735-17CDD3713CE6}"/>
              </a:ext>
            </a:extLst>
          </p:cNvPr>
          <p:cNvSpPr/>
          <p:nvPr/>
        </p:nvSpPr>
        <p:spPr>
          <a:xfrm>
            <a:off x="4693770" y="1651000"/>
            <a:ext cx="7495208" cy="4758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1F861895-6728-EFDF-592D-F5028463858E}"/>
              </a:ext>
            </a:extLst>
          </p:cNvPr>
          <p:cNvSpPr/>
          <p:nvPr/>
        </p:nvSpPr>
        <p:spPr>
          <a:xfrm>
            <a:off x="4690748" y="2135167"/>
            <a:ext cx="7495208" cy="475818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C1AEEC0-CF97-282A-5ADF-7C89CFD9EBDC}"/>
              </a:ext>
            </a:extLst>
          </p:cNvPr>
          <p:cNvSpPr/>
          <p:nvPr/>
        </p:nvSpPr>
        <p:spPr>
          <a:xfrm>
            <a:off x="4693770" y="2619335"/>
            <a:ext cx="7495208" cy="491759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629506A9-B800-AA51-4915-9400B7081825}"/>
              </a:ext>
            </a:extLst>
          </p:cNvPr>
          <p:cNvSpPr/>
          <p:nvPr/>
        </p:nvSpPr>
        <p:spPr>
          <a:xfrm>
            <a:off x="4693770" y="3119443"/>
            <a:ext cx="7495208" cy="75405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DA822DF8-3677-0050-D5E3-E96A84E80F2A}"/>
              </a:ext>
            </a:extLst>
          </p:cNvPr>
          <p:cNvSpPr/>
          <p:nvPr/>
        </p:nvSpPr>
        <p:spPr>
          <a:xfrm>
            <a:off x="4693770" y="3882953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7E39B949-F5F9-2092-5397-4C53B12BE3D1}"/>
              </a:ext>
            </a:extLst>
          </p:cNvPr>
          <p:cNvSpPr/>
          <p:nvPr/>
        </p:nvSpPr>
        <p:spPr>
          <a:xfrm>
            <a:off x="4693770" y="4391320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E135DA5A-5E6C-69D7-AA31-1C05A03975FB}"/>
              </a:ext>
            </a:extLst>
          </p:cNvPr>
          <p:cNvSpPr/>
          <p:nvPr/>
        </p:nvSpPr>
        <p:spPr>
          <a:xfrm>
            <a:off x="4690748" y="4872481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BC905D3-D357-E678-84BE-5A9BF1D722EA}"/>
              </a:ext>
            </a:extLst>
          </p:cNvPr>
          <p:cNvSpPr/>
          <p:nvPr/>
        </p:nvSpPr>
        <p:spPr>
          <a:xfrm>
            <a:off x="4693770" y="5356649"/>
            <a:ext cx="7495208" cy="508367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045353B1-F432-97DE-B2D5-74EFA73D4AE4}"/>
              </a:ext>
            </a:extLst>
          </p:cNvPr>
          <p:cNvSpPr/>
          <p:nvPr/>
        </p:nvSpPr>
        <p:spPr>
          <a:xfrm>
            <a:off x="4690748" y="5865016"/>
            <a:ext cx="7495208" cy="979301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 b="1" i="1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1229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14">
            <a:extLst>
              <a:ext uri="{FF2B5EF4-FFF2-40B4-BE49-F238E27FC236}">
                <a16:creationId xmlns:a16="http://schemas.microsoft.com/office/drawing/2014/main" id="{7B185B54-EF44-4E90-B461-DCF7022FEB8E}"/>
              </a:ext>
            </a:extLst>
          </p:cNvPr>
          <p:cNvSpPr txBox="1">
            <a:spLocks/>
          </p:cNvSpPr>
          <p:nvPr/>
        </p:nvSpPr>
        <p:spPr>
          <a:xfrm>
            <a:off x="982662" y="2788870"/>
            <a:ext cx="7763713" cy="1525277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4000" b="0" i="0" u="none" strike="noStrike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it-IT" sz="5000" b="1" i="0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 pitchFamily="2" charset="77"/>
                <a:cs typeface="Arial"/>
                <a:sym typeface="Arial"/>
              </a:rPr>
              <a:t>Grazie</a:t>
            </a:r>
          </a:p>
        </p:txBody>
      </p:sp>
      <p:sp>
        <p:nvSpPr>
          <p:cNvPr id="11" name="Segnaposto testo 16">
            <a:extLst>
              <a:ext uri="{FF2B5EF4-FFF2-40B4-BE49-F238E27FC236}">
                <a16:creationId xmlns:a16="http://schemas.microsoft.com/office/drawing/2014/main" id="{25BB4945-BEF4-423E-94FC-EF84FD574885}"/>
              </a:ext>
            </a:extLst>
          </p:cNvPr>
          <p:cNvSpPr txBox="1">
            <a:spLocks/>
          </p:cNvSpPr>
          <p:nvPr/>
        </p:nvSpPr>
        <p:spPr>
          <a:xfrm>
            <a:off x="982663" y="4103688"/>
            <a:ext cx="7040562" cy="10890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lang="it-IT" sz="2400" b="0" i="0" u="none" strike="noStrike" kern="1200" cap="non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Montserrat" pitchFamily="2" charset="77"/>
              <a:ea typeface="+mj-ea"/>
              <a:cs typeface="+mj-cs"/>
              <a:sym typeface="Arial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337EE6DC-F89D-9258-870C-27E61748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856" y="4816642"/>
            <a:ext cx="1471613" cy="12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posto contenuto 5">
            <a:extLst>
              <a:ext uri="{FF2B5EF4-FFF2-40B4-BE49-F238E27FC236}">
                <a16:creationId xmlns:a16="http://schemas.microsoft.com/office/drawing/2014/main" id="{65E6CDC5-7203-E94A-3B28-7156A6FCF4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8688" y="58739"/>
            <a:ext cx="20685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Risultati immagini per Agenzia per la coesione territoriale logo">
            <a:extLst>
              <a:ext uri="{FF2B5EF4-FFF2-40B4-BE49-F238E27FC236}">
                <a16:creationId xmlns:a16="http://schemas.microsoft.com/office/drawing/2014/main" id="{EDFCF812-25C8-7BAE-33A9-3E77A4F0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0539" y="104776"/>
            <a:ext cx="2168525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0DAB9F4-D432-EFCF-45AF-5F3312B03F4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0013" y="149225"/>
            <a:ext cx="1397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EC8FA46F-513E-D4E6-F16B-2032126A1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9900" y="139701"/>
            <a:ext cx="1512888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76243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2">
            <a:extLst>
              <a:ext uri="{FF2B5EF4-FFF2-40B4-BE49-F238E27FC236}">
                <a16:creationId xmlns:a16="http://schemas.microsoft.com/office/drawing/2014/main" id="{95804090-CC06-31D4-44EB-A90C4F03845C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5D79C8-344C-3E73-CE8D-058E3FDA101E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PREMESSA: </a:t>
            </a:r>
            <a:r>
              <a:rPr lang="it-IT" sz="2500" b="1" i="1" dirty="0">
                <a:latin typeface="Montserrat" pitchFamily="2" charset="77"/>
              </a:rPr>
              <a:t>come sarebbe il mondo senza PIAO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09DE171E-020F-80A5-9B5B-69F67E308F29}"/>
              </a:ext>
            </a:extLst>
          </p:cNvPr>
          <p:cNvGrpSpPr/>
          <p:nvPr/>
        </p:nvGrpSpPr>
        <p:grpSpPr>
          <a:xfrm>
            <a:off x="10053256" y="940306"/>
            <a:ext cx="1984248" cy="1581912"/>
            <a:chOff x="4489704" y="1362456"/>
            <a:chExt cx="1984248" cy="1581912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2D718B9A-8A6B-E5E9-D193-A395EB3D4F9F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Anticorruzione</a:t>
              </a:r>
            </a:p>
            <a:p>
              <a:pPr algn="ctr"/>
              <a:endParaRPr lang="it-IT" b="1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Misure</a:t>
              </a:r>
            </a:p>
          </p:txBody>
        </p:sp>
        <p:sp>
          <p:nvSpPr>
            <p:cNvPr id="9" name="Pergamena 1 8">
              <a:extLst>
                <a:ext uri="{FF2B5EF4-FFF2-40B4-BE49-F238E27FC236}">
                  <a16:creationId xmlns:a16="http://schemas.microsoft.com/office/drawing/2014/main" id="{53369461-34E0-BFDB-772F-A31EC945A346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B1C4DA6-5F7C-EAE1-9222-F48C966075C2}"/>
              </a:ext>
            </a:extLst>
          </p:cNvPr>
          <p:cNvGrpSpPr/>
          <p:nvPr/>
        </p:nvGrpSpPr>
        <p:grpSpPr>
          <a:xfrm>
            <a:off x="117131" y="2820625"/>
            <a:ext cx="1984248" cy="1761440"/>
            <a:chOff x="4489704" y="1362456"/>
            <a:chExt cx="1984248" cy="1761440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971FA0D-F287-8D86-9981-66C6C89F4FCC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Performance</a:t>
              </a:r>
            </a:p>
            <a:p>
              <a:pPr algn="ctr"/>
              <a:endParaRPr lang="it-IT" b="1" dirty="0">
                <a:solidFill>
                  <a:schemeClr val="tx1"/>
                </a:solidFill>
                <a:latin typeface="Montserrat" pitchFamily="2" charset="77"/>
              </a:endParaRP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</p:txBody>
        </p:sp>
        <p:sp>
          <p:nvSpPr>
            <p:cNvPr id="15" name="Pergamena 1 14">
              <a:extLst>
                <a:ext uri="{FF2B5EF4-FFF2-40B4-BE49-F238E27FC236}">
                  <a16:creationId xmlns:a16="http://schemas.microsoft.com/office/drawing/2014/main" id="{9F2F34E3-0D3C-7284-2493-232CA58379E5}"/>
                </a:ext>
              </a:extLst>
            </p:cNvPr>
            <p:cNvSpPr/>
            <p:nvPr/>
          </p:nvSpPr>
          <p:spPr>
            <a:xfrm>
              <a:off x="4489704" y="1362456"/>
              <a:ext cx="1984248" cy="1761440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8B909CEA-3EDA-4FFC-CC52-38C3C1916F86}"/>
              </a:ext>
            </a:extLst>
          </p:cNvPr>
          <p:cNvGrpSpPr/>
          <p:nvPr/>
        </p:nvGrpSpPr>
        <p:grpSpPr>
          <a:xfrm>
            <a:off x="94843" y="5003834"/>
            <a:ext cx="1984248" cy="1581912"/>
            <a:chOff x="4489704" y="1362456"/>
            <a:chExt cx="1984248" cy="1581912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5C75EF98-E8AA-778C-E9C3-98790E2B56C1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PEG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</p:txBody>
        </p:sp>
        <p:sp>
          <p:nvSpPr>
            <p:cNvPr id="18" name="Pergamena 1 17">
              <a:extLst>
                <a:ext uri="{FF2B5EF4-FFF2-40B4-BE49-F238E27FC236}">
                  <a16:creationId xmlns:a16="http://schemas.microsoft.com/office/drawing/2014/main" id="{D975F65D-C4C2-7C92-7A7D-B0DFFB100252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14511F8F-F462-510C-2858-3373EB7BE7B7}"/>
              </a:ext>
            </a:extLst>
          </p:cNvPr>
          <p:cNvGrpSpPr/>
          <p:nvPr/>
        </p:nvGrpSpPr>
        <p:grpSpPr>
          <a:xfrm>
            <a:off x="10053256" y="3000153"/>
            <a:ext cx="1984248" cy="1581912"/>
            <a:chOff x="4489704" y="1362456"/>
            <a:chExt cx="1984248" cy="1581912"/>
          </a:xfrm>
        </p:grpSpPr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6F904BF0-9C48-7857-4085-5CC45E5C939A}"/>
                </a:ext>
              </a:extLst>
            </p:cNvPr>
            <p:cNvSpPr txBox="1"/>
            <p:nvPr/>
          </p:nvSpPr>
          <p:spPr>
            <a:xfrm>
              <a:off x="4613720" y="1523458"/>
              <a:ext cx="170897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 Formazione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Corsi formazione</a:t>
              </a:r>
            </a:p>
          </p:txBody>
        </p:sp>
        <p:sp>
          <p:nvSpPr>
            <p:cNvPr id="21" name="Pergamena 1 20">
              <a:extLst>
                <a:ext uri="{FF2B5EF4-FFF2-40B4-BE49-F238E27FC236}">
                  <a16:creationId xmlns:a16="http://schemas.microsoft.com/office/drawing/2014/main" id="{3673C56E-53B6-CED1-AB26-FF93F7943D75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7435945D-6D32-F844-84F8-A97BEBFB6699}"/>
              </a:ext>
            </a:extLst>
          </p:cNvPr>
          <p:cNvGrpSpPr/>
          <p:nvPr/>
        </p:nvGrpSpPr>
        <p:grpSpPr>
          <a:xfrm>
            <a:off x="213143" y="904391"/>
            <a:ext cx="1984248" cy="1581912"/>
            <a:chOff x="4489704" y="1362456"/>
            <a:chExt cx="1984248" cy="1581912"/>
          </a:xfrm>
        </p:grpSpPr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E47CB2C9-5534-33D7-A587-0562AACA31D0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DUP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</p:txBody>
        </p:sp>
        <p:sp>
          <p:nvSpPr>
            <p:cNvPr id="24" name="Pergamena 1 23">
              <a:extLst>
                <a:ext uri="{FF2B5EF4-FFF2-40B4-BE49-F238E27FC236}">
                  <a16:creationId xmlns:a16="http://schemas.microsoft.com/office/drawing/2014/main" id="{FECEC73F-E011-21C9-723C-B20E4DA415A9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2142907-B6FF-481D-4E02-7C5080307EAA}"/>
              </a:ext>
            </a:extLst>
          </p:cNvPr>
          <p:cNvGrpSpPr/>
          <p:nvPr/>
        </p:nvGrpSpPr>
        <p:grpSpPr>
          <a:xfrm>
            <a:off x="3327573" y="5003834"/>
            <a:ext cx="1984248" cy="1761440"/>
            <a:chOff x="4489704" y="1362456"/>
            <a:chExt cx="1984248" cy="1761440"/>
          </a:xfrm>
        </p:grpSpPr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4DD96034-C54C-6766-69BE-A63A76FDD004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POLA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 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 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  <a:p>
              <a:pPr algn="ctr"/>
              <a:endParaRPr lang="it-IT" i="1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9" name="Pergamena 1 28">
              <a:extLst>
                <a:ext uri="{FF2B5EF4-FFF2-40B4-BE49-F238E27FC236}">
                  <a16:creationId xmlns:a16="http://schemas.microsoft.com/office/drawing/2014/main" id="{674E2D2D-55E4-A3E7-3DC2-748CFBAA3168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30" name="Freccia destra 29">
            <a:extLst>
              <a:ext uri="{FF2B5EF4-FFF2-40B4-BE49-F238E27FC236}">
                <a16:creationId xmlns:a16="http://schemas.microsoft.com/office/drawing/2014/main" id="{8A10B1E6-23EC-2489-CFBE-7E888E75AD37}"/>
              </a:ext>
            </a:extLst>
          </p:cNvPr>
          <p:cNvSpPr/>
          <p:nvPr/>
        </p:nvSpPr>
        <p:spPr>
          <a:xfrm>
            <a:off x="3676016" y="756229"/>
            <a:ext cx="5486400" cy="426876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4FEF6F1-7419-191D-B233-4BFC15C941D5}"/>
              </a:ext>
            </a:extLst>
          </p:cNvPr>
          <p:cNvSpPr txBox="1"/>
          <p:nvPr/>
        </p:nvSpPr>
        <p:spPr>
          <a:xfrm>
            <a:off x="7881352" y="553151"/>
            <a:ext cx="1050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2024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A254CF1-9538-A998-EEDC-A76D383F08FC}"/>
              </a:ext>
            </a:extLst>
          </p:cNvPr>
          <p:cNvSpPr txBox="1"/>
          <p:nvPr/>
        </p:nvSpPr>
        <p:spPr>
          <a:xfrm>
            <a:off x="6527785" y="553151"/>
            <a:ext cx="102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2023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CC2847DE-A8E2-8FF6-EE19-07167C55CD1D}"/>
              </a:ext>
            </a:extLst>
          </p:cNvPr>
          <p:cNvSpPr txBox="1"/>
          <p:nvPr/>
        </p:nvSpPr>
        <p:spPr>
          <a:xfrm>
            <a:off x="5064619" y="555083"/>
            <a:ext cx="1026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Montserrat" pitchFamily="2" charset="77"/>
              </a:rPr>
              <a:t>2022</a:t>
            </a:r>
            <a:endParaRPr lang="it-IT" i="1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0998B44C-50BB-B455-7271-EE3B26EB1E22}"/>
              </a:ext>
            </a:extLst>
          </p:cNvPr>
          <p:cNvSpPr txBox="1"/>
          <p:nvPr/>
        </p:nvSpPr>
        <p:spPr>
          <a:xfrm>
            <a:off x="3691646" y="553150"/>
            <a:ext cx="1114765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Montserrat" pitchFamily="2" charset="77"/>
              </a:rPr>
              <a:t>2021</a:t>
            </a:r>
            <a:endParaRPr lang="it-IT" i="1" dirty="0">
              <a:solidFill>
                <a:schemeClr val="bg1"/>
              </a:solidFill>
              <a:latin typeface="Montserrat" pitchFamily="2" charset="77"/>
            </a:endParaRPr>
          </a:p>
        </p:txBody>
      </p: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77507222-CF4F-3319-2227-377D623C30FB}"/>
              </a:ext>
            </a:extLst>
          </p:cNvPr>
          <p:cNvGrpSpPr/>
          <p:nvPr/>
        </p:nvGrpSpPr>
        <p:grpSpPr>
          <a:xfrm>
            <a:off x="9991344" y="5029742"/>
            <a:ext cx="1984248" cy="1581912"/>
            <a:chOff x="4489704" y="1362456"/>
            <a:chExt cx="1984248" cy="1581912"/>
          </a:xfrm>
        </p:grpSpPr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16F7D4EA-DE90-972D-1EC6-185C114A9B8E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Piano</a:t>
              </a: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Fabbisogno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Organigramma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Risorse Umane</a:t>
              </a:r>
            </a:p>
          </p:txBody>
        </p:sp>
        <p:sp>
          <p:nvSpPr>
            <p:cNvPr id="37" name="Pergamena 1 36">
              <a:extLst>
                <a:ext uri="{FF2B5EF4-FFF2-40B4-BE49-F238E27FC236}">
                  <a16:creationId xmlns:a16="http://schemas.microsoft.com/office/drawing/2014/main" id="{A7688025-2C7D-0EC0-BD84-2C2D58FCC61F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A05C3B0F-B812-0925-0AD8-669B92997C57}"/>
              </a:ext>
            </a:extLst>
          </p:cNvPr>
          <p:cNvGrpSpPr/>
          <p:nvPr/>
        </p:nvGrpSpPr>
        <p:grpSpPr>
          <a:xfrm>
            <a:off x="7090124" y="5003834"/>
            <a:ext cx="1984248" cy="1581912"/>
            <a:chOff x="4489704" y="1362456"/>
            <a:chExt cx="1984248" cy="1581912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0634C53A-8E2E-5F26-4000-9532C2A8A926}"/>
                </a:ext>
              </a:extLst>
            </p:cNvPr>
            <p:cNvSpPr txBox="1"/>
            <p:nvPr/>
          </p:nvSpPr>
          <p:spPr>
            <a:xfrm>
              <a:off x="4640008" y="1523458"/>
              <a:ext cx="172821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Montserrat" pitchFamily="2" charset="77"/>
                </a:rPr>
                <a:t>PAP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Analisi contesto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Obiettivi</a:t>
              </a:r>
            </a:p>
            <a:p>
              <a:pPr algn="ctr"/>
              <a:r>
                <a:rPr lang="it-IT" i="1" dirty="0">
                  <a:solidFill>
                    <a:schemeClr val="tx1"/>
                  </a:solidFill>
                  <a:latin typeface="Montserrat" pitchFamily="2" charset="77"/>
                </a:rPr>
                <a:t>Performance</a:t>
              </a:r>
            </a:p>
            <a:p>
              <a:pPr algn="ctr"/>
              <a:endParaRPr lang="it-IT" i="1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43" name="Pergamena 1 42">
              <a:extLst>
                <a:ext uri="{FF2B5EF4-FFF2-40B4-BE49-F238E27FC236}">
                  <a16:creationId xmlns:a16="http://schemas.microsoft.com/office/drawing/2014/main" id="{A9FA1687-98EC-47F4-3252-F5F7A9E9F4B5}"/>
                </a:ext>
              </a:extLst>
            </p:cNvPr>
            <p:cNvSpPr/>
            <p:nvPr/>
          </p:nvSpPr>
          <p:spPr>
            <a:xfrm>
              <a:off x="4489704" y="1362456"/>
              <a:ext cx="1984248" cy="1581912"/>
            </a:xfrm>
            <a:prstGeom prst="verticalScroll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31FBA349-9A83-9C65-6851-5321604B2734}"/>
              </a:ext>
            </a:extLst>
          </p:cNvPr>
          <p:cNvSpPr txBox="1"/>
          <p:nvPr/>
        </p:nvSpPr>
        <p:spPr>
          <a:xfrm>
            <a:off x="1995651" y="1269218"/>
            <a:ext cx="8207909" cy="3374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Alcuni si lamentano del PIAO,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senza capire che il </a:t>
            </a:r>
            <a:r>
              <a:rPr lang="it-IT" sz="1600" b="1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problema</a:t>
            </a: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 non è mai </a:t>
            </a:r>
            <a:r>
              <a:rPr lang="it-IT" sz="1600" dirty="0">
                <a:solidFill>
                  <a:schemeClr val="tx1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lo strumento,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ma </a:t>
            </a:r>
            <a:r>
              <a:rPr lang="it-IT" sz="1600" b="1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come lo si utilizza</a:t>
            </a:r>
            <a:r>
              <a:rPr lang="it-IT" sz="1600" dirty="0">
                <a:solidFill>
                  <a:schemeClr val="tx1"/>
                </a:solidFill>
                <a:latin typeface="Montserrat" pitchFamily="2" charset="77"/>
                <a:ea typeface="Times New Roman" panose="02020603050405020304" pitchFamily="18" charset="0"/>
              </a:rPr>
              <a:t>!</a:t>
            </a:r>
          </a:p>
          <a:p>
            <a:pPr algn="ctr">
              <a:lnSpc>
                <a:spcPct val="150000"/>
              </a:lnSpc>
            </a:pPr>
            <a:endParaRPr lang="it-IT" sz="1600" dirty="0">
              <a:solidFill>
                <a:schemeClr val="tx1"/>
              </a:solidFill>
              <a:latin typeface="Montserrat" pitchFamily="2" charset="77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Il PIAO è una grande opportunità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per valorizzare le PA (</a:t>
            </a:r>
            <a:r>
              <a:rPr lang="it-IT" sz="1600" b="1" i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Valore Pubblico interno</a:t>
            </a:r>
            <a:r>
              <a:rPr lang="it-IT" sz="1600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),</a:t>
            </a:r>
          </a:p>
          <a:p>
            <a:pPr algn="ctr">
              <a:lnSpc>
                <a:spcPct val="150000"/>
              </a:lnSpc>
            </a:pPr>
            <a:r>
              <a:rPr lang="it-IT" sz="16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migliorandone la capacità di valorizzare i territori (</a:t>
            </a:r>
            <a:r>
              <a:rPr lang="it-IT" sz="1600" b="1" i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esterno</a:t>
            </a:r>
            <a:r>
              <a:rPr lang="it-IT" sz="16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).</a:t>
            </a:r>
          </a:p>
          <a:p>
            <a:pPr algn="ctr">
              <a:lnSpc>
                <a:spcPct val="150000"/>
              </a:lnSpc>
            </a:pPr>
            <a:endParaRPr lang="it-IT" sz="1600" b="1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Come sfruttare il suo potenziale?</a:t>
            </a:r>
          </a:p>
        </p:txBody>
      </p:sp>
    </p:spTree>
    <p:extLst>
      <p:ext uri="{BB962C8B-B14F-4D97-AF65-F5344CB8AC3E}">
        <p14:creationId xmlns:p14="http://schemas.microsoft.com/office/powerpoint/2010/main" val="179202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1" grpId="1"/>
      <p:bldP spid="32" grpId="0"/>
      <p:bldP spid="32" grpId="1"/>
      <p:bldP spid="33" grpId="0"/>
      <p:bldP spid="33" grpId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409A122C-5B75-AE4C-0F94-AFE1F3205379}"/>
              </a:ext>
            </a:extLst>
          </p:cNvPr>
          <p:cNvGraphicFramePr/>
          <p:nvPr/>
        </p:nvGraphicFramePr>
        <p:xfrm>
          <a:off x="8862646" y="483224"/>
          <a:ext cx="3329353" cy="267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>
            <a:extLst>
              <a:ext uri="{FF2B5EF4-FFF2-40B4-BE49-F238E27FC236}">
                <a16:creationId xmlns:a16="http://schemas.microsoft.com/office/drawing/2014/main" id="{7103AE43-2DBE-0652-BBA7-14716E3DF7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7488" y="2200535"/>
            <a:ext cx="1722747" cy="841141"/>
          </a:xfrm>
          <a:prstGeom prst="rect">
            <a:avLst/>
          </a:prstGeom>
        </p:spPr>
      </p:pic>
      <p:sp>
        <p:nvSpPr>
          <p:cNvPr id="10" name="Titolo 2">
            <a:extLst>
              <a:ext uri="{FF2B5EF4-FFF2-40B4-BE49-F238E27FC236}">
                <a16:creationId xmlns:a16="http://schemas.microsoft.com/office/drawing/2014/main" id="{95804090-CC06-31D4-44EB-A90C4F03845C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E5D79C8-344C-3E73-CE8D-058E3FDA101E}"/>
              </a:ext>
            </a:extLst>
          </p:cNvPr>
          <p:cNvSpPr/>
          <p:nvPr/>
        </p:nvSpPr>
        <p:spPr>
          <a:xfrm>
            <a:off x="0" y="-17300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</a:t>
            </a:r>
          </a:p>
        </p:txBody>
      </p:sp>
      <p:graphicFrame>
        <p:nvGraphicFramePr>
          <p:cNvPr id="4" name="Oggetto 3">
            <a:extLst>
              <a:ext uri="{FF2B5EF4-FFF2-40B4-BE49-F238E27FC236}">
                <a16:creationId xmlns:a16="http://schemas.microsoft.com/office/drawing/2014/main" id="{BC600229-3709-7422-1E75-BA848E6FE4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06230" y="2161460"/>
          <a:ext cx="1392657" cy="92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4667493" imgH="3504781" progId="MSPhotoEd.3">
                  <p:embed/>
                </p:oleObj>
              </mc:Choice>
              <mc:Fallback>
                <p:oleObj r:id="rId8" imgW="4667493" imgH="3504781" progId="MSPhotoEd.3">
                  <p:embed/>
                  <p:pic>
                    <p:nvPicPr>
                      <p:cNvPr id="4" name="Oggetto 3">
                        <a:extLst>
                          <a:ext uri="{FF2B5EF4-FFF2-40B4-BE49-F238E27FC236}">
                            <a16:creationId xmlns:a16="http://schemas.microsoft.com/office/drawing/2014/main" id="{BC600229-3709-7422-1E75-BA848E6FE4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6230" y="2161460"/>
                        <a:ext cx="1392657" cy="9202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52393213-FFDD-4FDD-9F90-760D13D5B080}"/>
              </a:ext>
            </a:extLst>
          </p:cNvPr>
          <p:cNvGraphicFramePr/>
          <p:nvPr/>
        </p:nvGraphicFramePr>
        <p:xfrm>
          <a:off x="-1" y="490841"/>
          <a:ext cx="4205120" cy="2672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id="{77E43B1D-D690-866D-21F4-A70EF6E30A9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83140" y="531246"/>
            <a:ext cx="9185652" cy="3743338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BC2726D-0017-A4C1-47D4-3D3CC779D498}"/>
              </a:ext>
            </a:extLst>
          </p:cNvPr>
          <p:cNvSpPr txBox="1"/>
          <p:nvPr/>
        </p:nvSpPr>
        <p:spPr>
          <a:xfrm>
            <a:off x="174826" y="5432738"/>
            <a:ext cx="11767082" cy="1425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OBIETTIVI:</a:t>
            </a:r>
          </a:p>
          <a:p>
            <a:pPr lvl="2" indent="450850" algn="just">
              <a:lnSpc>
                <a:spcPct val="150000"/>
              </a:lnSpc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I) Fotografia e analisi SCIENTIFICA della qualità dei PIAO </a:t>
            </a:r>
            <a:r>
              <a:rPr lang="it-IT" sz="20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2022 e 2023 delle Province</a:t>
            </a:r>
          </a:p>
          <a:p>
            <a:pPr lvl="2" indent="450850" algn="just">
              <a:lnSpc>
                <a:spcPct val="150000"/>
              </a:lnSpc>
            </a:pP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II) Linee Guida OPERATIVE per i PIAO </a:t>
            </a:r>
            <a:r>
              <a:rPr lang="it-IT" sz="20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2024 e seguenti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 delle Province</a:t>
            </a:r>
            <a:endParaRPr lang="it-IT" sz="2000" dirty="0">
              <a:solidFill>
                <a:srgbClr val="3BB0B4"/>
              </a:solidFill>
              <a:latin typeface="Montserrat" pitchFamily="2" charset="77"/>
              <a:ea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7318C0C-6664-85E6-9E03-41798FB58941}"/>
              </a:ext>
            </a:extLst>
          </p:cNvPr>
          <p:cNvSpPr txBox="1"/>
          <p:nvPr/>
        </p:nvSpPr>
        <p:spPr>
          <a:xfrm>
            <a:off x="0" y="3941916"/>
            <a:ext cx="4517136" cy="702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Referenti UPI: 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PALOMBELLI, LENTINI, PACELLA.</a:t>
            </a:r>
          </a:p>
          <a:p>
            <a:pPr algn="just">
              <a:lnSpc>
                <a:spcPct val="150000"/>
              </a:lnSpc>
            </a:pPr>
            <a:r>
              <a:rPr lang="it-IT" sz="14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Esperti UPI: 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DELFINO e GERARDI.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1085C46-0648-2600-9BF8-A66232968FBC}"/>
              </a:ext>
            </a:extLst>
          </p:cNvPr>
          <p:cNvSpPr txBox="1"/>
          <p:nvPr/>
        </p:nvSpPr>
        <p:spPr>
          <a:xfrm>
            <a:off x="8862646" y="3941915"/>
            <a:ext cx="3079262" cy="134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400" b="1" dirty="0">
                <a:effectLst/>
                <a:latin typeface="Montserrat" pitchFamily="2" charset="77"/>
                <a:ea typeface="Times New Roman" panose="02020603050405020304" pitchFamily="18" charset="0"/>
              </a:rPr>
              <a:t>Esperti CERVAP: 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BIGONI, </a:t>
            </a:r>
            <a:r>
              <a:rPr lang="it-IT" dirty="0">
                <a:latin typeface="Montserrat" pitchFamily="2" charset="77"/>
                <a:ea typeface="Times New Roman" panose="02020603050405020304" pitchFamily="18" charset="0"/>
              </a:rPr>
              <a:t>PAPI, GOBBO, IEVOLI, FRANCESCONI, CORDARO, MARRAS, VACCARI, PELLECCHIA</a:t>
            </a:r>
            <a:r>
              <a:rPr lang="it-IT" sz="1400" dirty="0">
                <a:effectLst/>
                <a:latin typeface="Montserrat" pitchFamily="2" charset="77"/>
                <a:ea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98"/>
    </mc:Choice>
    <mc:Fallback xmlns="">
      <p:transition spd="slow" advTm="155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13" grpId="0">
        <p:bldAsOne/>
      </p:bldGraphic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ED34C3-CB4A-1866-075B-813794CC74AA}"/>
              </a:ext>
            </a:extLst>
          </p:cNvPr>
          <p:cNvSpPr txBox="1"/>
          <p:nvPr/>
        </p:nvSpPr>
        <p:spPr>
          <a:xfrm>
            <a:off x="723466" y="604397"/>
            <a:ext cx="11328326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lvl="2" algn="just">
              <a:spcAft>
                <a:spcPts val="800"/>
              </a:spcAft>
            </a:pP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Il Progetto «UPIAO» </a:t>
            </a:r>
            <a:r>
              <a:rPr lang="it-IT" sz="2000" dirty="0">
                <a:latin typeface="Montserrat" pitchFamily="2" charset="77"/>
                <a:ea typeface="Times New Roman" panose="02020603050405020304" pitchFamily="18" charset="0"/>
              </a:rPr>
              <a:t>nasce per configurare il </a:t>
            </a:r>
            <a:r>
              <a:rPr lang="it-IT" sz="2000" b="1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PIAO come strumento di valorizzazione delle Province</a:t>
            </a:r>
            <a:r>
              <a:rPr lang="it-IT" sz="2000" dirty="0">
                <a:latin typeface="Montserrat" pitchFamily="2" charset="77"/>
                <a:ea typeface="Times New Roman" panose="02020603050405020304" pitchFamily="18" charset="0"/>
              </a:rPr>
              <a:t>, supportandone il percorso di </a:t>
            </a: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trasformazione dell’assetto istituzionale e del modello organizzativo:</a:t>
            </a:r>
          </a:p>
          <a:p>
            <a:pPr algn="just">
              <a:spcAft>
                <a:spcPts val="800"/>
              </a:spcAft>
            </a:pPr>
            <a:endParaRPr lang="it-IT" sz="2000" dirty="0">
              <a:effectLst/>
              <a:latin typeface="Montserrat" pitchFamily="2" charset="77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traiettoria trasformativa dell’assetto istituzionale </a:t>
            </a: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punta verso una Provincia quale:</a:t>
            </a:r>
          </a:p>
          <a:p>
            <a:pPr marL="536575" lvl="1" indent="-225425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ente esponenziale della comunità rappresentata</a:t>
            </a:r>
            <a:r>
              <a:rPr lang="it-IT" sz="2000" dirty="0">
                <a:effectLst/>
                <a:latin typeface="Montserrat" pitchFamily="2" charset="77"/>
                <a:ea typeface="Times New Roman" panose="02020603050405020304" pitchFamily="18" charset="0"/>
              </a:rPr>
              <a:t>, capace di pianificare le strategie di generazione di Valore 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Pubblico Territoriale, </a:t>
            </a:r>
            <a:r>
              <a:rPr lang="it-IT" sz="2000" dirty="0">
                <a:latin typeface="Montserrat" pitchFamily="2" charset="77"/>
              </a:rPr>
              <a:t>sia consolidando le funzioni tradizionali, sia ampliandole (protezione civile, difesa suolo, polizia locale, ecc.);</a:t>
            </a:r>
          </a:p>
          <a:p>
            <a:pPr marL="536575" lvl="1" indent="-225425" algn="just">
              <a:spcAft>
                <a:spcPts val="800"/>
              </a:spcAft>
              <a:buFont typeface="Wingdings" pitchFamily="2" charset="2"/>
              <a:buChar char="ü"/>
            </a:pP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istituzione di semplificazione del governo locale 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per ricomporre e concentrare le funzioni di area vasta, consolidando il ruolo di supporto, soprattutto ai piccoli Comuni (cd “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Casa dei Comuni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”),</a:t>
            </a:r>
            <a:r>
              <a:rPr lang="it-IT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>
                <a:latin typeface="Montserrat" pitchFamily="2" charset="77"/>
              </a:rPr>
              <a:t>ad es. attraverso stazioni uniche appaltanti e uffici di coordinamento territoriale;</a:t>
            </a:r>
          </a:p>
          <a:p>
            <a:pPr marL="536575" lvl="1" indent="-225425" algn="just">
              <a:spcAft>
                <a:spcPts val="800"/>
              </a:spcAft>
              <a:buFont typeface="Wingdings" pitchFamily="2" charset="2"/>
              <a:buChar char="ü"/>
            </a:pPr>
            <a:endParaRPr lang="it-IT" sz="2000" dirty="0">
              <a:latin typeface="Montserrat" pitchFamily="2" charset="77"/>
            </a:endParaRPr>
          </a:p>
          <a:p>
            <a:pPr marL="331787" lvl="1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la 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traiettoria trasformativa del modello organizzativo </a:t>
            </a:r>
            <a:r>
              <a:rPr lang="it-IT" sz="2000" dirty="0">
                <a:solidFill>
                  <a:srgbClr val="000000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necessita di ripensamenti funzionali a rendere la Provincia quale </a:t>
            </a:r>
            <a:r>
              <a:rPr lang="it-IT" sz="2000" b="1" dirty="0">
                <a:solidFill>
                  <a:srgbClr val="3BB0B4"/>
                </a:solidFill>
                <a:effectLst/>
                <a:latin typeface="Montserrat" pitchFamily="2" charset="77"/>
                <a:ea typeface="Times New Roman" panose="02020603050405020304" pitchFamily="18" charset="0"/>
              </a:rPr>
              <a:t>Centro di analisi, programmazione e monitoraggio del Valore Pubblico Territoriale</a:t>
            </a:r>
            <a:r>
              <a:rPr lang="it-IT" sz="2000" dirty="0">
                <a:solidFill>
                  <a:srgbClr val="3BB0B4"/>
                </a:solidFill>
                <a:latin typeface="Montserrat" pitchFamily="2" charset="77"/>
                <a:ea typeface="Times New Roman" panose="02020603050405020304" pitchFamily="18" charset="0"/>
              </a:rPr>
              <a:t>.</a:t>
            </a:r>
            <a:endParaRPr lang="it-IT" sz="2000" dirty="0">
              <a:solidFill>
                <a:srgbClr val="3BB0B4"/>
              </a:solidFill>
              <a:effectLst/>
              <a:latin typeface="Montserrat" pitchFamily="2" charset="77"/>
              <a:ea typeface="Times New Roman" panose="02020603050405020304" pitchFamily="18" charset="0"/>
            </a:endParaRPr>
          </a:p>
        </p:txBody>
      </p:sp>
      <p:sp>
        <p:nvSpPr>
          <p:cNvPr id="2" name="Titolo 2">
            <a:extLst>
              <a:ext uri="{FF2B5EF4-FFF2-40B4-BE49-F238E27FC236}">
                <a16:creationId xmlns:a16="http://schemas.microsoft.com/office/drawing/2014/main" id="{230BCB80-3478-1847-9192-DDCCF1F41124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A477C2B7-95CE-1805-1C86-DFB63ED5500A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«UPIAO»: </a:t>
            </a:r>
            <a:r>
              <a:rPr lang="it-IT" sz="2500" b="1" i="1" dirty="0">
                <a:latin typeface="Montserrat" pitchFamily="2" charset="77"/>
              </a:rPr>
              <a:t>premessa</a:t>
            </a:r>
          </a:p>
        </p:txBody>
      </p:sp>
      <p:pic>
        <p:nvPicPr>
          <p:cNvPr id="10" name="Elemento grafico 9" descr="Rete con riempimento a tinta unita">
            <a:extLst>
              <a:ext uri="{FF2B5EF4-FFF2-40B4-BE49-F238E27FC236}">
                <a16:creationId xmlns:a16="http://schemas.microsoft.com/office/drawing/2014/main" id="{84A77023-E956-5852-D5C8-8A1D882DE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97" y="2906580"/>
            <a:ext cx="914400" cy="914400"/>
          </a:xfrm>
          <a:prstGeom prst="rect">
            <a:avLst/>
          </a:prstGeom>
        </p:spPr>
      </p:pic>
      <p:pic>
        <p:nvPicPr>
          <p:cNvPr id="12" name="Elemento grafico 11" descr="Casa in ristrutturazione con scintille con riempimento a tinta unita">
            <a:extLst>
              <a:ext uri="{FF2B5EF4-FFF2-40B4-BE49-F238E27FC236}">
                <a16:creationId xmlns:a16="http://schemas.microsoft.com/office/drawing/2014/main" id="{4FA1E4E5-650F-3CAE-9F94-31BEAF55B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897" y="4110622"/>
            <a:ext cx="914400" cy="914400"/>
          </a:xfrm>
          <a:prstGeom prst="rect">
            <a:avLst/>
          </a:prstGeom>
        </p:spPr>
      </p:pic>
      <p:pic>
        <p:nvPicPr>
          <p:cNvPr id="14" name="Elemento grafico 13" descr="Gerarchia con riempimento a tinta unita">
            <a:extLst>
              <a:ext uri="{FF2B5EF4-FFF2-40B4-BE49-F238E27FC236}">
                <a16:creationId xmlns:a16="http://schemas.microsoft.com/office/drawing/2014/main" id="{A3098B55-6318-1151-795F-7D6F82EF9D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897" y="5620316"/>
            <a:ext cx="914400" cy="914400"/>
          </a:xfrm>
          <a:prstGeom prst="rect">
            <a:avLst/>
          </a:prstGeom>
        </p:spPr>
      </p:pic>
      <p:pic>
        <p:nvPicPr>
          <p:cNvPr id="6" name="Elemento grafico 5" descr="Progetto con riempimento a tinta unita">
            <a:extLst>
              <a:ext uri="{FF2B5EF4-FFF2-40B4-BE49-F238E27FC236}">
                <a16:creationId xmlns:a16="http://schemas.microsoft.com/office/drawing/2014/main" id="{1477708B-B3F3-8E85-33F8-F212046787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897" y="6449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917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ella 13">
            <a:extLst>
              <a:ext uri="{FF2B5EF4-FFF2-40B4-BE49-F238E27FC236}">
                <a16:creationId xmlns:a16="http://schemas.microsoft.com/office/drawing/2014/main" id="{686BE1DC-D600-8A2C-632E-6AAA9CF4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529191"/>
              </p:ext>
            </p:extLst>
          </p:nvPr>
        </p:nvGraphicFramePr>
        <p:xfrm>
          <a:off x="5375558" y="531245"/>
          <a:ext cx="6816442" cy="4181841"/>
        </p:xfrm>
        <a:graphic>
          <a:graphicData uri="http://schemas.openxmlformats.org/drawingml/2006/table">
            <a:tbl>
              <a:tblPr firstRow="1" bandRow="1"/>
              <a:tblGrid>
                <a:gridCol w="3408221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3408221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330975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 VP, PERFORMANCE, RISCHI CORRUTTIVI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446997"/>
                  </a:ext>
                </a:extLst>
              </a:tr>
              <a:tr h="770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PIANIFICAZIONE ALTA o ORIZZONTE DELLA PROGRAMMAZIONE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1223216"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CENTRALE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CREARE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PERFORMANCE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CENTRALE 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PROTEGGERE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Font typeface="Arial" panose="020B0604020202020204" pitchFamily="34" charset="0"/>
                        <a:buChar char="-"/>
                        <a:tabLst>
                          <a:tab pos="457200" algn="l"/>
                        </a:tabLst>
                      </a:pPr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RISCHI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(RISCHI CORRUTTIVI E TRASPARENZA)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317131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 ORGANIZZAZIONE E CAPITALE UMANO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417037"/>
                  </a:ext>
                </a:extLst>
              </a:tr>
              <a:tr h="770173">
                <a:tc gridSpan="2">
                  <a:txBody>
                    <a:bodyPr/>
                    <a:lstStyle/>
                    <a:p>
                      <a:pPr algn="ctr"/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BASE o PRESUPPOSTO PER + PERFORMANCE – RISCHI + VP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ORGANIZZATIVA E PROFESSIONALE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  <a:tr h="770173"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 Organizzativa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(ORGANIZZAZIONE)</a:t>
                      </a:r>
                      <a:endParaRPr lang="it-IT" sz="110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Salute Professionale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1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(CAPITALE UMANO)</a:t>
                      </a:r>
                      <a:endParaRPr lang="it-IT" sz="11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1" marB="342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710222"/>
                  </a:ext>
                </a:extLst>
              </a:tr>
            </a:tbl>
          </a:graphicData>
        </a:graphic>
      </p:graphicFrame>
      <p:sp>
        <p:nvSpPr>
          <p:cNvPr id="15" name="Freccia su 14">
            <a:extLst>
              <a:ext uri="{FF2B5EF4-FFF2-40B4-BE49-F238E27FC236}">
                <a16:creationId xmlns:a16="http://schemas.microsoft.com/office/drawing/2014/main" id="{60EE3084-56EC-19F1-35AF-8FED0E1C4E84}"/>
              </a:ext>
            </a:extLst>
          </p:cNvPr>
          <p:cNvSpPr/>
          <p:nvPr/>
        </p:nvSpPr>
        <p:spPr>
          <a:xfrm rot="2710415">
            <a:off x="8202240" y="3043876"/>
            <a:ext cx="486055" cy="1006629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Freccia su 15">
            <a:extLst>
              <a:ext uri="{FF2B5EF4-FFF2-40B4-BE49-F238E27FC236}">
                <a16:creationId xmlns:a16="http://schemas.microsoft.com/office/drawing/2014/main" id="{2DBD3AF4-D368-6206-D505-55D662EB374F}"/>
              </a:ext>
            </a:extLst>
          </p:cNvPr>
          <p:cNvSpPr/>
          <p:nvPr/>
        </p:nvSpPr>
        <p:spPr>
          <a:xfrm rot="18977829">
            <a:off x="8890480" y="3048323"/>
            <a:ext cx="486055" cy="1007669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Freccia su 16">
            <a:extLst>
              <a:ext uri="{FF2B5EF4-FFF2-40B4-BE49-F238E27FC236}">
                <a16:creationId xmlns:a16="http://schemas.microsoft.com/office/drawing/2014/main" id="{7902FDD9-BA18-BC84-EF63-0D84CB6E43A5}"/>
              </a:ext>
            </a:extLst>
          </p:cNvPr>
          <p:cNvSpPr/>
          <p:nvPr/>
        </p:nvSpPr>
        <p:spPr>
          <a:xfrm>
            <a:off x="8547662" y="1516262"/>
            <a:ext cx="486055" cy="1681263"/>
          </a:xfrm>
          <a:prstGeom prst="upArrow">
            <a:avLst/>
          </a:prstGeom>
          <a:solidFill>
            <a:srgbClr val="3BB0B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6"/>
            <a:endParaRPr lang="it-IT" sz="1051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C37E649-405E-AA82-4BB3-6B2B724A3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855577"/>
              </p:ext>
            </p:extLst>
          </p:nvPr>
        </p:nvGraphicFramePr>
        <p:xfrm>
          <a:off x="138103" y="2406305"/>
          <a:ext cx="5195045" cy="3361932"/>
        </p:xfrm>
        <a:graphic>
          <a:graphicData uri="http://schemas.openxmlformats.org/drawingml/2006/table">
            <a:tbl>
              <a:tblPr firstRow="1" firstCol="1" bandRow="1"/>
              <a:tblGrid>
                <a:gridCol w="5195045">
                  <a:extLst>
                    <a:ext uri="{9D8B030D-6E8A-4147-A177-3AD203B41FA5}">
                      <a16:colId xmlns:a16="http://schemas.microsoft.com/office/drawing/2014/main" val="3189159290"/>
                    </a:ext>
                  </a:extLst>
                </a:gridCol>
              </a:tblGrid>
              <a:tr h="25222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PRESENTAZIONE</a:t>
                      </a: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748860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1) ANAGRAFICA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882767"/>
                  </a:ext>
                </a:extLst>
              </a:tr>
              <a:tr h="49606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2) VALORE PUBBLICO, PERFORMANCE E PREVENZIONE DELLA CORRUZIONE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486624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2.1 Valore Pubblico</a:t>
                      </a:r>
                      <a:endParaRPr lang="it-IT" sz="14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412476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2.2 Performance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284561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2.3 Prevenzione corruzione e trasparenza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952427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ctr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3) ORGANIZZAZIONE E CAPITALE UMANO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001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3.1 Organizzazione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728128"/>
                  </a:ext>
                </a:extLst>
              </a:tr>
              <a:tr h="34366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3.2 Organizzazione del Lavoro Agile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8334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3.3 Fabbisogno del personale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778471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algn="l"/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3.4 Formazione del personale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158908"/>
                  </a:ext>
                </a:extLst>
              </a:tr>
              <a:tr h="252221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b="1" kern="1200" dirty="0">
                          <a:solidFill>
                            <a:srgbClr val="003A57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SEZIONE 4) MONITORAGGIO</a:t>
                      </a:r>
                      <a:endParaRPr lang="it-IT" sz="1400" dirty="0">
                        <a:solidFill>
                          <a:srgbClr val="003A57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83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89013"/>
                  </a:ext>
                </a:extLst>
              </a:tr>
            </a:tbl>
          </a:graphicData>
        </a:graphic>
      </p:graphicFrame>
      <p:sp>
        <p:nvSpPr>
          <p:cNvPr id="18" name="Google Shape;132;p29">
            <a:extLst>
              <a:ext uri="{FF2B5EF4-FFF2-40B4-BE49-F238E27FC236}">
                <a16:creationId xmlns:a16="http://schemas.microsoft.com/office/drawing/2014/main" id="{41FB2670-2CCE-212B-71C7-C85D234DAB02}"/>
              </a:ext>
            </a:extLst>
          </p:cNvPr>
          <p:cNvSpPr txBox="1"/>
          <p:nvPr/>
        </p:nvSpPr>
        <p:spPr>
          <a:xfrm>
            <a:off x="738866" y="879606"/>
            <a:ext cx="40131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La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</a:t>
            </a:r>
            <a:r>
              <a:rPr kumimoji="0" 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sym typeface="Montserrat"/>
              </a:rPr>
              <a:t>struttura</a:t>
            </a:r>
            <a:r>
              <a:rPr lang="it-IT" sz="2000" noProof="0" dirty="0">
                <a:solidFill>
                  <a:srgbClr val="3BB0B4"/>
                </a:solidFill>
                <a:latin typeface="Montserrat"/>
                <a:ea typeface="+mn-ea"/>
                <a:sym typeface="Montserrat"/>
              </a:rPr>
              <a:t> </a:t>
            </a: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del</a:t>
            </a: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PIAO,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ai sensi del DM 132/2022,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è articolata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Montserrat"/>
              <a:ea typeface="+mn-ea"/>
              <a:cs typeface="Arial"/>
              <a:sym typeface="Montserrat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in Sezioni e SottoSezioni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132;p29">
            <a:extLst>
              <a:ext uri="{FF2B5EF4-FFF2-40B4-BE49-F238E27FC236}">
                <a16:creationId xmlns:a16="http://schemas.microsoft.com/office/drawing/2014/main" id="{C973597C-704A-4A66-2756-B549B7F101B0}"/>
              </a:ext>
            </a:extLst>
          </p:cNvPr>
          <p:cNvSpPr txBox="1"/>
          <p:nvPr/>
        </p:nvSpPr>
        <p:spPr>
          <a:xfrm>
            <a:off x="6475205" y="4959459"/>
            <a:ext cx="4756021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Le Sezioni e SottoSezioni del PIAO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vanno progettate secondo una 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logica</a:t>
            </a:r>
            <a:r>
              <a:rPr kumimoji="0" lang="it-IT" sz="2000" b="0" i="1" u="none" strike="noStrike" kern="0" cap="none" spc="0" normalizeH="0" baseline="0" noProof="0" dirty="0">
                <a:ln>
                  <a:noFill/>
                </a:ln>
                <a:solidFill>
                  <a:srgbClr val="003A57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 di </a:t>
            </a:r>
            <a:r>
              <a:rPr kumimoji="0" lang="it-IT" sz="2000" b="1" i="1" u="none" strike="noStrike" kern="0" cap="none" spc="0" normalizeH="0" baseline="0" noProof="0" dirty="0">
                <a:ln>
                  <a:noFill/>
                </a:ln>
                <a:solidFill>
                  <a:srgbClr val="3BB0B4"/>
                </a:solidFill>
                <a:effectLst/>
                <a:uLnTx/>
                <a:uFillTx/>
                <a:latin typeface="Montserrat"/>
                <a:ea typeface="+mn-ea"/>
                <a:cs typeface="Arial"/>
                <a:sym typeface="Montserrat"/>
              </a:rPr>
              <a:t>integrazione funzionale al Valore Pubblico</a:t>
            </a:r>
            <a:endParaRPr kumimoji="0" sz="2000" b="0" i="1" u="none" strike="noStrike" kern="0" cap="none" spc="0" normalizeH="0" baseline="0" noProof="0" dirty="0">
              <a:ln>
                <a:noFill/>
              </a:ln>
              <a:solidFill>
                <a:srgbClr val="003A57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Titolo 2">
            <a:extLst>
              <a:ext uri="{FF2B5EF4-FFF2-40B4-BE49-F238E27FC236}">
                <a16:creationId xmlns:a16="http://schemas.microsoft.com/office/drawing/2014/main" id="{B5C3BCF1-730D-3099-1762-087FDDDD02FD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02F6A93A-F604-B434-2176-0A895056F890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«UPIAO»: </a:t>
            </a:r>
            <a:r>
              <a:rPr lang="it-IT" sz="2500" b="1" i="1" dirty="0">
                <a:latin typeface="Montserrat" pitchFamily="2" charset="77"/>
              </a:rPr>
              <a:t>struttura e logica del PIAO</a:t>
            </a:r>
          </a:p>
        </p:txBody>
      </p:sp>
    </p:spTree>
    <p:extLst>
      <p:ext uri="{BB962C8B-B14F-4D97-AF65-F5344CB8AC3E}">
        <p14:creationId xmlns:p14="http://schemas.microsoft.com/office/powerpoint/2010/main" val="26903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186D871E-7708-71BE-3F04-FDCFDE374F6C}"/>
              </a:ext>
            </a:extLst>
          </p:cNvPr>
          <p:cNvSpPr txBox="1"/>
          <p:nvPr/>
        </p:nvSpPr>
        <p:spPr>
          <a:xfrm>
            <a:off x="1527226" y="856460"/>
            <a:ext cx="6849322" cy="1012008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IMPATTO specifico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generato dalle politiche e dai progetti della Provincia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	sul livello di BENESSERE SETTORIALE (cioè solo economico o sociale o ambientale o sanitario, ecc.) di cittadini e imprese del territorio provinciale</a:t>
            </a:r>
          </a:p>
        </p:txBody>
      </p:sp>
      <p:sp>
        <p:nvSpPr>
          <p:cNvPr id="30" name="Parentesi graffa chiusa 29">
            <a:extLst>
              <a:ext uri="{FF2B5EF4-FFF2-40B4-BE49-F238E27FC236}">
                <a16:creationId xmlns:a16="http://schemas.microsoft.com/office/drawing/2014/main" id="{04722E0E-463E-A195-53B4-EF8AEF2CCFEC}"/>
              </a:ext>
            </a:extLst>
          </p:cNvPr>
          <p:cNvSpPr/>
          <p:nvPr/>
        </p:nvSpPr>
        <p:spPr>
          <a:xfrm>
            <a:off x="8312907" y="902479"/>
            <a:ext cx="609083" cy="1103160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BB1C1969-9A99-614A-FABA-067620542C5A}"/>
              </a:ext>
            </a:extLst>
          </p:cNvPr>
          <p:cNvSpPr txBox="1"/>
          <p:nvPr/>
        </p:nvSpPr>
        <p:spPr>
          <a:xfrm>
            <a:off x="8635716" y="1129149"/>
            <a:ext cx="208812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SETTORIALE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(es. valore sociale,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 economico, valore ambientale)</a:t>
            </a:r>
          </a:p>
        </p:txBody>
      </p:sp>
      <p:sp>
        <p:nvSpPr>
          <p:cNvPr id="32" name="Shape 14">
            <a:extLst>
              <a:ext uri="{FF2B5EF4-FFF2-40B4-BE49-F238E27FC236}">
                <a16:creationId xmlns:a16="http://schemas.microsoft.com/office/drawing/2014/main" id="{088DC0D7-EC00-F11C-858B-1AAD4972BD26}"/>
              </a:ext>
            </a:extLst>
          </p:cNvPr>
          <p:cNvSpPr/>
          <p:nvPr/>
        </p:nvSpPr>
        <p:spPr>
          <a:xfrm>
            <a:off x="1572397" y="1870074"/>
            <a:ext cx="6841444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Effetto: benessere addizionale settoriale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47C5DD39-FFE2-EB6D-3C5C-5C6ACE3B2685}"/>
              </a:ext>
            </a:extLst>
          </p:cNvPr>
          <p:cNvSpPr txBox="1"/>
          <p:nvPr/>
        </p:nvSpPr>
        <p:spPr>
          <a:xfrm>
            <a:off x="1541774" y="2204639"/>
            <a:ext cx="6813508" cy="1332609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b="1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IMPATTO MEDIO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generato dalle politiche e dai progetti della Provincia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sul livello di BENESSERE TERRITORIALE COMPLESSIVO (multidimensionale, cioè sia economico, sia sociale, sia ambientale, sia sanitario, ecc.) di cittadini e imprese del territorio provinciale </a:t>
            </a:r>
            <a:r>
              <a:rPr lang="it-IT" sz="1200" b="1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IMPATTO DEGLI IMPATTI</a:t>
            </a:r>
          </a:p>
        </p:txBody>
      </p:sp>
      <p:sp>
        <p:nvSpPr>
          <p:cNvPr id="34" name="Shape 14">
            <a:extLst>
              <a:ext uri="{FF2B5EF4-FFF2-40B4-BE49-F238E27FC236}">
                <a16:creationId xmlns:a16="http://schemas.microsoft.com/office/drawing/2014/main" id="{EE04F95D-80F0-B661-EF7D-08F8DAB84AD7}"/>
              </a:ext>
            </a:extLst>
          </p:cNvPr>
          <p:cNvSpPr/>
          <p:nvPr/>
        </p:nvSpPr>
        <p:spPr>
          <a:xfrm>
            <a:off x="1522460" y="3543887"/>
            <a:ext cx="6828022" cy="258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Effetto: benessere addizionale complessivo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F937FD69-29F4-0CB3-9B22-376F041F5F44}"/>
              </a:ext>
            </a:extLst>
          </p:cNvPr>
          <p:cNvSpPr txBox="1"/>
          <p:nvPr/>
        </p:nvSpPr>
        <p:spPr>
          <a:xfrm>
            <a:off x="8628609" y="2365064"/>
            <a:ext cx="14116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(esterno)</a:t>
            </a: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 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in senso stretto</a:t>
            </a:r>
          </a:p>
        </p:txBody>
      </p:sp>
      <p:sp>
        <p:nvSpPr>
          <p:cNvPr id="36" name="Parentesi graffa chiusa 35">
            <a:extLst>
              <a:ext uri="{FF2B5EF4-FFF2-40B4-BE49-F238E27FC236}">
                <a16:creationId xmlns:a16="http://schemas.microsoft.com/office/drawing/2014/main" id="{5DD9BFC3-6CF0-CE29-FE4E-F53751EDD14C}"/>
              </a:ext>
            </a:extLst>
          </p:cNvPr>
          <p:cNvSpPr/>
          <p:nvPr/>
        </p:nvSpPr>
        <p:spPr>
          <a:xfrm>
            <a:off x="8355280" y="2229114"/>
            <a:ext cx="609083" cy="1512684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DF37497-A5A2-54B4-AF21-6B867E1FE655}"/>
              </a:ext>
            </a:extLst>
          </p:cNvPr>
          <p:cNvSpPr txBox="1"/>
          <p:nvPr/>
        </p:nvSpPr>
        <p:spPr>
          <a:xfrm>
            <a:off x="1553920" y="3858863"/>
            <a:ext cx="6828022" cy="1012008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ottenuto governando le PERFORMANCE della Provincia in tale direzione,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proteggendo la Provincia dai RISCHI connessi,</a:t>
            </a:r>
          </a:p>
          <a:p>
            <a:pPr indent="85005" algn="ctr" defTabSz="457167" eaLnBrk="0" fontAlgn="base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a partire dalla cura della SALUTE delle risorse della Provincia</a:t>
            </a:r>
          </a:p>
        </p:txBody>
      </p:sp>
      <p:sp>
        <p:nvSpPr>
          <p:cNvPr id="38" name="Shape 14">
            <a:extLst>
              <a:ext uri="{FF2B5EF4-FFF2-40B4-BE49-F238E27FC236}">
                <a16:creationId xmlns:a16="http://schemas.microsoft.com/office/drawing/2014/main" id="{7FE671FE-62A6-420D-2C18-477C9CE75346}"/>
              </a:ext>
            </a:extLst>
          </p:cNvPr>
          <p:cNvSpPr/>
          <p:nvPr/>
        </p:nvSpPr>
        <p:spPr>
          <a:xfrm>
            <a:off x="1534306" y="4859291"/>
            <a:ext cx="6842241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FFC000">
                    <a:lumMod val="75000"/>
                  </a:srgbClr>
                </a:solidFill>
                <a:latin typeface="Montserrat" pitchFamily="2" charset="77"/>
                <a:ea typeface="MS PGothic" panose="020B0600070205080204" pitchFamily="34" charset="-128"/>
              </a:rPr>
              <a:t>Performance Management come Leva di creazione del VP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FE5000"/>
                </a:solidFill>
                <a:latin typeface="Montserrat" pitchFamily="2" charset="77"/>
                <a:ea typeface="MS PGothic" panose="020B0600070205080204" pitchFamily="34" charset="-128"/>
              </a:rPr>
              <a:t>Risk Management come Leva di protezione del VP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92D050"/>
                </a:solidFill>
                <a:latin typeface="Montserrat" pitchFamily="2" charset="77"/>
                <a:ea typeface="MS PGothic" panose="020B0600070205080204" pitchFamily="34" charset="-128"/>
              </a:rPr>
              <a:t>Salute delle risorse come Condizioni abilitanti del VP</a:t>
            </a:r>
          </a:p>
        </p:txBody>
      </p:sp>
      <p:sp>
        <p:nvSpPr>
          <p:cNvPr id="39" name="Parentesi graffa chiusa 38">
            <a:extLst>
              <a:ext uri="{FF2B5EF4-FFF2-40B4-BE49-F238E27FC236}">
                <a16:creationId xmlns:a16="http://schemas.microsoft.com/office/drawing/2014/main" id="{9B79D0A1-51B4-BA7F-5810-3D034EDD6B0D}"/>
              </a:ext>
            </a:extLst>
          </p:cNvPr>
          <p:cNvSpPr/>
          <p:nvPr/>
        </p:nvSpPr>
        <p:spPr>
          <a:xfrm>
            <a:off x="8368955" y="3816329"/>
            <a:ext cx="609083" cy="1658267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1C9AB895-01E5-9EC6-F872-ACC28941FD6B}"/>
              </a:ext>
            </a:extLst>
          </p:cNvPr>
          <p:cNvSpPr txBox="1"/>
          <p:nvPr/>
        </p:nvSpPr>
        <p:spPr>
          <a:xfrm>
            <a:off x="8673288" y="4040445"/>
            <a:ext cx="141167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 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(interno)</a:t>
            </a:r>
          </a:p>
        </p:txBody>
      </p:sp>
      <p:sp>
        <p:nvSpPr>
          <p:cNvPr id="41" name="Parentesi graffa chiusa 40">
            <a:extLst>
              <a:ext uri="{FF2B5EF4-FFF2-40B4-BE49-F238E27FC236}">
                <a16:creationId xmlns:a16="http://schemas.microsoft.com/office/drawing/2014/main" id="{28384264-7D68-1288-AF67-47E02E556524}"/>
              </a:ext>
            </a:extLst>
          </p:cNvPr>
          <p:cNvSpPr/>
          <p:nvPr/>
        </p:nvSpPr>
        <p:spPr>
          <a:xfrm>
            <a:off x="9732470" y="2258330"/>
            <a:ext cx="422731" cy="3254423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67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it-IT" sz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8C93399-A5B8-9A77-8DD1-A50CF1CAFC34}"/>
              </a:ext>
            </a:extLst>
          </p:cNvPr>
          <p:cNvSpPr txBox="1"/>
          <p:nvPr/>
        </p:nvSpPr>
        <p:spPr>
          <a:xfrm>
            <a:off x="9885604" y="3271564"/>
            <a:ext cx="1143427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VALORE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 </a:t>
            </a:r>
          </a:p>
          <a:p>
            <a:pPr lvl="1"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in senso ampio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373E715-3291-D83C-5BD7-F11C879E8F0D}"/>
              </a:ext>
            </a:extLst>
          </p:cNvPr>
          <p:cNvSpPr txBox="1"/>
          <p:nvPr/>
        </p:nvSpPr>
        <p:spPr>
          <a:xfrm>
            <a:off x="1557461" y="5549127"/>
            <a:ext cx="6820940" cy="615105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della Provincia</a:t>
            </a: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 RICONOSCIUTO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da cittadini e imprese del territorio provinciale </a:t>
            </a:r>
            <a:r>
              <a:rPr lang="it-IT" sz="1200" i="1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attraverso analisi di customer satisfaction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BCDE19-46C0-3411-7645-F57733BDE78C}"/>
              </a:ext>
            </a:extLst>
          </p:cNvPr>
          <p:cNvSpPr txBox="1"/>
          <p:nvPr/>
        </p:nvSpPr>
        <p:spPr>
          <a:xfrm>
            <a:off x="1576881" y="6242895"/>
            <a:ext cx="6790233" cy="615105"/>
          </a:xfrm>
          <a:prstGeom prst="rect">
            <a:avLst/>
          </a:prstGeom>
          <a:solidFill>
            <a:srgbClr val="2F5597"/>
          </a:solidFill>
        </p:spPr>
        <p:txBody>
          <a:bodyPr wrap="square">
            <a:spAutoFit/>
          </a:bodyPr>
          <a:lstStyle/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Valore Pubblico </a:t>
            </a: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della Provincia</a:t>
            </a:r>
            <a:r>
              <a:rPr lang="it-IT" sz="1200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 programmato e valutato in modo CONDIVISO</a:t>
            </a:r>
          </a:p>
          <a:p>
            <a:pPr indent="85007" algn="ctr" defTabSz="45717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sz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con cittadini e imprese del territorio provinciale </a:t>
            </a:r>
            <a:r>
              <a:rPr lang="it-IT" sz="1200" i="1" kern="1200" dirty="0">
                <a:solidFill>
                  <a:prstClr val="white"/>
                </a:solidFill>
                <a:latin typeface="Montserrat" pitchFamily="2" charset="77"/>
                <a:ea typeface="Times New Roman" panose="02020603050405020304" pitchFamily="18" charset="0"/>
              </a:rPr>
              <a:t>attraverso percorsi partecipativi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AE7BD9A-0DE9-1227-A757-8BF7A5BCCEAC}"/>
              </a:ext>
            </a:extLst>
          </p:cNvPr>
          <p:cNvSpPr txBox="1"/>
          <p:nvPr/>
        </p:nvSpPr>
        <p:spPr>
          <a:xfrm>
            <a:off x="8511587" y="5512753"/>
            <a:ext cx="188497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VP</a:t>
            </a: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  <a:endParaRPr lang="it-IT" altLang="it-IT" sz="1200" b="1" kern="1200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</a:endParaRP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RICONOSCIUTO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F3D1BE1-B4FE-7AA9-8211-4FF8328D271A}"/>
              </a:ext>
            </a:extLst>
          </p:cNvPr>
          <p:cNvSpPr txBox="1"/>
          <p:nvPr/>
        </p:nvSpPr>
        <p:spPr>
          <a:xfrm>
            <a:off x="11007582" y="3629851"/>
            <a:ext cx="1268692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VP</a:t>
            </a: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territoriale</a:t>
            </a:r>
            <a:endParaRPr lang="it-IT" altLang="it-IT" sz="1200" b="1" kern="1200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</a:endParaRPr>
          </a:p>
          <a:p>
            <a:pPr lvl="1" algn="ctr" defTabSz="34288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CONDIVISO</a:t>
            </a:r>
          </a:p>
        </p:txBody>
      </p:sp>
      <p:sp>
        <p:nvSpPr>
          <p:cNvPr id="6" name="Parentesi graffa chiusa 5">
            <a:extLst>
              <a:ext uri="{FF2B5EF4-FFF2-40B4-BE49-F238E27FC236}">
                <a16:creationId xmlns:a16="http://schemas.microsoft.com/office/drawing/2014/main" id="{D710A08A-11B9-3942-CD6A-86DD364A2926}"/>
              </a:ext>
            </a:extLst>
          </p:cNvPr>
          <p:cNvSpPr/>
          <p:nvPr/>
        </p:nvSpPr>
        <p:spPr>
          <a:xfrm>
            <a:off x="8359409" y="5532513"/>
            <a:ext cx="609083" cy="590931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200" b="1" kern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A74766F3-935B-6510-73C1-D8435B849A9B}"/>
              </a:ext>
            </a:extLst>
          </p:cNvPr>
          <p:cNvSpPr/>
          <p:nvPr/>
        </p:nvSpPr>
        <p:spPr>
          <a:xfrm>
            <a:off x="10768098" y="856460"/>
            <a:ext cx="471988" cy="5937532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178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it-IT" sz="1200" b="1" kern="1200" dirty="0">
              <a:ln>
                <a:solidFill>
                  <a:srgbClr val="1257BD"/>
                </a:solidFill>
              </a:ln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0A6F72AA-E991-ABCC-685E-38D5A9113F7A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FB3A6AC-DD75-555D-713D-48526B52C0DF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dirty="0">
                <a:latin typeface="Montserrat" pitchFamily="2" charset="77"/>
              </a:rPr>
              <a:t>1) PROGETTO «UPIAO»: </a:t>
            </a:r>
            <a:r>
              <a:rPr lang="it-IT" sz="2500" b="1" i="1" dirty="0">
                <a:latin typeface="Montserrat" pitchFamily="2" charset="77"/>
              </a:rPr>
              <a:t>che cosa è il Valore Pubblico</a:t>
            </a:r>
          </a:p>
        </p:txBody>
      </p:sp>
      <p:pic>
        <p:nvPicPr>
          <p:cNvPr id="11" name="Elemento grafico 10" descr="Successo di gruppo con riempimento a tinta unita">
            <a:extLst>
              <a:ext uri="{FF2B5EF4-FFF2-40B4-BE49-F238E27FC236}">
                <a16:creationId xmlns:a16="http://schemas.microsoft.com/office/drawing/2014/main" id="{D3B88223-B23E-8AEC-9316-B11AC1945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4728" y="4113145"/>
            <a:ext cx="914400" cy="914400"/>
          </a:xfrm>
          <a:prstGeom prst="rect">
            <a:avLst/>
          </a:prstGeom>
        </p:spPr>
      </p:pic>
      <p:sp>
        <p:nvSpPr>
          <p:cNvPr id="10" name="Parentesi graffa chiusa 9">
            <a:extLst>
              <a:ext uri="{FF2B5EF4-FFF2-40B4-BE49-F238E27FC236}">
                <a16:creationId xmlns:a16="http://schemas.microsoft.com/office/drawing/2014/main" id="{07636664-341E-7974-8C36-517EDBE7DCE5}"/>
              </a:ext>
            </a:extLst>
          </p:cNvPr>
          <p:cNvSpPr/>
          <p:nvPr/>
        </p:nvSpPr>
        <p:spPr>
          <a:xfrm rot="10800000">
            <a:off x="1034610" y="905624"/>
            <a:ext cx="485950" cy="4587097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12" name="Parentesi graffa chiusa 11">
            <a:extLst>
              <a:ext uri="{FF2B5EF4-FFF2-40B4-BE49-F238E27FC236}">
                <a16:creationId xmlns:a16="http://schemas.microsoft.com/office/drawing/2014/main" id="{6080FE06-5A29-2385-19E5-7A1C2F830372}"/>
              </a:ext>
            </a:extLst>
          </p:cNvPr>
          <p:cNvSpPr/>
          <p:nvPr/>
        </p:nvSpPr>
        <p:spPr>
          <a:xfrm rot="10800000">
            <a:off x="1041274" y="5581502"/>
            <a:ext cx="485950" cy="582729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3B7080-62C5-2EAD-37E5-F99F3AFDA672}"/>
              </a:ext>
            </a:extLst>
          </p:cNvPr>
          <p:cNvSpPr txBox="1"/>
          <p:nvPr/>
        </p:nvSpPr>
        <p:spPr>
          <a:xfrm rot="16200000">
            <a:off x="247857" y="3008042"/>
            <a:ext cx="1249021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Prospettiva</a:t>
            </a:r>
          </a:p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Arial"/>
                <a:sym typeface="Arial"/>
              </a:rPr>
              <a:t>Province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8CD24A-4824-2298-4267-E5FEBEB95EE9}"/>
              </a:ext>
            </a:extLst>
          </p:cNvPr>
          <p:cNvSpPr txBox="1"/>
          <p:nvPr/>
        </p:nvSpPr>
        <p:spPr>
          <a:xfrm rot="16200000">
            <a:off x="44556" y="5644313"/>
            <a:ext cx="165826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  <a:cs typeface="Arial"/>
                <a:sym typeface="Arial"/>
              </a:rPr>
              <a:t>Prospettiva</a:t>
            </a:r>
          </a:p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</a:rPr>
              <a:t>stakeholders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15" name="Parentesi graffa chiusa 14">
            <a:extLst>
              <a:ext uri="{FF2B5EF4-FFF2-40B4-BE49-F238E27FC236}">
                <a16:creationId xmlns:a16="http://schemas.microsoft.com/office/drawing/2014/main" id="{E3BDF1BE-9BF1-3671-FE53-85767ABE1168}"/>
              </a:ext>
            </a:extLst>
          </p:cNvPr>
          <p:cNvSpPr/>
          <p:nvPr/>
        </p:nvSpPr>
        <p:spPr>
          <a:xfrm rot="10800000">
            <a:off x="221971" y="917274"/>
            <a:ext cx="492545" cy="5940725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6FAE6A8C-2D1E-6DFB-987F-E361700F1B69}"/>
              </a:ext>
            </a:extLst>
          </p:cNvPr>
          <p:cNvSpPr txBox="1"/>
          <p:nvPr/>
        </p:nvSpPr>
        <p:spPr>
          <a:xfrm rot="16200000">
            <a:off x="-923509" y="3469611"/>
            <a:ext cx="214321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noProof="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Prospettiva congiunta</a:t>
            </a:r>
            <a:endParaRPr kumimoji="0" lang="it-IT" altLang="it-IT" sz="12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65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/>
      <p:bldP spid="2" grpId="0" animBg="1"/>
      <p:bldP spid="3" grpId="0" animBg="1"/>
      <p:bldP spid="4" grpId="0"/>
      <p:bldP spid="5" grpId="0"/>
      <p:bldP spid="6" grpId="0" animBg="1"/>
      <p:bldP spid="7" grpId="0" animBg="1"/>
      <p:bldP spid="10" grpId="0" animBg="1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io 10">
            <a:extLst>
              <a:ext uri="{FF2B5EF4-FFF2-40B4-BE49-F238E27FC236}">
                <a16:creationId xmlns:a16="http://schemas.microsoft.com/office/drawing/2014/main" id="{2635FA8C-683D-7DF4-683A-AE0F011F6B28}"/>
              </a:ext>
            </a:extLst>
          </p:cNvPr>
          <p:cNvSpPr/>
          <p:nvPr/>
        </p:nvSpPr>
        <p:spPr>
          <a:xfrm>
            <a:off x="4464062" y="4469397"/>
            <a:ext cx="5984631" cy="1220895"/>
          </a:xfrm>
          <a:prstGeom prst="trapezoid">
            <a:avLst>
              <a:gd name="adj" fmla="val 58891"/>
            </a:avLst>
          </a:prstGeom>
          <a:solidFill>
            <a:srgbClr val="F8CBAD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751" kern="1200" dirty="0">
              <a:solidFill>
                <a:prstClr val="white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2" name="Triangolo 1">
            <a:extLst>
              <a:ext uri="{FF2B5EF4-FFF2-40B4-BE49-F238E27FC236}">
                <a16:creationId xmlns:a16="http://schemas.microsoft.com/office/drawing/2014/main" id="{708D80ED-403E-6CC5-1D83-63C5277D8050}"/>
              </a:ext>
            </a:extLst>
          </p:cNvPr>
          <p:cNvSpPr/>
          <p:nvPr/>
        </p:nvSpPr>
        <p:spPr>
          <a:xfrm>
            <a:off x="5544677" y="473443"/>
            <a:ext cx="3777743" cy="3254909"/>
          </a:xfrm>
          <a:prstGeom prst="triangle">
            <a:avLst>
              <a:gd name="adj" fmla="val 49397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" name="Trapezio 2">
            <a:extLst>
              <a:ext uri="{FF2B5EF4-FFF2-40B4-BE49-F238E27FC236}">
                <a16:creationId xmlns:a16="http://schemas.microsoft.com/office/drawing/2014/main" id="{B56BD570-B075-D190-D296-3BAA6C904438}"/>
              </a:ext>
            </a:extLst>
          </p:cNvPr>
          <p:cNvSpPr/>
          <p:nvPr/>
        </p:nvSpPr>
        <p:spPr>
          <a:xfrm>
            <a:off x="5118410" y="3736578"/>
            <a:ext cx="4574992" cy="689897"/>
          </a:xfrm>
          <a:prstGeom prst="trapezoid">
            <a:avLst>
              <a:gd name="adj" fmla="val 59009"/>
            </a:avLst>
          </a:prstGeom>
          <a:solidFill>
            <a:srgbClr val="2F5597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" name="Trapezio 3">
            <a:extLst>
              <a:ext uri="{FF2B5EF4-FFF2-40B4-BE49-F238E27FC236}">
                <a16:creationId xmlns:a16="http://schemas.microsoft.com/office/drawing/2014/main" id="{4D5F201E-BBDA-1FE7-E3CB-BAB38ABBE613}"/>
              </a:ext>
            </a:extLst>
          </p:cNvPr>
          <p:cNvSpPr/>
          <p:nvPr/>
        </p:nvSpPr>
        <p:spPr>
          <a:xfrm>
            <a:off x="4744105" y="4466244"/>
            <a:ext cx="3000841" cy="646176"/>
          </a:xfrm>
          <a:prstGeom prst="trapezoid">
            <a:avLst>
              <a:gd name="adj" fmla="val 55935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7" name="Trapezio 6">
            <a:extLst>
              <a:ext uri="{FF2B5EF4-FFF2-40B4-BE49-F238E27FC236}">
                <a16:creationId xmlns:a16="http://schemas.microsoft.com/office/drawing/2014/main" id="{0E060A3E-F2E4-851E-D1E8-CDD34C5D20E3}"/>
              </a:ext>
            </a:extLst>
          </p:cNvPr>
          <p:cNvSpPr/>
          <p:nvPr/>
        </p:nvSpPr>
        <p:spPr>
          <a:xfrm>
            <a:off x="4408307" y="5112420"/>
            <a:ext cx="3645210" cy="573995"/>
          </a:xfrm>
          <a:prstGeom prst="trapezoid">
            <a:avLst>
              <a:gd name="adj" fmla="val 57830"/>
            </a:avLst>
          </a:prstGeom>
          <a:solidFill>
            <a:srgbClr val="FFFF66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9" name="Trapezio 18">
            <a:extLst>
              <a:ext uri="{FF2B5EF4-FFF2-40B4-BE49-F238E27FC236}">
                <a16:creationId xmlns:a16="http://schemas.microsoft.com/office/drawing/2014/main" id="{C127D0D9-9780-D687-CCF9-CC4D82702A07}"/>
              </a:ext>
            </a:extLst>
          </p:cNvPr>
          <p:cNvSpPr/>
          <p:nvPr/>
        </p:nvSpPr>
        <p:spPr>
          <a:xfrm>
            <a:off x="4070195" y="5703782"/>
            <a:ext cx="671303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900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BEECAD9-8298-D706-B562-235D81649E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6929" y="609639"/>
            <a:ext cx="3482587" cy="1727161"/>
          </a:xfrm>
          <a:prstGeom prst="rect">
            <a:avLst/>
          </a:prstGeom>
        </p:spPr>
      </p:pic>
      <p:sp>
        <p:nvSpPr>
          <p:cNvPr id="18" name="Rettangolo 17">
            <a:extLst>
              <a:ext uri="{FF2B5EF4-FFF2-40B4-BE49-F238E27FC236}">
                <a16:creationId xmlns:a16="http://schemas.microsoft.com/office/drawing/2014/main" id="{3048CC61-03D8-5FA7-AA4F-F2CE56A66450}"/>
              </a:ext>
            </a:extLst>
          </p:cNvPr>
          <p:cNvSpPr/>
          <p:nvPr/>
        </p:nvSpPr>
        <p:spPr>
          <a:xfrm>
            <a:off x="9823154" y="2270161"/>
            <a:ext cx="1620528" cy="73866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PIAO</a:t>
            </a:r>
          </a:p>
        </p:txBody>
      </p:sp>
      <p:sp>
        <p:nvSpPr>
          <p:cNvPr id="40" name="Rettangolo 39">
            <a:extLst>
              <a:ext uri="{FF2B5EF4-FFF2-40B4-BE49-F238E27FC236}">
                <a16:creationId xmlns:a16="http://schemas.microsoft.com/office/drawing/2014/main" id="{F081BC4A-155E-8503-0601-21C7EA0AB42C}"/>
              </a:ext>
            </a:extLst>
          </p:cNvPr>
          <p:cNvSpPr/>
          <p:nvPr/>
        </p:nvSpPr>
        <p:spPr>
          <a:xfrm>
            <a:off x="-49583" y="551486"/>
            <a:ext cx="4803593" cy="166199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Piramide</a:t>
            </a:r>
          </a:p>
          <a:p>
            <a:pPr algn="ctr" defTabSz="609570"/>
            <a:r>
              <a:rPr lang="it-IT" sz="4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del Valore Pubblico</a:t>
            </a:r>
          </a:p>
          <a:p>
            <a:pPr algn="ctr" defTabSz="609570"/>
            <a:r>
              <a:rPr lang="it-IT" sz="20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(2024)</a:t>
            </a:r>
          </a:p>
        </p:txBody>
      </p:sp>
      <p:sp>
        <p:nvSpPr>
          <p:cNvPr id="9" name="Titolo 2">
            <a:extLst>
              <a:ext uri="{FF2B5EF4-FFF2-40B4-BE49-F238E27FC236}">
                <a16:creationId xmlns:a16="http://schemas.microsoft.com/office/drawing/2014/main" id="{18E8DEF1-AB18-40F7-B77C-BAF521E009B5}"/>
              </a:ext>
            </a:extLst>
          </p:cNvPr>
          <p:cNvSpPr txBox="1">
            <a:spLocks/>
          </p:cNvSpPr>
          <p:nvPr/>
        </p:nvSpPr>
        <p:spPr>
          <a:xfrm>
            <a:off x="174826" y="0"/>
            <a:ext cx="12017173" cy="50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800" b="0" dirty="0">
              <a:latin typeface="Montserrat" pitchFamily="2" charset="77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A3136C65-5977-0430-B3F1-90AF5FF64ED3}"/>
              </a:ext>
            </a:extLst>
          </p:cNvPr>
          <p:cNvSpPr/>
          <p:nvPr/>
        </p:nvSpPr>
        <p:spPr>
          <a:xfrm>
            <a:off x="0" y="-24349"/>
            <a:ext cx="12192000" cy="531246"/>
          </a:xfrm>
          <a:prstGeom prst="rect">
            <a:avLst/>
          </a:prstGeom>
          <a:solidFill>
            <a:srgbClr val="00A3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500" b="1" spc="-10" dirty="0">
                <a:latin typeface="Montserrat" pitchFamily="2" charset="77"/>
              </a:rPr>
              <a:t>1) PROGETTO «UPIAO»: </a:t>
            </a:r>
            <a:r>
              <a:rPr lang="it-IT" sz="2500" b="1" i="1" spc="-10" dirty="0">
                <a:latin typeface="Montserrat" pitchFamily="2" charset="77"/>
              </a:rPr>
              <a:t>come si </a:t>
            </a:r>
            <a:r>
              <a:rPr lang="it-IT" sz="2500" b="1" i="1" spc="-10" dirty="0">
                <a:solidFill>
                  <a:srgbClr val="C5E0B4"/>
                </a:solidFill>
                <a:latin typeface="Montserrat" pitchFamily="2" charset="77"/>
              </a:rPr>
              <a:t>abilita</a:t>
            </a:r>
            <a:r>
              <a:rPr lang="it-IT" sz="2500" b="1" i="1" spc="-10" dirty="0">
                <a:latin typeface="Montserrat" pitchFamily="2" charset="77"/>
              </a:rPr>
              <a:t>, </a:t>
            </a:r>
            <a:r>
              <a:rPr lang="it-IT" sz="2500" b="1" i="1" spc="-10" dirty="0">
                <a:solidFill>
                  <a:srgbClr val="FF8F8F"/>
                </a:solidFill>
                <a:latin typeface="Montserrat" pitchFamily="2" charset="77"/>
              </a:rPr>
              <a:t>protegge</a:t>
            </a:r>
            <a:r>
              <a:rPr lang="it-IT" sz="2500" b="1" i="1" spc="-10" dirty="0">
                <a:latin typeface="Montserrat" pitchFamily="2" charset="77"/>
              </a:rPr>
              <a:t>, </a:t>
            </a:r>
            <a:r>
              <a:rPr lang="it-IT" sz="2500" b="1" i="1" spc="-10" dirty="0">
                <a:solidFill>
                  <a:srgbClr val="FFFF66"/>
                </a:solidFill>
                <a:latin typeface="Montserrat" pitchFamily="2" charset="77"/>
              </a:rPr>
              <a:t>crea</a:t>
            </a:r>
            <a:r>
              <a:rPr lang="it-IT" sz="2500" b="1" i="1" spc="-10" dirty="0">
                <a:latin typeface="Montserrat" pitchFamily="2" charset="77"/>
              </a:rPr>
              <a:t> il </a:t>
            </a:r>
            <a:r>
              <a:rPr lang="it-IT" sz="2500" b="1" i="1" spc="-10" dirty="0">
                <a:solidFill>
                  <a:srgbClr val="2F5597"/>
                </a:solidFill>
                <a:latin typeface="Montserrat" pitchFamily="2" charset="77"/>
              </a:rPr>
              <a:t>VP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87D6F93-5224-6298-B34F-970ADDC63C1E}"/>
              </a:ext>
            </a:extLst>
          </p:cNvPr>
          <p:cNvSpPr/>
          <p:nvPr/>
        </p:nvSpPr>
        <p:spPr>
          <a:xfrm>
            <a:off x="7419689" y="4494761"/>
            <a:ext cx="741698" cy="1191654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Trapezio 46">
            <a:extLst>
              <a:ext uri="{FF2B5EF4-FFF2-40B4-BE49-F238E27FC236}">
                <a16:creationId xmlns:a16="http://schemas.microsoft.com/office/drawing/2014/main" id="{4A4EF212-859C-BFB2-CB81-43B7B10F04C0}"/>
              </a:ext>
            </a:extLst>
          </p:cNvPr>
          <p:cNvSpPr/>
          <p:nvPr/>
        </p:nvSpPr>
        <p:spPr>
          <a:xfrm>
            <a:off x="3716918" y="6278023"/>
            <a:ext cx="7391085" cy="554769"/>
          </a:xfrm>
          <a:prstGeom prst="trapezoid">
            <a:avLst>
              <a:gd name="adj" fmla="val 61135"/>
            </a:avLst>
          </a:prstGeom>
          <a:solidFill>
            <a:srgbClr val="C5E0B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59" name="Triangolo 58">
            <a:extLst>
              <a:ext uri="{FF2B5EF4-FFF2-40B4-BE49-F238E27FC236}">
                <a16:creationId xmlns:a16="http://schemas.microsoft.com/office/drawing/2014/main" id="{DF4C2314-1429-FBF3-44E8-387FC0C0E1F8}"/>
              </a:ext>
            </a:extLst>
          </p:cNvPr>
          <p:cNvSpPr/>
          <p:nvPr/>
        </p:nvSpPr>
        <p:spPr>
          <a:xfrm>
            <a:off x="3716918" y="480468"/>
            <a:ext cx="7391085" cy="635232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defTabSz="385744">
              <a:buClrTx/>
              <a:defRPr/>
            </a:pPr>
            <a:endParaRPr lang="it-IT" sz="1067" b="1" kern="1200" dirty="0"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cxnSp>
        <p:nvCxnSpPr>
          <p:cNvPr id="60" name="Connettore diritto 195">
            <a:extLst>
              <a:ext uri="{FF2B5EF4-FFF2-40B4-BE49-F238E27FC236}">
                <a16:creationId xmlns:a16="http://schemas.microsoft.com/office/drawing/2014/main" id="{BC18D60D-E4B4-E73A-2AAE-FF4625D91E68}"/>
              </a:ext>
            </a:extLst>
          </p:cNvPr>
          <p:cNvCxnSpPr>
            <a:cxnSpLocks/>
          </p:cNvCxnSpPr>
          <p:nvPr/>
        </p:nvCxnSpPr>
        <p:spPr bwMode="auto">
          <a:xfrm flipV="1">
            <a:off x="-99" y="4442463"/>
            <a:ext cx="5113616" cy="46847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Connettore diritto 107571">
            <a:extLst>
              <a:ext uri="{FF2B5EF4-FFF2-40B4-BE49-F238E27FC236}">
                <a16:creationId xmlns:a16="http://schemas.microsoft.com/office/drawing/2014/main" id="{909C5F79-955B-3A2E-8A76-6EB491D03D31}"/>
              </a:ext>
            </a:extLst>
          </p:cNvPr>
          <p:cNvCxnSpPr>
            <a:cxnSpLocks/>
          </p:cNvCxnSpPr>
          <p:nvPr/>
        </p:nvCxnSpPr>
        <p:spPr bwMode="auto">
          <a:xfrm flipV="1">
            <a:off x="-97" y="6285077"/>
            <a:ext cx="4209500" cy="28345"/>
          </a:xfrm>
          <a:prstGeom prst="line">
            <a:avLst/>
          </a:prstGeom>
          <a:noFill/>
          <a:ln w="38100" algn="ctr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ttangolo 5">
            <a:extLst>
              <a:ext uri="{FF2B5EF4-FFF2-40B4-BE49-F238E27FC236}">
                <a16:creationId xmlns:a16="http://schemas.microsoft.com/office/drawing/2014/main" id="{75120DBC-8FAC-29F4-AB52-8B218ED8EFE6}"/>
              </a:ext>
            </a:extLst>
          </p:cNvPr>
          <p:cNvSpPr/>
          <p:nvPr/>
        </p:nvSpPr>
        <p:spPr>
          <a:xfrm>
            <a:off x="6244525" y="3804693"/>
            <a:ext cx="2107580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IMPATTI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AED35AA-828C-6EAF-ACCA-4650C3886F77}"/>
              </a:ext>
            </a:extLst>
          </p:cNvPr>
          <p:cNvSpPr/>
          <p:nvPr/>
        </p:nvSpPr>
        <p:spPr>
          <a:xfrm>
            <a:off x="6257818" y="2681912"/>
            <a:ext cx="2107580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VALORE</a:t>
            </a:r>
          </a:p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PUBBLICO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B75F594-4C7A-81DC-018D-1016DEEF5619}"/>
              </a:ext>
            </a:extLst>
          </p:cNvPr>
          <p:cNvSpPr/>
          <p:nvPr/>
        </p:nvSpPr>
        <p:spPr>
          <a:xfrm>
            <a:off x="4736007" y="4659942"/>
            <a:ext cx="2732459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PERFORMANCE</a:t>
            </a:r>
          </a:p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ORGANIZZATIVE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60217A9-2655-D2B9-644A-343D457527D2}"/>
              </a:ext>
            </a:extLst>
          </p:cNvPr>
          <p:cNvSpPr/>
          <p:nvPr/>
        </p:nvSpPr>
        <p:spPr>
          <a:xfrm>
            <a:off x="7340435" y="4652654"/>
            <a:ext cx="2732459" cy="892552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ANTICORRUZIONE</a:t>
            </a:r>
          </a:p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TRASPARENZA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52C267B-5BD0-8721-5809-666864027B07}"/>
              </a:ext>
            </a:extLst>
          </p:cNvPr>
          <p:cNvSpPr/>
          <p:nvPr/>
        </p:nvSpPr>
        <p:spPr>
          <a:xfrm>
            <a:off x="4822918" y="5747555"/>
            <a:ext cx="497737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PERFORMANCE INDIVIDUALI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1287BCAE-0F49-A8ED-A444-8DE5454DC6C3}"/>
              </a:ext>
            </a:extLst>
          </p:cNvPr>
          <p:cNvSpPr/>
          <p:nvPr/>
        </p:nvSpPr>
        <p:spPr>
          <a:xfrm>
            <a:off x="4822917" y="6314327"/>
            <a:ext cx="4977379" cy="507831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70"/>
            <a:r>
              <a:rPr lang="it-IT" sz="2500" b="1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</a:rPr>
              <a:t>SALUTE DELLE RISORSE</a:t>
            </a:r>
          </a:p>
        </p:txBody>
      </p:sp>
      <p:sp>
        <p:nvSpPr>
          <p:cNvPr id="32" name="Casella di testo 192">
            <a:extLst>
              <a:ext uri="{FF2B5EF4-FFF2-40B4-BE49-F238E27FC236}">
                <a16:creationId xmlns:a16="http://schemas.microsoft.com/office/drawing/2014/main" id="{3042B407-782C-37BD-FC18-8F440BC3E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5508" y="2530498"/>
            <a:ext cx="3469573" cy="89850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2.1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>
                <a:solidFill>
                  <a:prstClr val="black"/>
                </a:solidFill>
              </a:ln>
              <a:solidFill>
                <a:prstClr val="white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VP </a:t>
            </a: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cs typeface="Calibri Light" panose="020F0302020204030204" pitchFamily="34" charset="0"/>
                <a:sym typeface="Calibri"/>
              </a:rPr>
              <a:t>in senso ampio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IMPATTI, PERFORMANCE,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MEDI</a:t>
            </a:r>
          </a:p>
        </p:txBody>
      </p:sp>
      <p:sp>
        <p:nvSpPr>
          <p:cNvPr id="33" name="Casella di testo 107530">
            <a:extLst>
              <a:ext uri="{FF2B5EF4-FFF2-40B4-BE49-F238E27FC236}">
                <a16:creationId xmlns:a16="http://schemas.microsoft.com/office/drawing/2014/main" id="{157B901A-BF68-5289-9108-7F31F01E0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7522" y="3958919"/>
            <a:ext cx="3495464" cy="365929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Valore settoriale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o IMPATTO SPECIFICO</a:t>
            </a:r>
          </a:p>
        </p:txBody>
      </p:sp>
      <p:sp>
        <p:nvSpPr>
          <p:cNvPr id="34" name="Casella di testo 107530">
            <a:extLst>
              <a:ext uri="{FF2B5EF4-FFF2-40B4-BE49-F238E27FC236}">
                <a16:creationId xmlns:a16="http://schemas.microsoft.com/office/drawing/2014/main" id="{719F1CF9-59C6-C40B-2E78-9A6A4BEF2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5508" y="4572406"/>
            <a:ext cx="3473944" cy="734605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EFFICACIA</a:t>
            </a:r>
          </a:p>
        </p:txBody>
      </p:sp>
      <p:sp>
        <p:nvSpPr>
          <p:cNvPr id="35" name="Casella di testo 107530">
            <a:extLst>
              <a:ext uri="{FF2B5EF4-FFF2-40B4-BE49-F238E27FC236}">
                <a16:creationId xmlns:a16="http://schemas.microsoft.com/office/drawing/2014/main" id="{23206D0C-A432-F7FB-485E-0EF20329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83" y="5180735"/>
            <a:ext cx="1816984" cy="34022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2.2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FFF66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EFFICIENZA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FFFF66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36" name="Freccia destra 35">
            <a:extLst>
              <a:ext uri="{FF2B5EF4-FFF2-40B4-BE49-F238E27FC236}">
                <a16:creationId xmlns:a16="http://schemas.microsoft.com/office/drawing/2014/main" id="{CA696A30-9CF6-105A-C65C-F7D5F91C074A}"/>
              </a:ext>
            </a:extLst>
          </p:cNvPr>
          <p:cNvSpPr/>
          <p:nvPr/>
        </p:nvSpPr>
        <p:spPr>
          <a:xfrm rot="16200000">
            <a:off x="1645926" y="4420401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8" name="Freccia destra 37">
            <a:extLst>
              <a:ext uri="{FF2B5EF4-FFF2-40B4-BE49-F238E27FC236}">
                <a16:creationId xmlns:a16="http://schemas.microsoft.com/office/drawing/2014/main" id="{F47EDE0B-0EBD-E21C-6AE5-AA75D897338A}"/>
              </a:ext>
            </a:extLst>
          </p:cNvPr>
          <p:cNvSpPr/>
          <p:nvPr/>
        </p:nvSpPr>
        <p:spPr>
          <a:xfrm rot="16200000">
            <a:off x="1924396" y="5049239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39" name="Casella di testo 107530">
            <a:extLst>
              <a:ext uri="{FF2B5EF4-FFF2-40B4-BE49-F238E27FC236}">
                <a16:creationId xmlns:a16="http://schemas.microsoft.com/office/drawing/2014/main" id="{D6F01B02-F419-2AF0-26FD-53266FCD9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48217" y="6379504"/>
            <a:ext cx="3890131" cy="419233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SottoSezioni 3.1, 3.2, 3.3, 3.4</a:t>
            </a: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C5E0B4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SALUTE risorse</a:t>
            </a:r>
          </a:p>
          <a:p>
            <a:pPr algn="r" defTabSz="385744">
              <a:buClrTx/>
              <a:defRPr/>
            </a:pPr>
            <a:endParaRPr lang="it-IT" altLang="it-IT" sz="1200" b="1" kern="1200" dirty="0">
              <a:ln w="3175">
                <a:solidFill>
                  <a:sysClr val="windowText" lastClr="000000"/>
                </a:solidFill>
              </a:ln>
              <a:solidFill>
                <a:srgbClr val="C5E0B4"/>
              </a:solidFill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41" name="Freccia destra 40">
            <a:extLst>
              <a:ext uri="{FF2B5EF4-FFF2-40B4-BE49-F238E27FC236}">
                <a16:creationId xmlns:a16="http://schemas.microsoft.com/office/drawing/2014/main" id="{778CA11E-CADF-6505-E295-96F60177FBB7}"/>
              </a:ext>
            </a:extLst>
          </p:cNvPr>
          <p:cNvSpPr/>
          <p:nvPr/>
        </p:nvSpPr>
        <p:spPr>
          <a:xfrm rot="16200000">
            <a:off x="1361678" y="6163400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3" name="Casella di testo 107530">
            <a:extLst>
              <a:ext uri="{FF2B5EF4-FFF2-40B4-BE49-F238E27FC236}">
                <a16:creationId xmlns:a16="http://schemas.microsoft.com/office/drawing/2014/main" id="{64EAE18E-84D6-B0F4-E1BE-F9B041E2A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05508" y="3571597"/>
            <a:ext cx="3495464" cy="56166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>
                  <a:solidFill>
                    <a:schemeClr val="tx1"/>
                  </a:solidFill>
                </a:ln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VP in senso stretto </a:t>
            </a:r>
          </a:p>
          <a:p>
            <a:pPr algn="r" defTabSz="385744">
              <a:buClrTx/>
              <a:defRPr/>
            </a:pPr>
            <a:r>
              <a:rPr lang="it-IT" altLang="it-IT" sz="1200" kern="1200" dirty="0">
                <a:solidFill>
                  <a:srgbClr val="2F5597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IMPATTO MEDIO</a:t>
            </a:r>
          </a:p>
        </p:txBody>
      </p:sp>
      <p:sp>
        <p:nvSpPr>
          <p:cNvPr id="44" name="Casella di testo 107530">
            <a:extLst>
              <a:ext uri="{FF2B5EF4-FFF2-40B4-BE49-F238E27FC236}">
                <a16:creationId xmlns:a16="http://schemas.microsoft.com/office/drawing/2014/main" id="{0C9ADF11-A721-5E4E-229E-46C20AD4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0882" y="5738132"/>
            <a:ext cx="3114652" cy="472417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RISULTATI e</a:t>
            </a:r>
          </a:p>
          <a:p>
            <a:pPr algn="r" defTabSz="385744">
              <a:buClrTx/>
              <a:defRPr/>
            </a:pPr>
            <a:r>
              <a:rPr lang="it-IT" altLang="it-IT" sz="1200" b="1" kern="1200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COMPORTAMENTI</a:t>
            </a:r>
          </a:p>
        </p:txBody>
      </p:sp>
      <p:sp>
        <p:nvSpPr>
          <p:cNvPr id="45" name="Freccia destra 44">
            <a:extLst>
              <a:ext uri="{FF2B5EF4-FFF2-40B4-BE49-F238E27FC236}">
                <a16:creationId xmlns:a16="http://schemas.microsoft.com/office/drawing/2014/main" id="{01E56A49-94C9-2458-060C-C13C3A5F9F3C}"/>
              </a:ext>
            </a:extLst>
          </p:cNvPr>
          <p:cNvSpPr/>
          <p:nvPr/>
        </p:nvSpPr>
        <p:spPr>
          <a:xfrm rot="16200000">
            <a:off x="1661148" y="5900203"/>
            <a:ext cx="737261" cy="1314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6" name="Freccia destra 45">
            <a:extLst>
              <a:ext uri="{FF2B5EF4-FFF2-40B4-BE49-F238E27FC236}">
                <a16:creationId xmlns:a16="http://schemas.microsoft.com/office/drawing/2014/main" id="{0F8A8CB2-4E3F-7D4A-3F7A-7099CD3442AD}"/>
              </a:ext>
            </a:extLst>
          </p:cNvPr>
          <p:cNvSpPr/>
          <p:nvPr/>
        </p:nvSpPr>
        <p:spPr>
          <a:xfrm rot="16200000">
            <a:off x="1380265" y="5579822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49" name="Freccia destra 48">
            <a:extLst>
              <a:ext uri="{FF2B5EF4-FFF2-40B4-BE49-F238E27FC236}">
                <a16:creationId xmlns:a16="http://schemas.microsoft.com/office/drawing/2014/main" id="{C4CC3014-625B-A987-01B9-91835DAC555C}"/>
              </a:ext>
            </a:extLst>
          </p:cNvPr>
          <p:cNvSpPr/>
          <p:nvPr/>
        </p:nvSpPr>
        <p:spPr>
          <a:xfrm rot="16200000">
            <a:off x="1387701" y="5040848"/>
            <a:ext cx="181273" cy="12055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defTabSz="385744">
              <a:buClrTx/>
              <a:defRPr/>
            </a:pPr>
            <a:endParaRPr lang="it-IT" sz="1200" b="1" kern="1200">
              <a:solidFill>
                <a:prstClr val="white"/>
              </a:solidFill>
              <a:latin typeface="Montserrat" pitchFamily="2" charset="77"/>
              <a:cs typeface="Calibri Light" panose="020F0302020204030204" pitchFamily="34" charset="0"/>
            </a:endParaRPr>
          </a:p>
        </p:txBody>
      </p:sp>
      <p:sp>
        <p:nvSpPr>
          <p:cNvPr id="50" name="Casella di testo 107530">
            <a:extLst>
              <a:ext uri="{FF2B5EF4-FFF2-40B4-BE49-F238E27FC236}">
                <a16:creationId xmlns:a16="http://schemas.microsoft.com/office/drawing/2014/main" id="{6F0CE4AC-42D2-2A86-251D-4994628E6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5247" y="4601677"/>
            <a:ext cx="1921344" cy="892552"/>
          </a:xfrm>
          <a:prstGeom prst="rect">
            <a:avLst/>
          </a:prstGeom>
          <a:noFill/>
          <a:ln>
            <a:noFill/>
          </a:ln>
        </p:spPr>
        <p:txBody>
          <a:bodyPr lIns="38576" tIns="19289" rIns="38576" bIns="19289"/>
          <a:lstStyle/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  <a:sym typeface="Calibri"/>
              </a:rPr>
              <a:t>SottoSezione 2.3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MISURE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GESTIONE </a:t>
            </a:r>
          </a:p>
          <a:p>
            <a:pPr algn="r" defTabSz="385744">
              <a:buClrTx/>
              <a:defRPr/>
            </a:pPr>
            <a:r>
              <a:rPr lang="it-IT" altLang="it-IT" sz="1333" b="1" kern="1200" dirty="0">
                <a:ln w="3175">
                  <a:solidFill>
                    <a:sysClr val="windowText" lastClr="000000"/>
                  </a:solidFill>
                </a:ln>
                <a:solidFill>
                  <a:srgbClr val="F8CBAD"/>
                </a:solidFill>
                <a:latin typeface="Montserrat" pitchFamily="2" charset="77"/>
                <a:ea typeface="+mn-ea"/>
                <a:cs typeface="Calibri Light" panose="020F0302020204030204" pitchFamily="34" charset="0"/>
                <a:sym typeface="Calibri"/>
              </a:rPr>
              <a:t>RISCHI</a:t>
            </a:r>
          </a:p>
        </p:txBody>
      </p:sp>
      <p:sp>
        <p:nvSpPr>
          <p:cNvPr id="8" name="Parentesi graffa chiusa 7">
            <a:extLst>
              <a:ext uri="{FF2B5EF4-FFF2-40B4-BE49-F238E27FC236}">
                <a16:creationId xmlns:a16="http://schemas.microsoft.com/office/drawing/2014/main" id="{DEDFCC57-C186-5199-C8FD-8644B6EEA82F}"/>
              </a:ext>
            </a:extLst>
          </p:cNvPr>
          <p:cNvSpPr/>
          <p:nvPr/>
        </p:nvSpPr>
        <p:spPr>
          <a:xfrm>
            <a:off x="2333316" y="4003001"/>
            <a:ext cx="609083" cy="383225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DA87FC4-9E5A-7D5B-066D-BC6C5C8F7726}"/>
              </a:ext>
            </a:extLst>
          </p:cNvPr>
          <p:cNvSpPr txBox="1"/>
          <p:nvPr/>
        </p:nvSpPr>
        <p:spPr>
          <a:xfrm>
            <a:off x="2723799" y="4034471"/>
            <a:ext cx="1285797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Arial"/>
                <a:sym typeface="Arial"/>
              </a:rPr>
              <a:t>VALORE</a:t>
            </a:r>
          </a:p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SETTORIALE</a:t>
            </a:r>
            <a:endParaRPr kumimoji="0" lang="it-IT" altLang="it-IT" sz="12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C761772-354F-CC7E-24B5-4162C02F321B}"/>
              </a:ext>
            </a:extLst>
          </p:cNvPr>
          <p:cNvSpPr txBox="1"/>
          <p:nvPr/>
        </p:nvSpPr>
        <p:spPr>
          <a:xfrm>
            <a:off x="2729219" y="3649784"/>
            <a:ext cx="1404388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Arial"/>
                <a:sym typeface="Arial"/>
              </a:rPr>
              <a:t>VP</a:t>
            </a:r>
          </a:p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ESTERNO</a:t>
            </a:r>
            <a:endParaRPr lang="it-IT" altLang="it-IT" sz="1200" b="1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2" name="Parentesi graffa chiusa 21">
            <a:extLst>
              <a:ext uri="{FF2B5EF4-FFF2-40B4-BE49-F238E27FC236}">
                <a16:creationId xmlns:a16="http://schemas.microsoft.com/office/drawing/2014/main" id="{32D1C972-611C-6F76-0405-FF6171B5FCF3}"/>
              </a:ext>
            </a:extLst>
          </p:cNvPr>
          <p:cNvSpPr/>
          <p:nvPr/>
        </p:nvSpPr>
        <p:spPr>
          <a:xfrm>
            <a:off x="2334995" y="3728352"/>
            <a:ext cx="609083" cy="267596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3" name="Parentesi graffa chiusa 22">
            <a:extLst>
              <a:ext uri="{FF2B5EF4-FFF2-40B4-BE49-F238E27FC236}">
                <a16:creationId xmlns:a16="http://schemas.microsoft.com/office/drawing/2014/main" id="{1CC53314-37F6-7CED-5BF5-A74C6B4DD6D0}"/>
              </a:ext>
            </a:extLst>
          </p:cNvPr>
          <p:cNvSpPr/>
          <p:nvPr/>
        </p:nvSpPr>
        <p:spPr>
          <a:xfrm>
            <a:off x="2348737" y="4535536"/>
            <a:ext cx="609083" cy="2262625"/>
          </a:xfrm>
          <a:prstGeom prst="rightBrace">
            <a:avLst/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521F0A7-938D-A9B9-485D-5EAAE57DD4DC}"/>
              </a:ext>
            </a:extLst>
          </p:cNvPr>
          <p:cNvSpPr txBox="1"/>
          <p:nvPr/>
        </p:nvSpPr>
        <p:spPr>
          <a:xfrm>
            <a:off x="2868257" y="5412704"/>
            <a:ext cx="1083853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  <a:cs typeface="Arial"/>
                <a:sym typeface="Arial"/>
              </a:rPr>
              <a:t>VP </a:t>
            </a:r>
          </a:p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INTERNO</a:t>
            </a:r>
            <a:endParaRPr lang="it-IT" altLang="it-IT" sz="1200" b="1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  <p:sp>
        <p:nvSpPr>
          <p:cNvPr id="25" name="Parentesi graffa chiusa 24">
            <a:extLst>
              <a:ext uri="{FF2B5EF4-FFF2-40B4-BE49-F238E27FC236}">
                <a16:creationId xmlns:a16="http://schemas.microsoft.com/office/drawing/2014/main" id="{736C416D-79B8-C121-4D52-DA2876E34A8B}"/>
              </a:ext>
            </a:extLst>
          </p:cNvPr>
          <p:cNvSpPr/>
          <p:nvPr/>
        </p:nvSpPr>
        <p:spPr>
          <a:xfrm>
            <a:off x="3704193" y="2711171"/>
            <a:ext cx="422731" cy="3254423"/>
          </a:xfrm>
          <a:prstGeom prst="rightBrace">
            <a:avLst>
              <a:gd name="adj1" fmla="val 8333"/>
              <a:gd name="adj2" fmla="val 14326"/>
            </a:avLst>
          </a:prstGeom>
          <a:ln w="5715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16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0" i="0" u="none" strike="noStrike" kern="1200" cap="none" spc="0" normalizeH="0" baseline="0" noProof="0" dirty="0">
              <a:ln>
                <a:solidFill>
                  <a:srgbClr val="1257BD"/>
                </a:solidFill>
              </a:ln>
              <a:solidFill>
                <a:srgbClr val="0070C0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  <a:sym typeface="Arial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35E49F5-D950-461E-BB51-6069FA37396D}"/>
              </a:ext>
            </a:extLst>
          </p:cNvPr>
          <p:cNvSpPr txBox="1"/>
          <p:nvPr/>
        </p:nvSpPr>
        <p:spPr>
          <a:xfrm>
            <a:off x="3985241" y="2984509"/>
            <a:ext cx="1034474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it-IT" alt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Montserrat" pitchFamily="2" charset="77"/>
                <a:ea typeface="MS PGothic" panose="020B0600070205080204" pitchFamily="34" charset="-128"/>
                <a:cs typeface="Arial"/>
                <a:sym typeface="Arial"/>
              </a:rPr>
              <a:t>VALORE</a:t>
            </a:r>
          </a:p>
          <a:p>
            <a:pPr algn="ctr" defTabSz="342874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1200" b="1" kern="1200" dirty="0">
                <a:solidFill>
                  <a:srgbClr val="2F5597"/>
                </a:solidFill>
                <a:latin typeface="Montserrat" pitchFamily="2" charset="77"/>
                <a:ea typeface="MS PGothic" panose="020B0600070205080204" pitchFamily="34" charset="-128"/>
              </a:rPr>
              <a:t>PUBBLICO</a:t>
            </a:r>
            <a:endParaRPr lang="it-IT" altLang="it-IT" sz="1200" b="1" dirty="0">
              <a:solidFill>
                <a:srgbClr val="2F5597"/>
              </a:solidFill>
              <a:latin typeface="Montserrat" pitchFamily="2" charset="77"/>
              <a:ea typeface="MS PGothic" panose="020B0600070205080204" pitchFamily="34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67938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  <p:bldP spid="38" grpId="0" animBg="1"/>
      <p:bldP spid="39" grpId="0"/>
      <p:bldP spid="41" grpId="0" animBg="1"/>
      <p:bldP spid="43" grpId="0"/>
      <p:bldP spid="44" grpId="0"/>
      <p:bldP spid="45" grpId="0" animBg="1"/>
      <p:bldP spid="46" grpId="0" animBg="1"/>
      <p:bldP spid="49" grpId="0" animBg="1"/>
      <p:bldP spid="50" grpId="0"/>
      <p:bldP spid="8" grpId="0" animBg="1"/>
      <p:bldP spid="20" grpId="0"/>
      <p:bldP spid="21" grpId="0"/>
      <p:bldP spid="22" grpId="0" animBg="1"/>
      <p:bldP spid="23" grpId="0" animBg="1"/>
      <p:bldP spid="24" grpId="0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EA90C6B4-FC67-B2AC-7FC3-516C186E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97442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/>
              <a:tblGrid>
                <a:gridCol w="6096000">
                  <a:extLst>
                    <a:ext uri="{9D8B030D-6E8A-4147-A177-3AD203B41FA5}">
                      <a16:colId xmlns:a16="http://schemas.microsoft.com/office/drawing/2014/main" val="315300439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68169612"/>
                    </a:ext>
                  </a:extLst>
                </a:gridCol>
              </a:tblGrid>
              <a:tr h="2014562">
                <a:tc gridSpan="2">
                  <a:txBody>
                    <a:bodyPr/>
                    <a:lstStyle/>
                    <a:p>
                      <a:pPr algn="ctr"/>
                      <a:r>
                        <a:rPr lang="it-IT" sz="1500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ORIZZONTE DELLA PIANIFICAIZONE</a:t>
                      </a:r>
                      <a:endParaRPr lang="it-IT" sz="1500" b="1" kern="1200" dirty="0">
                        <a:solidFill>
                          <a:srgbClr val="FFFFFF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5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SottoSezione 2.1)       </a:t>
                      </a:r>
                      <a:r>
                        <a:rPr lang="it-IT" sz="1500" b="1" kern="1200" dirty="0">
                          <a:solidFill>
                            <a:schemeClr val="tx1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500" b="1" kern="1200" dirty="0">
                          <a:solidFill>
                            <a:srgbClr val="FFFFFF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VALORE PUBBLICO</a:t>
                      </a:r>
                      <a:endParaRPr lang="it-IT" sz="1500" b="1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55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04620"/>
                  </a:ext>
                </a:extLst>
              </a:tr>
              <a:tr h="2421719">
                <a:tc>
                  <a:txBody>
                    <a:bodyPr/>
                    <a:lstStyle/>
                    <a:p>
                      <a:pPr algn="l"/>
                      <a:r>
                        <a:rPr lang="it-IT" sz="15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INTERMEDIA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5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la creazione del Valore Pubblico</a:t>
                      </a:r>
                    </a:p>
                    <a:p>
                      <a:pPr algn="l"/>
                      <a:endParaRPr lang="it-IT" sz="1500" b="1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5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 2.2)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it-IT" sz="15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PERFORMANCE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5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INTERMEDIA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it-IT" sz="15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leva per la protezione del Valore Pubblico</a:t>
                      </a:r>
                    </a:p>
                    <a:p>
                      <a:pPr algn="r"/>
                      <a:endParaRPr lang="it-IT" sz="1500" b="1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it-IT" sz="15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 2.3)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/>
                      <a:r>
                        <a:rPr lang="it-IT" sz="15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RISCHI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35665"/>
                  </a:ext>
                </a:extLst>
              </a:tr>
              <a:tr h="2421719">
                <a:tc gridSpan="2">
                  <a:txBody>
                    <a:bodyPr/>
                    <a:lstStyle/>
                    <a:p>
                      <a:pPr algn="ctr"/>
                      <a:endParaRPr lang="it-IT" sz="1500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500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500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500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it-IT" sz="1500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5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PROGRAMMAZIONE BASE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500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 condizioni abilitanti del Valore Pubblico </a:t>
                      </a:r>
                    </a:p>
                    <a:p>
                      <a:pPr algn="ctr"/>
                      <a:endParaRPr lang="it-IT" sz="1500" b="1" kern="1200" dirty="0">
                        <a:solidFill>
                          <a:srgbClr val="000000"/>
                        </a:solidFill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5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SottoSezione 3.1, 3.2, 3.3, 3.4)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it-IT" sz="1500" b="1" kern="1200" dirty="0">
                          <a:solidFill>
                            <a:srgbClr val="000000"/>
                          </a:solidFill>
                          <a:effectLst/>
                          <a:latin typeface="Montserrat" pitchFamily="2" charset="77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 SALUTE DELLE RISORSE</a:t>
                      </a:r>
                      <a:endParaRPr lang="it-IT" sz="1500" dirty="0">
                        <a:effectLst/>
                        <a:latin typeface="Montserrat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645648"/>
                  </a:ext>
                </a:extLst>
              </a:tr>
            </a:tbl>
          </a:graphicData>
        </a:graphic>
      </p:graphicFrame>
      <p:sp>
        <p:nvSpPr>
          <p:cNvPr id="4" name="Triangolo 3">
            <a:extLst>
              <a:ext uri="{FF2B5EF4-FFF2-40B4-BE49-F238E27FC236}">
                <a16:creationId xmlns:a16="http://schemas.microsoft.com/office/drawing/2014/main" id="{4D3A921E-FA72-5BAA-7BB8-90B36D4DBD56}"/>
              </a:ext>
            </a:extLst>
          </p:cNvPr>
          <p:cNvSpPr/>
          <p:nvPr/>
        </p:nvSpPr>
        <p:spPr>
          <a:xfrm>
            <a:off x="5403272" y="401783"/>
            <a:ext cx="1427019" cy="1019750"/>
          </a:xfrm>
          <a:prstGeom prst="triangle">
            <a:avLst>
              <a:gd name="adj" fmla="val 49030"/>
            </a:avLst>
          </a:prstGeom>
          <a:gradFill>
            <a:gsLst>
              <a:gs pos="75000">
                <a:srgbClr val="F8CBAD"/>
              </a:gs>
              <a:gs pos="39000">
                <a:srgbClr val="FFFF00"/>
              </a:gs>
              <a:gs pos="28000">
                <a:srgbClr val="0070C0"/>
              </a:gs>
              <a:gs pos="82000">
                <a:srgbClr val="92D050"/>
              </a:gs>
            </a:gsLst>
            <a:lin ang="5400000" scaled="1"/>
          </a:gra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8" name="Trapezio 7">
            <a:extLst>
              <a:ext uri="{FF2B5EF4-FFF2-40B4-BE49-F238E27FC236}">
                <a16:creationId xmlns:a16="http://schemas.microsoft.com/office/drawing/2014/main" id="{21E8E704-A0BF-AB7C-6E2D-7C311FE987FD}"/>
              </a:ext>
            </a:extLst>
          </p:cNvPr>
          <p:cNvSpPr/>
          <p:nvPr/>
        </p:nvSpPr>
        <p:spPr>
          <a:xfrm>
            <a:off x="3366655" y="3886337"/>
            <a:ext cx="5500254" cy="544579"/>
          </a:xfrm>
          <a:prstGeom prst="trapezoid">
            <a:avLst>
              <a:gd name="adj" fmla="val 57266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1" name="Triangolo 10">
            <a:extLst>
              <a:ext uri="{FF2B5EF4-FFF2-40B4-BE49-F238E27FC236}">
                <a16:creationId xmlns:a16="http://schemas.microsoft.com/office/drawing/2014/main" id="{B1B83EF4-1EE7-7508-9A2F-1B23E1827CF5}"/>
              </a:ext>
            </a:extLst>
          </p:cNvPr>
          <p:cNvSpPr/>
          <p:nvPr/>
        </p:nvSpPr>
        <p:spPr>
          <a:xfrm>
            <a:off x="2881745" y="401782"/>
            <a:ext cx="6373091" cy="4585854"/>
          </a:xfrm>
          <a:prstGeom prst="triangle">
            <a:avLst>
              <a:gd name="adj" fmla="val 50000"/>
            </a:avLst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lIns="38576" tIns="19289" rIns="38576" bIns="19289" anchor="ctr"/>
          <a:lstStyle/>
          <a:p>
            <a:pPr marL="0" marR="0" lvl="0" indent="0" algn="l" defTabSz="3857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D640DD9E-2861-B000-3010-2030185FA6E3}"/>
              </a:ext>
            </a:extLst>
          </p:cNvPr>
          <p:cNvSpPr/>
          <p:nvPr/>
        </p:nvSpPr>
        <p:spPr>
          <a:xfrm>
            <a:off x="5070763" y="1554632"/>
            <a:ext cx="1957086" cy="3539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IMPATTI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F9C169-434A-8708-9EF2-F9EFD967A13C}"/>
              </a:ext>
            </a:extLst>
          </p:cNvPr>
          <p:cNvSpPr/>
          <p:nvPr/>
        </p:nvSpPr>
        <p:spPr>
          <a:xfrm>
            <a:off x="5070763" y="836757"/>
            <a:ext cx="1957085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VALORE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b="1" kern="1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+mn-ea"/>
              </a:rPr>
              <a:t>PUBBLICO</a:t>
            </a:r>
            <a:endParaRPr kumimoji="0" lang="it-IT" sz="15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A916E5C-6C21-2B45-3E4B-C17DE85F0672}"/>
              </a:ext>
            </a:extLst>
          </p:cNvPr>
          <p:cNvSpPr/>
          <p:nvPr/>
        </p:nvSpPr>
        <p:spPr>
          <a:xfrm>
            <a:off x="3926206" y="2702832"/>
            <a:ext cx="2732459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PERFORMANCE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b="1" kern="1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+mn-ea"/>
              </a:rPr>
              <a:t>ORGANIZZATIVE</a:t>
            </a:r>
            <a:endParaRPr kumimoji="0" lang="it-IT" sz="15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E0AD7B7B-F4FE-E778-249D-DA54919E0D66}"/>
              </a:ext>
            </a:extLst>
          </p:cNvPr>
          <p:cNvSpPr/>
          <p:nvPr/>
        </p:nvSpPr>
        <p:spPr>
          <a:xfrm>
            <a:off x="5554533" y="2721960"/>
            <a:ext cx="2840391" cy="584775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ANTI-CORRUZIONE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500" b="1" kern="120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/>
                <a:ea typeface="+mn-ea"/>
              </a:rPr>
              <a:t>TRASPARENZA</a:t>
            </a:r>
            <a:endParaRPr kumimoji="0" lang="it-IT" sz="15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BD44D5D-F5C0-545E-0858-43991A564D2B}"/>
              </a:ext>
            </a:extLst>
          </p:cNvPr>
          <p:cNvSpPr/>
          <p:nvPr/>
        </p:nvSpPr>
        <p:spPr>
          <a:xfrm>
            <a:off x="3485368" y="4027842"/>
            <a:ext cx="4977379" cy="3539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PERFORMANCE INDIVIDUALI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79D66689-F887-7798-E95F-926E331579F7}"/>
              </a:ext>
            </a:extLst>
          </p:cNvPr>
          <p:cNvSpPr/>
          <p:nvPr/>
        </p:nvSpPr>
        <p:spPr>
          <a:xfrm>
            <a:off x="3485368" y="4469172"/>
            <a:ext cx="4977379" cy="353943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SALUTE DELLE RISORSE</a:t>
            </a:r>
          </a:p>
        </p:txBody>
      </p:sp>
    </p:spTree>
    <p:extLst>
      <p:ext uri="{BB962C8B-B14F-4D97-AF65-F5344CB8AC3E}">
        <p14:creationId xmlns:p14="http://schemas.microsoft.com/office/powerpoint/2010/main" val="1542603836"/>
      </p:ext>
    </p:extLst>
  </p:cSld>
  <p:clrMapOvr>
    <a:masterClrMapping/>
  </p:clrMapOvr>
</p:sld>
</file>

<file path=ppt/theme/theme1.xml><?xml version="1.0" encoding="utf-8"?>
<a:theme xmlns:a="http://schemas.openxmlformats.org/drawingml/2006/main" name="Solstizio">
  <a:themeElements>
    <a:clrScheme name="Città">
      <a:dk1>
        <a:srgbClr val="000000"/>
      </a:dk1>
      <a:lt1>
        <a:srgbClr val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ide" id="{09B91AD8-50A6-4980-9B92-B70FEB5F6213}" vid="{3D343128-514F-490E-B0B6-2E7EB0767EFE}"/>
    </a:ext>
  </a:extLst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slide" id="{09B91AD8-50A6-4980-9B92-B70FEB5F6213}" vid="{3D343128-514F-490E-B0B6-2E7EB0767EFE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20053</TotalTime>
  <Words>3392</Words>
  <Application>Microsoft Macintosh PowerPoint</Application>
  <PresentationFormat>Widescreen</PresentationFormat>
  <Paragraphs>810</Paragraphs>
  <Slides>21</Slides>
  <Notes>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6" baseType="lpstr">
      <vt:lpstr>Montserrat</vt:lpstr>
      <vt:lpstr>Basic Sans Bold</vt:lpstr>
      <vt:lpstr>Garamond</vt:lpstr>
      <vt:lpstr>Arial</vt:lpstr>
      <vt:lpstr>Times New Roman</vt:lpstr>
      <vt:lpstr>Calibri</vt:lpstr>
      <vt:lpstr>Wingdings</vt:lpstr>
      <vt:lpstr>Calibri Light</vt:lpstr>
      <vt:lpstr>Basic Sans Light</vt:lpstr>
      <vt:lpstr>Symbol</vt:lpstr>
      <vt:lpstr>Solstizio</vt:lpstr>
      <vt:lpstr>Simple Light</vt:lpstr>
      <vt:lpstr>5_Tema di Office</vt:lpstr>
      <vt:lpstr>1_Tema di Office</vt:lpstr>
      <vt:lpstr>MSPhotoEd.3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.</dc:creator>
  <cp:lastModifiedBy>Deidda Gagliardo Enrico</cp:lastModifiedBy>
  <cp:revision>416</cp:revision>
  <cp:lastPrinted>2023-07-17T10:26:30Z</cp:lastPrinted>
  <dcterms:created xsi:type="dcterms:W3CDTF">2020-10-16T07:57:09Z</dcterms:created>
  <dcterms:modified xsi:type="dcterms:W3CDTF">2024-05-06T12:48:49Z</dcterms:modified>
</cp:coreProperties>
</file>