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5" r:id="rId4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583D-B658-452A-88BB-DA5B8AE301A7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497E-BAD4-48DC-B08B-A0087A5EBA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3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13FD-E022-4BA7-AA69-30FB090F1C50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131A-2304-4118-8034-4DC8B18CDB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5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8CD5-B0FC-4088-A917-E391A1E4FB55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C3AE-E426-4BC9-93BD-C70DEAD42A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85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80A3-DE38-4BD4-B1B3-4685739609F0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BDCE-CCF0-4722-ADA5-0A6D0EEE35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28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240C-E9E5-4224-A7C2-DE9F28EB39C6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4E17-2E89-4146-82FA-A16C32DC44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DE26-8AF4-45D1-BB9B-9CBECD716E7B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F79A0-8B41-4AF2-8C66-E94E457C0A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86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BEBE-909D-4C5E-9B9C-B02007C27948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EBD0-57EB-4312-A304-C15BA6E288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1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85497-66EB-465C-91FF-B8C4AF9CBB35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CA12-07CE-447C-B9DD-FDA700B15D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26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C9C4-8BBA-488D-A108-2C5316A71555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3BFB-2975-48A7-8D1C-94F50490D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76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B34C-7345-49FB-B9B9-442C193F1C6E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786C2-D3ED-4CB0-9EEA-EA59E2B7E3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35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F7D62-B71F-4A7D-B757-C4734A868C02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A4C6-2404-41B8-8503-64A6F7FDF9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5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E8FA20-617B-4317-B4E1-AA4091C2F6C2}" type="datetime1">
              <a:rPr lang="it-IT"/>
              <a:pPr>
                <a:defRPr/>
              </a:pPr>
              <a:t>02/04/2024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347325-DB0E-4E72-82A5-5DE3228CB0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FD8825-F01B-F451-52B9-CC6989C4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90990"/>
            <a:ext cx="10972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ELEZIONI PROVINCIALI 2024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BF050-13E1-D0D2-4D43-DADF903C6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104681"/>
            <a:ext cx="10972800" cy="22217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QUADRO DELLA TEMPISTICA DEGLI ADEMPIMENTI</a:t>
            </a:r>
          </a:p>
          <a:p>
            <a:pPr marL="0" indent="0" algn="ctr">
              <a:buNone/>
            </a:pPr>
            <a:r>
              <a:rPr lang="it-IT" dirty="0"/>
              <a:t>29 settembre 2024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2A1B25-752A-9B12-45E7-3AD90CCE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EBDCE-CCF0-4722-ADA5-0A6D0EEE353D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pic>
        <p:nvPicPr>
          <p:cNvPr id="6" name="Immagine 5" descr="Immagine che contiene testo, poster, Elementi grafici, logo&#10;&#10;Descrizione generata automaticamente">
            <a:extLst>
              <a:ext uri="{FF2B5EF4-FFF2-40B4-BE49-F238E27FC236}">
                <a16:creationId xmlns:a16="http://schemas.microsoft.com/office/drawing/2014/main" id="{BE7DC9AC-34A6-F0E5-D86C-7F758D8C7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16" y="407664"/>
            <a:ext cx="2203440" cy="18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4AA334-696B-5D7B-2EB7-E00383CF1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802" y="261081"/>
            <a:ext cx="10140594" cy="14238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4000" b="1" dirty="0"/>
              <a:t>ELECTION DAY</a:t>
            </a:r>
            <a:br>
              <a:rPr lang="it-IT" sz="4000" b="1" dirty="0"/>
            </a:br>
            <a:r>
              <a:rPr lang="it-IT" sz="4000" b="1" dirty="0"/>
              <a:t>29 SETTEMBRE 2024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90F7067D-6E35-55C1-5C89-7013D362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07CA12-07CE-447C-B9DD-FDA700B15D59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7F8CF18-799F-A165-C8A6-2B3A9D6DFB29}"/>
              </a:ext>
            </a:extLst>
          </p:cNvPr>
          <p:cNvSpPr txBox="1"/>
          <p:nvPr/>
        </p:nvSpPr>
        <p:spPr>
          <a:xfrm>
            <a:off x="1191802" y="1790940"/>
            <a:ext cx="10140594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In base all’ Art. 1, comma 4-bis  </a:t>
            </a:r>
            <a:r>
              <a:rPr lang="it-IT" sz="2400" i="1" dirty="0"/>
              <a:t>«Differimento delle elezioni provinciali 2024» </a:t>
            </a:r>
            <a:r>
              <a:rPr lang="it-IT" sz="2400" dirty="0"/>
              <a:t>del D.L. 29 gennaio 2024, n. 7 recante “</a:t>
            </a:r>
            <a:r>
              <a:rPr lang="it-IT" sz="2400" i="1" dirty="0"/>
              <a:t>Disposizioni urgenti per le consultazioni elettorali dell’anno 2024 e in materia di revisione delle anagrafi della popolazione residente e di determinazione della popolazione legale” </a:t>
            </a:r>
            <a:r>
              <a:rPr lang="it-IT" sz="2400" dirty="0"/>
              <a:t>convertito in legge n. 38 del 25 marzo 2024, pubblicata in GU il 28 marzo 2024 </a:t>
            </a:r>
            <a:r>
              <a:rPr lang="it-IT" sz="2400" b="1" dirty="0"/>
              <a:t>le elezioni dei Presidenti di Provincia e dei Consigli provinciali in scadenza nel 2024</a:t>
            </a:r>
            <a:r>
              <a:rPr lang="it-IT" sz="2400" dirty="0"/>
              <a:t> in cui il numero dei consigli comunali interessati al turno annuale elettorale sia tale da far superare la soglia del 50 per cento degli aventi diritto al voto dell’intera provincia </a:t>
            </a:r>
            <a:r>
              <a:rPr lang="it-IT" sz="2400" b="1" dirty="0"/>
              <a:t>si terranno il 29 settembre 2024. 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Di conseguenza, la </a:t>
            </a:r>
            <a:r>
              <a:rPr lang="it-IT" sz="2400" b="1" dirty="0"/>
              <a:t>durata del mandato degli organi di queste Province è prorogata fino al loro rinnovo.</a:t>
            </a:r>
          </a:p>
          <a:p>
            <a:pPr algn="just"/>
            <a:endParaRPr lang="it-IT" dirty="0"/>
          </a:p>
        </p:txBody>
      </p:sp>
      <p:pic>
        <p:nvPicPr>
          <p:cNvPr id="5" name="Immagine 4" descr="Immagine che contiene testo, poster, Elementi grafici, logo&#10;&#10;Descrizione generata automaticamente">
            <a:extLst>
              <a:ext uri="{FF2B5EF4-FFF2-40B4-BE49-F238E27FC236}">
                <a16:creationId xmlns:a16="http://schemas.microsoft.com/office/drawing/2014/main" id="{79B240D3-4AAE-626D-88B5-B92E9E54A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822" y="363822"/>
            <a:ext cx="1291079" cy="106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2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4C11C-046B-4BE4-BA57-0DF46558DBF8}" type="slidenum"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3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287016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sz="3200" dirty="0"/>
              <a:t>ELECTION DAY 29 SETTEMBRE</a:t>
            </a:r>
            <a:br>
              <a:rPr lang="it-IT" sz="3200" dirty="0"/>
            </a:br>
            <a:r>
              <a:rPr lang="it-IT" sz="4000" dirty="0"/>
              <a:t>      </a:t>
            </a:r>
            <a:r>
              <a:rPr lang="it-IT" sz="3200" dirty="0"/>
              <a:t>Termini principali adempimenti </a:t>
            </a: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700089"/>
              </p:ext>
            </p:extLst>
          </p:nvPr>
        </p:nvGraphicFramePr>
        <p:xfrm>
          <a:off x="518897" y="1421176"/>
          <a:ext cx="11174893" cy="3809947"/>
        </p:xfrm>
        <a:graphic>
          <a:graphicData uri="http://schemas.openxmlformats.org/drawingml/2006/table">
            <a:tbl>
              <a:tblPr firstRow="1" firstCol="1" bandRow="1"/>
              <a:tblGrid>
                <a:gridCol w="127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5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4139">
                  <a:extLst>
                    <a:ext uri="{9D8B030D-6E8A-4147-A177-3AD203B41FA5}">
                      <a16:colId xmlns:a16="http://schemas.microsoft.com/office/drawing/2014/main" val="546510460"/>
                    </a:ext>
                  </a:extLst>
                </a:gridCol>
                <a:gridCol w="1400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9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AVVIO PROCEDURA ELETTORALE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Martedì 20 agosto 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Adozione provvedimento di convocazione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dei comizi elettorali e sua pubblicazione nel sito internet della Provincia.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Contestuale costituzione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dell’Ufficio elettorale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ACCERTAMENTO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Domenica 25 agosto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Primo accertamento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degli aventi diritto al voto, ai fini del calcolo del numero minimo di sottoscrizioni a corredo delle liste dei candidati e delle candidature a Presidente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Venerdì 30 agosto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 numero degli aventi diritto al voto al 35°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giorno a cura dell’ufficio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Domenica 8 a lunedì 9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presso 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ESAME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martedì  10 a sabato 14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Esame da parte dell’ufficio elettorale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costituito presso la Provincia, delle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ed eventuali integrazioni istruttorie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DELLE LISTE E DEI CANDIDATI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sabato 21 settembr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delle Liste di candidati e dei candidati a Presidente della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Provincia definitivamente ammessi, nel sito internet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 CORPO ELETTORALE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domenica 25 agosto a sabato 28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corpo elettorale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apporto delle 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eventuali modifiche 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(cessazioni di carica di consiglieri comunali e sindaci, dimissioni, etc..) e immediata annotazione da parte dell’Ufficio elettorale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GIORNATA DEL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ELECTION DAY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DOMENICA 29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 VOTA IN UN’UNICA GIORNATA DALLE ORE 8 ALLE ORE 20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il 40°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35°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Dalle ore 8 alle ore 20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 dalle ore 8 alle ore 12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antecedenti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 19° giorno al 15°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giorno antecedenti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l’8°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35° giorno al giorno prima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della votazione 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3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 61 e 73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7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8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Circ. 32/14 Ministero  Interno art. 11</a:t>
                      </a:r>
                      <a:endParaRPr lang="it-IT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comma 62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388" name="Immagin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8419" y="277388"/>
            <a:ext cx="1193266" cy="89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endParaRPr lang="it-IT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0BA77E-0A34-FD3E-8756-0B9B14AEE022}"/>
              </a:ext>
            </a:extLst>
          </p:cNvPr>
          <p:cNvSpPr txBox="1"/>
          <p:nvPr/>
        </p:nvSpPr>
        <p:spPr>
          <a:xfrm>
            <a:off x="518897" y="5431404"/>
            <a:ext cx="1128095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/>
              <a:t>NB: Le operazioni di scrutinio possono essere rinviate alle ore 8,00 del giorno successivo alla votazione (Circ. 32/14 Ministero Interno art. 16).</a:t>
            </a:r>
          </a:p>
          <a:p>
            <a:r>
              <a:rPr lang="it-IT" sz="1200" dirty="0"/>
              <a:t>Alla proclamazione dei risultati provvede l’ufficio elettorale il giorno stesso delle operazioni di scrutinio o al massimo, il giorno seguente (Circ. 32/14 Ministero Interno art. 17. L’insediamento del Consiglio Provinciale deve essere convocato dal Presidente entro 10 giorni dalla proclamazione degli eletti e deve tenersi entro 10 giorni dalla convocazione (art.40, comma 1, TUEL). La convalida degli eletti avviene nella seduta di insediamento del Consiglio provinciale (art. 41 Tuel).</a:t>
            </a:r>
          </a:p>
        </p:txBody>
      </p:sp>
    </p:spTree>
    <p:extLst>
      <p:ext uri="{BB962C8B-B14F-4D97-AF65-F5344CB8AC3E}">
        <p14:creationId xmlns:p14="http://schemas.microsoft.com/office/powerpoint/2010/main" val="37240161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686</Words>
  <Application>Microsoft Office PowerPoint</Application>
  <PresentationFormat>Widescreen</PresentationFormat>
  <Paragraphs>85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di Office</vt:lpstr>
      <vt:lpstr>ELEZIONI PROVINCIALI 2024</vt:lpstr>
      <vt:lpstr>ELECTION DAY 29 SETTEMBRE 2024</vt:lpstr>
      <vt:lpstr>ELECTION DAY 29 SETTEMBRE       Termini principali adempimenti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DAY 31 OTTOBRE 2018       Termini principali adempimenti</dc:title>
  <dc:creator>Barbara Perluigi</dc:creator>
  <cp:lastModifiedBy>upi2</cp:lastModifiedBy>
  <cp:revision>10</cp:revision>
  <cp:lastPrinted>2024-01-17T10:49:46Z</cp:lastPrinted>
  <dcterms:created xsi:type="dcterms:W3CDTF">2018-08-30T10:49:46Z</dcterms:created>
  <dcterms:modified xsi:type="dcterms:W3CDTF">2024-04-02T10:24:21Z</dcterms:modified>
</cp:coreProperties>
</file>