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147477779" r:id="rId4"/>
    <p:sldId id="2147477780" r:id="rId5"/>
    <p:sldId id="2147477781" r:id="rId6"/>
    <p:sldId id="2147477810" r:id="rId7"/>
    <p:sldId id="2147477782" r:id="rId8"/>
    <p:sldId id="2147477794" r:id="rId9"/>
    <p:sldId id="2147477789" r:id="rId10"/>
    <p:sldId id="2147477811" r:id="rId11"/>
    <p:sldId id="2147477812" r:id="rId12"/>
    <p:sldId id="2147477813" r:id="rId13"/>
    <p:sldId id="2147477814" r:id="rId14"/>
    <p:sldId id="2147477816" r:id="rId15"/>
    <p:sldId id="2147477815" r:id="rId16"/>
    <p:sldId id="2147477819" r:id="rId17"/>
    <p:sldId id="2147477818" r:id="rId18"/>
    <p:sldId id="2147477817" r:id="rId19"/>
    <p:sldId id="2147477821" r:id="rId20"/>
    <p:sldId id="2147477822" r:id="rId21"/>
    <p:sldId id="2147477726" r:id="rId22"/>
    <p:sldId id="2147477727" r:id="rId23"/>
    <p:sldId id="2147477728" r:id="rId24"/>
    <p:sldId id="2147477832" r:id="rId25"/>
    <p:sldId id="2147477833" r:id="rId26"/>
    <p:sldId id="2147477793" r:id="rId27"/>
    <p:sldId id="2147477796" r:id="rId28"/>
    <p:sldId id="2147477797" r:id="rId29"/>
    <p:sldId id="2147477795" r:id="rId30"/>
    <p:sldId id="2147477800" r:id="rId31"/>
  </p:sldIdLst>
  <p:sldSz cx="12192000" cy="6858000"/>
  <p:notesSz cx="12192000" cy="6858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60"/>
  </p:normalViewPr>
  <p:slideViewPr>
    <p:cSldViewPr>
      <p:cViewPr varScale="1">
        <p:scale>
          <a:sx n="78" d="100"/>
          <a:sy n="78" d="100"/>
        </p:scale>
        <p:origin x="797"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777617" y="183896"/>
            <a:ext cx="6636765" cy="787400"/>
          </a:xfrm>
          <a:prstGeom prst="rect">
            <a:avLst/>
          </a:prstGeom>
        </p:spPr>
        <p:txBody>
          <a:bodyPr wrap="square" lIns="0" tIns="0" rIns="0" bIns="0">
            <a:spAutoFit/>
          </a:bodyPr>
          <a:lstStyle>
            <a:lvl1pPr>
              <a:defRPr sz="2500" b="1" i="0">
                <a:solidFill>
                  <a:srgbClr val="1F4E79"/>
                </a:solidFill>
                <a:latin typeface="Calibri"/>
                <a:cs typeface="Calibri"/>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1F4E79"/>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1F4E79"/>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545960" y="1793570"/>
            <a:ext cx="5058409" cy="3677920"/>
          </a:xfrm>
          <a:prstGeom prst="rect">
            <a:avLst/>
          </a:prstGeom>
        </p:spPr>
        <p:txBody>
          <a:bodyPr wrap="square" lIns="0" tIns="0" rIns="0" bIns="0">
            <a:spAutoFit/>
          </a:bodyPr>
          <a:lstStyle>
            <a:lvl1pPr>
              <a:defRPr sz="1200" b="0" i="0">
                <a:solidFill>
                  <a:srgbClr val="001F5F"/>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5/28/2024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1F4E79"/>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5/28/2024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5/28/2024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792348" y="243967"/>
            <a:ext cx="6607302" cy="878840"/>
          </a:xfrm>
          <a:prstGeom prst="rect">
            <a:avLst/>
          </a:prstGeom>
        </p:spPr>
        <p:txBody>
          <a:bodyPr wrap="square" lIns="0" tIns="0" rIns="0" bIns="0">
            <a:spAutoFit/>
          </a:bodyPr>
          <a:lstStyle>
            <a:lvl1pPr>
              <a:defRPr sz="2800" b="1" i="0" u="heavy">
                <a:solidFill>
                  <a:srgbClr val="1F4E79"/>
                </a:solidFill>
                <a:latin typeface="Calibri"/>
                <a:cs typeface="Calibri"/>
              </a:defRPr>
            </a:lvl1pPr>
          </a:lstStyle>
          <a:p>
            <a:endParaRPr/>
          </a:p>
        </p:txBody>
      </p:sp>
      <p:sp>
        <p:nvSpPr>
          <p:cNvPr id="3" name="Holder 3"/>
          <p:cNvSpPr>
            <a:spLocks noGrp="1"/>
          </p:cNvSpPr>
          <p:nvPr>
            <p:ph type="body" idx="1"/>
          </p:nvPr>
        </p:nvSpPr>
        <p:spPr>
          <a:xfrm>
            <a:off x="434339" y="1801368"/>
            <a:ext cx="11330940" cy="253809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5/28/2024</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 Id="rId4" Type="http://schemas.openxmlformats.org/officeDocument/2006/relationships/image" Target="../media/image21.emf"/></Relationships>
</file>

<file path=ppt/slides/_rels/slide1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image" Target="../media/image26.emf"/></Relationships>
</file>

<file path=ppt/slides/_rels/slide14.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 Id="rId6" Type="http://schemas.openxmlformats.org/officeDocument/2006/relationships/image" Target="../media/image41.emf"/><Relationship Id="rId5" Type="http://schemas.openxmlformats.org/officeDocument/2006/relationships/image" Target="../media/image40.emf"/><Relationship Id="rId4" Type="http://schemas.openxmlformats.org/officeDocument/2006/relationships/image" Target="../media/image39.emf"/></Relationships>
</file>

<file path=ppt/slides/_rels/slide1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 Id="rId5" Type="http://schemas.openxmlformats.org/officeDocument/2006/relationships/image" Target="../media/image45.emf"/><Relationship Id="rId4" Type="http://schemas.openxmlformats.org/officeDocument/2006/relationships/image" Target="../media/image4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pa.leggiditalia.it/#id=10LX0000936825ART397,__m=document" TargetMode="External"/><Relationship Id="rId2" Type="http://schemas.openxmlformats.org/officeDocument/2006/relationships/hyperlink" Target="https://pa.leggiditalia.it/#id=10LX0000927104ART50,__m=docu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emf"/></Relationships>
</file>

<file path=ppt/slides/_rels/slide7.xml.rels><?xml version="1.0" encoding="UTF-8" standalone="yes"?>
<Relationships xmlns="http://schemas.openxmlformats.org/package/2006/relationships"><Relationship Id="rId3" Type="http://schemas.openxmlformats.org/officeDocument/2006/relationships/hyperlink" Target="file:///C:\documenti\sonia.caffu\Desktop\Revisione_PNRR\COM_2023_765_1_EN_ACT_part1_v5.pdf" TargetMode="External"/><Relationship Id="rId2" Type="http://schemas.openxmlformats.org/officeDocument/2006/relationships/hyperlink" Target="file:///C:\documenti\sonia.caffu\Desktop\Revisione_PNRR\COM_2023_765_1_EN_annexe_proposition_cp_part1_v3.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10000" y="2506398"/>
            <a:ext cx="6949058" cy="1367682"/>
          </a:xfrm>
          <a:prstGeom prst="rect">
            <a:avLst/>
          </a:prstGeom>
        </p:spPr>
        <p:txBody>
          <a:bodyPr vert="horz" wrap="square" lIns="0" tIns="13335" rIns="0" bIns="0" rtlCol="0">
            <a:spAutoFit/>
          </a:bodyPr>
          <a:lstStyle/>
          <a:p>
            <a:pPr marL="12700">
              <a:lnSpc>
                <a:spcPct val="100000"/>
              </a:lnSpc>
              <a:spcBef>
                <a:spcPts val="105"/>
              </a:spcBef>
            </a:pPr>
            <a:r>
              <a:rPr lang="it-IT" sz="4400" u="none" dirty="0">
                <a:latin typeface="Calibri"/>
                <a:cs typeface="Calibri"/>
              </a:rPr>
              <a:t>IL QUADRO COMPLESSIVO E</a:t>
            </a:r>
            <a:br>
              <a:rPr lang="it-IT" sz="4400" u="none" dirty="0">
                <a:latin typeface="Calibri"/>
                <a:cs typeface="Calibri"/>
              </a:rPr>
            </a:br>
            <a:r>
              <a:rPr lang="it-IT" sz="4400" u="none" dirty="0">
                <a:latin typeface="Calibri"/>
                <a:cs typeface="Calibri"/>
              </a:rPr>
              <a:t>PUNTI DI ATTENZIONE</a:t>
            </a:r>
            <a:endParaRPr sz="4400" dirty="0">
              <a:latin typeface="Calibri"/>
              <a:cs typeface="Calibri"/>
            </a:endParaRPr>
          </a:p>
        </p:txBody>
      </p:sp>
      <p:sp>
        <p:nvSpPr>
          <p:cNvPr id="3" name="object 3"/>
          <p:cNvSpPr/>
          <p:nvPr/>
        </p:nvSpPr>
        <p:spPr>
          <a:xfrm>
            <a:off x="3485388" y="1615439"/>
            <a:ext cx="0" cy="3149600"/>
          </a:xfrm>
          <a:custGeom>
            <a:avLst/>
            <a:gdLst/>
            <a:ahLst/>
            <a:cxnLst/>
            <a:rect l="l" t="t" r="r" b="b"/>
            <a:pathLst>
              <a:path h="3149600">
                <a:moveTo>
                  <a:pt x="0" y="0"/>
                </a:moveTo>
                <a:lnTo>
                  <a:pt x="0" y="3149600"/>
                </a:lnTo>
              </a:path>
            </a:pathLst>
          </a:custGeom>
          <a:ln w="6350">
            <a:solidFill>
              <a:srgbClr val="000000"/>
            </a:solidFill>
          </a:ln>
        </p:spPr>
        <p:txBody>
          <a:bodyPr wrap="square" lIns="0" tIns="0" rIns="0" bIns="0" rtlCol="0"/>
          <a:lstStyle/>
          <a:p>
            <a:endParaRPr/>
          </a:p>
        </p:txBody>
      </p:sp>
      <p:sp>
        <p:nvSpPr>
          <p:cNvPr id="4" name="object 4"/>
          <p:cNvSpPr txBox="1"/>
          <p:nvPr/>
        </p:nvSpPr>
        <p:spPr>
          <a:xfrm>
            <a:off x="10281666" y="5523687"/>
            <a:ext cx="1420495" cy="391160"/>
          </a:xfrm>
          <a:prstGeom prst="rect">
            <a:avLst/>
          </a:prstGeom>
        </p:spPr>
        <p:txBody>
          <a:bodyPr vert="horz" wrap="square" lIns="0" tIns="12700" rIns="0" bIns="0" rtlCol="0">
            <a:spAutoFit/>
          </a:bodyPr>
          <a:lstStyle/>
          <a:p>
            <a:pPr marL="12700">
              <a:lnSpc>
                <a:spcPct val="100000"/>
              </a:lnSpc>
              <a:spcBef>
                <a:spcPts val="100"/>
              </a:spcBef>
            </a:pPr>
            <a:r>
              <a:rPr sz="2400" spc="-5" dirty="0">
                <a:solidFill>
                  <a:srgbClr val="1F4E79"/>
                </a:solidFill>
                <a:latin typeface="Calibri"/>
                <a:cs typeface="Calibri"/>
              </a:rPr>
              <a:t>Sonia</a:t>
            </a:r>
            <a:r>
              <a:rPr sz="2400" spc="-85" dirty="0">
                <a:solidFill>
                  <a:srgbClr val="1F4E79"/>
                </a:solidFill>
                <a:latin typeface="Calibri"/>
                <a:cs typeface="Calibri"/>
              </a:rPr>
              <a:t> </a:t>
            </a:r>
            <a:r>
              <a:rPr sz="2400" spc="-10" dirty="0">
                <a:solidFill>
                  <a:srgbClr val="1F4E79"/>
                </a:solidFill>
                <a:latin typeface="Calibri"/>
                <a:cs typeface="Calibri"/>
              </a:rPr>
              <a:t>Caffù</a:t>
            </a:r>
            <a:endParaRPr sz="2400">
              <a:latin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2502" y="95369"/>
            <a:ext cx="11013698" cy="566181"/>
          </a:xfrm>
          <a:prstGeom prst="rect">
            <a:avLst/>
          </a:prstGeom>
        </p:spPr>
        <p:txBody>
          <a:bodyPr vert="horz" wrap="square" lIns="0" tIns="12065" rIns="0" bIns="0" rtlCol="0">
            <a:spAutoFit/>
          </a:bodyPr>
          <a:lstStyle/>
          <a:p>
            <a:pPr marL="12700">
              <a:lnSpc>
                <a:spcPct val="100000"/>
              </a:lnSpc>
              <a:spcBef>
                <a:spcPts val="95"/>
              </a:spcBef>
            </a:pPr>
            <a:r>
              <a:rPr lang="it-IT" sz="3600" b="1" dirty="0">
                <a:solidFill>
                  <a:srgbClr val="5B9BD5">
                    <a:lumMod val="50000"/>
                  </a:srgbClr>
                </a:solidFill>
                <a:latin typeface="+mn-lt"/>
                <a:ea typeface="+mn-ea"/>
                <a:cs typeface="Arial"/>
              </a:rPr>
              <a:t>DL PNRR n. 19 del 2024 – art. 2, comunicazione </a:t>
            </a:r>
            <a:r>
              <a:rPr lang="it-IT" sz="3600" b="1" dirty="0">
                <a:solidFill>
                  <a:srgbClr val="FF0000"/>
                </a:solidFill>
                <a:latin typeface="+mn-lt"/>
                <a:ea typeface="+mn-ea"/>
                <a:cs typeface="Arial"/>
              </a:rPr>
              <a:t>(</a:t>
            </a:r>
            <a:r>
              <a:rPr lang="it-IT" sz="3600" b="1" dirty="0" err="1">
                <a:solidFill>
                  <a:srgbClr val="FF0000"/>
                </a:solidFill>
                <a:latin typeface="+mn-lt"/>
                <a:ea typeface="+mn-ea"/>
                <a:cs typeface="Arial"/>
              </a:rPr>
              <a:t>pre</a:t>
            </a:r>
            <a:r>
              <a:rPr lang="it-IT" sz="3600" b="1" dirty="0">
                <a:solidFill>
                  <a:srgbClr val="FF0000"/>
                </a:solidFill>
                <a:latin typeface="+mn-lt"/>
                <a:ea typeface="+mn-ea"/>
                <a:cs typeface="Arial"/>
              </a:rPr>
              <a:t>)</a:t>
            </a:r>
            <a:endParaRPr sz="3600" b="1" dirty="0">
              <a:solidFill>
                <a:srgbClr val="FF0000"/>
              </a:solidFill>
              <a:latin typeface="+mn-lt"/>
              <a:ea typeface="+mn-ea"/>
              <a:cs typeface="Arial"/>
            </a:endParaRPr>
          </a:p>
        </p:txBody>
      </p:sp>
      <p:sp>
        <p:nvSpPr>
          <p:cNvPr id="6" name="object 3">
            <a:extLst>
              <a:ext uri="{FF2B5EF4-FFF2-40B4-BE49-F238E27FC236}">
                <a16:creationId xmlns:a16="http://schemas.microsoft.com/office/drawing/2014/main" id="{A1AB8382-7FD6-E1E2-8A3E-EB528E3B3FC2}"/>
              </a:ext>
            </a:extLst>
          </p:cNvPr>
          <p:cNvSpPr txBox="1"/>
          <p:nvPr/>
        </p:nvSpPr>
        <p:spPr>
          <a:xfrm>
            <a:off x="492502" y="914400"/>
            <a:ext cx="11241405" cy="5476499"/>
          </a:xfrm>
          <a:prstGeom prst="rect">
            <a:avLst/>
          </a:prstGeom>
        </p:spPr>
        <p:txBody>
          <a:bodyPr vert="horz" wrap="square" lIns="0" tIns="48895" rIns="0" bIns="0" rtlCol="0">
            <a:spAutoFit/>
          </a:bodyPr>
          <a:lstStyle/>
          <a:p>
            <a:pPr algn="just"/>
            <a:r>
              <a:rPr lang="it-IT" sz="2100" spc="-5" dirty="0">
                <a:solidFill>
                  <a:srgbClr val="1F4E79"/>
                </a:solidFill>
                <a:cs typeface="Calibri"/>
              </a:rPr>
              <a:t>Ai sensi dell’articolo 2, comma 1 del citato DL, si ricorda che l’aggiornamento dovrà contenere lo stato di avanzamento fino al 31 dicembre 2023 e dovrà essere effettuato </a:t>
            </a:r>
            <a:r>
              <a:rPr lang="it-IT" sz="2100" b="1" spc="-5" dirty="0">
                <a:solidFill>
                  <a:srgbClr val="FF0000"/>
                </a:solidFill>
                <a:cs typeface="Calibri"/>
              </a:rPr>
              <a:t>entro e non oltre il 2 aprile 2024</a:t>
            </a:r>
            <a:r>
              <a:rPr lang="it-IT" sz="2100" spc="-5" dirty="0">
                <a:solidFill>
                  <a:srgbClr val="1F4E79"/>
                </a:solidFill>
                <a:cs typeface="Calibri"/>
              </a:rPr>
              <a:t>.In particolare, dovranno essere aggiornati, nell’ambito della </a:t>
            </a:r>
            <a:r>
              <a:rPr lang="it-IT" sz="2100" spc="-5" dirty="0" err="1">
                <a:solidFill>
                  <a:srgbClr val="1F4E79"/>
                </a:solidFill>
                <a:cs typeface="Calibri"/>
              </a:rPr>
              <a:t>tile</a:t>
            </a:r>
            <a:r>
              <a:rPr lang="it-IT" sz="2100" spc="-5" dirty="0">
                <a:solidFill>
                  <a:srgbClr val="1F4E79"/>
                </a:solidFill>
                <a:cs typeface="Calibri"/>
              </a:rPr>
              <a:t> Anagrafica Progetto:</a:t>
            </a:r>
          </a:p>
          <a:p>
            <a:pPr marL="571500" indent="-342900" algn="just">
              <a:spcBef>
                <a:spcPts val="500"/>
              </a:spcBef>
              <a:buFont typeface="Arial" panose="020B0604020202020204" pitchFamily="34" charset="0"/>
              <a:buChar char="•"/>
            </a:pPr>
            <a:r>
              <a:rPr lang="it-IT" sz="2100" spc="-5" dirty="0">
                <a:solidFill>
                  <a:srgbClr val="1F4E79"/>
                </a:solidFill>
                <a:cs typeface="Calibri"/>
              </a:rPr>
              <a:t>Sezione Cronoprogramma/Costi - </a:t>
            </a:r>
            <a:r>
              <a:rPr lang="it-IT" sz="2100" b="1" spc="-5" dirty="0">
                <a:solidFill>
                  <a:srgbClr val="FF0000"/>
                </a:solidFill>
                <a:cs typeface="Calibri"/>
              </a:rPr>
              <a:t>Iter di Progetto</a:t>
            </a:r>
            <a:r>
              <a:rPr lang="it-IT" sz="2100" spc="-5" dirty="0">
                <a:solidFill>
                  <a:srgbClr val="1F4E79"/>
                </a:solidFill>
                <a:cs typeface="Calibri"/>
              </a:rPr>
              <a:t>: tutte le fasi previste fino alla conclusione del progetto, le relative date di inizio e fine previste, e, per ogni fase in corso o conclusa, le date di inizio e fine effettive;</a:t>
            </a:r>
          </a:p>
          <a:p>
            <a:pPr marL="571500" indent="-342900" algn="just">
              <a:spcBef>
                <a:spcPts val="500"/>
              </a:spcBef>
              <a:buFont typeface="Arial" panose="020B0604020202020204" pitchFamily="34" charset="0"/>
              <a:buChar char="•"/>
            </a:pPr>
            <a:r>
              <a:rPr lang="it-IT" sz="2100" spc="-5" dirty="0">
                <a:solidFill>
                  <a:srgbClr val="1F4E79"/>
                </a:solidFill>
                <a:cs typeface="Calibri"/>
              </a:rPr>
              <a:t>Sezione Cronoprogramma/Costi - </a:t>
            </a:r>
            <a:r>
              <a:rPr lang="it-IT" sz="2100" b="1" spc="-5" dirty="0">
                <a:solidFill>
                  <a:srgbClr val="FF0000"/>
                </a:solidFill>
                <a:cs typeface="Calibri"/>
              </a:rPr>
              <a:t>Piano dei Costi</a:t>
            </a:r>
            <a:r>
              <a:rPr lang="it-IT" sz="2100" spc="-5" dirty="0">
                <a:solidFill>
                  <a:srgbClr val="1F4E79"/>
                </a:solidFill>
                <a:cs typeface="Calibri"/>
              </a:rPr>
              <a:t>: gli importi realizzati per le annualità fino a tutto il 2023 e gli importi da realizzare per le successive annualità;</a:t>
            </a:r>
          </a:p>
          <a:p>
            <a:pPr marL="571500" indent="-342900" algn="just">
              <a:spcBef>
                <a:spcPts val="500"/>
              </a:spcBef>
              <a:buFont typeface="Arial" panose="020B0604020202020204" pitchFamily="34" charset="0"/>
              <a:buChar char="•"/>
            </a:pPr>
            <a:r>
              <a:rPr lang="it-IT" sz="2100" spc="-5" dirty="0">
                <a:solidFill>
                  <a:srgbClr val="1F4E79"/>
                </a:solidFill>
                <a:cs typeface="Calibri"/>
              </a:rPr>
              <a:t>Sezione Indicatori – </a:t>
            </a:r>
            <a:r>
              <a:rPr lang="it-IT" sz="2100" b="1" spc="-5" dirty="0">
                <a:solidFill>
                  <a:srgbClr val="FF0000"/>
                </a:solidFill>
                <a:cs typeface="Calibri"/>
              </a:rPr>
              <a:t>Indicatori target</a:t>
            </a:r>
            <a:r>
              <a:rPr lang="it-IT" sz="2100" spc="-5" dirty="0">
                <a:solidFill>
                  <a:srgbClr val="1F4E79"/>
                </a:solidFill>
                <a:cs typeface="Calibri"/>
              </a:rPr>
              <a:t>: il valore programmato (ove editabile) e realizzato di ciascun indicatore target collegato al progetto in coerenza con il conseguimento, anche in via prospettica, dei traguardi (target) e degli obiettivi (milestone) intermedi e finali della misura</a:t>
            </a:r>
          </a:p>
          <a:p>
            <a:pPr marL="571500" indent="-342900" algn="just">
              <a:spcBef>
                <a:spcPts val="500"/>
              </a:spcBef>
              <a:buFont typeface="Arial" panose="020B0604020202020204" pitchFamily="34" charset="0"/>
              <a:buChar char="•"/>
            </a:pPr>
            <a:r>
              <a:rPr lang="it-IT" sz="2100" spc="-5" dirty="0">
                <a:solidFill>
                  <a:srgbClr val="1F4E79"/>
                </a:solidFill>
                <a:cs typeface="Calibri"/>
              </a:rPr>
              <a:t>Sezione </a:t>
            </a:r>
            <a:r>
              <a:rPr lang="it-IT" sz="2100" b="1" spc="-5" dirty="0">
                <a:solidFill>
                  <a:srgbClr val="FF0000"/>
                </a:solidFill>
                <a:cs typeface="Calibri"/>
              </a:rPr>
              <a:t>Gestione Spese</a:t>
            </a:r>
            <a:r>
              <a:rPr lang="it-IT" sz="2100" spc="-5" dirty="0">
                <a:solidFill>
                  <a:srgbClr val="1F4E79"/>
                </a:solidFill>
                <a:cs typeface="Calibri"/>
              </a:rPr>
              <a:t>: i pagamenti del progetto relativi alle annualità fino a tutto il 2023.</a:t>
            </a:r>
          </a:p>
          <a:p>
            <a:pPr algn="just"/>
            <a:r>
              <a:rPr lang="it-IT" sz="2100" spc="-5" dirty="0">
                <a:solidFill>
                  <a:srgbClr val="1F4E79"/>
                </a:solidFill>
                <a:cs typeface="Calibri"/>
              </a:rPr>
              <a:t>Con l’occasione, vi segnaliamo la necessità di aggiornare le procedure di aggiudicazione, nell’ambito della sezione </a:t>
            </a:r>
            <a:r>
              <a:rPr lang="it-IT" sz="2100" b="1" spc="-5" dirty="0">
                <a:solidFill>
                  <a:srgbClr val="FF0000"/>
                </a:solidFill>
                <a:cs typeface="Calibri"/>
              </a:rPr>
              <a:t>Procedura Aggiudicazione</a:t>
            </a:r>
            <a:r>
              <a:rPr lang="it-IT" sz="2100" spc="-5" dirty="0">
                <a:solidFill>
                  <a:srgbClr val="1F4E79"/>
                </a:solidFill>
                <a:cs typeface="Calibri"/>
              </a:rPr>
              <a:t>, provvedendo preliminarmente ad integrare la Banca Dati Nazionale dei Contratti Pubblici (BDNCP) con le eventuali informazioni non ancora comunicate (es. data aggiudicazione, data stipula, importo aggiudicazione).</a:t>
            </a:r>
          </a:p>
        </p:txBody>
      </p:sp>
    </p:spTree>
    <p:extLst>
      <p:ext uri="{BB962C8B-B14F-4D97-AF65-F5344CB8AC3E}">
        <p14:creationId xmlns:p14="http://schemas.microsoft.com/office/powerpoint/2010/main" val="1536955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b="1" dirty="0">
                <a:solidFill>
                  <a:srgbClr val="5B9BD5">
                    <a:lumMod val="50000"/>
                  </a:srgbClr>
                </a:solidFill>
                <a:latin typeface="+mn-lt"/>
                <a:ea typeface="+mn-ea"/>
                <a:cs typeface="Arial"/>
              </a:rPr>
              <a:t>DL PNRR: art. 2…i risultati al 2 aprile 2024</a:t>
            </a:r>
          </a:p>
        </p:txBody>
      </p:sp>
      <p:pic>
        <p:nvPicPr>
          <p:cNvPr id="4" name="Immagine 3">
            <a:extLst>
              <a:ext uri="{FF2B5EF4-FFF2-40B4-BE49-F238E27FC236}">
                <a16:creationId xmlns:a16="http://schemas.microsoft.com/office/drawing/2014/main" id="{2545FB80-18ED-4F23-AB27-B865ACC7948F}"/>
              </a:ext>
            </a:extLst>
          </p:cNvPr>
          <p:cNvPicPr>
            <a:picLocks noChangeAspect="1"/>
          </p:cNvPicPr>
          <p:nvPr/>
        </p:nvPicPr>
        <p:blipFill>
          <a:blip r:embed="rId2"/>
          <a:stretch>
            <a:fillRect/>
          </a:stretch>
        </p:blipFill>
        <p:spPr>
          <a:xfrm>
            <a:off x="1712781" y="1447800"/>
            <a:ext cx="4312920" cy="1897380"/>
          </a:xfrm>
          <a:prstGeom prst="rect">
            <a:avLst/>
          </a:prstGeom>
        </p:spPr>
      </p:pic>
      <p:pic>
        <p:nvPicPr>
          <p:cNvPr id="6" name="Immagine 5">
            <a:extLst>
              <a:ext uri="{FF2B5EF4-FFF2-40B4-BE49-F238E27FC236}">
                <a16:creationId xmlns:a16="http://schemas.microsoft.com/office/drawing/2014/main" id="{ADEC240C-209E-3575-9A68-5ADC64361FBE}"/>
              </a:ext>
            </a:extLst>
          </p:cNvPr>
          <p:cNvPicPr>
            <a:picLocks noChangeAspect="1"/>
          </p:cNvPicPr>
          <p:nvPr/>
        </p:nvPicPr>
        <p:blipFill>
          <a:blip r:embed="rId3"/>
          <a:stretch>
            <a:fillRect/>
          </a:stretch>
        </p:blipFill>
        <p:spPr>
          <a:xfrm>
            <a:off x="1697541" y="3657600"/>
            <a:ext cx="4328160" cy="1897380"/>
          </a:xfrm>
          <a:prstGeom prst="rect">
            <a:avLst/>
          </a:prstGeom>
        </p:spPr>
      </p:pic>
      <p:pic>
        <p:nvPicPr>
          <p:cNvPr id="7" name="Immagine 6">
            <a:extLst>
              <a:ext uri="{FF2B5EF4-FFF2-40B4-BE49-F238E27FC236}">
                <a16:creationId xmlns:a16="http://schemas.microsoft.com/office/drawing/2014/main" id="{D7D50279-B7B2-0E8A-6F71-7B65AA3C4736}"/>
              </a:ext>
            </a:extLst>
          </p:cNvPr>
          <p:cNvPicPr>
            <a:picLocks noChangeAspect="1"/>
          </p:cNvPicPr>
          <p:nvPr/>
        </p:nvPicPr>
        <p:blipFill>
          <a:blip r:embed="rId4"/>
          <a:stretch>
            <a:fillRect/>
          </a:stretch>
        </p:blipFill>
        <p:spPr>
          <a:xfrm>
            <a:off x="7772400" y="1973638"/>
            <a:ext cx="2217420" cy="1897380"/>
          </a:xfrm>
          <a:prstGeom prst="rect">
            <a:avLst/>
          </a:prstGeom>
        </p:spPr>
      </p:pic>
      <p:sp>
        <p:nvSpPr>
          <p:cNvPr id="14" name="Rettangolo 13">
            <a:extLst>
              <a:ext uri="{FF2B5EF4-FFF2-40B4-BE49-F238E27FC236}">
                <a16:creationId xmlns:a16="http://schemas.microsoft.com/office/drawing/2014/main" id="{024FA7A6-5FC2-6923-FA5F-EDB02215A72D}"/>
              </a:ext>
            </a:extLst>
          </p:cNvPr>
          <p:cNvSpPr/>
          <p:nvPr/>
        </p:nvSpPr>
        <p:spPr>
          <a:xfrm>
            <a:off x="6915029" y="3200400"/>
            <a:ext cx="609600" cy="4572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30%</a:t>
            </a:r>
          </a:p>
        </p:txBody>
      </p:sp>
      <p:sp>
        <p:nvSpPr>
          <p:cNvPr id="15" name="Rettangolo 14">
            <a:extLst>
              <a:ext uri="{FF2B5EF4-FFF2-40B4-BE49-F238E27FC236}">
                <a16:creationId xmlns:a16="http://schemas.microsoft.com/office/drawing/2014/main" id="{BD20C409-AB49-7EE4-1AEC-B359C7C7A42F}"/>
              </a:ext>
            </a:extLst>
          </p:cNvPr>
          <p:cNvSpPr/>
          <p:nvPr/>
        </p:nvSpPr>
        <p:spPr>
          <a:xfrm>
            <a:off x="10134600" y="3200400"/>
            <a:ext cx="609600" cy="457200"/>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8%</a:t>
            </a:r>
          </a:p>
        </p:txBody>
      </p:sp>
    </p:spTree>
    <p:extLst>
      <p:ext uri="{BB962C8B-B14F-4D97-AF65-F5344CB8AC3E}">
        <p14:creationId xmlns:p14="http://schemas.microsoft.com/office/powerpoint/2010/main" val="2337888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b="1" dirty="0">
                <a:solidFill>
                  <a:srgbClr val="5B9BD5">
                    <a:lumMod val="50000"/>
                  </a:srgbClr>
                </a:solidFill>
                <a:latin typeface="+mn-lt"/>
                <a:ea typeface="+mn-ea"/>
                <a:cs typeface="Arial"/>
              </a:rPr>
              <a:t>DL PNRR: art. 2…i risultati al 2 aprile 2024</a:t>
            </a:r>
          </a:p>
        </p:txBody>
      </p:sp>
      <p:pic>
        <p:nvPicPr>
          <p:cNvPr id="2" name="Immagine 1">
            <a:extLst>
              <a:ext uri="{FF2B5EF4-FFF2-40B4-BE49-F238E27FC236}">
                <a16:creationId xmlns:a16="http://schemas.microsoft.com/office/drawing/2014/main" id="{8BF47875-1F27-7D83-B1AD-4D482F0D57C9}"/>
              </a:ext>
            </a:extLst>
          </p:cNvPr>
          <p:cNvPicPr>
            <a:picLocks noChangeAspect="1"/>
          </p:cNvPicPr>
          <p:nvPr/>
        </p:nvPicPr>
        <p:blipFill>
          <a:blip r:embed="rId2"/>
          <a:stretch>
            <a:fillRect/>
          </a:stretch>
        </p:blipFill>
        <p:spPr>
          <a:xfrm>
            <a:off x="990600" y="1371600"/>
            <a:ext cx="9867900" cy="1760220"/>
          </a:xfrm>
          <a:prstGeom prst="rect">
            <a:avLst/>
          </a:prstGeom>
        </p:spPr>
      </p:pic>
      <p:pic>
        <p:nvPicPr>
          <p:cNvPr id="5" name="Immagine 4">
            <a:extLst>
              <a:ext uri="{FF2B5EF4-FFF2-40B4-BE49-F238E27FC236}">
                <a16:creationId xmlns:a16="http://schemas.microsoft.com/office/drawing/2014/main" id="{54CFFEF0-563D-0E79-7B32-D286E06D86E1}"/>
              </a:ext>
            </a:extLst>
          </p:cNvPr>
          <p:cNvPicPr>
            <a:picLocks noChangeAspect="1"/>
          </p:cNvPicPr>
          <p:nvPr/>
        </p:nvPicPr>
        <p:blipFill>
          <a:blip r:embed="rId3"/>
          <a:stretch>
            <a:fillRect/>
          </a:stretch>
        </p:blipFill>
        <p:spPr>
          <a:xfrm>
            <a:off x="990600" y="3726180"/>
            <a:ext cx="10447020" cy="1760220"/>
          </a:xfrm>
          <a:prstGeom prst="rect">
            <a:avLst/>
          </a:prstGeom>
        </p:spPr>
      </p:pic>
    </p:spTree>
    <p:extLst>
      <p:ext uri="{BB962C8B-B14F-4D97-AF65-F5344CB8AC3E}">
        <p14:creationId xmlns:p14="http://schemas.microsoft.com/office/powerpoint/2010/main" val="3288262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b="1" dirty="0">
                <a:solidFill>
                  <a:srgbClr val="5B9BD5">
                    <a:lumMod val="50000"/>
                  </a:srgbClr>
                </a:solidFill>
                <a:latin typeface="+mn-lt"/>
                <a:ea typeface="+mn-ea"/>
                <a:cs typeface="Arial"/>
              </a:rPr>
              <a:t>DL PNRR: art. 2…i risultati al 2 aprile 2024</a:t>
            </a:r>
          </a:p>
        </p:txBody>
      </p:sp>
      <p:pic>
        <p:nvPicPr>
          <p:cNvPr id="4" name="Immagine 3">
            <a:extLst>
              <a:ext uri="{FF2B5EF4-FFF2-40B4-BE49-F238E27FC236}">
                <a16:creationId xmlns:a16="http://schemas.microsoft.com/office/drawing/2014/main" id="{CC6D0272-DF3C-421A-12F1-6ABE64DA9C46}"/>
              </a:ext>
            </a:extLst>
          </p:cNvPr>
          <p:cNvPicPr>
            <a:picLocks noChangeAspect="1"/>
          </p:cNvPicPr>
          <p:nvPr/>
        </p:nvPicPr>
        <p:blipFill>
          <a:blip r:embed="rId2"/>
          <a:stretch>
            <a:fillRect/>
          </a:stretch>
        </p:blipFill>
        <p:spPr>
          <a:xfrm>
            <a:off x="794692" y="1209368"/>
            <a:ext cx="3200400" cy="2453640"/>
          </a:xfrm>
          <a:prstGeom prst="rect">
            <a:avLst/>
          </a:prstGeom>
        </p:spPr>
      </p:pic>
      <p:pic>
        <p:nvPicPr>
          <p:cNvPr id="6" name="Immagine 5">
            <a:extLst>
              <a:ext uri="{FF2B5EF4-FFF2-40B4-BE49-F238E27FC236}">
                <a16:creationId xmlns:a16="http://schemas.microsoft.com/office/drawing/2014/main" id="{305D68F2-056B-27A6-5996-C6DBE4C4FDD4}"/>
              </a:ext>
            </a:extLst>
          </p:cNvPr>
          <p:cNvPicPr>
            <a:picLocks noChangeAspect="1"/>
          </p:cNvPicPr>
          <p:nvPr/>
        </p:nvPicPr>
        <p:blipFill>
          <a:blip r:embed="rId3"/>
          <a:stretch>
            <a:fillRect/>
          </a:stretch>
        </p:blipFill>
        <p:spPr>
          <a:xfrm>
            <a:off x="6723298" y="1209368"/>
            <a:ext cx="1630680" cy="2453640"/>
          </a:xfrm>
          <a:prstGeom prst="rect">
            <a:avLst/>
          </a:prstGeom>
        </p:spPr>
      </p:pic>
      <p:pic>
        <p:nvPicPr>
          <p:cNvPr id="7" name="Immagine 6">
            <a:extLst>
              <a:ext uri="{FF2B5EF4-FFF2-40B4-BE49-F238E27FC236}">
                <a16:creationId xmlns:a16="http://schemas.microsoft.com/office/drawing/2014/main" id="{E13AC0E1-C064-EBFE-4AF8-F7D605FE2152}"/>
              </a:ext>
            </a:extLst>
          </p:cNvPr>
          <p:cNvPicPr>
            <a:picLocks noChangeAspect="1"/>
          </p:cNvPicPr>
          <p:nvPr/>
        </p:nvPicPr>
        <p:blipFill>
          <a:blip r:embed="rId4"/>
          <a:stretch>
            <a:fillRect/>
          </a:stretch>
        </p:blipFill>
        <p:spPr>
          <a:xfrm>
            <a:off x="8474669" y="1209368"/>
            <a:ext cx="1691640" cy="2453640"/>
          </a:xfrm>
          <a:prstGeom prst="rect">
            <a:avLst/>
          </a:prstGeom>
        </p:spPr>
      </p:pic>
      <p:pic>
        <p:nvPicPr>
          <p:cNvPr id="8" name="Immagine 7">
            <a:extLst>
              <a:ext uri="{FF2B5EF4-FFF2-40B4-BE49-F238E27FC236}">
                <a16:creationId xmlns:a16="http://schemas.microsoft.com/office/drawing/2014/main" id="{9B7132FD-2229-750A-1F68-127A7BF4C05A}"/>
              </a:ext>
            </a:extLst>
          </p:cNvPr>
          <p:cNvPicPr>
            <a:picLocks noChangeAspect="1"/>
          </p:cNvPicPr>
          <p:nvPr/>
        </p:nvPicPr>
        <p:blipFill>
          <a:blip r:embed="rId5"/>
          <a:stretch>
            <a:fillRect/>
          </a:stretch>
        </p:blipFill>
        <p:spPr>
          <a:xfrm>
            <a:off x="10287000" y="1219481"/>
            <a:ext cx="1691640" cy="2453640"/>
          </a:xfrm>
          <a:prstGeom prst="rect">
            <a:avLst/>
          </a:prstGeom>
        </p:spPr>
      </p:pic>
      <p:sp>
        <p:nvSpPr>
          <p:cNvPr id="10" name="Rettangolo 9">
            <a:extLst>
              <a:ext uri="{FF2B5EF4-FFF2-40B4-BE49-F238E27FC236}">
                <a16:creationId xmlns:a16="http://schemas.microsoft.com/office/drawing/2014/main" id="{BA280DEC-3464-74BE-F631-F81A6F1EE238}"/>
              </a:ext>
            </a:extLst>
          </p:cNvPr>
          <p:cNvSpPr/>
          <p:nvPr/>
        </p:nvSpPr>
        <p:spPr>
          <a:xfrm>
            <a:off x="1752600" y="403860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833 CUP</a:t>
            </a:r>
          </a:p>
          <a:p>
            <a:pPr algn="ctr"/>
            <a:r>
              <a:rPr lang="it-IT" dirty="0">
                <a:solidFill>
                  <a:schemeClr val="tx1"/>
                </a:solidFill>
              </a:rPr>
              <a:t>3,86%</a:t>
            </a:r>
          </a:p>
        </p:txBody>
      </p:sp>
      <p:sp>
        <p:nvSpPr>
          <p:cNvPr id="11" name="Rettangolo 10">
            <a:extLst>
              <a:ext uri="{FF2B5EF4-FFF2-40B4-BE49-F238E27FC236}">
                <a16:creationId xmlns:a16="http://schemas.microsoft.com/office/drawing/2014/main" id="{967352F4-4A4A-8123-A029-88CC41BD981E}"/>
              </a:ext>
            </a:extLst>
          </p:cNvPr>
          <p:cNvSpPr/>
          <p:nvPr/>
        </p:nvSpPr>
        <p:spPr>
          <a:xfrm>
            <a:off x="4521855" y="4026310"/>
            <a:ext cx="1524000" cy="7620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9.432 CUP</a:t>
            </a:r>
          </a:p>
          <a:p>
            <a:pPr algn="ctr"/>
            <a:r>
              <a:rPr lang="it-IT" dirty="0">
                <a:solidFill>
                  <a:schemeClr val="tx1"/>
                </a:solidFill>
              </a:rPr>
              <a:t>43,76%</a:t>
            </a:r>
          </a:p>
        </p:txBody>
      </p:sp>
      <p:pic>
        <p:nvPicPr>
          <p:cNvPr id="12" name="Immagine 11">
            <a:extLst>
              <a:ext uri="{FF2B5EF4-FFF2-40B4-BE49-F238E27FC236}">
                <a16:creationId xmlns:a16="http://schemas.microsoft.com/office/drawing/2014/main" id="{614F8C3C-B45A-6C5D-7942-59794DB28B75}"/>
              </a:ext>
            </a:extLst>
          </p:cNvPr>
          <p:cNvPicPr>
            <a:picLocks noChangeAspect="1"/>
          </p:cNvPicPr>
          <p:nvPr/>
        </p:nvPicPr>
        <p:blipFill>
          <a:blip r:embed="rId6"/>
          <a:stretch>
            <a:fillRect/>
          </a:stretch>
        </p:blipFill>
        <p:spPr>
          <a:xfrm>
            <a:off x="4072767" y="1219481"/>
            <a:ext cx="2529840" cy="2453640"/>
          </a:xfrm>
          <a:prstGeom prst="rect">
            <a:avLst/>
          </a:prstGeom>
        </p:spPr>
      </p:pic>
      <p:sp>
        <p:nvSpPr>
          <p:cNvPr id="13" name="Rettangolo 12">
            <a:extLst>
              <a:ext uri="{FF2B5EF4-FFF2-40B4-BE49-F238E27FC236}">
                <a16:creationId xmlns:a16="http://schemas.microsoft.com/office/drawing/2014/main" id="{0B1D35EF-49AA-E547-957C-81E962C533E2}"/>
              </a:ext>
            </a:extLst>
          </p:cNvPr>
          <p:cNvSpPr/>
          <p:nvPr/>
        </p:nvSpPr>
        <p:spPr>
          <a:xfrm>
            <a:off x="8558489" y="4038600"/>
            <a:ext cx="1524000" cy="762000"/>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18 CUP</a:t>
            </a:r>
          </a:p>
          <a:p>
            <a:pPr algn="ctr"/>
            <a:r>
              <a:rPr lang="it-IT" dirty="0">
                <a:solidFill>
                  <a:schemeClr val="tx1"/>
                </a:solidFill>
              </a:rPr>
              <a:t>0,08%</a:t>
            </a:r>
          </a:p>
        </p:txBody>
      </p:sp>
      <p:sp>
        <p:nvSpPr>
          <p:cNvPr id="14" name="Rettangolo 13">
            <a:extLst>
              <a:ext uri="{FF2B5EF4-FFF2-40B4-BE49-F238E27FC236}">
                <a16:creationId xmlns:a16="http://schemas.microsoft.com/office/drawing/2014/main" id="{195E6412-BB2D-B81E-4446-F54DCF62A1AB}"/>
              </a:ext>
            </a:extLst>
          </p:cNvPr>
          <p:cNvSpPr/>
          <p:nvPr/>
        </p:nvSpPr>
        <p:spPr>
          <a:xfrm>
            <a:off x="6763364" y="403860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431 CUP</a:t>
            </a:r>
          </a:p>
          <a:p>
            <a:pPr algn="ctr"/>
            <a:r>
              <a:rPr lang="it-IT" dirty="0">
                <a:solidFill>
                  <a:schemeClr val="tx1"/>
                </a:solidFill>
              </a:rPr>
              <a:t>2,00%</a:t>
            </a:r>
          </a:p>
        </p:txBody>
      </p:sp>
      <p:sp>
        <p:nvSpPr>
          <p:cNvPr id="15" name="Rettangolo 14">
            <a:extLst>
              <a:ext uri="{FF2B5EF4-FFF2-40B4-BE49-F238E27FC236}">
                <a16:creationId xmlns:a16="http://schemas.microsoft.com/office/drawing/2014/main" id="{490BC196-8863-BFDB-8B0E-3B6C1E999186}"/>
              </a:ext>
            </a:extLst>
          </p:cNvPr>
          <p:cNvSpPr/>
          <p:nvPr/>
        </p:nvSpPr>
        <p:spPr>
          <a:xfrm>
            <a:off x="10370820" y="402631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362 CUP</a:t>
            </a:r>
          </a:p>
          <a:p>
            <a:pPr algn="ctr"/>
            <a:r>
              <a:rPr lang="it-IT" dirty="0">
                <a:solidFill>
                  <a:schemeClr val="tx1"/>
                </a:solidFill>
              </a:rPr>
              <a:t>1,68%</a:t>
            </a:r>
          </a:p>
        </p:txBody>
      </p:sp>
      <p:sp>
        <p:nvSpPr>
          <p:cNvPr id="2" name="Rettangolo 1">
            <a:extLst>
              <a:ext uri="{FF2B5EF4-FFF2-40B4-BE49-F238E27FC236}">
                <a16:creationId xmlns:a16="http://schemas.microsoft.com/office/drawing/2014/main" id="{2CB3BBC2-078E-9EE7-6FDD-C6E8313C82D6}"/>
              </a:ext>
            </a:extLst>
          </p:cNvPr>
          <p:cNvSpPr/>
          <p:nvPr/>
        </p:nvSpPr>
        <p:spPr>
          <a:xfrm rot="16200000">
            <a:off x="-100166" y="4152900"/>
            <a:ext cx="1221904"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EELL</a:t>
            </a:r>
          </a:p>
        </p:txBody>
      </p:sp>
      <p:sp>
        <p:nvSpPr>
          <p:cNvPr id="5" name="Rettangolo 4">
            <a:extLst>
              <a:ext uri="{FF2B5EF4-FFF2-40B4-BE49-F238E27FC236}">
                <a16:creationId xmlns:a16="http://schemas.microsoft.com/office/drawing/2014/main" id="{82AE3B11-1AFC-F0F6-7031-E3CE33B313B5}"/>
              </a:ext>
            </a:extLst>
          </p:cNvPr>
          <p:cNvSpPr/>
          <p:nvPr/>
        </p:nvSpPr>
        <p:spPr>
          <a:xfrm rot="16200000">
            <a:off x="-82960" y="5602052"/>
            <a:ext cx="1221904"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PROVINCE</a:t>
            </a:r>
          </a:p>
        </p:txBody>
      </p:sp>
      <p:sp>
        <p:nvSpPr>
          <p:cNvPr id="9" name="Rettangolo 8">
            <a:extLst>
              <a:ext uri="{FF2B5EF4-FFF2-40B4-BE49-F238E27FC236}">
                <a16:creationId xmlns:a16="http://schemas.microsoft.com/office/drawing/2014/main" id="{862D0D31-43F3-C19D-ECB0-A5C1CD812307}"/>
              </a:ext>
            </a:extLst>
          </p:cNvPr>
          <p:cNvSpPr/>
          <p:nvPr/>
        </p:nvSpPr>
        <p:spPr>
          <a:xfrm>
            <a:off x="1752600" y="541020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90 CUP</a:t>
            </a:r>
          </a:p>
          <a:p>
            <a:pPr algn="ctr"/>
            <a:r>
              <a:rPr lang="it-IT" dirty="0">
                <a:solidFill>
                  <a:schemeClr val="tx1"/>
                </a:solidFill>
              </a:rPr>
              <a:t>4,27%</a:t>
            </a:r>
          </a:p>
        </p:txBody>
      </p:sp>
      <p:sp>
        <p:nvSpPr>
          <p:cNvPr id="16" name="Rettangolo 15">
            <a:extLst>
              <a:ext uri="{FF2B5EF4-FFF2-40B4-BE49-F238E27FC236}">
                <a16:creationId xmlns:a16="http://schemas.microsoft.com/office/drawing/2014/main" id="{139ABDC2-9385-F8AB-01CA-8FDBB1C58319}"/>
              </a:ext>
            </a:extLst>
          </p:cNvPr>
          <p:cNvSpPr/>
          <p:nvPr/>
        </p:nvSpPr>
        <p:spPr>
          <a:xfrm>
            <a:off x="4521855" y="5410200"/>
            <a:ext cx="1524000" cy="7620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778 CUP</a:t>
            </a:r>
          </a:p>
          <a:p>
            <a:pPr algn="ctr"/>
            <a:r>
              <a:rPr lang="it-IT" dirty="0">
                <a:solidFill>
                  <a:schemeClr val="tx1"/>
                </a:solidFill>
              </a:rPr>
              <a:t>36,75%</a:t>
            </a:r>
          </a:p>
        </p:txBody>
      </p:sp>
      <p:sp>
        <p:nvSpPr>
          <p:cNvPr id="17" name="Rettangolo 16">
            <a:extLst>
              <a:ext uri="{FF2B5EF4-FFF2-40B4-BE49-F238E27FC236}">
                <a16:creationId xmlns:a16="http://schemas.microsoft.com/office/drawing/2014/main" id="{7551563C-CF92-0CCC-130F-1F7DED57942F}"/>
              </a:ext>
            </a:extLst>
          </p:cNvPr>
          <p:cNvSpPr/>
          <p:nvPr/>
        </p:nvSpPr>
        <p:spPr>
          <a:xfrm>
            <a:off x="6776638" y="5402826"/>
            <a:ext cx="1524000" cy="762000"/>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18 CUP</a:t>
            </a:r>
          </a:p>
          <a:p>
            <a:pPr algn="ctr"/>
            <a:r>
              <a:rPr lang="it-IT" dirty="0">
                <a:solidFill>
                  <a:schemeClr val="tx1"/>
                </a:solidFill>
              </a:rPr>
              <a:t>0,85%</a:t>
            </a:r>
          </a:p>
        </p:txBody>
      </p:sp>
      <p:sp>
        <p:nvSpPr>
          <p:cNvPr id="18" name="Rettangolo 17">
            <a:extLst>
              <a:ext uri="{FF2B5EF4-FFF2-40B4-BE49-F238E27FC236}">
                <a16:creationId xmlns:a16="http://schemas.microsoft.com/office/drawing/2014/main" id="{AF4CF691-0E20-5CA9-2181-79C9023B892F}"/>
              </a:ext>
            </a:extLst>
          </p:cNvPr>
          <p:cNvSpPr/>
          <p:nvPr/>
        </p:nvSpPr>
        <p:spPr>
          <a:xfrm>
            <a:off x="8607896" y="5415116"/>
            <a:ext cx="1524000" cy="762000"/>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3 CUP</a:t>
            </a:r>
          </a:p>
          <a:p>
            <a:pPr algn="ctr"/>
            <a:r>
              <a:rPr lang="it-IT" dirty="0">
                <a:solidFill>
                  <a:schemeClr val="tx1"/>
                </a:solidFill>
              </a:rPr>
              <a:t>0,14%</a:t>
            </a:r>
          </a:p>
        </p:txBody>
      </p:sp>
      <p:sp>
        <p:nvSpPr>
          <p:cNvPr id="19" name="Rettangolo 18">
            <a:extLst>
              <a:ext uri="{FF2B5EF4-FFF2-40B4-BE49-F238E27FC236}">
                <a16:creationId xmlns:a16="http://schemas.microsoft.com/office/drawing/2014/main" id="{3031524A-689B-985C-490D-512CCC45DA32}"/>
              </a:ext>
            </a:extLst>
          </p:cNvPr>
          <p:cNvSpPr/>
          <p:nvPr/>
        </p:nvSpPr>
        <p:spPr>
          <a:xfrm>
            <a:off x="10370820" y="5410200"/>
            <a:ext cx="1524000" cy="762000"/>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17 CUP</a:t>
            </a:r>
          </a:p>
          <a:p>
            <a:pPr algn="ctr"/>
            <a:r>
              <a:rPr lang="it-IT" dirty="0">
                <a:solidFill>
                  <a:schemeClr val="tx1"/>
                </a:solidFill>
              </a:rPr>
              <a:t>0,81%</a:t>
            </a:r>
          </a:p>
        </p:txBody>
      </p:sp>
    </p:spTree>
    <p:extLst>
      <p:ext uri="{BB962C8B-B14F-4D97-AF65-F5344CB8AC3E}">
        <p14:creationId xmlns:p14="http://schemas.microsoft.com/office/powerpoint/2010/main" val="32098315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b="1" dirty="0">
                <a:solidFill>
                  <a:srgbClr val="5B9BD5">
                    <a:lumMod val="50000"/>
                  </a:srgbClr>
                </a:solidFill>
                <a:latin typeface="+mn-lt"/>
                <a:ea typeface="+mn-ea"/>
                <a:cs typeface="Arial"/>
              </a:rPr>
              <a:t>DL PNRR: art. 2…i risultati al 2 aprile 2024</a:t>
            </a:r>
          </a:p>
        </p:txBody>
      </p:sp>
      <p:pic>
        <p:nvPicPr>
          <p:cNvPr id="5" name="Immagine 4">
            <a:extLst>
              <a:ext uri="{FF2B5EF4-FFF2-40B4-BE49-F238E27FC236}">
                <a16:creationId xmlns:a16="http://schemas.microsoft.com/office/drawing/2014/main" id="{26AB4F20-19BA-402F-8C90-0D0D359B6C83}"/>
              </a:ext>
            </a:extLst>
          </p:cNvPr>
          <p:cNvPicPr>
            <a:picLocks noChangeAspect="1"/>
          </p:cNvPicPr>
          <p:nvPr/>
        </p:nvPicPr>
        <p:blipFill>
          <a:blip r:embed="rId2"/>
          <a:stretch>
            <a:fillRect/>
          </a:stretch>
        </p:blipFill>
        <p:spPr>
          <a:xfrm>
            <a:off x="2649273" y="2590800"/>
            <a:ext cx="3284220" cy="2103120"/>
          </a:xfrm>
          <a:prstGeom prst="rect">
            <a:avLst/>
          </a:prstGeom>
        </p:spPr>
      </p:pic>
      <p:pic>
        <p:nvPicPr>
          <p:cNvPr id="6" name="Immagine 5">
            <a:extLst>
              <a:ext uri="{FF2B5EF4-FFF2-40B4-BE49-F238E27FC236}">
                <a16:creationId xmlns:a16="http://schemas.microsoft.com/office/drawing/2014/main" id="{112DD62A-AB00-6435-F449-35E7082CD807}"/>
              </a:ext>
            </a:extLst>
          </p:cNvPr>
          <p:cNvPicPr>
            <a:picLocks noChangeAspect="1"/>
          </p:cNvPicPr>
          <p:nvPr/>
        </p:nvPicPr>
        <p:blipFill>
          <a:blip r:embed="rId3"/>
          <a:stretch>
            <a:fillRect/>
          </a:stretch>
        </p:blipFill>
        <p:spPr>
          <a:xfrm>
            <a:off x="6314768" y="2590800"/>
            <a:ext cx="3909060" cy="2103120"/>
          </a:xfrm>
          <a:prstGeom prst="rect">
            <a:avLst/>
          </a:prstGeom>
        </p:spPr>
      </p:pic>
      <p:sp>
        <p:nvSpPr>
          <p:cNvPr id="7" name="Rettangolo 6">
            <a:extLst>
              <a:ext uri="{FF2B5EF4-FFF2-40B4-BE49-F238E27FC236}">
                <a16:creationId xmlns:a16="http://schemas.microsoft.com/office/drawing/2014/main" id="{8B76AA4A-8722-5496-653A-E73E93A5AE1D}"/>
              </a:ext>
            </a:extLst>
          </p:cNvPr>
          <p:cNvSpPr/>
          <p:nvPr/>
        </p:nvSpPr>
        <p:spPr>
          <a:xfrm>
            <a:off x="3529383" y="1536285"/>
            <a:ext cx="1524000" cy="68113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2.623 CUP</a:t>
            </a:r>
          </a:p>
          <a:p>
            <a:pPr algn="ctr"/>
            <a:r>
              <a:rPr lang="it-IT" dirty="0">
                <a:solidFill>
                  <a:schemeClr val="tx1"/>
                </a:solidFill>
              </a:rPr>
              <a:t>12,17%</a:t>
            </a:r>
          </a:p>
        </p:txBody>
      </p:sp>
      <p:sp>
        <p:nvSpPr>
          <p:cNvPr id="8" name="Rettangolo 7">
            <a:extLst>
              <a:ext uri="{FF2B5EF4-FFF2-40B4-BE49-F238E27FC236}">
                <a16:creationId xmlns:a16="http://schemas.microsoft.com/office/drawing/2014/main" id="{FFF280F9-30EE-4568-43AA-CCFE179DEA06}"/>
              </a:ext>
            </a:extLst>
          </p:cNvPr>
          <p:cNvSpPr/>
          <p:nvPr/>
        </p:nvSpPr>
        <p:spPr>
          <a:xfrm>
            <a:off x="7519588" y="1527820"/>
            <a:ext cx="1524000" cy="68113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3.069 CUP</a:t>
            </a:r>
          </a:p>
          <a:p>
            <a:pPr algn="ctr"/>
            <a:r>
              <a:rPr lang="it-IT" dirty="0">
                <a:solidFill>
                  <a:schemeClr val="tx1"/>
                </a:solidFill>
              </a:rPr>
              <a:t>14,24%</a:t>
            </a:r>
          </a:p>
        </p:txBody>
      </p:sp>
      <p:sp>
        <p:nvSpPr>
          <p:cNvPr id="4" name="Rettangolo 3">
            <a:extLst>
              <a:ext uri="{FF2B5EF4-FFF2-40B4-BE49-F238E27FC236}">
                <a16:creationId xmlns:a16="http://schemas.microsoft.com/office/drawing/2014/main" id="{A8C657EE-4F97-941B-C1A5-6D0852340319}"/>
              </a:ext>
            </a:extLst>
          </p:cNvPr>
          <p:cNvSpPr/>
          <p:nvPr/>
        </p:nvSpPr>
        <p:spPr>
          <a:xfrm>
            <a:off x="990600" y="1675555"/>
            <a:ext cx="1221904"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EELL</a:t>
            </a:r>
          </a:p>
        </p:txBody>
      </p:sp>
      <p:sp>
        <p:nvSpPr>
          <p:cNvPr id="9" name="Rettangolo 8">
            <a:extLst>
              <a:ext uri="{FF2B5EF4-FFF2-40B4-BE49-F238E27FC236}">
                <a16:creationId xmlns:a16="http://schemas.microsoft.com/office/drawing/2014/main" id="{B8AB0A00-47A8-D08E-6B87-CAEFFE96846F}"/>
              </a:ext>
            </a:extLst>
          </p:cNvPr>
          <p:cNvSpPr/>
          <p:nvPr/>
        </p:nvSpPr>
        <p:spPr>
          <a:xfrm>
            <a:off x="990600" y="5181600"/>
            <a:ext cx="1221904"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PROVINCE</a:t>
            </a:r>
          </a:p>
        </p:txBody>
      </p:sp>
      <p:sp>
        <p:nvSpPr>
          <p:cNvPr id="10" name="Rettangolo 9">
            <a:extLst>
              <a:ext uri="{FF2B5EF4-FFF2-40B4-BE49-F238E27FC236}">
                <a16:creationId xmlns:a16="http://schemas.microsoft.com/office/drawing/2014/main" id="{405D217F-F74C-1AEE-FBAB-AA4B386D704C}"/>
              </a:ext>
            </a:extLst>
          </p:cNvPr>
          <p:cNvSpPr/>
          <p:nvPr/>
        </p:nvSpPr>
        <p:spPr>
          <a:xfrm>
            <a:off x="3529383" y="5067300"/>
            <a:ext cx="1524000" cy="7620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271 CUP</a:t>
            </a:r>
          </a:p>
          <a:p>
            <a:pPr algn="ctr"/>
            <a:r>
              <a:rPr lang="it-IT" dirty="0">
                <a:solidFill>
                  <a:schemeClr val="tx1"/>
                </a:solidFill>
              </a:rPr>
              <a:t>12,85%</a:t>
            </a:r>
          </a:p>
        </p:txBody>
      </p:sp>
      <p:sp>
        <p:nvSpPr>
          <p:cNvPr id="11" name="Rettangolo 10">
            <a:extLst>
              <a:ext uri="{FF2B5EF4-FFF2-40B4-BE49-F238E27FC236}">
                <a16:creationId xmlns:a16="http://schemas.microsoft.com/office/drawing/2014/main" id="{3AD30F24-41EF-B7AF-FFE0-D82075D041CB}"/>
              </a:ext>
            </a:extLst>
          </p:cNvPr>
          <p:cNvSpPr/>
          <p:nvPr/>
        </p:nvSpPr>
        <p:spPr>
          <a:xfrm>
            <a:off x="7507298" y="4976352"/>
            <a:ext cx="1524000" cy="7620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375 CUP</a:t>
            </a:r>
          </a:p>
          <a:p>
            <a:pPr algn="ctr"/>
            <a:r>
              <a:rPr lang="it-IT" dirty="0">
                <a:solidFill>
                  <a:schemeClr val="tx1"/>
                </a:solidFill>
              </a:rPr>
              <a:t>17,78%</a:t>
            </a:r>
          </a:p>
        </p:txBody>
      </p:sp>
    </p:spTree>
    <p:extLst>
      <p:ext uri="{BB962C8B-B14F-4D97-AF65-F5344CB8AC3E}">
        <p14:creationId xmlns:p14="http://schemas.microsoft.com/office/powerpoint/2010/main" val="3615153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b="1" dirty="0">
                <a:solidFill>
                  <a:srgbClr val="5B9BD5">
                    <a:lumMod val="50000"/>
                  </a:srgbClr>
                </a:solidFill>
                <a:latin typeface="+mn-lt"/>
                <a:ea typeface="+mn-ea"/>
                <a:cs typeface="Arial"/>
              </a:rPr>
              <a:t>DL PNRR: art. 2…i risultati al 2 aprile 2024</a:t>
            </a:r>
          </a:p>
        </p:txBody>
      </p:sp>
      <p:pic>
        <p:nvPicPr>
          <p:cNvPr id="2" name="Immagine 1">
            <a:extLst>
              <a:ext uri="{FF2B5EF4-FFF2-40B4-BE49-F238E27FC236}">
                <a16:creationId xmlns:a16="http://schemas.microsoft.com/office/drawing/2014/main" id="{9969D2D9-F464-876B-5138-6CF51EF51C58}"/>
              </a:ext>
            </a:extLst>
          </p:cNvPr>
          <p:cNvPicPr>
            <a:picLocks noChangeAspect="1"/>
          </p:cNvPicPr>
          <p:nvPr/>
        </p:nvPicPr>
        <p:blipFill>
          <a:blip r:embed="rId2"/>
          <a:stretch>
            <a:fillRect/>
          </a:stretch>
        </p:blipFill>
        <p:spPr>
          <a:xfrm>
            <a:off x="990600" y="1206681"/>
            <a:ext cx="9867900" cy="1760220"/>
          </a:xfrm>
          <a:prstGeom prst="rect">
            <a:avLst/>
          </a:prstGeom>
        </p:spPr>
      </p:pic>
      <p:pic>
        <p:nvPicPr>
          <p:cNvPr id="4" name="Immagine 3">
            <a:extLst>
              <a:ext uri="{FF2B5EF4-FFF2-40B4-BE49-F238E27FC236}">
                <a16:creationId xmlns:a16="http://schemas.microsoft.com/office/drawing/2014/main" id="{89EA2D52-0087-AF91-6FED-1CB7C02D81FA}"/>
              </a:ext>
            </a:extLst>
          </p:cNvPr>
          <p:cNvPicPr>
            <a:picLocks noChangeAspect="1"/>
          </p:cNvPicPr>
          <p:nvPr/>
        </p:nvPicPr>
        <p:blipFill>
          <a:blip r:embed="rId3"/>
          <a:stretch>
            <a:fillRect/>
          </a:stretch>
        </p:blipFill>
        <p:spPr>
          <a:xfrm>
            <a:off x="990600" y="3429000"/>
            <a:ext cx="10447020" cy="1760220"/>
          </a:xfrm>
          <a:prstGeom prst="rect">
            <a:avLst/>
          </a:prstGeom>
        </p:spPr>
      </p:pic>
    </p:spTree>
    <p:extLst>
      <p:ext uri="{BB962C8B-B14F-4D97-AF65-F5344CB8AC3E}">
        <p14:creationId xmlns:p14="http://schemas.microsoft.com/office/powerpoint/2010/main" val="2718599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b="1" dirty="0">
                <a:solidFill>
                  <a:srgbClr val="5B9BD5">
                    <a:lumMod val="50000"/>
                  </a:srgbClr>
                </a:solidFill>
                <a:latin typeface="+mn-lt"/>
                <a:ea typeface="+mn-ea"/>
                <a:cs typeface="Arial"/>
              </a:rPr>
              <a:t>DL PNRR: art. 2…i risultati al 2 aprile 2024</a:t>
            </a:r>
          </a:p>
        </p:txBody>
      </p:sp>
      <p:pic>
        <p:nvPicPr>
          <p:cNvPr id="4" name="Immagine 3">
            <a:extLst>
              <a:ext uri="{FF2B5EF4-FFF2-40B4-BE49-F238E27FC236}">
                <a16:creationId xmlns:a16="http://schemas.microsoft.com/office/drawing/2014/main" id="{6E31CD51-A8E0-12D3-7DA0-B836C41426E7}"/>
              </a:ext>
            </a:extLst>
          </p:cNvPr>
          <p:cNvPicPr>
            <a:picLocks noChangeAspect="1"/>
          </p:cNvPicPr>
          <p:nvPr/>
        </p:nvPicPr>
        <p:blipFill>
          <a:blip r:embed="rId2"/>
          <a:stretch>
            <a:fillRect/>
          </a:stretch>
        </p:blipFill>
        <p:spPr>
          <a:xfrm>
            <a:off x="2514600" y="2141220"/>
            <a:ext cx="2758440" cy="2575560"/>
          </a:xfrm>
          <a:prstGeom prst="rect">
            <a:avLst/>
          </a:prstGeom>
        </p:spPr>
      </p:pic>
      <p:pic>
        <p:nvPicPr>
          <p:cNvPr id="6" name="Immagine 5">
            <a:extLst>
              <a:ext uri="{FF2B5EF4-FFF2-40B4-BE49-F238E27FC236}">
                <a16:creationId xmlns:a16="http://schemas.microsoft.com/office/drawing/2014/main" id="{3A4F7676-3D6D-E3E1-E86E-16E13BA4610B}"/>
              </a:ext>
            </a:extLst>
          </p:cNvPr>
          <p:cNvPicPr>
            <a:picLocks noChangeAspect="1"/>
          </p:cNvPicPr>
          <p:nvPr/>
        </p:nvPicPr>
        <p:blipFill>
          <a:blip r:embed="rId3"/>
          <a:stretch>
            <a:fillRect/>
          </a:stretch>
        </p:blipFill>
        <p:spPr>
          <a:xfrm>
            <a:off x="5943600" y="2141220"/>
            <a:ext cx="3017520" cy="2575560"/>
          </a:xfrm>
          <a:prstGeom prst="rect">
            <a:avLst/>
          </a:prstGeom>
        </p:spPr>
      </p:pic>
      <p:sp>
        <p:nvSpPr>
          <p:cNvPr id="7" name="Rettangolo 6">
            <a:extLst>
              <a:ext uri="{FF2B5EF4-FFF2-40B4-BE49-F238E27FC236}">
                <a16:creationId xmlns:a16="http://schemas.microsoft.com/office/drawing/2014/main" id="{156F7ADE-CE13-3D3E-84BC-3B19C7EAA61E}"/>
              </a:ext>
            </a:extLst>
          </p:cNvPr>
          <p:cNvSpPr/>
          <p:nvPr/>
        </p:nvSpPr>
        <p:spPr>
          <a:xfrm>
            <a:off x="3131820" y="106680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1.266 CUP</a:t>
            </a:r>
          </a:p>
          <a:p>
            <a:pPr algn="ctr"/>
            <a:r>
              <a:rPr lang="it-IT" dirty="0">
                <a:solidFill>
                  <a:schemeClr val="tx1"/>
                </a:solidFill>
              </a:rPr>
              <a:t>5,87%</a:t>
            </a:r>
          </a:p>
        </p:txBody>
      </p:sp>
      <p:sp>
        <p:nvSpPr>
          <p:cNvPr id="8" name="Rettangolo 7">
            <a:extLst>
              <a:ext uri="{FF2B5EF4-FFF2-40B4-BE49-F238E27FC236}">
                <a16:creationId xmlns:a16="http://schemas.microsoft.com/office/drawing/2014/main" id="{6EDA8A49-8C51-DD99-B3FA-F98C0B2D4F52}"/>
              </a:ext>
            </a:extLst>
          </p:cNvPr>
          <p:cNvSpPr/>
          <p:nvPr/>
        </p:nvSpPr>
        <p:spPr>
          <a:xfrm>
            <a:off x="6477000" y="106680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728 CUP</a:t>
            </a:r>
          </a:p>
          <a:p>
            <a:pPr algn="ctr"/>
            <a:r>
              <a:rPr lang="it-IT" dirty="0">
                <a:solidFill>
                  <a:schemeClr val="tx1"/>
                </a:solidFill>
              </a:rPr>
              <a:t>3,38%</a:t>
            </a:r>
          </a:p>
        </p:txBody>
      </p:sp>
      <p:sp>
        <p:nvSpPr>
          <p:cNvPr id="2" name="Rettangolo 1">
            <a:extLst>
              <a:ext uri="{FF2B5EF4-FFF2-40B4-BE49-F238E27FC236}">
                <a16:creationId xmlns:a16="http://schemas.microsoft.com/office/drawing/2014/main" id="{9CCDA9C0-A7F8-1D8E-9849-9D5534F3A1CD}"/>
              </a:ext>
            </a:extLst>
          </p:cNvPr>
          <p:cNvSpPr/>
          <p:nvPr/>
        </p:nvSpPr>
        <p:spPr>
          <a:xfrm>
            <a:off x="699688" y="1181100"/>
            <a:ext cx="1221904"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EELL</a:t>
            </a:r>
          </a:p>
        </p:txBody>
      </p:sp>
      <p:sp>
        <p:nvSpPr>
          <p:cNvPr id="5" name="Rettangolo 4">
            <a:extLst>
              <a:ext uri="{FF2B5EF4-FFF2-40B4-BE49-F238E27FC236}">
                <a16:creationId xmlns:a16="http://schemas.microsoft.com/office/drawing/2014/main" id="{875E0766-99EB-BE98-D91A-3D12BE711D21}"/>
              </a:ext>
            </a:extLst>
          </p:cNvPr>
          <p:cNvSpPr/>
          <p:nvPr/>
        </p:nvSpPr>
        <p:spPr>
          <a:xfrm>
            <a:off x="721811" y="5143500"/>
            <a:ext cx="1221904"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PROVINCE</a:t>
            </a:r>
          </a:p>
        </p:txBody>
      </p:sp>
      <p:sp>
        <p:nvSpPr>
          <p:cNvPr id="9" name="Rettangolo 8">
            <a:extLst>
              <a:ext uri="{FF2B5EF4-FFF2-40B4-BE49-F238E27FC236}">
                <a16:creationId xmlns:a16="http://schemas.microsoft.com/office/drawing/2014/main" id="{380AA9F0-E30D-34C9-FBC0-1B7E1FF3BE3A}"/>
              </a:ext>
            </a:extLst>
          </p:cNvPr>
          <p:cNvSpPr/>
          <p:nvPr/>
        </p:nvSpPr>
        <p:spPr>
          <a:xfrm>
            <a:off x="3131820" y="5029200"/>
            <a:ext cx="1524000" cy="762000"/>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185 CUP</a:t>
            </a:r>
          </a:p>
          <a:p>
            <a:pPr algn="ctr"/>
            <a:r>
              <a:rPr lang="it-IT" dirty="0">
                <a:solidFill>
                  <a:schemeClr val="tx1"/>
                </a:solidFill>
              </a:rPr>
              <a:t>8,77%</a:t>
            </a:r>
          </a:p>
        </p:txBody>
      </p:sp>
      <p:sp>
        <p:nvSpPr>
          <p:cNvPr id="10" name="Rettangolo 9">
            <a:extLst>
              <a:ext uri="{FF2B5EF4-FFF2-40B4-BE49-F238E27FC236}">
                <a16:creationId xmlns:a16="http://schemas.microsoft.com/office/drawing/2014/main" id="{33583829-B827-6191-6DDD-A8285F384EB0}"/>
              </a:ext>
            </a:extLst>
          </p:cNvPr>
          <p:cNvSpPr/>
          <p:nvPr/>
        </p:nvSpPr>
        <p:spPr>
          <a:xfrm>
            <a:off x="6400800" y="502920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86 CUP</a:t>
            </a:r>
          </a:p>
          <a:p>
            <a:pPr algn="ctr"/>
            <a:r>
              <a:rPr lang="it-IT" dirty="0">
                <a:solidFill>
                  <a:schemeClr val="tx1"/>
                </a:solidFill>
              </a:rPr>
              <a:t>4,08%</a:t>
            </a:r>
          </a:p>
        </p:txBody>
      </p:sp>
    </p:spTree>
    <p:extLst>
      <p:ext uri="{BB962C8B-B14F-4D97-AF65-F5344CB8AC3E}">
        <p14:creationId xmlns:p14="http://schemas.microsoft.com/office/powerpoint/2010/main" val="3523725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b="1" dirty="0">
                <a:solidFill>
                  <a:srgbClr val="5B9BD5">
                    <a:lumMod val="50000"/>
                  </a:srgbClr>
                </a:solidFill>
                <a:latin typeface="+mn-lt"/>
                <a:ea typeface="+mn-ea"/>
                <a:cs typeface="Arial"/>
              </a:rPr>
              <a:t>DL PNRR: art. 2…i risultati al 2 aprile 2024</a:t>
            </a:r>
          </a:p>
        </p:txBody>
      </p:sp>
      <p:pic>
        <p:nvPicPr>
          <p:cNvPr id="2" name="Immagine 1">
            <a:extLst>
              <a:ext uri="{FF2B5EF4-FFF2-40B4-BE49-F238E27FC236}">
                <a16:creationId xmlns:a16="http://schemas.microsoft.com/office/drawing/2014/main" id="{F476B975-E039-EBA6-9DC4-208DC6115179}"/>
              </a:ext>
            </a:extLst>
          </p:cNvPr>
          <p:cNvPicPr>
            <a:picLocks noChangeAspect="1"/>
          </p:cNvPicPr>
          <p:nvPr/>
        </p:nvPicPr>
        <p:blipFill>
          <a:blip r:embed="rId2"/>
          <a:stretch>
            <a:fillRect/>
          </a:stretch>
        </p:blipFill>
        <p:spPr>
          <a:xfrm>
            <a:off x="840658" y="1295400"/>
            <a:ext cx="9867900" cy="1760220"/>
          </a:xfrm>
          <a:prstGeom prst="rect">
            <a:avLst/>
          </a:prstGeom>
        </p:spPr>
      </p:pic>
      <p:pic>
        <p:nvPicPr>
          <p:cNvPr id="4" name="Immagine 3">
            <a:extLst>
              <a:ext uri="{FF2B5EF4-FFF2-40B4-BE49-F238E27FC236}">
                <a16:creationId xmlns:a16="http://schemas.microsoft.com/office/drawing/2014/main" id="{6D0CB8FF-C4E7-3694-5FD3-9B17541C2DC3}"/>
              </a:ext>
            </a:extLst>
          </p:cNvPr>
          <p:cNvPicPr>
            <a:picLocks noChangeAspect="1"/>
          </p:cNvPicPr>
          <p:nvPr/>
        </p:nvPicPr>
        <p:blipFill>
          <a:blip r:embed="rId3"/>
          <a:stretch>
            <a:fillRect/>
          </a:stretch>
        </p:blipFill>
        <p:spPr>
          <a:xfrm>
            <a:off x="872367" y="3657600"/>
            <a:ext cx="10447020" cy="1760220"/>
          </a:xfrm>
          <a:prstGeom prst="rect">
            <a:avLst/>
          </a:prstGeom>
        </p:spPr>
      </p:pic>
    </p:spTree>
    <p:extLst>
      <p:ext uri="{BB962C8B-B14F-4D97-AF65-F5344CB8AC3E}">
        <p14:creationId xmlns:p14="http://schemas.microsoft.com/office/powerpoint/2010/main" val="1165005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b="1" dirty="0">
                <a:solidFill>
                  <a:srgbClr val="5B9BD5">
                    <a:lumMod val="50000"/>
                  </a:srgbClr>
                </a:solidFill>
                <a:latin typeface="+mn-lt"/>
                <a:ea typeface="+mn-ea"/>
                <a:cs typeface="Arial"/>
              </a:rPr>
              <a:t>DL PNRR: art. 2…i risultati al 2 aprile 2024</a:t>
            </a:r>
          </a:p>
        </p:txBody>
      </p:sp>
      <p:pic>
        <p:nvPicPr>
          <p:cNvPr id="2" name="Immagine 1">
            <a:extLst>
              <a:ext uri="{FF2B5EF4-FFF2-40B4-BE49-F238E27FC236}">
                <a16:creationId xmlns:a16="http://schemas.microsoft.com/office/drawing/2014/main" id="{0C1C94CC-9543-0500-23E4-E5D28C9AD6D4}"/>
              </a:ext>
            </a:extLst>
          </p:cNvPr>
          <p:cNvPicPr>
            <a:picLocks noChangeAspect="1"/>
          </p:cNvPicPr>
          <p:nvPr/>
        </p:nvPicPr>
        <p:blipFill>
          <a:blip r:embed="rId2"/>
          <a:stretch>
            <a:fillRect/>
          </a:stretch>
        </p:blipFill>
        <p:spPr>
          <a:xfrm>
            <a:off x="1392156" y="1445956"/>
            <a:ext cx="2232660" cy="2095500"/>
          </a:xfrm>
          <a:prstGeom prst="rect">
            <a:avLst/>
          </a:prstGeom>
        </p:spPr>
      </p:pic>
      <p:pic>
        <p:nvPicPr>
          <p:cNvPr id="4" name="Immagine 3">
            <a:extLst>
              <a:ext uri="{FF2B5EF4-FFF2-40B4-BE49-F238E27FC236}">
                <a16:creationId xmlns:a16="http://schemas.microsoft.com/office/drawing/2014/main" id="{97D8E633-3F45-2083-22D4-77CCFDB50DC0}"/>
              </a:ext>
            </a:extLst>
          </p:cNvPr>
          <p:cNvPicPr>
            <a:picLocks noChangeAspect="1"/>
          </p:cNvPicPr>
          <p:nvPr/>
        </p:nvPicPr>
        <p:blipFill>
          <a:blip r:embed="rId3"/>
          <a:stretch>
            <a:fillRect/>
          </a:stretch>
        </p:blipFill>
        <p:spPr>
          <a:xfrm>
            <a:off x="3764280" y="1445956"/>
            <a:ext cx="1432560" cy="2095500"/>
          </a:xfrm>
          <a:prstGeom prst="rect">
            <a:avLst/>
          </a:prstGeom>
        </p:spPr>
      </p:pic>
      <p:pic>
        <p:nvPicPr>
          <p:cNvPr id="5" name="Immagine 4">
            <a:extLst>
              <a:ext uri="{FF2B5EF4-FFF2-40B4-BE49-F238E27FC236}">
                <a16:creationId xmlns:a16="http://schemas.microsoft.com/office/drawing/2014/main" id="{8328F85A-04E4-F2F3-43BE-356E8EB05CB3}"/>
              </a:ext>
            </a:extLst>
          </p:cNvPr>
          <p:cNvPicPr>
            <a:picLocks noChangeAspect="1"/>
          </p:cNvPicPr>
          <p:nvPr/>
        </p:nvPicPr>
        <p:blipFill>
          <a:blip r:embed="rId4"/>
          <a:stretch>
            <a:fillRect/>
          </a:stretch>
        </p:blipFill>
        <p:spPr>
          <a:xfrm>
            <a:off x="5386727" y="1445956"/>
            <a:ext cx="1958340" cy="2095500"/>
          </a:xfrm>
          <a:prstGeom prst="rect">
            <a:avLst/>
          </a:prstGeom>
        </p:spPr>
      </p:pic>
      <p:pic>
        <p:nvPicPr>
          <p:cNvPr id="6" name="Immagine 5">
            <a:extLst>
              <a:ext uri="{FF2B5EF4-FFF2-40B4-BE49-F238E27FC236}">
                <a16:creationId xmlns:a16="http://schemas.microsoft.com/office/drawing/2014/main" id="{5FD1BE71-9BC4-B0F7-CD83-556A94D96E17}"/>
              </a:ext>
            </a:extLst>
          </p:cNvPr>
          <p:cNvPicPr>
            <a:picLocks noChangeAspect="1"/>
          </p:cNvPicPr>
          <p:nvPr/>
        </p:nvPicPr>
        <p:blipFill>
          <a:blip r:embed="rId5"/>
          <a:stretch>
            <a:fillRect/>
          </a:stretch>
        </p:blipFill>
        <p:spPr>
          <a:xfrm>
            <a:off x="7459980" y="1447800"/>
            <a:ext cx="1722120" cy="2095500"/>
          </a:xfrm>
          <a:prstGeom prst="rect">
            <a:avLst/>
          </a:prstGeom>
        </p:spPr>
      </p:pic>
      <p:pic>
        <p:nvPicPr>
          <p:cNvPr id="7" name="Immagine 6">
            <a:extLst>
              <a:ext uri="{FF2B5EF4-FFF2-40B4-BE49-F238E27FC236}">
                <a16:creationId xmlns:a16="http://schemas.microsoft.com/office/drawing/2014/main" id="{40E98FD7-0E54-6E25-3AC7-07B46ED3CF36}"/>
              </a:ext>
            </a:extLst>
          </p:cNvPr>
          <p:cNvPicPr>
            <a:picLocks noChangeAspect="1"/>
          </p:cNvPicPr>
          <p:nvPr/>
        </p:nvPicPr>
        <p:blipFill>
          <a:blip r:embed="rId6"/>
          <a:stretch>
            <a:fillRect/>
          </a:stretch>
        </p:blipFill>
        <p:spPr>
          <a:xfrm>
            <a:off x="9311640" y="1447800"/>
            <a:ext cx="2042160" cy="2095500"/>
          </a:xfrm>
          <a:prstGeom prst="rect">
            <a:avLst/>
          </a:prstGeom>
        </p:spPr>
      </p:pic>
      <p:sp>
        <p:nvSpPr>
          <p:cNvPr id="8" name="Rettangolo 7">
            <a:extLst>
              <a:ext uri="{FF2B5EF4-FFF2-40B4-BE49-F238E27FC236}">
                <a16:creationId xmlns:a16="http://schemas.microsoft.com/office/drawing/2014/main" id="{23AFCF73-178E-89B7-AB13-A663CCBAAD88}"/>
              </a:ext>
            </a:extLst>
          </p:cNvPr>
          <p:cNvSpPr/>
          <p:nvPr/>
        </p:nvSpPr>
        <p:spPr>
          <a:xfrm>
            <a:off x="1732813" y="3782961"/>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335 CUP</a:t>
            </a:r>
          </a:p>
          <a:p>
            <a:pPr algn="ctr"/>
            <a:r>
              <a:rPr lang="it-IT" dirty="0">
                <a:solidFill>
                  <a:schemeClr val="tx1"/>
                </a:solidFill>
              </a:rPr>
              <a:t>1,55%</a:t>
            </a:r>
          </a:p>
        </p:txBody>
      </p:sp>
      <p:sp>
        <p:nvSpPr>
          <p:cNvPr id="9" name="Rettangolo 8">
            <a:extLst>
              <a:ext uri="{FF2B5EF4-FFF2-40B4-BE49-F238E27FC236}">
                <a16:creationId xmlns:a16="http://schemas.microsoft.com/office/drawing/2014/main" id="{7B0D854F-FA42-5F4C-572F-AB1A6E92D842}"/>
              </a:ext>
            </a:extLst>
          </p:cNvPr>
          <p:cNvSpPr/>
          <p:nvPr/>
        </p:nvSpPr>
        <p:spPr>
          <a:xfrm>
            <a:off x="3694963" y="3775587"/>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672 CUP</a:t>
            </a:r>
          </a:p>
          <a:p>
            <a:pPr algn="ctr"/>
            <a:r>
              <a:rPr lang="it-IT" dirty="0">
                <a:solidFill>
                  <a:schemeClr val="tx1"/>
                </a:solidFill>
              </a:rPr>
              <a:t>3,12%</a:t>
            </a:r>
          </a:p>
        </p:txBody>
      </p:sp>
      <p:sp>
        <p:nvSpPr>
          <p:cNvPr id="10" name="Rettangolo 9">
            <a:extLst>
              <a:ext uri="{FF2B5EF4-FFF2-40B4-BE49-F238E27FC236}">
                <a16:creationId xmlns:a16="http://schemas.microsoft.com/office/drawing/2014/main" id="{F6F33D50-6DA6-C31B-CC6B-C5AE5ABC4C04}"/>
              </a:ext>
            </a:extLst>
          </p:cNvPr>
          <p:cNvSpPr/>
          <p:nvPr/>
        </p:nvSpPr>
        <p:spPr>
          <a:xfrm>
            <a:off x="5596890" y="3782961"/>
            <a:ext cx="1524000" cy="762000"/>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1.509 CUP</a:t>
            </a:r>
          </a:p>
          <a:p>
            <a:pPr algn="ctr"/>
            <a:r>
              <a:rPr lang="it-IT" dirty="0">
                <a:solidFill>
                  <a:schemeClr val="tx1"/>
                </a:solidFill>
              </a:rPr>
              <a:t>7,00%</a:t>
            </a:r>
          </a:p>
        </p:txBody>
      </p:sp>
      <p:sp>
        <p:nvSpPr>
          <p:cNvPr id="11" name="Rettangolo 10">
            <a:extLst>
              <a:ext uri="{FF2B5EF4-FFF2-40B4-BE49-F238E27FC236}">
                <a16:creationId xmlns:a16="http://schemas.microsoft.com/office/drawing/2014/main" id="{701977AD-6068-7B83-724A-70EF1FDCD1BE}"/>
              </a:ext>
            </a:extLst>
          </p:cNvPr>
          <p:cNvSpPr/>
          <p:nvPr/>
        </p:nvSpPr>
        <p:spPr>
          <a:xfrm>
            <a:off x="7559040" y="3761014"/>
            <a:ext cx="1524000" cy="762000"/>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1.861 CUP</a:t>
            </a:r>
          </a:p>
          <a:p>
            <a:pPr algn="ctr"/>
            <a:r>
              <a:rPr lang="it-IT" dirty="0">
                <a:solidFill>
                  <a:schemeClr val="tx1"/>
                </a:solidFill>
              </a:rPr>
              <a:t>8,63%</a:t>
            </a:r>
          </a:p>
        </p:txBody>
      </p:sp>
      <p:sp>
        <p:nvSpPr>
          <p:cNvPr id="12" name="Rettangolo 11">
            <a:extLst>
              <a:ext uri="{FF2B5EF4-FFF2-40B4-BE49-F238E27FC236}">
                <a16:creationId xmlns:a16="http://schemas.microsoft.com/office/drawing/2014/main" id="{3978140F-4196-719F-9D03-85984A97D799}"/>
              </a:ext>
            </a:extLst>
          </p:cNvPr>
          <p:cNvSpPr/>
          <p:nvPr/>
        </p:nvSpPr>
        <p:spPr>
          <a:xfrm>
            <a:off x="9570720" y="3761014"/>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683 CUP</a:t>
            </a:r>
          </a:p>
          <a:p>
            <a:pPr algn="ctr"/>
            <a:r>
              <a:rPr lang="it-IT" dirty="0">
                <a:solidFill>
                  <a:schemeClr val="tx1"/>
                </a:solidFill>
              </a:rPr>
              <a:t>3,17%</a:t>
            </a:r>
          </a:p>
        </p:txBody>
      </p:sp>
      <p:sp>
        <p:nvSpPr>
          <p:cNvPr id="13" name="Rettangolo 12">
            <a:extLst>
              <a:ext uri="{FF2B5EF4-FFF2-40B4-BE49-F238E27FC236}">
                <a16:creationId xmlns:a16="http://schemas.microsoft.com/office/drawing/2014/main" id="{15CF0E33-0E8B-5CEF-3D01-6FBF80478FFC}"/>
              </a:ext>
            </a:extLst>
          </p:cNvPr>
          <p:cNvSpPr/>
          <p:nvPr/>
        </p:nvSpPr>
        <p:spPr>
          <a:xfrm rot="16200000">
            <a:off x="177504" y="3898551"/>
            <a:ext cx="1247591"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EELL</a:t>
            </a:r>
          </a:p>
        </p:txBody>
      </p:sp>
      <p:sp>
        <p:nvSpPr>
          <p:cNvPr id="14" name="Rettangolo 13">
            <a:extLst>
              <a:ext uri="{FF2B5EF4-FFF2-40B4-BE49-F238E27FC236}">
                <a16:creationId xmlns:a16="http://schemas.microsoft.com/office/drawing/2014/main" id="{1352A223-1E52-D86A-5501-E73EDF927454}"/>
              </a:ext>
            </a:extLst>
          </p:cNvPr>
          <p:cNvSpPr/>
          <p:nvPr/>
        </p:nvSpPr>
        <p:spPr>
          <a:xfrm rot="16200000">
            <a:off x="190347" y="5525852"/>
            <a:ext cx="1221904"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PROVINCE</a:t>
            </a:r>
          </a:p>
        </p:txBody>
      </p:sp>
      <p:sp>
        <p:nvSpPr>
          <p:cNvPr id="15" name="Rettangolo 14">
            <a:extLst>
              <a:ext uri="{FF2B5EF4-FFF2-40B4-BE49-F238E27FC236}">
                <a16:creationId xmlns:a16="http://schemas.microsoft.com/office/drawing/2014/main" id="{3DB661EC-77FA-20B1-3903-22197AA2C8D2}"/>
              </a:ext>
            </a:extLst>
          </p:cNvPr>
          <p:cNvSpPr/>
          <p:nvPr/>
        </p:nvSpPr>
        <p:spPr>
          <a:xfrm>
            <a:off x="1732813" y="533400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50 CUP</a:t>
            </a:r>
          </a:p>
          <a:p>
            <a:pPr algn="ctr"/>
            <a:r>
              <a:rPr lang="it-IT" dirty="0">
                <a:solidFill>
                  <a:schemeClr val="tx1"/>
                </a:solidFill>
              </a:rPr>
              <a:t>2,37%</a:t>
            </a:r>
          </a:p>
        </p:txBody>
      </p:sp>
      <p:sp>
        <p:nvSpPr>
          <p:cNvPr id="16" name="Rettangolo 15">
            <a:extLst>
              <a:ext uri="{FF2B5EF4-FFF2-40B4-BE49-F238E27FC236}">
                <a16:creationId xmlns:a16="http://schemas.microsoft.com/office/drawing/2014/main" id="{A8208175-1B4D-D294-6A04-79F097131F23}"/>
              </a:ext>
            </a:extLst>
          </p:cNvPr>
          <p:cNvSpPr/>
          <p:nvPr/>
        </p:nvSpPr>
        <p:spPr>
          <a:xfrm>
            <a:off x="3694963" y="533400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60 CUP</a:t>
            </a:r>
          </a:p>
          <a:p>
            <a:pPr algn="ctr"/>
            <a:r>
              <a:rPr lang="it-IT" dirty="0">
                <a:solidFill>
                  <a:schemeClr val="tx1"/>
                </a:solidFill>
              </a:rPr>
              <a:t>2,84%</a:t>
            </a:r>
          </a:p>
        </p:txBody>
      </p:sp>
      <p:sp>
        <p:nvSpPr>
          <p:cNvPr id="17" name="Rettangolo 16">
            <a:extLst>
              <a:ext uri="{FF2B5EF4-FFF2-40B4-BE49-F238E27FC236}">
                <a16:creationId xmlns:a16="http://schemas.microsoft.com/office/drawing/2014/main" id="{1B65CD3D-444C-D1E5-C03C-9C186F3A38AF}"/>
              </a:ext>
            </a:extLst>
          </p:cNvPr>
          <p:cNvSpPr/>
          <p:nvPr/>
        </p:nvSpPr>
        <p:spPr>
          <a:xfrm>
            <a:off x="5596890" y="5334000"/>
            <a:ext cx="1524000" cy="762000"/>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167 CUP</a:t>
            </a:r>
          </a:p>
          <a:p>
            <a:pPr algn="ctr"/>
            <a:r>
              <a:rPr lang="it-IT" dirty="0">
                <a:solidFill>
                  <a:schemeClr val="tx1"/>
                </a:solidFill>
              </a:rPr>
              <a:t>7,92%</a:t>
            </a:r>
          </a:p>
        </p:txBody>
      </p:sp>
      <p:sp>
        <p:nvSpPr>
          <p:cNvPr id="18" name="Rettangolo 17">
            <a:extLst>
              <a:ext uri="{FF2B5EF4-FFF2-40B4-BE49-F238E27FC236}">
                <a16:creationId xmlns:a16="http://schemas.microsoft.com/office/drawing/2014/main" id="{8B907501-6324-9F88-9368-64F2662D29DD}"/>
              </a:ext>
            </a:extLst>
          </p:cNvPr>
          <p:cNvSpPr/>
          <p:nvPr/>
        </p:nvSpPr>
        <p:spPr>
          <a:xfrm>
            <a:off x="7559040" y="5334000"/>
            <a:ext cx="1524000" cy="7620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269 CUP</a:t>
            </a:r>
          </a:p>
          <a:p>
            <a:pPr algn="ctr"/>
            <a:r>
              <a:rPr lang="it-IT" dirty="0">
                <a:solidFill>
                  <a:schemeClr val="tx1"/>
                </a:solidFill>
              </a:rPr>
              <a:t>12,75%</a:t>
            </a:r>
          </a:p>
        </p:txBody>
      </p:sp>
      <p:sp>
        <p:nvSpPr>
          <p:cNvPr id="19" name="Rettangolo 18">
            <a:extLst>
              <a:ext uri="{FF2B5EF4-FFF2-40B4-BE49-F238E27FC236}">
                <a16:creationId xmlns:a16="http://schemas.microsoft.com/office/drawing/2014/main" id="{FFCEB8C8-0037-4E09-A297-74F0709C38C8}"/>
              </a:ext>
            </a:extLst>
          </p:cNvPr>
          <p:cNvSpPr/>
          <p:nvPr/>
        </p:nvSpPr>
        <p:spPr>
          <a:xfrm>
            <a:off x="9570720" y="533400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60 CUP</a:t>
            </a:r>
          </a:p>
          <a:p>
            <a:pPr algn="ctr"/>
            <a:r>
              <a:rPr lang="it-IT" dirty="0">
                <a:solidFill>
                  <a:schemeClr val="tx1"/>
                </a:solidFill>
              </a:rPr>
              <a:t>2,84%</a:t>
            </a:r>
          </a:p>
        </p:txBody>
      </p:sp>
    </p:spTree>
    <p:extLst>
      <p:ext uri="{BB962C8B-B14F-4D97-AF65-F5344CB8AC3E}">
        <p14:creationId xmlns:p14="http://schemas.microsoft.com/office/powerpoint/2010/main" val="4123767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b="1" dirty="0">
                <a:solidFill>
                  <a:srgbClr val="5B9BD5">
                    <a:lumMod val="50000"/>
                  </a:srgbClr>
                </a:solidFill>
                <a:latin typeface="+mn-lt"/>
                <a:ea typeface="+mn-ea"/>
                <a:cs typeface="Arial"/>
              </a:rPr>
              <a:t>DL PNRR: art. 2…i risultati al 2 aprile 2024</a:t>
            </a:r>
          </a:p>
        </p:txBody>
      </p:sp>
      <p:pic>
        <p:nvPicPr>
          <p:cNvPr id="2" name="Immagine 1">
            <a:extLst>
              <a:ext uri="{FF2B5EF4-FFF2-40B4-BE49-F238E27FC236}">
                <a16:creationId xmlns:a16="http://schemas.microsoft.com/office/drawing/2014/main" id="{C81D87EC-60D3-10DB-CF56-E89D415703ED}"/>
              </a:ext>
            </a:extLst>
          </p:cNvPr>
          <p:cNvPicPr>
            <a:picLocks noChangeAspect="1"/>
          </p:cNvPicPr>
          <p:nvPr/>
        </p:nvPicPr>
        <p:blipFill>
          <a:blip r:embed="rId2"/>
          <a:stretch>
            <a:fillRect/>
          </a:stretch>
        </p:blipFill>
        <p:spPr>
          <a:xfrm>
            <a:off x="1279361" y="1321210"/>
            <a:ext cx="2529840" cy="2095500"/>
          </a:xfrm>
          <a:prstGeom prst="rect">
            <a:avLst/>
          </a:prstGeom>
        </p:spPr>
      </p:pic>
      <p:pic>
        <p:nvPicPr>
          <p:cNvPr id="4" name="Immagine 3">
            <a:extLst>
              <a:ext uri="{FF2B5EF4-FFF2-40B4-BE49-F238E27FC236}">
                <a16:creationId xmlns:a16="http://schemas.microsoft.com/office/drawing/2014/main" id="{196AB4DE-BE48-54CA-6C6E-4D87482D1C52}"/>
              </a:ext>
            </a:extLst>
          </p:cNvPr>
          <p:cNvPicPr>
            <a:picLocks noChangeAspect="1"/>
          </p:cNvPicPr>
          <p:nvPr/>
        </p:nvPicPr>
        <p:blipFill>
          <a:blip r:embed="rId3"/>
          <a:stretch>
            <a:fillRect/>
          </a:stretch>
        </p:blipFill>
        <p:spPr>
          <a:xfrm>
            <a:off x="3960802" y="1328584"/>
            <a:ext cx="2110740" cy="2095500"/>
          </a:xfrm>
          <a:prstGeom prst="rect">
            <a:avLst/>
          </a:prstGeom>
        </p:spPr>
      </p:pic>
      <p:pic>
        <p:nvPicPr>
          <p:cNvPr id="5" name="Immagine 4">
            <a:extLst>
              <a:ext uri="{FF2B5EF4-FFF2-40B4-BE49-F238E27FC236}">
                <a16:creationId xmlns:a16="http://schemas.microsoft.com/office/drawing/2014/main" id="{FF9A3FB6-28CA-2A34-9274-90432F205FBF}"/>
              </a:ext>
            </a:extLst>
          </p:cNvPr>
          <p:cNvPicPr>
            <a:picLocks noChangeAspect="1"/>
          </p:cNvPicPr>
          <p:nvPr/>
        </p:nvPicPr>
        <p:blipFill>
          <a:blip r:embed="rId4"/>
          <a:stretch>
            <a:fillRect/>
          </a:stretch>
        </p:blipFill>
        <p:spPr>
          <a:xfrm>
            <a:off x="6347460" y="1328584"/>
            <a:ext cx="2110740" cy="2095500"/>
          </a:xfrm>
          <a:prstGeom prst="rect">
            <a:avLst/>
          </a:prstGeom>
        </p:spPr>
      </p:pic>
      <p:pic>
        <p:nvPicPr>
          <p:cNvPr id="6" name="Immagine 5">
            <a:extLst>
              <a:ext uri="{FF2B5EF4-FFF2-40B4-BE49-F238E27FC236}">
                <a16:creationId xmlns:a16="http://schemas.microsoft.com/office/drawing/2014/main" id="{DB9BE20E-991F-7A44-3489-228E408AEBC9}"/>
              </a:ext>
            </a:extLst>
          </p:cNvPr>
          <p:cNvPicPr>
            <a:picLocks noChangeAspect="1"/>
          </p:cNvPicPr>
          <p:nvPr/>
        </p:nvPicPr>
        <p:blipFill>
          <a:blip r:embed="rId5"/>
          <a:stretch>
            <a:fillRect/>
          </a:stretch>
        </p:blipFill>
        <p:spPr>
          <a:xfrm>
            <a:off x="8732520" y="1333500"/>
            <a:ext cx="2621280" cy="2095500"/>
          </a:xfrm>
          <a:prstGeom prst="rect">
            <a:avLst/>
          </a:prstGeom>
        </p:spPr>
      </p:pic>
      <p:sp>
        <p:nvSpPr>
          <p:cNvPr id="7" name="Rettangolo 6">
            <a:extLst>
              <a:ext uri="{FF2B5EF4-FFF2-40B4-BE49-F238E27FC236}">
                <a16:creationId xmlns:a16="http://schemas.microsoft.com/office/drawing/2014/main" id="{C9DBC55C-5506-CF76-EF3E-6B70B97CB13C}"/>
              </a:ext>
            </a:extLst>
          </p:cNvPr>
          <p:cNvSpPr/>
          <p:nvPr/>
        </p:nvSpPr>
        <p:spPr>
          <a:xfrm>
            <a:off x="1782281" y="3611858"/>
            <a:ext cx="1524000" cy="7620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3.087 CUP</a:t>
            </a:r>
          </a:p>
          <a:p>
            <a:pPr algn="ctr"/>
            <a:r>
              <a:rPr lang="it-IT" dirty="0">
                <a:solidFill>
                  <a:schemeClr val="tx1"/>
                </a:solidFill>
              </a:rPr>
              <a:t>14,32%</a:t>
            </a:r>
          </a:p>
        </p:txBody>
      </p:sp>
      <p:sp>
        <p:nvSpPr>
          <p:cNvPr id="8" name="Rettangolo 7">
            <a:extLst>
              <a:ext uri="{FF2B5EF4-FFF2-40B4-BE49-F238E27FC236}">
                <a16:creationId xmlns:a16="http://schemas.microsoft.com/office/drawing/2014/main" id="{0AC2DBDE-3516-9418-D562-E862946EAFD2}"/>
              </a:ext>
            </a:extLst>
          </p:cNvPr>
          <p:cNvSpPr/>
          <p:nvPr/>
        </p:nvSpPr>
        <p:spPr>
          <a:xfrm>
            <a:off x="4254172" y="3621690"/>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699 CUP</a:t>
            </a:r>
          </a:p>
          <a:p>
            <a:pPr algn="ctr"/>
            <a:r>
              <a:rPr lang="it-IT" dirty="0">
                <a:solidFill>
                  <a:schemeClr val="tx1"/>
                </a:solidFill>
              </a:rPr>
              <a:t>3,24%</a:t>
            </a:r>
          </a:p>
        </p:txBody>
      </p:sp>
      <p:sp>
        <p:nvSpPr>
          <p:cNvPr id="9" name="Rettangolo 8">
            <a:extLst>
              <a:ext uri="{FF2B5EF4-FFF2-40B4-BE49-F238E27FC236}">
                <a16:creationId xmlns:a16="http://schemas.microsoft.com/office/drawing/2014/main" id="{E8811A63-CD6C-5CA5-388A-716CBC3A187B}"/>
              </a:ext>
            </a:extLst>
          </p:cNvPr>
          <p:cNvSpPr/>
          <p:nvPr/>
        </p:nvSpPr>
        <p:spPr>
          <a:xfrm>
            <a:off x="6640830" y="3651187"/>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675 CUP</a:t>
            </a:r>
          </a:p>
          <a:p>
            <a:pPr algn="ctr"/>
            <a:r>
              <a:rPr lang="it-IT" dirty="0">
                <a:solidFill>
                  <a:schemeClr val="tx1"/>
                </a:solidFill>
              </a:rPr>
              <a:t>3,13%</a:t>
            </a:r>
          </a:p>
        </p:txBody>
      </p:sp>
      <p:sp>
        <p:nvSpPr>
          <p:cNvPr id="10" name="Rettangolo 9">
            <a:extLst>
              <a:ext uri="{FF2B5EF4-FFF2-40B4-BE49-F238E27FC236}">
                <a16:creationId xmlns:a16="http://schemas.microsoft.com/office/drawing/2014/main" id="{4D2E12F5-FA3E-44EF-F07F-CF38A318BB42}"/>
              </a:ext>
            </a:extLst>
          </p:cNvPr>
          <p:cNvSpPr/>
          <p:nvPr/>
        </p:nvSpPr>
        <p:spPr>
          <a:xfrm>
            <a:off x="9342124" y="3651187"/>
            <a:ext cx="1524000" cy="7620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2.195 CUP</a:t>
            </a:r>
          </a:p>
          <a:p>
            <a:pPr algn="ctr"/>
            <a:r>
              <a:rPr lang="it-IT" dirty="0">
                <a:solidFill>
                  <a:schemeClr val="tx1"/>
                </a:solidFill>
              </a:rPr>
              <a:t>10,18%</a:t>
            </a:r>
          </a:p>
        </p:txBody>
      </p:sp>
      <p:sp>
        <p:nvSpPr>
          <p:cNvPr id="11" name="Rettangolo 10">
            <a:extLst>
              <a:ext uri="{FF2B5EF4-FFF2-40B4-BE49-F238E27FC236}">
                <a16:creationId xmlns:a16="http://schemas.microsoft.com/office/drawing/2014/main" id="{D061A070-E312-ED15-ADB6-8DC7C9BBDAD3}"/>
              </a:ext>
            </a:extLst>
          </p:cNvPr>
          <p:cNvSpPr/>
          <p:nvPr/>
        </p:nvSpPr>
        <p:spPr>
          <a:xfrm rot="16200000">
            <a:off x="115253" y="3726157"/>
            <a:ext cx="1247591"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EELL</a:t>
            </a:r>
          </a:p>
        </p:txBody>
      </p:sp>
      <p:sp>
        <p:nvSpPr>
          <p:cNvPr id="12" name="Rettangolo 11">
            <a:extLst>
              <a:ext uri="{FF2B5EF4-FFF2-40B4-BE49-F238E27FC236}">
                <a16:creationId xmlns:a16="http://schemas.microsoft.com/office/drawing/2014/main" id="{BB27C58C-D355-8DA1-5A81-CADEFDAE4950}"/>
              </a:ext>
            </a:extLst>
          </p:cNvPr>
          <p:cNvSpPr/>
          <p:nvPr/>
        </p:nvSpPr>
        <p:spPr>
          <a:xfrm rot="16200000">
            <a:off x="128097" y="5373452"/>
            <a:ext cx="1221904" cy="533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2">
                    <a:lumMod val="75000"/>
                  </a:schemeClr>
                </a:solidFill>
              </a:rPr>
              <a:t>PROVINCE</a:t>
            </a:r>
          </a:p>
        </p:txBody>
      </p:sp>
      <p:sp>
        <p:nvSpPr>
          <p:cNvPr id="13" name="Rettangolo 12">
            <a:extLst>
              <a:ext uri="{FF2B5EF4-FFF2-40B4-BE49-F238E27FC236}">
                <a16:creationId xmlns:a16="http://schemas.microsoft.com/office/drawing/2014/main" id="{8FF87842-07AF-AA3D-97E5-FD660BA19DF3}"/>
              </a:ext>
            </a:extLst>
          </p:cNvPr>
          <p:cNvSpPr/>
          <p:nvPr/>
        </p:nvSpPr>
        <p:spPr>
          <a:xfrm>
            <a:off x="1782281" y="5259152"/>
            <a:ext cx="1524000" cy="7620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338 CUP</a:t>
            </a:r>
          </a:p>
          <a:p>
            <a:pPr algn="ctr"/>
            <a:r>
              <a:rPr lang="it-IT" dirty="0">
                <a:solidFill>
                  <a:schemeClr val="tx1"/>
                </a:solidFill>
              </a:rPr>
              <a:t>16,03%</a:t>
            </a:r>
          </a:p>
        </p:txBody>
      </p:sp>
      <p:sp>
        <p:nvSpPr>
          <p:cNvPr id="14" name="Rettangolo 13">
            <a:extLst>
              <a:ext uri="{FF2B5EF4-FFF2-40B4-BE49-F238E27FC236}">
                <a16:creationId xmlns:a16="http://schemas.microsoft.com/office/drawing/2014/main" id="{412DCD4E-60CD-6CD9-35F2-DDB0951CED99}"/>
              </a:ext>
            </a:extLst>
          </p:cNvPr>
          <p:cNvSpPr/>
          <p:nvPr/>
        </p:nvSpPr>
        <p:spPr>
          <a:xfrm>
            <a:off x="4254172" y="5259152"/>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61 CUP</a:t>
            </a:r>
          </a:p>
          <a:p>
            <a:pPr algn="ctr"/>
            <a:r>
              <a:rPr lang="it-IT" dirty="0">
                <a:solidFill>
                  <a:schemeClr val="tx1"/>
                </a:solidFill>
              </a:rPr>
              <a:t>2,89%</a:t>
            </a:r>
          </a:p>
        </p:txBody>
      </p:sp>
      <p:sp>
        <p:nvSpPr>
          <p:cNvPr id="15" name="Rettangolo 14">
            <a:extLst>
              <a:ext uri="{FF2B5EF4-FFF2-40B4-BE49-F238E27FC236}">
                <a16:creationId xmlns:a16="http://schemas.microsoft.com/office/drawing/2014/main" id="{77147B19-F7FA-D124-3E0D-7499752715AD}"/>
              </a:ext>
            </a:extLst>
          </p:cNvPr>
          <p:cNvSpPr/>
          <p:nvPr/>
        </p:nvSpPr>
        <p:spPr>
          <a:xfrm>
            <a:off x="6640830" y="5248214"/>
            <a:ext cx="1524000" cy="762000"/>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60 CUP</a:t>
            </a:r>
          </a:p>
          <a:p>
            <a:pPr algn="ctr"/>
            <a:r>
              <a:rPr lang="it-IT" dirty="0">
                <a:solidFill>
                  <a:schemeClr val="tx1"/>
                </a:solidFill>
              </a:rPr>
              <a:t>2,16%</a:t>
            </a:r>
          </a:p>
        </p:txBody>
      </p:sp>
      <p:sp>
        <p:nvSpPr>
          <p:cNvPr id="16" name="Rettangolo 15">
            <a:extLst>
              <a:ext uri="{FF2B5EF4-FFF2-40B4-BE49-F238E27FC236}">
                <a16:creationId xmlns:a16="http://schemas.microsoft.com/office/drawing/2014/main" id="{F62E713A-903E-37FD-7D12-AA2B5DCF8CC9}"/>
              </a:ext>
            </a:extLst>
          </p:cNvPr>
          <p:cNvSpPr/>
          <p:nvPr/>
        </p:nvSpPr>
        <p:spPr>
          <a:xfrm>
            <a:off x="9342124" y="5259152"/>
            <a:ext cx="1524000" cy="7620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216 CUP</a:t>
            </a:r>
          </a:p>
          <a:p>
            <a:pPr algn="ctr"/>
            <a:r>
              <a:rPr lang="it-IT" dirty="0">
                <a:solidFill>
                  <a:schemeClr val="tx1"/>
                </a:solidFill>
              </a:rPr>
              <a:t>10,24%</a:t>
            </a:r>
          </a:p>
        </p:txBody>
      </p:sp>
    </p:spTree>
    <p:extLst>
      <p:ext uri="{BB962C8B-B14F-4D97-AF65-F5344CB8AC3E}">
        <p14:creationId xmlns:p14="http://schemas.microsoft.com/office/powerpoint/2010/main" val="3185521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37489" y="307670"/>
            <a:ext cx="1300480" cy="452120"/>
          </a:xfrm>
          <a:prstGeom prst="rect">
            <a:avLst/>
          </a:prstGeom>
        </p:spPr>
        <p:txBody>
          <a:bodyPr vert="horz" wrap="square" lIns="0" tIns="12065" rIns="0" bIns="0" rtlCol="0">
            <a:spAutoFit/>
          </a:bodyPr>
          <a:lstStyle/>
          <a:p>
            <a:pPr marL="12700">
              <a:lnSpc>
                <a:spcPct val="100000"/>
              </a:lnSpc>
              <a:spcBef>
                <a:spcPts val="95"/>
              </a:spcBef>
            </a:pPr>
            <a:r>
              <a:rPr u="none" spc="-45" dirty="0"/>
              <a:t>A</a:t>
            </a:r>
            <a:r>
              <a:rPr u="none" spc="-10" dirty="0"/>
              <a:t>GE</a:t>
            </a:r>
            <a:r>
              <a:rPr u="none" spc="-20" dirty="0"/>
              <a:t>N</a:t>
            </a:r>
            <a:r>
              <a:rPr u="none" spc="-65" dirty="0"/>
              <a:t>D</a:t>
            </a:r>
            <a:r>
              <a:rPr u="none" spc="-5" dirty="0"/>
              <a:t>A</a:t>
            </a:r>
          </a:p>
        </p:txBody>
      </p:sp>
      <p:sp>
        <p:nvSpPr>
          <p:cNvPr id="3" name="object 3"/>
          <p:cNvSpPr txBox="1"/>
          <p:nvPr/>
        </p:nvSpPr>
        <p:spPr>
          <a:xfrm>
            <a:off x="437489" y="1371600"/>
            <a:ext cx="10916311" cy="2387192"/>
          </a:xfrm>
          <a:prstGeom prst="rect">
            <a:avLst/>
          </a:prstGeom>
        </p:spPr>
        <p:txBody>
          <a:bodyPr vert="horz" wrap="square" lIns="0" tIns="225425" rIns="0" bIns="0" rtlCol="0">
            <a:spAutoFit/>
          </a:bodyPr>
          <a:lstStyle/>
          <a:p>
            <a:pPr marL="469900" indent="-457834">
              <a:lnSpc>
                <a:spcPct val="100000"/>
              </a:lnSpc>
              <a:spcBef>
                <a:spcPts val="1680"/>
              </a:spcBef>
              <a:buFont typeface="Wingdings"/>
              <a:buChar char=""/>
              <a:tabLst>
                <a:tab pos="469900" algn="l"/>
                <a:tab pos="470534" algn="l"/>
              </a:tabLst>
            </a:pPr>
            <a:r>
              <a:rPr sz="2800" spc="-15" dirty="0" err="1">
                <a:solidFill>
                  <a:srgbClr val="1F4E79"/>
                </a:solidFill>
                <a:latin typeface="Calibri"/>
                <a:cs typeface="Calibri"/>
              </a:rPr>
              <a:t>Revisione</a:t>
            </a:r>
            <a:r>
              <a:rPr sz="2800" spc="5" dirty="0">
                <a:solidFill>
                  <a:srgbClr val="1F4E79"/>
                </a:solidFill>
                <a:latin typeface="Calibri"/>
                <a:cs typeface="Calibri"/>
              </a:rPr>
              <a:t> </a:t>
            </a:r>
            <a:r>
              <a:rPr sz="2800" spc="-5" dirty="0">
                <a:solidFill>
                  <a:srgbClr val="1F4E79"/>
                </a:solidFill>
                <a:latin typeface="Calibri"/>
                <a:cs typeface="Calibri"/>
              </a:rPr>
              <a:t>PNRR:</a:t>
            </a:r>
            <a:r>
              <a:rPr sz="2800" spc="30" dirty="0">
                <a:solidFill>
                  <a:srgbClr val="1F4E79"/>
                </a:solidFill>
                <a:latin typeface="Calibri"/>
                <a:cs typeface="Calibri"/>
              </a:rPr>
              <a:t> </a:t>
            </a:r>
            <a:r>
              <a:rPr sz="2800" spc="-10" dirty="0">
                <a:solidFill>
                  <a:srgbClr val="1F4E79"/>
                </a:solidFill>
                <a:latin typeface="Calibri"/>
                <a:cs typeface="Calibri"/>
              </a:rPr>
              <a:t>cosa</a:t>
            </a:r>
            <a:r>
              <a:rPr sz="2800" spc="-5" dirty="0">
                <a:solidFill>
                  <a:srgbClr val="1F4E79"/>
                </a:solidFill>
                <a:latin typeface="Calibri"/>
                <a:cs typeface="Calibri"/>
              </a:rPr>
              <a:t> è</a:t>
            </a:r>
            <a:r>
              <a:rPr sz="2800" spc="5" dirty="0">
                <a:solidFill>
                  <a:srgbClr val="1F4E79"/>
                </a:solidFill>
                <a:latin typeface="Calibri"/>
                <a:cs typeface="Calibri"/>
              </a:rPr>
              <a:t> </a:t>
            </a:r>
            <a:r>
              <a:rPr sz="2800" spc="-15" dirty="0" err="1">
                <a:solidFill>
                  <a:srgbClr val="1F4E79"/>
                </a:solidFill>
                <a:latin typeface="Calibri"/>
                <a:cs typeface="Calibri"/>
              </a:rPr>
              <a:t>cambiato</a:t>
            </a:r>
            <a:r>
              <a:rPr sz="2800" spc="-5" dirty="0">
                <a:solidFill>
                  <a:srgbClr val="1F4E79"/>
                </a:solidFill>
                <a:latin typeface="Calibri"/>
                <a:cs typeface="Calibri"/>
              </a:rPr>
              <a:t> </a:t>
            </a:r>
            <a:endParaRPr lang="it-IT" sz="2800" dirty="0">
              <a:solidFill>
                <a:srgbClr val="1F4E79"/>
              </a:solidFill>
              <a:latin typeface="Calibri"/>
              <a:cs typeface="Calibri"/>
            </a:endParaRPr>
          </a:p>
          <a:p>
            <a:pPr marL="469900" indent="-457834">
              <a:spcBef>
                <a:spcPts val="1685"/>
              </a:spcBef>
              <a:buFont typeface="Wingdings"/>
              <a:buChar char=""/>
              <a:tabLst>
                <a:tab pos="469900" algn="l"/>
                <a:tab pos="470534" algn="l"/>
              </a:tabLst>
            </a:pPr>
            <a:r>
              <a:rPr lang="it-IT" sz="2800" spc="-15" dirty="0">
                <a:solidFill>
                  <a:srgbClr val="1F4E79"/>
                </a:solidFill>
                <a:cs typeface="Calibri"/>
              </a:rPr>
              <a:t>DL PNRR n. 19/2024: art. 2 valutazione e analisi </a:t>
            </a:r>
          </a:p>
          <a:p>
            <a:pPr marL="469900" indent="-457834">
              <a:lnSpc>
                <a:spcPct val="100000"/>
              </a:lnSpc>
              <a:spcBef>
                <a:spcPts val="1685"/>
              </a:spcBef>
              <a:buFont typeface="Wingdings"/>
              <a:buChar char=""/>
              <a:tabLst>
                <a:tab pos="469900" algn="l"/>
                <a:tab pos="470534" algn="l"/>
              </a:tabLst>
            </a:pPr>
            <a:r>
              <a:rPr lang="it-IT" sz="2800" spc="-15" dirty="0">
                <a:solidFill>
                  <a:srgbClr val="1F4E79"/>
                </a:solidFill>
                <a:latin typeface="Calibri"/>
                <a:cs typeface="Calibri"/>
              </a:rPr>
              <a:t>DL PNRR n. 19/2024: principali norme interesse…post conversione e le ultime circolari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2502" y="95369"/>
            <a:ext cx="11013698" cy="566181"/>
          </a:xfrm>
          <a:prstGeom prst="rect">
            <a:avLst/>
          </a:prstGeom>
        </p:spPr>
        <p:txBody>
          <a:bodyPr vert="horz" wrap="square" lIns="0" tIns="12065" rIns="0" bIns="0" rtlCol="0">
            <a:spAutoFit/>
          </a:bodyPr>
          <a:lstStyle/>
          <a:p>
            <a:pPr marL="12700">
              <a:lnSpc>
                <a:spcPct val="100000"/>
              </a:lnSpc>
              <a:spcBef>
                <a:spcPts val="95"/>
              </a:spcBef>
            </a:pPr>
            <a:r>
              <a:rPr lang="it-IT" sz="3600" b="1" dirty="0">
                <a:solidFill>
                  <a:srgbClr val="5B9BD5">
                    <a:lumMod val="50000"/>
                  </a:srgbClr>
                </a:solidFill>
                <a:latin typeface="+mn-lt"/>
                <a:ea typeface="+mn-ea"/>
                <a:cs typeface="Arial"/>
              </a:rPr>
              <a:t>DL PNRR n. 19 del 2024 – art. 2, </a:t>
            </a:r>
            <a:r>
              <a:rPr lang="it-IT" sz="3600" b="1" dirty="0">
                <a:solidFill>
                  <a:srgbClr val="FF0000"/>
                </a:solidFill>
                <a:latin typeface="+mn-lt"/>
                <a:ea typeface="+mn-ea"/>
                <a:cs typeface="Arial"/>
              </a:rPr>
              <a:t>post conversione</a:t>
            </a:r>
            <a:endParaRPr sz="3600" b="1" dirty="0">
              <a:solidFill>
                <a:srgbClr val="FF0000"/>
              </a:solidFill>
              <a:latin typeface="+mn-lt"/>
              <a:ea typeface="+mn-ea"/>
              <a:cs typeface="Arial"/>
            </a:endParaRPr>
          </a:p>
        </p:txBody>
      </p:sp>
      <p:sp>
        <p:nvSpPr>
          <p:cNvPr id="6" name="object 3">
            <a:extLst>
              <a:ext uri="{FF2B5EF4-FFF2-40B4-BE49-F238E27FC236}">
                <a16:creationId xmlns:a16="http://schemas.microsoft.com/office/drawing/2014/main" id="{A1AB8382-7FD6-E1E2-8A3E-EB528E3B3FC2}"/>
              </a:ext>
            </a:extLst>
          </p:cNvPr>
          <p:cNvSpPr txBox="1"/>
          <p:nvPr/>
        </p:nvSpPr>
        <p:spPr>
          <a:xfrm>
            <a:off x="475297" y="1066800"/>
            <a:ext cx="11241405" cy="4573688"/>
          </a:xfrm>
          <a:prstGeom prst="rect">
            <a:avLst/>
          </a:prstGeom>
        </p:spPr>
        <p:txBody>
          <a:bodyPr vert="horz" wrap="square" lIns="0" tIns="48895" rIns="0" bIns="0" rtlCol="0">
            <a:spAutoFit/>
          </a:bodyPr>
          <a:lstStyle/>
          <a:p>
            <a:pPr algn="just"/>
            <a:r>
              <a:rPr lang="it-IT" sz="2100" spc="-5" dirty="0">
                <a:solidFill>
                  <a:srgbClr val="1F4E79"/>
                </a:solidFill>
                <a:cs typeface="Calibri"/>
              </a:rPr>
              <a:t>1. Al fine di assicurare il conseguimento, anche in via prospettica, dei traguardi e degli obiettivi intermedi e finali delle misure e dei relativi interventi previsti dal Piano nazionale di ripresa e resilienza (PNRR), i soggetti attuatori dei programmi e degli interventi provvedono a rendere disponibile ovvero ad aggiornare sul sistema informatico «</a:t>
            </a:r>
            <a:r>
              <a:rPr lang="it-IT" sz="2100" spc="-5" dirty="0" err="1">
                <a:solidFill>
                  <a:srgbClr val="1F4E79"/>
                </a:solidFill>
                <a:cs typeface="Calibri"/>
              </a:rPr>
              <a:t>ReGiS</a:t>
            </a:r>
            <a:r>
              <a:rPr lang="it-IT" sz="2100" spc="-5" dirty="0">
                <a:solidFill>
                  <a:srgbClr val="1F4E79"/>
                </a:solidFill>
                <a:cs typeface="Calibri"/>
              </a:rPr>
              <a:t>» …., </a:t>
            </a:r>
            <a:r>
              <a:rPr lang="it-IT" sz="2100" spc="-5" dirty="0">
                <a:solidFill>
                  <a:srgbClr val="1F4E79"/>
                </a:solidFill>
                <a:highlight>
                  <a:srgbClr val="FFFF00"/>
                </a:highlight>
                <a:cs typeface="Calibri"/>
              </a:rPr>
              <a:t>entro trenta giorni dalla data di entrata in vigore della legge di conversione del presente decreto </a:t>
            </a:r>
            <a:r>
              <a:rPr lang="it-IT" sz="2100" b="1" spc="-5" dirty="0">
                <a:solidFill>
                  <a:srgbClr val="FF0000"/>
                </a:solidFill>
                <a:highlight>
                  <a:srgbClr val="FFFF00"/>
                </a:highlight>
                <a:cs typeface="Calibri"/>
              </a:rPr>
              <a:t>(31 maggio 2024)</a:t>
            </a:r>
            <a:r>
              <a:rPr lang="it-IT" sz="2100" spc="-5" dirty="0">
                <a:solidFill>
                  <a:srgbClr val="1F4E79"/>
                </a:solidFill>
                <a:cs typeface="Calibri"/>
              </a:rPr>
              <a:t>, il cronoprogramma procedurale e finanziario di ciascun programma e intervento, </a:t>
            </a:r>
            <a:r>
              <a:rPr lang="it-IT" sz="2100" b="1" u="sng" spc="-5" dirty="0">
                <a:solidFill>
                  <a:srgbClr val="FF0000"/>
                </a:solidFill>
                <a:highlight>
                  <a:srgbClr val="FFFF00"/>
                </a:highlight>
                <a:cs typeface="Calibri"/>
              </a:rPr>
              <a:t>aggiornato alla data di entrata in vigore della legge di conversione del presente decreto</a:t>
            </a:r>
            <a:r>
              <a:rPr lang="it-IT" sz="2100" spc="-5" dirty="0">
                <a:solidFill>
                  <a:srgbClr val="1F4E79"/>
                </a:solidFill>
                <a:cs typeface="Calibri"/>
              </a:rPr>
              <a:t>, con l'indicazione dello stato di avanzamento e dei pagamenti alla predetta data. L'unità di missione ovvero la struttura di livello dirigenziale generale dell'amministrazione centrale, titolare della misura, ….., provvede entro i successivi trenta giorni ad attestare tramite il predetto sistema informatico «</a:t>
            </a:r>
            <a:r>
              <a:rPr lang="it-IT" sz="2100" spc="-5" dirty="0" err="1">
                <a:solidFill>
                  <a:srgbClr val="1F4E79"/>
                </a:solidFill>
                <a:cs typeface="Calibri"/>
              </a:rPr>
              <a:t>ReGiS</a:t>
            </a:r>
            <a:r>
              <a:rPr lang="it-IT" sz="2100" spc="-5" dirty="0">
                <a:solidFill>
                  <a:srgbClr val="1F4E79"/>
                </a:solidFill>
                <a:cs typeface="Calibri"/>
              </a:rPr>
              <a:t>» che i cronoprogrammi relativi ai singoli interventi inseriti dai soggetti attuatori </a:t>
            </a:r>
            <a:r>
              <a:rPr lang="it-IT" sz="2100" spc="-5" dirty="0">
                <a:solidFill>
                  <a:srgbClr val="1F4E79"/>
                </a:solidFill>
                <a:highlight>
                  <a:srgbClr val="FFFF00"/>
                </a:highlight>
                <a:cs typeface="Calibri"/>
              </a:rPr>
              <a:t>contengono tutte le informazioni concernenti lo stato di attuazione degli interventi e che tale stato di attuazione assicura il raggiungimento dei traguardi e degli obiettivi nei tempi previsti dal PNRR.</a:t>
            </a:r>
            <a:r>
              <a:rPr lang="it-IT" sz="2100" spc="-5" dirty="0">
                <a:solidFill>
                  <a:srgbClr val="1F4E79"/>
                </a:solidFill>
                <a:cs typeface="Calibri"/>
              </a:rPr>
              <a:t> Le disposizioni di cui al primo e al secondo periodo si applicano anche alle amministrazioni centrali, titolari di misure e di interventi, che svolgono le funzioni di soggetto attuatore</a:t>
            </a:r>
          </a:p>
        </p:txBody>
      </p:sp>
    </p:spTree>
    <p:extLst>
      <p:ext uri="{BB962C8B-B14F-4D97-AF65-F5344CB8AC3E}">
        <p14:creationId xmlns:p14="http://schemas.microsoft.com/office/powerpoint/2010/main" val="3518160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12168" y="304800"/>
            <a:ext cx="7031990" cy="452120"/>
          </a:xfrm>
          <a:prstGeom prst="rect">
            <a:avLst/>
          </a:prstGeom>
        </p:spPr>
        <p:txBody>
          <a:bodyPr vert="horz" wrap="square" lIns="0" tIns="12065" rIns="0" bIns="0" rtlCol="0">
            <a:spAutoFit/>
          </a:bodyPr>
          <a:lstStyle/>
          <a:p>
            <a:pPr marL="12700">
              <a:lnSpc>
                <a:spcPct val="100000"/>
              </a:lnSpc>
              <a:spcBef>
                <a:spcPts val="95"/>
              </a:spcBef>
            </a:pPr>
            <a:r>
              <a:rPr lang="it-IT" u="none" spc="-15" dirty="0"/>
              <a:t>DL PNRR n. 19 del 2024 – art. 9</a:t>
            </a:r>
            <a:endParaRPr u="none" spc="-15" dirty="0"/>
          </a:p>
        </p:txBody>
      </p:sp>
      <p:sp>
        <p:nvSpPr>
          <p:cNvPr id="3" name="object 3"/>
          <p:cNvSpPr txBox="1"/>
          <p:nvPr/>
        </p:nvSpPr>
        <p:spPr>
          <a:xfrm>
            <a:off x="475297" y="914400"/>
            <a:ext cx="11241405" cy="4789132"/>
          </a:xfrm>
          <a:prstGeom prst="rect">
            <a:avLst/>
          </a:prstGeom>
        </p:spPr>
        <p:txBody>
          <a:bodyPr vert="horz" wrap="square" lIns="0" tIns="48895" rIns="0" bIns="0" rtlCol="0">
            <a:spAutoFit/>
          </a:bodyPr>
          <a:lstStyle/>
          <a:p>
            <a:pPr algn="just"/>
            <a:r>
              <a:rPr lang="it-IT" sz="2200" spc="-5" dirty="0">
                <a:solidFill>
                  <a:srgbClr val="1F4E79"/>
                </a:solidFill>
                <a:cs typeface="Calibri"/>
              </a:rPr>
              <a:t>Al fine di rendere maggiormente efficace il monitoraggio su base territoriale degli interventi del PNRR, di favorire le sinergie tra le diverse amministrazioni e i soggetti attuatori operanti nel medesimo territorio, nonché di migliorare l’attività di supporto in favore degli enti territoriali anche promuovendo le migliori prassi, </a:t>
            </a:r>
            <a:r>
              <a:rPr lang="it-IT" sz="2200" b="1" dirty="0">
                <a:solidFill>
                  <a:srgbClr val="C00000"/>
                </a:solidFill>
              </a:rPr>
              <a:t>presso ciascuna prefettura </a:t>
            </a:r>
            <a:r>
              <a:rPr lang="it-IT" sz="2200" spc="-5" dirty="0">
                <a:solidFill>
                  <a:srgbClr val="1F4E79"/>
                </a:solidFill>
                <a:cs typeface="Calibri"/>
              </a:rPr>
              <a:t>– ufficio territoriale di Governo è istituita </a:t>
            </a:r>
            <a:r>
              <a:rPr lang="it-IT" sz="2200" b="1" dirty="0">
                <a:solidFill>
                  <a:srgbClr val="C00000"/>
                </a:solidFill>
              </a:rPr>
              <a:t>una cabina di coordinamento, presieduta dal prefetto o da un suo delegato</a:t>
            </a:r>
            <a:r>
              <a:rPr lang="it-IT" sz="2200" spc="-5" dirty="0">
                <a:solidFill>
                  <a:srgbClr val="1F4E79"/>
                </a:solidFill>
                <a:cs typeface="Calibri"/>
              </a:rPr>
              <a:t>, per la definizione del piano di azione per l’efficace attuazione dei programmi e degli interventi previsti dal PNRR in ambito provinciale.</a:t>
            </a:r>
          </a:p>
          <a:p>
            <a:pPr algn="just"/>
            <a:endParaRPr lang="it-IT" sz="2200" spc="-5" dirty="0">
              <a:solidFill>
                <a:srgbClr val="1F4E79"/>
              </a:solidFill>
              <a:cs typeface="Calibri"/>
            </a:endParaRPr>
          </a:p>
          <a:p>
            <a:pPr algn="just"/>
            <a:r>
              <a:rPr lang="it-IT" sz="2200" spc="-5" dirty="0">
                <a:solidFill>
                  <a:srgbClr val="1F4E79"/>
                </a:solidFill>
                <a:cs typeface="Calibri"/>
              </a:rPr>
              <a:t>Alla cabina di coordinamento partecipano il </a:t>
            </a:r>
            <a:r>
              <a:rPr lang="it-IT" sz="2200" b="1" dirty="0">
                <a:solidFill>
                  <a:srgbClr val="C00000"/>
                </a:solidFill>
              </a:rPr>
              <a:t>Presidente della provincia o il sindaco della città metropolitana </a:t>
            </a:r>
            <a:r>
              <a:rPr lang="it-IT" sz="2200" spc="-5" dirty="0">
                <a:solidFill>
                  <a:srgbClr val="1F4E79"/>
                </a:solidFill>
                <a:cs typeface="Calibri"/>
              </a:rPr>
              <a:t>o loro delegati, </a:t>
            </a:r>
            <a:r>
              <a:rPr lang="it-IT" sz="2200" b="1" dirty="0">
                <a:solidFill>
                  <a:srgbClr val="C00000"/>
                </a:solidFill>
              </a:rPr>
              <a:t>un rappresentante della regione </a:t>
            </a:r>
            <a:r>
              <a:rPr lang="it-IT" sz="2200" spc="-5" dirty="0">
                <a:solidFill>
                  <a:srgbClr val="1F4E79"/>
                </a:solidFill>
                <a:cs typeface="Calibri"/>
              </a:rPr>
              <a:t>o della provincia autonoma</a:t>
            </a:r>
            <a:r>
              <a:rPr lang="it-IT" sz="2200" dirty="0"/>
              <a:t>, </a:t>
            </a:r>
            <a:r>
              <a:rPr lang="it-IT" sz="2200" b="1" dirty="0">
                <a:solidFill>
                  <a:srgbClr val="C00000"/>
                </a:solidFill>
              </a:rPr>
              <a:t>un rappresentante della Ragioneria Generale dello Stato</a:t>
            </a:r>
            <a:r>
              <a:rPr lang="it-IT" sz="2200" dirty="0"/>
              <a:t>, </a:t>
            </a:r>
            <a:r>
              <a:rPr lang="it-IT" sz="2200" b="1" dirty="0">
                <a:solidFill>
                  <a:srgbClr val="C00000"/>
                </a:solidFill>
              </a:rPr>
              <a:t>una rappresentanza dei sindaci dei Comuni titolari di interventi PNRR </a:t>
            </a:r>
            <a:r>
              <a:rPr lang="it-IT" sz="2200" spc="-5" dirty="0">
                <a:solidFill>
                  <a:srgbClr val="1F4E79"/>
                </a:solidFill>
                <a:cs typeface="Calibri"/>
              </a:rPr>
              <a:t>o loro delegati e i </a:t>
            </a:r>
            <a:r>
              <a:rPr lang="it-IT" sz="2200" b="1" dirty="0">
                <a:solidFill>
                  <a:srgbClr val="C00000"/>
                </a:solidFill>
              </a:rPr>
              <a:t>rappresentanti delle Amministrazioni centrali titolari dei programmi e degli interventi previsti dal PNRR da attuare in ambito provinciale</a:t>
            </a:r>
            <a:r>
              <a:rPr lang="it-IT" sz="2200" spc="-5" dirty="0">
                <a:solidFill>
                  <a:srgbClr val="1F4E79"/>
                </a:solidFill>
                <a:cs typeface="Calibri"/>
              </a:rPr>
              <a:t>, di volta in volta interessati. Possono essere chiamati a partecipare anche altri soggetti pubblici interessati. </a:t>
            </a:r>
          </a:p>
        </p:txBody>
      </p:sp>
    </p:spTree>
    <p:extLst>
      <p:ext uri="{BB962C8B-B14F-4D97-AF65-F5344CB8AC3E}">
        <p14:creationId xmlns:p14="http://schemas.microsoft.com/office/powerpoint/2010/main" val="2076320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12168" y="304800"/>
            <a:ext cx="7031990" cy="452120"/>
          </a:xfrm>
          <a:prstGeom prst="rect">
            <a:avLst/>
          </a:prstGeom>
        </p:spPr>
        <p:txBody>
          <a:bodyPr vert="horz" wrap="square" lIns="0" tIns="12065" rIns="0" bIns="0" rtlCol="0">
            <a:spAutoFit/>
          </a:bodyPr>
          <a:lstStyle/>
          <a:p>
            <a:pPr marL="12700">
              <a:lnSpc>
                <a:spcPct val="100000"/>
              </a:lnSpc>
              <a:spcBef>
                <a:spcPts val="95"/>
              </a:spcBef>
            </a:pPr>
            <a:r>
              <a:rPr lang="it-IT" u="none" spc="-15" dirty="0"/>
              <a:t>DL PNRR n. 19 del 2024 – art. 9</a:t>
            </a:r>
            <a:endParaRPr u="none" spc="-15" dirty="0"/>
          </a:p>
        </p:txBody>
      </p:sp>
      <p:sp>
        <p:nvSpPr>
          <p:cNvPr id="3" name="object 3"/>
          <p:cNvSpPr txBox="1"/>
          <p:nvPr/>
        </p:nvSpPr>
        <p:spPr>
          <a:xfrm>
            <a:off x="475297" y="914400"/>
            <a:ext cx="11241405" cy="5466240"/>
          </a:xfrm>
          <a:prstGeom prst="rect">
            <a:avLst/>
          </a:prstGeom>
        </p:spPr>
        <p:txBody>
          <a:bodyPr vert="horz" wrap="square" lIns="0" tIns="48895" rIns="0" bIns="0" rtlCol="0">
            <a:spAutoFit/>
          </a:bodyPr>
          <a:lstStyle/>
          <a:p>
            <a:pPr algn="just"/>
            <a:r>
              <a:rPr lang="it-IT" sz="2200" spc="-5" dirty="0">
                <a:solidFill>
                  <a:srgbClr val="1F4E79"/>
                </a:solidFill>
                <a:cs typeface="Calibri"/>
              </a:rPr>
              <a:t>Entro sessanta giorni dalla data di entrata in vigore del presente decreto, la Struttura di missione PNRR di cui all’articolo 2 del decreto-legge 24 febbraio 2023, n. 13, convertito, con modificazioni, dalla legge 21 aprile 2023, n. 41, d’intesa con la Ragioneria generale dello Stato - Ispettorato generale per il PNRR e il Dipartimento per gli affari interni e territoriali del Ministero dell’interno, emana apposite linee guida per la predisposizione del piano di azione, per il monitoraggio della sua attuazione e l’eventuale adeguamento.</a:t>
            </a:r>
          </a:p>
          <a:p>
            <a:pPr algn="just"/>
            <a:r>
              <a:rPr lang="it-IT" sz="2200" spc="-5" dirty="0">
                <a:solidFill>
                  <a:srgbClr val="1F4E79"/>
                </a:solidFill>
                <a:cs typeface="Calibri"/>
              </a:rPr>
              <a:t>Il piano di azione e gli esiti del monitoraggio sono comunicati dal prefetto alla Struttura di missione PNRR di cui all’articolo 2 del decreto-legge 24 febbraio 2023, n. 13, convertito, con modificazioni, dalla legge 21 aprile 2023, n. 41, nonché alla Ragioneria generale dello Stato - Ispettorato generale per il PNRR, anche ai fini dell’assunzione delle iniziative di cui all’articolo 12 ovvero all’articolo 13 del decreto-legge n. 77 del 2021. </a:t>
            </a:r>
            <a:r>
              <a:rPr lang="it-IT" sz="2200" b="1" dirty="0">
                <a:solidFill>
                  <a:srgbClr val="C00000"/>
                </a:solidFill>
              </a:rPr>
              <a:t>Ove ritenuto strettamente indispensabile per la risoluzione di specifiche criticità attuative rilevate in sede di monitoraggio e suscettibili di compromettere il raggiungimento degli obiettivi previsti dal PNRR, la Struttura di missione PNRR, d’intesa con la Ragioneria generale dello Stato - Ispettorato generale per il PNRR, può proporre alla Cabina di regia PNRR la costituzione di specifici nuclei, composti da personale messo a disposizione dalle pubbliche amministrazioni operanti nel territorio di riferimento del piano di azione.</a:t>
            </a:r>
            <a:endParaRPr lang="it-IT" sz="2200" spc="-5" dirty="0">
              <a:solidFill>
                <a:srgbClr val="1F4E79"/>
              </a:solidFill>
              <a:cs typeface="Calibri"/>
            </a:endParaRPr>
          </a:p>
        </p:txBody>
      </p:sp>
    </p:spTree>
    <p:extLst>
      <p:ext uri="{BB962C8B-B14F-4D97-AF65-F5344CB8AC3E}">
        <p14:creationId xmlns:p14="http://schemas.microsoft.com/office/powerpoint/2010/main" val="686690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12168" y="304800"/>
            <a:ext cx="7031990" cy="452120"/>
          </a:xfrm>
          <a:prstGeom prst="rect">
            <a:avLst/>
          </a:prstGeom>
        </p:spPr>
        <p:txBody>
          <a:bodyPr vert="horz" wrap="square" lIns="0" tIns="12065" rIns="0" bIns="0" rtlCol="0">
            <a:spAutoFit/>
          </a:bodyPr>
          <a:lstStyle/>
          <a:p>
            <a:pPr marL="12700">
              <a:lnSpc>
                <a:spcPct val="100000"/>
              </a:lnSpc>
              <a:spcBef>
                <a:spcPts val="95"/>
              </a:spcBef>
            </a:pPr>
            <a:r>
              <a:rPr lang="it-IT" u="none" spc="-15" dirty="0"/>
              <a:t>DL PNRR n. 19 del 2024 – art. 11</a:t>
            </a:r>
            <a:endParaRPr u="none" spc="-15" dirty="0"/>
          </a:p>
        </p:txBody>
      </p:sp>
      <p:sp>
        <p:nvSpPr>
          <p:cNvPr id="3" name="object 3"/>
          <p:cNvSpPr txBox="1"/>
          <p:nvPr/>
        </p:nvSpPr>
        <p:spPr>
          <a:xfrm>
            <a:off x="512168" y="1676400"/>
            <a:ext cx="11241405" cy="2757806"/>
          </a:xfrm>
          <a:prstGeom prst="rect">
            <a:avLst/>
          </a:prstGeom>
        </p:spPr>
        <p:txBody>
          <a:bodyPr vert="horz" wrap="square" lIns="0" tIns="48895" rIns="0" bIns="0" rtlCol="0">
            <a:spAutoFit/>
          </a:bodyPr>
          <a:lstStyle/>
          <a:p>
            <a:pPr algn="just"/>
            <a:r>
              <a:rPr lang="it-IT" sz="2200" spc="-5" dirty="0">
                <a:solidFill>
                  <a:srgbClr val="1F4E79"/>
                </a:solidFill>
                <a:cs typeface="Calibri"/>
              </a:rPr>
              <a:t>La misura delle </a:t>
            </a:r>
            <a:r>
              <a:rPr lang="it-IT" sz="2200" b="1" dirty="0">
                <a:solidFill>
                  <a:srgbClr val="C00000"/>
                </a:solidFill>
              </a:rPr>
              <a:t>anticipazioni iniziali </a:t>
            </a:r>
            <a:r>
              <a:rPr lang="it-IT" sz="2200" spc="-5" dirty="0">
                <a:solidFill>
                  <a:srgbClr val="1F4E79"/>
                </a:solidFill>
                <a:cs typeface="Calibri"/>
              </a:rPr>
              <a:t>erogabili in favore dei soggetti attuatori è di norma pari al </a:t>
            </a:r>
            <a:r>
              <a:rPr lang="it-IT" sz="2200" b="1" dirty="0">
                <a:solidFill>
                  <a:srgbClr val="C00000"/>
                </a:solidFill>
              </a:rPr>
              <a:t>30 per cento del contributo assegnato</a:t>
            </a:r>
            <a:r>
              <a:rPr lang="it-IT" sz="2200" spc="-5" dirty="0">
                <a:solidFill>
                  <a:srgbClr val="1F4E79"/>
                </a:solidFill>
                <a:cs typeface="Calibri"/>
              </a:rPr>
              <a:t>, ferme restando le eventuali maggiori percentuali previste da specifiche disposizioni di legge. La Ragioneria generale dello Stato - Ispettorato generale per il PNRR provvede a rendere disponibile, a valere sulle risorse del Fondo di rotazione, un’anticipazione pari di norma al 30 per cento dell’importo assegnato all’intervento e, comunque, nel limite della disponibilità di cassa esistente. </a:t>
            </a:r>
            <a:r>
              <a:rPr lang="it-IT" sz="2200" b="1" dirty="0">
                <a:solidFill>
                  <a:srgbClr val="C00000"/>
                </a:solidFill>
              </a:rPr>
              <a:t>Resta fermo l’obbligo per l’amministrazione centrale di attestare, ai fini del riconoscimento dell’anticipazione di cui al primo periodo, l’avvio dell’operatività dell’intervento ovvero l’avvio delle procedure propedeutiche alla fase di operatività.</a:t>
            </a:r>
          </a:p>
        </p:txBody>
      </p:sp>
    </p:spTree>
    <p:extLst>
      <p:ext uri="{BB962C8B-B14F-4D97-AF65-F5344CB8AC3E}">
        <p14:creationId xmlns:p14="http://schemas.microsoft.com/office/powerpoint/2010/main" val="23343868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12168" y="304800"/>
            <a:ext cx="9851032" cy="443070"/>
          </a:xfrm>
          <a:prstGeom prst="rect">
            <a:avLst/>
          </a:prstGeom>
        </p:spPr>
        <p:txBody>
          <a:bodyPr vert="horz" wrap="square" lIns="0" tIns="12065" rIns="0" bIns="0" rtlCol="0">
            <a:spAutoFit/>
          </a:bodyPr>
          <a:lstStyle/>
          <a:p>
            <a:pPr marL="12700">
              <a:lnSpc>
                <a:spcPct val="100000"/>
              </a:lnSpc>
              <a:spcBef>
                <a:spcPts val="95"/>
              </a:spcBef>
            </a:pPr>
            <a:r>
              <a:rPr lang="it-IT" u="none" spc="-15" dirty="0"/>
              <a:t>DL PNRR n. 19 del 2024 – art. 11 – Circolare RGS n. 21 del 2024</a:t>
            </a:r>
            <a:endParaRPr u="none" spc="-15" dirty="0"/>
          </a:p>
        </p:txBody>
      </p:sp>
      <p:sp>
        <p:nvSpPr>
          <p:cNvPr id="3" name="object 3"/>
          <p:cNvSpPr txBox="1"/>
          <p:nvPr/>
        </p:nvSpPr>
        <p:spPr>
          <a:xfrm>
            <a:off x="475297" y="990600"/>
            <a:ext cx="11241405" cy="5271315"/>
          </a:xfrm>
          <a:prstGeom prst="rect">
            <a:avLst/>
          </a:prstGeom>
        </p:spPr>
        <p:txBody>
          <a:bodyPr vert="horz" wrap="square" lIns="0" tIns="48895" rIns="0" bIns="0" rtlCol="0">
            <a:spAutoFit/>
          </a:bodyPr>
          <a:lstStyle/>
          <a:p>
            <a:pPr marL="285750" indent="-285750">
              <a:buFont typeface="Wingdings" panose="05000000000000000000" pitchFamily="2" charset="2"/>
              <a:buChar char="v"/>
            </a:pPr>
            <a:r>
              <a:rPr lang="it-IT" sz="2200" spc="-5" dirty="0">
                <a:solidFill>
                  <a:srgbClr val="1F4E79"/>
                </a:solidFill>
                <a:cs typeface="Calibri"/>
              </a:rPr>
              <a:t>L'anticipazione può arrivare fino al 30% dell'importo assegnato per l'intervento, </a:t>
            </a:r>
            <a:r>
              <a:rPr lang="it-IT" sz="2200" u="sng" spc="-5" dirty="0">
                <a:solidFill>
                  <a:srgbClr val="1F4E79"/>
                </a:solidFill>
                <a:cs typeface="Calibri"/>
              </a:rPr>
              <a:t>nel limite della disponibilità di cassa. </a:t>
            </a:r>
          </a:p>
          <a:p>
            <a:endParaRPr lang="it-IT" sz="1000" spc="-5" dirty="0">
              <a:solidFill>
                <a:srgbClr val="1F4E79"/>
              </a:solidFill>
              <a:cs typeface="Calibri"/>
            </a:endParaRPr>
          </a:p>
          <a:p>
            <a:pPr marL="285750" indent="-285750">
              <a:buFont typeface="Wingdings" panose="05000000000000000000" pitchFamily="2" charset="2"/>
              <a:buChar char="v"/>
            </a:pPr>
            <a:r>
              <a:rPr lang="it-IT" sz="2200" spc="-5" dirty="0">
                <a:solidFill>
                  <a:srgbClr val="1F4E79"/>
                </a:solidFill>
                <a:cs typeface="Calibri"/>
              </a:rPr>
              <a:t>Le Amministrazioni valutano le richieste di erogazione per garantire liquidità ai soggetti che attuano gli interventi.</a:t>
            </a:r>
          </a:p>
          <a:p>
            <a:endParaRPr lang="it-IT" sz="1000" spc="-5" dirty="0">
              <a:solidFill>
                <a:srgbClr val="1F4E79"/>
              </a:solidFill>
              <a:cs typeface="Calibri"/>
            </a:endParaRPr>
          </a:p>
          <a:p>
            <a:pPr marL="285750" indent="-285750">
              <a:buFont typeface="Wingdings" panose="05000000000000000000" pitchFamily="2" charset="2"/>
              <a:buChar char="v"/>
            </a:pPr>
            <a:r>
              <a:rPr lang="it-IT" sz="2200" spc="-5" dirty="0">
                <a:solidFill>
                  <a:srgbClr val="1F4E79"/>
                </a:solidFill>
                <a:cs typeface="Calibri"/>
              </a:rPr>
              <a:t>L’anticipo può essere anche maggiore del 30% ove trova applicazione la disposizione specifica che prevede la percentuale più elevata.</a:t>
            </a:r>
          </a:p>
          <a:p>
            <a:endParaRPr lang="it-IT" sz="1000" spc="-5" dirty="0">
              <a:solidFill>
                <a:srgbClr val="1F4E79"/>
              </a:solidFill>
              <a:cs typeface="Calibri"/>
            </a:endParaRPr>
          </a:p>
          <a:p>
            <a:pPr marL="285750" indent="-285750">
              <a:buFont typeface="Wingdings" panose="05000000000000000000" pitchFamily="2" charset="2"/>
              <a:buChar char="v"/>
            </a:pPr>
            <a:r>
              <a:rPr lang="it-IT" sz="2200" spc="-5" dirty="0">
                <a:solidFill>
                  <a:srgbClr val="1F4E79"/>
                </a:solidFill>
                <a:cs typeface="Calibri"/>
              </a:rPr>
              <a:t>Per ricevere il maggiore anticipo è necessario presentare apposita richiesta all’Amministrazione titolare.</a:t>
            </a:r>
          </a:p>
          <a:p>
            <a:endParaRPr lang="it-IT" sz="1000" spc="-5" dirty="0">
              <a:solidFill>
                <a:srgbClr val="1F4E79"/>
              </a:solidFill>
              <a:cs typeface="Calibri"/>
            </a:endParaRPr>
          </a:p>
          <a:p>
            <a:pPr marL="285750" lvl="0" indent="-285750">
              <a:lnSpc>
                <a:spcPct val="107000"/>
              </a:lnSpc>
              <a:spcAft>
                <a:spcPts val="800"/>
              </a:spcAft>
              <a:buFont typeface="Wingdings" panose="05000000000000000000" pitchFamily="2" charset="2"/>
              <a:buChar char="v"/>
            </a:pPr>
            <a:r>
              <a:rPr lang="it-IT" sz="2200" spc="-5" dirty="0">
                <a:solidFill>
                  <a:srgbClr val="1F4E79"/>
                </a:solidFill>
                <a:cs typeface="Calibri"/>
              </a:rPr>
              <a:t>L’amministrazione titolare nel fare l’istruttoria valuta dell’effettiva esigenza di liquidità necessaria per assicurare il tempestivo raggiungimento degli obiettivi progettuali.</a:t>
            </a:r>
          </a:p>
          <a:p>
            <a:pPr marL="285750" lvl="0" indent="-285750">
              <a:lnSpc>
                <a:spcPct val="107000"/>
              </a:lnSpc>
              <a:spcAft>
                <a:spcPts val="800"/>
              </a:spcAft>
              <a:buFont typeface="Wingdings" panose="05000000000000000000" pitchFamily="2" charset="2"/>
              <a:buChar char="v"/>
            </a:pPr>
            <a:r>
              <a:rPr lang="it-IT" sz="2200" spc="-5" dirty="0">
                <a:solidFill>
                  <a:srgbClr val="1F4E79"/>
                </a:solidFill>
                <a:cs typeface="Calibri"/>
              </a:rPr>
              <a:t>La suddetta valutazione tiene anche conto dello stato di avanzamento finanziario dei progetti risultante dal sistema </a:t>
            </a:r>
            <a:r>
              <a:rPr lang="it-IT" sz="2200" spc="-5" dirty="0" err="1">
                <a:solidFill>
                  <a:srgbClr val="1F4E79"/>
                </a:solidFill>
                <a:cs typeface="Calibri"/>
              </a:rPr>
              <a:t>ReGiS</a:t>
            </a:r>
            <a:r>
              <a:rPr lang="it-IT" sz="2200" spc="-5" dirty="0">
                <a:solidFill>
                  <a:srgbClr val="1F4E79"/>
                </a:solidFill>
                <a:cs typeface="Calibri"/>
              </a:rPr>
              <a:t>, nel caso di assenza/ incompletezza dei dati il soggetto attuatore deve provvedere all’inserimento/integrazione</a:t>
            </a:r>
          </a:p>
        </p:txBody>
      </p:sp>
    </p:spTree>
    <p:extLst>
      <p:ext uri="{BB962C8B-B14F-4D97-AF65-F5344CB8AC3E}">
        <p14:creationId xmlns:p14="http://schemas.microsoft.com/office/powerpoint/2010/main" val="7107013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12168" y="304800"/>
            <a:ext cx="9851032" cy="443070"/>
          </a:xfrm>
          <a:prstGeom prst="rect">
            <a:avLst/>
          </a:prstGeom>
        </p:spPr>
        <p:txBody>
          <a:bodyPr vert="horz" wrap="square" lIns="0" tIns="12065" rIns="0" bIns="0" rtlCol="0">
            <a:spAutoFit/>
          </a:bodyPr>
          <a:lstStyle/>
          <a:p>
            <a:pPr marL="12700">
              <a:lnSpc>
                <a:spcPct val="100000"/>
              </a:lnSpc>
              <a:spcBef>
                <a:spcPts val="95"/>
              </a:spcBef>
            </a:pPr>
            <a:r>
              <a:rPr lang="it-IT" u="none" spc="-15" dirty="0"/>
              <a:t>DL PNRR n. 19 del 2024 – art. 11 – Circolare RGS n. 21 del 2024</a:t>
            </a:r>
            <a:endParaRPr u="none" spc="-15" dirty="0"/>
          </a:p>
        </p:txBody>
      </p:sp>
      <p:sp>
        <p:nvSpPr>
          <p:cNvPr id="3" name="object 3"/>
          <p:cNvSpPr txBox="1"/>
          <p:nvPr/>
        </p:nvSpPr>
        <p:spPr>
          <a:xfrm>
            <a:off x="475297" y="990600"/>
            <a:ext cx="11241405" cy="5050742"/>
          </a:xfrm>
          <a:prstGeom prst="rect">
            <a:avLst/>
          </a:prstGeom>
        </p:spPr>
        <p:txBody>
          <a:bodyPr vert="horz" wrap="square" lIns="0" tIns="48895" rIns="0" bIns="0" rtlCol="0">
            <a:spAutoFit/>
          </a:bodyPr>
          <a:lstStyle/>
          <a:p>
            <a:pPr marL="285750" lvl="0" indent="-285750">
              <a:lnSpc>
                <a:spcPct val="107000"/>
              </a:lnSpc>
              <a:spcAft>
                <a:spcPts val="800"/>
              </a:spcAft>
              <a:buFont typeface="Wingdings" panose="05000000000000000000" pitchFamily="2" charset="2"/>
              <a:buChar char="v"/>
            </a:pPr>
            <a:r>
              <a:rPr lang="it-IT" sz="2200" spc="-5" dirty="0">
                <a:solidFill>
                  <a:srgbClr val="1F4E79"/>
                </a:solidFill>
                <a:cs typeface="Calibri"/>
              </a:rPr>
              <a:t>L’erogazione dell’ulteriore anticipo è subordinata all’esistenza dell’effettiva disponibilità di cassa nell’ambito dei capitoli di bilancio gestiti dall’Amministrazione titolare su cui grava la spesa (Progetti in essere), ovvero nell’ambito delle contabilità di tesoreria NGEU (Nuovi progetti).</a:t>
            </a:r>
          </a:p>
          <a:p>
            <a:pPr marL="285750" lvl="0" indent="-285750">
              <a:lnSpc>
                <a:spcPct val="107000"/>
              </a:lnSpc>
              <a:spcAft>
                <a:spcPts val="800"/>
              </a:spcAft>
              <a:buFont typeface="Wingdings" panose="05000000000000000000" pitchFamily="2" charset="2"/>
              <a:buChar char="v"/>
            </a:pPr>
            <a:r>
              <a:rPr lang="it-IT" sz="2200" spc="-5" dirty="0">
                <a:solidFill>
                  <a:srgbClr val="1F4E79"/>
                </a:solidFill>
                <a:cs typeface="Calibri"/>
              </a:rPr>
              <a:t>In caso di esito positivo dell’istruttoria l’erogazione deve avvenire entro 30 giorni dalla presentazione della richiesta.  </a:t>
            </a:r>
          </a:p>
          <a:p>
            <a:pPr marL="285750" lvl="0" indent="-285750">
              <a:lnSpc>
                <a:spcPct val="107000"/>
              </a:lnSpc>
              <a:spcAft>
                <a:spcPts val="800"/>
              </a:spcAft>
              <a:buFont typeface="Wingdings" panose="05000000000000000000" pitchFamily="2" charset="2"/>
              <a:buChar char="v"/>
            </a:pPr>
            <a:r>
              <a:rPr lang="it-IT" sz="2200" spc="-5" dirty="0">
                <a:solidFill>
                  <a:srgbClr val="1F4E79"/>
                </a:solidFill>
                <a:cs typeface="Calibri"/>
              </a:rPr>
              <a:t>Gli elementi sopra esposti valgono quali indicazioni di carattere generale, ferme restando le valutazioni che ciascuna Amministrazione titolare di Misura dovrà di volta in volta effettuare relativamente alle richieste di integrazione delle anticipazioni, anche in termini di coerenza con eventuali clausole specifiche previste nelle procedure di selezione dei progetti e negli atti di concessione dei finanziamenti, al fine di scongiurare il rischio di contenziosi.</a:t>
            </a:r>
          </a:p>
          <a:p>
            <a:pPr marL="285750" lvl="0" indent="-285750">
              <a:lnSpc>
                <a:spcPct val="107000"/>
              </a:lnSpc>
              <a:spcAft>
                <a:spcPts val="800"/>
              </a:spcAft>
              <a:buFont typeface="Wingdings" panose="05000000000000000000" pitchFamily="2" charset="2"/>
              <a:buChar char="v"/>
            </a:pPr>
            <a:r>
              <a:rPr lang="it-IT" sz="2200" spc="-5" dirty="0">
                <a:solidFill>
                  <a:srgbClr val="1F4E79"/>
                </a:solidFill>
                <a:cs typeface="Calibri"/>
              </a:rPr>
              <a:t>Resta ferma, per i Progetti in essere, la possibilità per i Soggetti Attuatori di formulare richiesta di anticipazione del 30% direttamente all'Ispettorato generale per il PNRR quando è stata già espletata la modalità ordinaria</a:t>
            </a:r>
          </a:p>
        </p:txBody>
      </p:sp>
    </p:spTree>
    <p:extLst>
      <p:ext uri="{BB962C8B-B14F-4D97-AF65-F5344CB8AC3E}">
        <p14:creationId xmlns:p14="http://schemas.microsoft.com/office/powerpoint/2010/main" val="38844622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317241" y="167951"/>
            <a:ext cx="11579290" cy="681135"/>
          </a:xfrm>
        </p:spPr>
        <p:txBody>
          <a:bodyPr>
            <a:noAutofit/>
          </a:bodyPr>
          <a:lstStyle/>
          <a:p>
            <a:pPr>
              <a:lnSpc>
                <a:spcPct val="100000"/>
              </a:lnSpc>
              <a:spcBef>
                <a:spcPts val="0"/>
              </a:spcBef>
              <a:buSzPts val="3600"/>
            </a:pPr>
            <a:r>
              <a:rPr lang="it-IT" sz="3600" dirty="0">
                <a:solidFill>
                  <a:srgbClr val="5B9BD5">
                    <a:lumMod val="50000"/>
                  </a:srgbClr>
                </a:solidFill>
                <a:latin typeface="+mn-lt"/>
                <a:ea typeface="+mn-ea"/>
                <a:cs typeface="Arial"/>
              </a:rPr>
              <a:t> </a:t>
            </a:r>
            <a:r>
              <a:rPr lang="it-IT" sz="3600" b="1" dirty="0">
                <a:solidFill>
                  <a:srgbClr val="5B9BD5">
                    <a:lumMod val="50000"/>
                  </a:srgbClr>
                </a:solidFill>
                <a:latin typeface="+mn-lt"/>
                <a:ea typeface="+mn-ea"/>
                <a:cs typeface="Arial"/>
              </a:rPr>
              <a:t>DL PNRR: principali contenuti di interesse – art. 12, c. 1 e 2</a:t>
            </a:r>
          </a:p>
        </p:txBody>
      </p:sp>
      <p:sp>
        <p:nvSpPr>
          <p:cNvPr id="2" name="CasellaDiTesto 1">
            <a:extLst>
              <a:ext uri="{FF2B5EF4-FFF2-40B4-BE49-F238E27FC236}">
                <a16:creationId xmlns:a16="http://schemas.microsoft.com/office/drawing/2014/main" id="{1F3EBF13-30CE-31F0-8083-FD2CC2A5D4D7}"/>
              </a:ext>
            </a:extLst>
          </p:cNvPr>
          <p:cNvSpPr txBox="1"/>
          <p:nvPr/>
        </p:nvSpPr>
        <p:spPr>
          <a:xfrm>
            <a:off x="494134" y="1232116"/>
            <a:ext cx="11203732" cy="5148974"/>
          </a:xfrm>
          <a:prstGeom prst="rect">
            <a:avLst/>
          </a:prstGeom>
          <a:noFill/>
        </p:spPr>
        <p:txBody>
          <a:bodyPr wrap="square">
            <a:spAutoFit/>
          </a:bodyPr>
          <a:lstStyle/>
          <a:p>
            <a:pPr algn="just">
              <a:lnSpc>
                <a:spcPts val="2160"/>
              </a:lnSpc>
              <a:spcAft>
                <a:spcPts val="800"/>
              </a:spcAft>
            </a:pPr>
            <a:r>
              <a:rPr lang="it-IT" sz="2200" dirty="0">
                <a:solidFill>
                  <a:schemeClr val="accent1">
                    <a:lumMod val="50000"/>
                  </a:schemeClr>
                </a:solidFill>
              </a:rPr>
              <a:t>A tutti i progetti che non sono più finanziati con risorse PNRR, ma i cui </a:t>
            </a:r>
            <a:r>
              <a:rPr lang="it-IT" sz="2200" b="1" dirty="0">
                <a:solidFill>
                  <a:schemeClr val="accent1">
                    <a:lumMod val="50000"/>
                  </a:schemeClr>
                </a:solidFill>
              </a:rPr>
              <a:t>bandi ed avvisi risultino già pubblicati alla data di entrata in vigore del decreto</a:t>
            </a:r>
            <a:r>
              <a:rPr lang="it-IT" sz="2200" dirty="0">
                <a:solidFill>
                  <a:schemeClr val="accent1">
                    <a:lumMod val="50000"/>
                  </a:schemeClr>
                </a:solidFill>
              </a:rPr>
              <a:t>, continuano ad applicarsi:</a:t>
            </a:r>
          </a:p>
          <a:p>
            <a:pPr algn="just">
              <a:lnSpc>
                <a:spcPts val="2160"/>
              </a:lnSpc>
              <a:spcAft>
                <a:spcPts val="800"/>
              </a:spcAft>
            </a:pPr>
            <a:endParaRPr lang="it-IT" sz="2200" dirty="0">
              <a:solidFill>
                <a:schemeClr val="accent1">
                  <a:lumMod val="50000"/>
                </a:schemeClr>
              </a:solidFill>
            </a:endParaRPr>
          </a:p>
          <a:p>
            <a:pPr marL="285750" indent="-285750" algn="just">
              <a:lnSpc>
                <a:spcPts val="2160"/>
              </a:lnSpc>
              <a:spcAft>
                <a:spcPts val="800"/>
              </a:spcAft>
              <a:buFont typeface="Wingdings" panose="05000000000000000000" pitchFamily="2" charset="2"/>
              <a:buChar char="q"/>
            </a:pPr>
            <a:r>
              <a:rPr lang="it-IT" sz="2200" dirty="0">
                <a:solidFill>
                  <a:schemeClr val="accent1">
                    <a:lumMod val="50000"/>
                  </a:schemeClr>
                </a:solidFill>
              </a:rPr>
              <a:t>le semplificazioni di cui al decreto-legge 31 maggio 2021, n. 77 </a:t>
            </a:r>
          </a:p>
          <a:p>
            <a:pPr marL="285750" indent="-285750" algn="just">
              <a:lnSpc>
                <a:spcPts val="2160"/>
              </a:lnSpc>
              <a:spcAft>
                <a:spcPts val="800"/>
              </a:spcAft>
              <a:buFont typeface="Wingdings" panose="05000000000000000000" pitchFamily="2" charset="2"/>
              <a:buChar char="q"/>
            </a:pPr>
            <a:r>
              <a:rPr lang="it-IT" sz="2200" dirty="0">
                <a:solidFill>
                  <a:schemeClr val="accent1">
                    <a:lumMod val="50000"/>
                  </a:schemeClr>
                </a:solidFill>
              </a:rPr>
              <a:t>le semplificazioni di cui al decreto-legge 24 febbraio 2023, n. 13</a:t>
            </a:r>
          </a:p>
          <a:p>
            <a:pPr marL="285750" indent="-285750" algn="just">
              <a:lnSpc>
                <a:spcPts val="2160"/>
              </a:lnSpc>
              <a:spcAft>
                <a:spcPts val="800"/>
              </a:spcAft>
              <a:buFont typeface="Wingdings" panose="05000000000000000000" pitchFamily="2" charset="2"/>
              <a:buChar char="q"/>
            </a:pPr>
            <a:r>
              <a:rPr lang="it-IT" sz="2200" dirty="0">
                <a:solidFill>
                  <a:schemeClr val="accent1">
                    <a:lumMod val="50000"/>
                  </a:schemeClr>
                </a:solidFill>
              </a:rPr>
              <a:t>le specifiche disposizioni legislative finalizzate a semplificare e agevolare la realizzazione degli obiettivi stabiliti dal PNRR </a:t>
            </a:r>
          </a:p>
          <a:p>
            <a:pPr algn="just">
              <a:lnSpc>
                <a:spcPts val="2160"/>
              </a:lnSpc>
              <a:spcAft>
                <a:spcPts val="800"/>
              </a:spcAft>
            </a:pPr>
            <a:endParaRPr lang="it-IT" sz="2200" dirty="0">
              <a:solidFill>
                <a:schemeClr val="accent1">
                  <a:lumMod val="50000"/>
                </a:schemeClr>
              </a:solidFill>
            </a:endParaRPr>
          </a:p>
          <a:p>
            <a:pPr algn="just">
              <a:lnSpc>
                <a:spcPts val="2160"/>
              </a:lnSpc>
              <a:spcAft>
                <a:spcPts val="800"/>
              </a:spcAft>
            </a:pPr>
            <a:r>
              <a:rPr lang="it-IT" sz="2200" b="1" dirty="0">
                <a:solidFill>
                  <a:schemeClr val="accent1">
                    <a:lumMod val="50000"/>
                  </a:schemeClr>
                </a:solidFill>
              </a:rPr>
              <a:t>Le medesime semplificazioni si applicano anche alle procedure e ai contratti in cui, alla suddetta data, siano già stati inviati gli inviti a presentare le offerte anche laddove non sia prevista la pubblicazione di bandi o avvisi.</a:t>
            </a:r>
          </a:p>
          <a:p>
            <a:pPr algn="just">
              <a:lnSpc>
                <a:spcPts val="2160"/>
              </a:lnSpc>
              <a:spcAft>
                <a:spcPts val="800"/>
              </a:spcAft>
            </a:pPr>
            <a:endParaRPr lang="it-IT" sz="2200" b="1" kern="0" dirty="0">
              <a:solidFill>
                <a:schemeClr val="accent5">
                  <a:lumMod val="50000"/>
                </a:schemeClr>
              </a:solidFill>
              <a:effectLst/>
              <a:ea typeface="Aptos" panose="020B0004020202020204" pitchFamily="34" charset="0"/>
              <a:cs typeface="Aptos" panose="020B0004020202020204" pitchFamily="34" charset="0"/>
            </a:endParaRPr>
          </a:p>
          <a:p>
            <a:pPr algn="just">
              <a:lnSpc>
                <a:spcPts val="2160"/>
              </a:lnSpc>
              <a:spcAft>
                <a:spcPts val="800"/>
              </a:spcAft>
            </a:pPr>
            <a:r>
              <a:rPr lang="it-IT" sz="2200" dirty="0">
                <a:solidFill>
                  <a:schemeClr val="accent1">
                    <a:lumMod val="50000"/>
                  </a:schemeClr>
                </a:solidFill>
              </a:rPr>
              <a:t>Le disposizioni si applicano alle procedure di affidamento di lavori ovvero di affidamento congiunto di progettazione ed esecuzione dei lavori e ai relativi contratti nonché alle procedure di affidamento di servizi e forniture.</a:t>
            </a:r>
          </a:p>
        </p:txBody>
      </p:sp>
    </p:spTree>
    <p:extLst>
      <p:ext uri="{BB962C8B-B14F-4D97-AF65-F5344CB8AC3E}">
        <p14:creationId xmlns:p14="http://schemas.microsoft.com/office/powerpoint/2010/main" val="12664219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457978" y="223934"/>
            <a:ext cx="11129088" cy="681135"/>
          </a:xfrm>
        </p:spPr>
        <p:txBody>
          <a:bodyPr>
            <a:noAutofit/>
          </a:bodyPr>
          <a:lstStyle/>
          <a:p>
            <a:pPr>
              <a:lnSpc>
                <a:spcPct val="100000"/>
              </a:lnSpc>
              <a:spcBef>
                <a:spcPts val="0"/>
              </a:spcBef>
              <a:buSzPts val="3600"/>
            </a:pPr>
            <a:r>
              <a:rPr lang="it-IT" sz="3600" dirty="0">
                <a:solidFill>
                  <a:srgbClr val="5B9BD5">
                    <a:lumMod val="50000"/>
                  </a:srgbClr>
                </a:solidFill>
                <a:latin typeface="+mn-lt"/>
                <a:ea typeface="+mn-ea"/>
                <a:cs typeface="Arial"/>
              </a:rPr>
              <a:t> </a:t>
            </a:r>
            <a:r>
              <a:rPr lang="it-IT" sz="3600" b="1" dirty="0">
                <a:solidFill>
                  <a:srgbClr val="5B9BD5">
                    <a:lumMod val="50000"/>
                  </a:srgbClr>
                </a:solidFill>
                <a:latin typeface="+mn-lt"/>
                <a:ea typeface="+mn-ea"/>
                <a:cs typeface="Arial"/>
              </a:rPr>
              <a:t>DL PNRR: principali contenuti di interesse – art. 12, c. 3</a:t>
            </a:r>
          </a:p>
        </p:txBody>
      </p:sp>
      <p:sp>
        <p:nvSpPr>
          <p:cNvPr id="2" name="CasellaDiTesto 1">
            <a:extLst>
              <a:ext uri="{FF2B5EF4-FFF2-40B4-BE49-F238E27FC236}">
                <a16:creationId xmlns:a16="http://schemas.microsoft.com/office/drawing/2014/main" id="{E651D2F0-B8F5-834D-A377-6C57F94FF74A}"/>
              </a:ext>
            </a:extLst>
          </p:cNvPr>
          <p:cNvSpPr txBox="1"/>
          <p:nvPr/>
        </p:nvSpPr>
        <p:spPr>
          <a:xfrm>
            <a:off x="531456" y="1495534"/>
            <a:ext cx="11129088" cy="4182299"/>
          </a:xfrm>
          <a:prstGeom prst="rect">
            <a:avLst/>
          </a:prstGeom>
          <a:noFill/>
        </p:spPr>
        <p:txBody>
          <a:bodyPr wrap="square">
            <a:spAutoFit/>
          </a:bodyPr>
          <a:lstStyle/>
          <a:p>
            <a:pPr algn="just">
              <a:lnSpc>
                <a:spcPts val="2160"/>
              </a:lnSpc>
              <a:spcAft>
                <a:spcPts val="800"/>
              </a:spcAft>
            </a:pPr>
            <a:r>
              <a:rPr lang="it-IT" sz="2200" dirty="0">
                <a:solidFill>
                  <a:schemeClr val="accent1">
                    <a:lumMod val="50000"/>
                  </a:schemeClr>
                </a:solidFill>
              </a:rPr>
              <a:t>Agli interventi non più finanziati a valere sulle risorse del PNRR, </a:t>
            </a:r>
            <a:r>
              <a:rPr lang="it-IT" sz="2200" b="1" dirty="0">
                <a:solidFill>
                  <a:schemeClr val="accent1">
                    <a:lumMod val="50000"/>
                  </a:schemeClr>
                </a:solidFill>
              </a:rPr>
              <a:t>continuano ad applicarsi le semplificazioni in materia di rafforzamento e supporto della capacità amministrativa, reclutamento di personale, conferimento di incarichi e procedimenti amministrativi e contabili </a:t>
            </a:r>
            <a:r>
              <a:rPr lang="it-IT" sz="2200" dirty="0">
                <a:solidFill>
                  <a:schemeClr val="accent1">
                    <a:lumMod val="50000"/>
                  </a:schemeClr>
                </a:solidFill>
              </a:rPr>
              <a:t>di cui:</a:t>
            </a:r>
          </a:p>
          <a:p>
            <a:pPr algn="just">
              <a:lnSpc>
                <a:spcPts val="2160"/>
              </a:lnSpc>
              <a:spcAft>
                <a:spcPts val="800"/>
              </a:spcAft>
            </a:pPr>
            <a:endParaRPr lang="it-IT" sz="2200" dirty="0">
              <a:solidFill>
                <a:schemeClr val="accent1">
                  <a:lumMod val="50000"/>
                </a:schemeClr>
              </a:solidFill>
            </a:endParaRPr>
          </a:p>
          <a:p>
            <a:pPr marL="285750" indent="-285750" algn="just">
              <a:lnSpc>
                <a:spcPts val="2160"/>
              </a:lnSpc>
              <a:spcAft>
                <a:spcPts val="800"/>
              </a:spcAft>
              <a:buFont typeface="Wingdings" panose="05000000000000000000" pitchFamily="2" charset="2"/>
              <a:buChar char="q"/>
            </a:pPr>
            <a:r>
              <a:rPr lang="it-IT" sz="2200" dirty="0">
                <a:solidFill>
                  <a:schemeClr val="accent1">
                    <a:lumMod val="50000"/>
                  </a:schemeClr>
                </a:solidFill>
              </a:rPr>
              <a:t>al decreto-legge 31 maggio 2021, n. 77 </a:t>
            </a:r>
          </a:p>
          <a:p>
            <a:pPr marL="285750" indent="-285750" algn="just">
              <a:lnSpc>
                <a:spcPts val="2160"/>
              </a:lnSpc>
              <a:spcAft>
                <a:spcPts val="800"/>
              </a:spcAft>
              <a:buFont typeface="Wingdings" panose="05000000000000000000" pitchFamily="2" charset="2"/>
              <a:buChar char="q"/>
            </a:pPr>
            <a:r>
              <a:rPr lang="it-IT" sz="2200" dirty="0">
                <a:solidFill>
                  <a:schemeClr val="accent1">
                    <a:lumMod val="50000"/>
                  </a:schemeClr>
                </a:solidFill>
              </a:rPr>
              <a:t>al decreto-legge 9 giugno 2021, n. 80</a:t>
            </a:r>
          </a:p>
          <a:p>
            <a:pPr marL="285750" indent="-285750" algn="just">
              <a:lnSpc>
                <a:spcPts val="2160"/>
              </a:lnSpc>
              <a:spcAft>
                <a:spcPts val="800"/>
              </a:spcAft>
              <a:buFont typeface="Wingdings" panose="05000000000000000000" pitchFamily="2" charset="2"/>
              <a:buChar char="q"/>
            </a:pPr>
            <a:r>
              <a:rPr lang="it-IT" sz="2200" dirty="0">
                <a:solidFill>
                  <a:schemeClr val="accent1">
                    <a:lumMod val="50000"/>
                  </a:schemeClr>
                </a:solidFill>
              </a:rPr>
              <a:t>al decreto-legge 24 febbraio 2023, n. 13</a:t>
            </a:r>
          </a:p>
          <a:p>
            <a:pPr algn="just">
              <a:lnSpc>
                <a:spcPts val="2160"/>
              </a:lnSpc>
              <a:spcAft>
                <a:spcPts val="800"/>
              </a:spcAft>
            </a:pPr>
            <a:endParaRPr lang="it-IT" sz="2200" dirty="0">
              <a:solidFill>
                <a:schemeClr val="accent1">
                  <a:lumMod val="50000"/>
                </a:schemeClr>
              </a:solidFill>
            </a:endParaRPr>
          </a:p>
          <a:p>
            <a:pPr algn="just">
              <a:lnSpc>
                <a:spcPts val="2160"/>
              </a:lnSpc>
              <a:spcAft>
                <a:spcPts val="800"/>
              </a:spcAft>
            </a:pPr>
            <a:r>
              <a:rPr lang="it-IT" sz="2200" dirty="0">
                <a:solidFill>
                  <a:schemeClr val="accent1">
                    <a:lumMod val="50000"/>
                  </a:schemeClr>
                </a:solidFill>
              </a:rPr>
              <a:t>nonché le specifiche disposizioni legislative finalizzate a semplificare e agevolare la realizzazione degli obiettivi stabiliti dal PNRR.</a:t>
            </a:r>
          </a:p>
          <a:p>
            <a:pPr algn="just">
              <a:lnSpc>
                <a:spcPts val="2160"/>
              </a:lnSpc>
              <a:spcAft>
                <a:spcPts val="800"/>
              </a:spcAft>
            </a:pPr>
            <a:endParaRPr lang="it-IT" kern="0" dirty="0">
              <a:solidFill>
                <a:schemeClr val="tx1"/>
              </a:solidFill>
              <a:latin typeface="Bookman Old Style" panose="02050604050505020204" pitchFamily="18"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2680321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594048" y="317241"/>
            <a:ext cx="10515600" cy="681135"/>
          </a:xfrm>
        </p:spPr>
        <p:txBody>
          <a:bodyPr>
            <a:noAutofit/>
          </a:bodyPr>
          <a:lstStyle/>
          <a:p>
            <a:pPr>
              <a:lnSpc>
                <a:spcPct val="100000"/>
              </a:lnSpc>
              <a:spcBef>
                <a:spcPts val="0"/>
              </a:spcBef>
              <a:buSzPts val="3600"/>
            </a:pPr>
            <a:r>
              <a:rPr lang="it-IT" sz="3600" dirty="0">
                <a:solidFill>
                  <a:srgbClr val="5B9BD5">
                    <a:lumMod val="50000"/>
                  </a:srgbClr>
                </a:solidFill>
                <a:latin typeface="+mn-lt"/>
                <a:ea typeface="+mn-ea"/>
                <a:cs typeface="Arial"/>
              </a:rPr>
              <a:t> </a:t>
            </a:r>
            <a:r>
              <a:rPr lang="it-IT" sz="3600" b="1" dirty="0">
                <a:solidFill>
                  <a:srgbClr val="5B9BD5">
                    <a:lumMod val="50000"/>
                  </a:srgbClr>
                </a:solidFill>
                <a:latin typeface="+mn-lt"/>
                <a:ea typeface="+mn-ea"/>
                <a:cs typeface="Arial"/>
              </a:rPr>
              <a:t>DL PNRR: principali contenuti di interesse, art. 12, c. 4</a:t>
            </a:r>
          </a:p>
        </p:txBody>
      </p:sp>
      <p:sp>
        <p:nvSpPr>
          <p:cNvPr id="2" name="TextBox 277">
            <a:extLst>
              <a:ext uri="{FF2B5EF4-FFF2-40B4-BE49-F238E27FC236}">
                <a16:creationId xmlns:a16="http://schemas.microsoft.com/office/drawing/2014/main" id="{28EE8CC6-577B-46A2-9FA2-F1513863EA18}"/>
              </a:ext>
            </a:extLst>
          </p:cNvPr>
          <p:cNvSpPr txBox="1"/>
          <p:nvPr/>
        </p:nvSpPr>
        <p:spPr>
          <a:xfrm>
            <a:off x="594048" y="1580495"/>
            <a:ext cx="11003903" cy="4279129"/>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a:defRPr lang="it-IT"/>
            </a:defPPr>
            <a:lvl1pPr algn="ctr">
              <a:defRPr sz="1600">
                <a:solidFill>
                  <a:schemeClr val="bg1"/>
                </a:solidFill>
                <a:latin typeface="Open Sans "/>
                <a:ea typeface="Open Sans Light" panose="020B0306030504020204" pitchFamily="34" charset="0"/>
                <a:cs typeface="Open Sans Light" panose="020B03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just">
              <a:lnSpc>
                <a:spcPct val="150000"/>
              </a:lnSpc>
            </a:pPr>
            <a:r>
              <a:rPr lang="it-IT" sz="2200" spc="-5" dirty="0">
                <a:solidFill>
                  <a:schemeClr val="tx2">
                    <a:lumMod val="75000"/>
                  </a:schemeClr>
                </a:solidFill>
                <a:cs typeface="Calibri"/>
              </a:rPr>
              <a:t>Per gli adempimenti di monitoraggio, rendicontazione e controllo degli interventi di cui ai commi 1, 2 e 3, le amministrazioni titolari ed i soggetti attuatori </a:t>
            </a:r>
            <a:r>
              <a:rPr lang="it-IT" sz="2200" b="1" spc="-5" dirty="0">
                <a:solidFill>
                  <a:schemeClr val="tx2">
                    <a:lumMod val="75000"/>
                  </a:schemeClr>
                </a:solidFill>
                <a:latin typeface="+mj-lt"/>
                <a:ea typeface="+mn-ea"/>
                <a:cs typeface="Calibri"/>
              </a:rPr>
              <a:t>utilizzano le funzionalità del sistema informatico di cui all’articolo 1, comma 1043, della legge 30 dicembre 2020, n. 178 </a:t>
            </a:r>
            <a:r>
              <a:rPr lang="it-IT" sz="2200" b="1" spc="-5" dirty="0">
                <a:solidFill>
                  <a:srgbClr val="FF0000"/>
                </a:solidFill>
                <a:latin typeface="+mj-lt"/>
                <a:ea typeface="+mn-ea"/>
                <a:cs typeface="Calibri"/>
              </a:rPr>
              <a:t>(Regis). </a:t>
            </a:r>
          </a:p>
          <a:p>
            <a:pPr algn="just">
              <a:lnSpc>
                <a:spcPct val="150000"/>
              </a:lnSpc>
            </a:pPr>
            <a:endParaRPr lang="it-IT" sz="2200" b="1" spc="-5" dirty="0">
              <a:solidFill>
                <a:schemeClr val="tx2">
                  <a:lumMod val="75000"/>
                </a:schemeClr>
              </a:solidFill>
              <a:cs typeface="Calibri"/>
            </a:endParaRPr>
          </a:p>
          <a:p>
            <a:pPr algn="just">
              <a:lnSpc>
                <a:spcPct val="150000"/>
              </a:lnSpc>
            </a:pPr>
            <a:r>
              <a:rPr lang="it-IT" sz="2200" spc="-5" dirty="0">
                <a:solidFill>
                  <a:schemeClr val="tx2">
                    <a:lumMod val="75000"/>
                  </a:schemeClr>
                </a:solidFill>
                <a:cs typeface="Calibri"/>
              </a:rPr>
              <a:t>Per gli interventi interamente </a:t>
            </a:r>
            <a:r>
              <a:rPr lang="it-IT" sz="2200" spc="-5" dirty="0" err="1">
                <a:solidFill>
                  <a:schemeClr val="tx2">
                    <a:lumMod val="75000"/>
                  </a:schemeClr>
                </a:solidFill>
                <a:cs typeface="Calibri"/>
              </a:rPr>
              <a:t>definanziati</a:t>
            </a:r>
            <a:r>
              <a:rPr lang="it-IT" sz="2200" spc="-5" dirty="0">
                <a:solidFill>
                  <a:schemeClr val="tx2">
                    <a:lumMod val="75000"/>
                  </a:schemeClr>
                </a:solidFill>
                <a:cs typeface="Calibri"/>
              </a:rPr>
              <a:t> dal PNRR, le amministrazioni titolari definiscono, laddove possibile, </a:t>
            </a:r>
            <a:r>
              <a:rPr lang="it-IT" sz="2200" b="1" spc="-5" dirty="0">
                <a:solidFill>
                  <a:srgbClr val="FF0000"/>
                </a:solidFill>
                <a:latin typeface="+mj-lt"/>
                <a:ea typeface="+mn-ea"/>
                <a:cs typeface="Calibri"/>
              </a:rPr>
              <a:t>procedure semplificate di rendicontazione e controllo</a:t>
            </a:r>
            <a:r>
              <a:rPr lang="it-IT" sz="2200" b="1" spc="-5" dirty="0">
                <a:solidFill>
                  <a:schemeClr val="tx2">
                    <a:lumMod val="75000"/>
                  </a:schemeClr>
                </a:solidFill>
                <a:latin typeface="+mj-lt"/>
                <a:ea typeface="+mn-ea"/>
                <a:cs typeface="Calibri"/>
              </a:rPr>
              <a:t>, </a:t>
            </a:r>
            <a:r>
              <a:rPr lang="it-IT" sz="2200" spc="-5" dirty="0">
                <a:solidFill>
                  <a:schemeClr val="tx2">
                    <a:lumMod val="75000"/>
                  </a:schemeClr>
                </a:solidFill>
                <a:cs typeface="Calibri"/>
              </a:rPr>
              <a:t>fermo restando l’utilizzo del sistema informatico di cui al primo periodo.</a:t>
            </a:r>
          </a:p>
        </p:txBody>
      </p:sp>
    </p:spTree>
    <p:extLst>
      <p:ext uri="{BB962C8B-B14F-4D97-AF65-F5344CB8AC3E}">
        <p14:creationId xmlns:p14="http://schemas.microsoft.com/office/powerpoint/2010/main" val="36065562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612710" y="177282"/>
            <a:ext cx="10515600" cy="681135"/>
          </a:xfrm>
        </p:spPr>
        <p:txBody>
          <a:bodyPr>
            <a:noAutofit/>
          </a:bodyPr>
          <a:lstStyle/>
          <a:p>
            <a:pPr>
              <a:lnSpc>
                <a:spcPct val="100000"/>
              </a:lnSpc>
              <a:spcBef>
                <a:spcPts val="0"/>
              </a:spcBef>
              <a:buSzPts val="3600"/>
            </a:pPr>
            <a:r>
              <a:rPr lang="it-IT" sz="3600" dirty="0">
                <a:solidFill>
                  <a:srgbClr val="5B9BD5">
                    <a:lumMod val="50000"/>
                  </a:srgbClr>
                </a:solidFill>
                <a:latin typeface="+mn-lt"/>
                <a:ea typeface="+mn-ea"/>
                <a:cs typeface="Arial"/>
              </a:rPr>
              <a:t> </a:t>
            </a:r>
            <a:r>
              <a:rPr lang="it-IT" sz="3600" b="1" dirty="0">
                <a:solidFill>
                  <a:srgbClr val="5B9BD5">
                    <a:lumMod val="50000"/>
                  </a:srgbClr>
                </a:solidFill>
                <a:latin typeface="+mn-lt"/>
                <a:ea typeface="+mn-ea"/>
                <a:cs typeface="Arial"/>
              </a:rPr>
              <a:t>DL PNRR: principali contenuti di interesse, art. 12, c. 5</a:t>
            </a:r>
          </a:p>
        </p:txBody>
      </p:sp>
      <p:sp>
        <p:nvSpPr>
          <p:cNvPr id="2" name="TextBox 277">
            <a:extLst>
              <a:ext uri="{FF2B5EF4-FFF2-40B4-BE49-F238E27FC236}">
                <a16:creationId xmlns:a16="http://schemas.microsoft.com/office/drawing/2014/main" id="{7D69558B-26C2-09C6-3928-26AF48DECB16}"/>
              </a:ext>
            </a:extLst>
          </p:cNvPr>
          <p:cNvSpPr txBox="1"/>
          <p:nvPr/>
        </p:nvSpPr>
        <p:spPr>
          <a:xfrm>
            <a:off x="612710" y="1752600"/>
            <a:ext cx="10966580" cy="3833716"/>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a:defRPr lang="it-IT"/>
            </a:defPPr>
            <a:lvl1pPr algn="ctr">
              <a:defRPr sz="1600">
                <a:solidFill>
                  <a:schemeClr val="bg1"/>
                </a:solidFill>
                <a:latin typeface="Open Sans "/>
                <a:ea typeface="Open Sans Light" panose="020B0306030504020204" pitchFamily="34" charset="0"/>
                <a:cs typeface="Open Sans Light" panose="020B03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just"/>
            <a:r>
              <a:rPr lang="it-IT" sz="2200" b="1" spc="-5" dirty="0">
                <a:solidFill>
                  <a:schemeClr val="tx2">
                    <a:lumMod val="75000"/>
                  </a:schemeClr>
                </a:solidFill>
                <a:latin typeface="+mj-lt"/>
                <a:ea typeface="+mn-ea"/>
                <a:cs typeface="Calibri"/>
              </a:rPr>
              <a:t>Per gli interventi non più finanziati a valere sulle risorse del PNRR restano confermate le assegnazioni per l’incremento prezzi dei materiali a valere sul </a:t>
            </a:r>
            <a:r>
              <a:rPr lang="it-IT" sz="2200" b="1" spc="-5" dirty="0">
                <a:solidFill>
                  <a:srgbClr val="FF0000"/>
                </a:solidFill>
                <a:latin typeface="+mj-lt"/>
                <a:ea typeface="+mn-ea"/>
                <a:cs typeface="Calibri"/>
              </a:rPr>
              <a:t>«Fondo per l’avvio di opere indifferibili</a:t>
            </a:r>
            <a:r>
              <a:rPr lang="it-IT" sz="2200" spc="-5" dirty="0">
                <a:solidFill>
                  <a:srgbClr val="FF0000"/>
                </a:solidFill>
                <a:latin typeface="+mj-lt"/>
                <a:cs typeface="Calibri"/>
              </a:rPr>
              <a:t>» </a:t>
            </a:r>
            <a:r>
              <a:rPr lang="it-IT" sz="2200" spc="-5" dirty="0">
                <a:solidFill>
                  <a:schemeClr val="tx2">
                    <a:lumMod val="75000"/>
                  </a:schemeClr>
                </a:solidFill>
                <a:latin typeface="+mj-lt"/>
                <a:cs typeface="Calibri"/>
              </a:rPr>
              <a:t>di cui all’articolo 26, comma 7, primo periodo, del decreto-legge 17 maggio 2022, n. 50, convertito, con modificazioni, dalla legge 15 luglio 2022, n. 91, </a:t>
            </a:r>
            <a:r>
              <a:rPr lang="it-IT" sz="2200" b="1" spc="-5" dirty="0">
                <a:solidFill>
                  <a:schemeClr val="tx2">
                    <a:lumMod val="75000"/>
                  </a:schemeClr>
                </a:solidFill>
                <a:latin typeface="+mj-lt"/>
                <a:ea typeface="+mn-ea"/>
                <a:cs typeface="Calibri"/>
              </a:rPr>
              <a:t>purché detti interventi siano integralmente finanziati a valere su risorse a carico delle amministrazioni pubbliche di cui all’articolo 1, </a:t>
            </a:r>
            <a:r>
              <a:rPr lang="it-IT" sz="2200" spc="-5" dirty="0">
                <a:solidFill>
                  <a:schemeClr val="tx2">
                    <a:lumMod val="75000"/>
                  </a:schemeClr>
                </a:solidFill>
                <a:latin typeface="+mj-lt"/>
                <a:cs typeface="Calibri"/>
              </a:rPr>
              <a:t>comma 2, del decreto legislativo 30 marzo 2001, n. 165, sulla base delle indicazioni fornite da parte delle amministrazioni titolari dei medesimi interventi con le modalità e nei termini stabiliti dal Ministero dell’economia e delle finanze - Dipartimento della Ragioneria generale dello Stato, </a:t>
            </a:r>
            <a:r>
              <a:rPr lang="it-IT" sz="2200" b="1" spc="-5" dirty="0">
                <a:solidFill>
                  <a:schemeClr val="tx2">
                    <a:lumMod val="75000"/>
                  </a:schemeClr>
                </a:solidFill>
                <a:latin typeface="+mj-lt"/>
                <a:ea typeface="+mn-ea"/>
                <a:cs typeface="Calibri"/>
              </a:rPr>
              <a:t>e siano aggiornati i cronoprogrammi prevedendo l’ultimazione dell’intervento in coerenza con l’articolazione temporale degli stanziamenti di bilancio</a:t>
            </a:r>
            <a:r>
              <a:rPr lang="it-IT" sz="2200" spc="-5" dirty="0">
                <a:solidFill>
                  <a:schemeClr val="tx2">
                    <a:lumMod val="75000"/>
                  </a:schemeClr>
                </a:solidFill>
                <a:latin typeface="+mj-lt"/>
                <a:cs typeface="Calibri"/>
              </a:rPr>
              <a:t>.</a:t>
            </a:r>
          </a:p>
        </p:txBody>
      </p:sp>
    </p:spTree>
    <p:extLst>
      <p:ext uri="{BB962C8B-B14F-4D97-AF65-F5344CB8AC3E}">
        <p14:creationId xmlns:p14="http://schemas.microsoft.com/office/powerpoint/2010/main" val="131220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gn="ctr">
              <a:lnSpc>
                <a:spcPct val="100000"/>
              </a:lnSpc>
              <a:spcBef>
                <a:spcPts val="0"/>
              </a:spcBef>
              <a:buSzPts val="3600"/>
            </a:pPr>
            <a:r>
              <a:rPr lang="it-IT" sz="3600" b="1" dirty="0">
                <a:solidFill>
                  <a:srgbClr val="5B9BD5">
                    <a:lumMod val="50000"/>
                  </a:srgbClr>
                </a:solidFill>
                <a:latin typeface="+mn-lt"/>
                <a:ea typeface="+mn-ea"/>
                <a:cs typeface="Arial"/>
              </a:rPr>
              <a:t> Le modifiche al PNRR</a:t>
            </a:r>
            <a:endParaRPr lang="it-IT" sz="3600" b="1" u="sng" dirty="0">
              <a:solidFill>
                <a:srgbClr val="5B9BD5">
                  <a:lumMod val="50000"/>
                </a:srgbClr>
              </a:solidFill>
              <a:latin typeface="+mn-lt"/>
              <a:ea typeface="+mn-ea"/>
              <a:cs typeface="Arial"/>
            </a:endParaRPr>
          </a:p>
        </p:txBody>
      </p:sp>
      <p:sp>
        <p:nvSpPr>
          <p:cNvPr id="2" name="TextBox 45">
            <a:extLst>
              <a:ext uri="{FF2B5EF4-FFF2-40B4-BE49-F238E27FC236}">
                <a16:creationId xmlns:a16="http://schemas.microsoft.com/office/drawing/2014/main" id="{F3598FA8-4D60-CC88-D731-B47D0FE24743}"/>
              </a:ext>
            </a:extLst>
          </p:cNvPr>
          <p:cNvSpPr txBox="1"/>
          <p:nvPr/>
        </p:nvSpPr>
        <p:spPr>
          <a:xfrm>
            <a:off x="441417" y="922716"/>
            <a:ext cx="11309166" cy="2394502"/>
          </a:xfrm>
          <a:prstGeom prst="rect">
            <a:avLst/>
          </a:prstGeom>
          <a:noFill/>
        </p:spPr>
        <p:txBody>
          <a:bodyPr wrap="square" rtlCol="0">
            <a:spAutoFit/>
          </a:bodyPr>
          <a:lstStyle/>
          <a:p>
            <a:pPr marL="0" marR="0" lvl="0" indent="0" algn="just" defTabSz="914400" rtl="0" eaLnBrk="1" fontAlgn="auto" latinLnBrk="0" hangingPunct="1">
              <a:spcBef>
                <a:spcPct val="40000"/>
              </a:spcBef>
              <a:spcAft>
                <a:spcPct val="0"/>
              </a:spcAft>
              <a:buClrTx/>
              <a:buSzTx/>
              <a:buFontTx/>
              <a:buNone/>
              <a:tabLst/>
              <a:defRPr/>
            </a:pPr>
            <a:r>
              <a:rPr lang="en-US" sz="2200" dirty="0">
                <a:solidFill>
                  <a:schemeClr val="accent1">
                    <a:lumMod val="50000"/>
                  </a:schemeClr>
                </a:solidFill>
              </a:rPr>
              <a:t>L’Italia ha presentata alla Commissione europea una proposta di Modifica del PNRR finalizzata ad adeguare il Piano per tener conto:</a:t>
            </a:r>
          </a:p>
          <a:p>
            <a:pPr marL="285750" marR="0" lvl="0" indent="-285750" algn="just" defTabSz="914400" rtl="0" eaLnBrk="1" fontAlgn="auto" latinLnBrk="0" hangingPunct="1">
              <a:spcBef>
                <a:spcPct val="40000"/>
              </a:spcBef>
              <a:spcAft>
                <a:spcPct val="0"/>
              </a:spcAft>
              <a:buClrTx/>
              <a:buSzTx/>
              <a:buFont typeface="Arial" panose="020B0604020202020204" pitchFamily="34" charset="0"/>
              <a:buChar char="•"/>
              <a:tabLst/>
              <a:defRPr/>
            </a:pPr>
            <a:r>
              <a:rPr lang="en-US" sz="2200" dirty="0">
                <a:solidFill>
                  <a:schemeClr val="accent1">
                    <a:lumMod val="50000"/>
                  </a:schemeClr>
                </a:solidFill>
              </a:rPr>
              <a:t>da una lato, della necessità di inserire le nuove misure legate all’iniziativa REPOWEREU (per la quale l’Italia beneficia di ulteriori 2,7 miliardi di euro di contribute a fondo perduto);</a:t>
            </a:r>
          </a:p>
          <a:p>
            <a:pPr marL="285750" marR="0" lvl="0" indent="-285750" algn="just" defTabSz="914400" rtl="0" eaLnBrk="1" fontAlgn="auto" latinLnBrk="0" hangingPunct="1">
              <a:spcBef>
                <a:spcPct val="40000"/>
              </a:spcBef>
              <a:spcAft>
                <a:spcPct val="0"/>
              </a:spcAft>
              <a:buClrTx/>
              <a:buSzTx/>
              <a:buFont typeface="Arial" panose="020B0604020202020204" pitchFamily="34" charset="0"/>
              <a:buChar char="•"/>
              <a:tabLst/>
              <a:defRPr/>
            </a:pPr>
            <a:r>
              <a:rPr lang="en-US" sz="2200" dirty="0">
                <a:solidFill>
                  <a:schemeClr val="accent1">
                    <a:lumMod val="50000"/>
                  </a:schemeClr>
                </a:solidFill>
              </a:rPr>
              <a:t>dall’altro, per fronteggiare le difficoltà di attuazione legate all’inflazione e alla Guerra in </a:t>
            </a:r>
            <a:r>
              <a:rPr lang="en-US" sz="2200" dirty="0" err="1">
                <a:solidFill>
                  <a:schemeClr val="accent1">
                    <a:lumMod val="50000"/>
                  </a:schemeClr>
                </a:solidFill>
              </a:rPr>
              <a:t>Ucraina</a:t>
            </a:r>
            <a:r>
              <a:rPr lang="en-US" sz="2200" dirty="0">
                <a:solidFill>
                  <a:schemeClr val="accent1">
                    <a:lumMod val="50000"/>
                  </a:schemeClr>
                </a:solidFill>
              </a:rPr>
              <a:t>. </a:t>
            </a:r>
          </a:p>
        </p:txBody>
      </p:sp>
      <p:sp>
        <p:nvSpPr>
          <p:cNvPr id="5" name="TextBox 48">
            <a:extLst>
              <a:ext uri="{FF2B5EF4-FFF2-40B4-BE49-F238E27FC236}">
                <a16:creationId xmlns:a16="http://schemas.microsoft.com/office/drawing/2014/main" id="{18EA2643-EB6D-5142-292B-453663F4B47C}"/>
              </a:ext>
            </a:extLst>
          </p:cNvPr>
          <p:cNvSpPr txBox="1"/>
          <p:nvPr/>
        </p:nvSpPr>
        <p:spPr>
          <a:xfrm>
            <a:off x="357441" y="3540783"/>
            <a:ext cx="11309166" cy="2160591"/>
          </a:xfrm>
          <a:prstGeom prst="rect">
            <a:avLst/>
          </a:prstGeom>
          <a:noFill/>
        </p:spPr>
        <p:txBody>
          <a:bodyPr wrap="square" rtlCol="0">
            <a:spAutoFit/>
          </a:bodyPr>
          <a:lstStyle/>
          <a:p>
            <a:pPr marR="0" lvl="0" algn="just" defTabSz="914400" rtl="0" eaLnBrk="1" fontAlgn="auto" latinLnBrk="0" hangingPunct="1">
              <a:lnSpc>
                <a:spcPct val="100000"/>
              </a:lnSpc>
              <a:spcBef>
                <a:spcPct val="40000"/>
              </a:spcBef>
              <a:spcAft>
                <a:spcPct val="0"/>
              </a:spcAft>
              <a:buClrTx/>
              <a:buSzTx/>
              <a:tabLst/>
              <a:defRPr/>
            </a:pPr>
            <a:r>
              <a:rPr lang="en-US" sz="2200" dirty="0">
                <a:solidFill>
                  <a:schemeClr val="accent1">
                    <a:lumMod val="50000"/>
                  </a:schemeClr>
                </a:solidFill>
              </a:rPr>
              <a:t>Le </a:t>
            </a:r>
            <a:r>
              <a:rPr lang="en-US" sz="2200" dirty="0" err="1">
                <a:solidFill>
                  <a:schemeClr val="accent1">
                    <a:lumMod val="50000"/>
                  </a:schemeClr>
                </a:solidFill>
              </a:rPr>
              <a:t>modifiche</a:t>
            </a:r>
            <a:r>
              <a:rPr lang="en-US" sz="2200" dirty="0">
                <a:solidFill>
                  <a:schemeClr val="accent1">
                    <a:lumMod val="50000"/>
                  </a:schemeClr>
                </a:solidFill>
              </a:rPr>
              <a:t> al PNRR, </a:t>
            </a:r>
            <a:r>
              <a:rPr lang="en-US" sz="2200" dirty="0" err="1">
                <a:solidFill>
                  <a:schemeClr val="accent1">
                    <a:lumMod val="50000"/>
                  </a:schemeClr>
                </a:solidFill>
              </a:rPr>
              <a:t>approvate</a:t>
            </a:r>
            <a:r>
              <a:rPr lang="en-US" sz="2200" dirty="0">
                <a:solidFill>
                  <a:schemeClr val="accent1">
                    <a:lumMod val="50000"/>
                  </a:schemeClr>
                </a:solidFill>
              </a:rPr>
              <a:t> con</a:t>
            </a:r>
            <a:r>
              <a:rPr lang="it-IT" sz="2200" dirty="0">
                <a:solidFill>
                  <a:schemeClr val="accent1">
                    <a:lumMod val="50000"/>
                  </a:schemeClr>
                </a:solidFill>
              </a:rPr>
              <a:t> Decisione del Consiglio UE dell’8 dicembre 2023 (</a:t>
            </a:r>
            <a:r>
              <a:rPr lang="it-IT" sz="2200" b="1" dirty="0">
                <a:solidFill>
                  <a:schemeClr val="accent1">
                    <a:lumMod val="50000"/>
                  </a:schemeClr>
                </a:solidFill>
              </a:rPr>
              <a:t>entrata in vigore 11 dicembre 2023</a:t>
            </a:r>
            <a:r>
              <a:rPr lang="it-IT" sz="2200" dirty="0">
                <a:solidFill>
                  <a:schemeClr val="accent1">
                    <a:lumMod val="50000"/>
                  </a:schemeClr>
                </a:solidFill>
              </a:rPr>
              <a:t>), </a:t>
            </a:r>
            <a:r>
              <a:rPr lang="en-US" sz="2200" dirty="0" err="1">
                <a:solidFill>
                  <a:schemeClr val="accent1">
                    <a:lumMod val="50000"/>
                  </a:schemeClr>
                </a:solidFill>
              </a:rPr>
              <a:t>possono</a:t>
            </a:r>
            <a:r>
              <a:rPr lang="en-US" sz="2200" dirty="0">
                <a:solidFill>
                  <a:schemeClr val="accent1">
                    <a:lumMod val="50000"/>
                  </a:schemeClr>
                </a:solidFill>
              </a:rPr>
              <a:t> essere raggruppate in 4 macro </a:t>
            </a:r>
            <a:r>
              <a:rPr lang="en-US" sz="2200" dirty="0" err="1">
                <a:solidFill>
                  <a:schemeClr val="accent1">
                    <a:lumMod val="50000"/>
                  </a:schemeClr>
                </a:solidFill>
              </a:rPr>
              <a:t>tipologie</a:t>
            </a:r>
            <a:r>
              <a:rPr lang="en-US" sz="2200" dirty="0">
                <a:solidFill>
                  <a:schemeClr val="accent1">
                    <a:lumMod val="50000"/>
                  </a:schemeClr>
                </a:solidFill>
              </a:rPr>
              <a:t>, di cui due </a:t>
            </a:r>
            <a:r>
              <a:rPr lang="en-US" sz="2200" dirty="0" err="1">
                <a:solidFill>
                  <a:schemeClr val="accent1">
                    <a:lumMod val="50000"/>
                  </a:schemeClr>
                </a:solidFill>
              </a:rPr>
              <a:t>riferite</a:t>
            </a:r>
            <a:r>
              <a:rPr lang="en-US" sz="2200" dirty="0">
                <a:solidFill>
                  <a:schemeClr val="accent1">
                    <a:lumMod val="50000"/>
                  </a:schemeClr>
                </a:solidFill>
              </a:rPr>
              <a:t> alle </a:t>
            </a:r>
            <a:r>
              <a:rPr lang="en-US" sz="2200" dirty="0" err="1">
                <a:solidFill>
                  <a:schemeClr val="accent1">
                    <a:lumMod val="50000"/>
                  </a:schemeClr>
                </a:solidFill>
              </a:rPr>
              <a:t>risorse</a:t>
            </a:r>
            <a:r>
              <a:rPr lang="en-US" sz="2200" dirty="0">
                <a:solidFill>
                  <a:schemeClr val="accent1">
                    <a:lumMod val="50000"/>
                  </a:schemeClr>
                </a:solidFill>
              </a:rPr>
              <a:t>: </a:t>
            </a:r>
          </a:p>
          <a:p>
            <a:pPr marL="354013" indent="-285750" algn="just">
              <a:spcBef>
                <a:spcPct val="40000"/>
              </a:spcBef>
              <a:spcAft>
                <a:spcPct val="0"/>
              </a:spcAft>
              <a:buFont typeface="Wingdings" panose="05000000000000000000" pitchFamily="2" charset="2"/>
              <a:buChar char="ü"/>
              <a:defRPr/>
            </a:pPr>
            <a:r>
              <a:rPr lang="it-IT" b="1" i="1" dirty="0">
                <a:solidFill>
                  <a:schemeClr val="tx2">
                    <a:lumMod val="75000"/>
                  </a:schemeClr>
                </a:solidFill>
                <a:latin typeface="Arial" panose="020B0604020202020204" pitchFamily="34" charset="0"/>
                <a:cs typeface="Arial" panose="020B0604020202020204" pitchFamily="34" charset="0"/>
              </a:rPr>
              <a:t>Definanziamenti di alcune misure per l’intero importo </a:t>
            </a:r>
            <a:r>
              <a:rPr lang="it-IT" i="1" dirty="0">
                <a:solidFill>
                  <a:schemeClr val="tx2">
                    <a:lumMod val="75000"/>
                  </a:schemeClr>
                </a:solidFill>
                <a:latin typeface="Arial" panose="020B0604020202020204" pitchFamily="34" charset="0"/>
                <a:cs typeface="Arial" panose="020B0604020202020204" pitchFamily="34" charset="0"/>
              </a:rPr>
              <a:t>(es. Piccole e medie opere) o parzialmente</a:t>
            </a:r>
            <a:endParaRPr lang="en-US" i="1" dirty="0">
              <a:solidFill>
                <a:schemeClr val="tx2">
                  <a:lumMod val="75000"/>
                </a:schemeClr>
              </a:solidFill>
              <a:latin typeface="Arial" panose="020B0604020202020204" pitchFamily="34" charset="0"/>
              <a:cs typeface="Arial" panose="020B0604020202020204" pitchFamily="34" charset="0"/>
            </a:endParaRPr>
          </a:p>
          <a:p>
            <a:pPr marL="354013" indent="-285750" algn="just">
              <a:spcBef>
                <a:spcPct val="40000"/>
              </a:spcBef>
              <a:spcAft>
                <a:spcPct val="0"/>
              </a:spcAft>
              <a:buFont typeface="Wingdings" panose="05000000000000000000" pitchFamily="2" charset="2"/>
              <a:buChar char="ü"/>
              <a:defRPr/>
            </a:pPr>
            <a:r>
              <a:rPr lang="it-IT" b="1" i="1" dirty="0">
                <a:solidFill>
                  <a:schemeClr val="tx2">
                    <a:lumMod val="75000"/>
                  </a:schemeClr>
                </a:solidFill>
                <a:latin typeface="Arial" panose="020B0604020202020204" pitchFamily="34" charset="0"/>
                <a:cs typeface="Arial" panose="020B0604020202020204" pitchFamily="34" charset="0"/>
              </a:rPr>
              <a:t>Riallocazione delle risorse finanziarie tra misure</a:t>
            </a:r>
            <a:r>
              <a:rPr lang="it-IT" i="1" dirty="0">
                <a:solidFill>
                  <a:schemeClr val="tx2">
                    <a:lumMod val="75000"/>
                  </a:schemeClr>
                </a:solidFill>
                <a:latin typeface="Arial" panose="020B0604020202020204" pitchFamily="34" charset="0"/>
                <a:cs typeface="Arial" panose="020B0604020202020204" pitchFamily="34" charset="0"/>
              </a:rPr>
              <a:t>, spostando i fondi da misure che presentano scarso tiraggio verso misure che hanno evidenziato maggiori esigenze di spesa</a:t>
            </a:r>
            <a:endParaRPr lang="en-US" i="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4891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dirty="0">
                <a:solidFill>
                  <a:srgbClr val="5B9BD5">
                    <a:lumMod val="50000"/>
                  </a:srgbClr>
                </a:solidFill>
                <a:latin typeface="+mn-lt"/>
                <a:ea typeface="+mn-ea"/>
                <a:cs typeface="Arial"/>
              </a:rPr>
              <a:t> </a:t>
            </a:r>
            <a:r>
              <a:rPr lang="it-IT" sz="3600" b="1" dirty="0">
                <a:solidFill>
                  <a:srgbClr val="5B9BD5">
                    <a:lumMod val="50000"/>
                  </a:srgbClr>
                </a:solidFill>
                <a:latin typeface="+mn-lt"/>
                <a:ea typeface="+mn-ea"/>
                <a:cs typeface="Arial"/>
              </a:rPr>
              <a:t>DL PNRR: principali contenuti di interesse – art. 19</a:t>
            </a:r>
          </a:p>
        </p:txBody>
      </p:sp>
      <p:sp>
        <p:nvSpPr>
          <p:cNvPr id="6" name="TextBox 277">
            <a:extLst>
              <a:ext uri="{FF2B5EF4-FFF2-40B4-BE49-F238E27FC236}">
                <a16:creationId xmlns:a16="http://schemas.microsoft.com/office/drawing/2014/main" id="{DD37C7BC-EE99-59A1-2B2E-EA74B0F39C37}"/>
              </a:ext>
            </a:extLst>
          </p:cNvPr>
          <p:cNvSpPr txBox="1"/>
          <p:nvPr/>
        </p:nvSpPr>
        <p:spPr>
          <a:xfrm>
            <a:off x="533400" y="1295400"/>
            <a:ext cx="11003903" cy="502920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a:defRPr lang="it-IT"/>
            </a:defPPr>
            <a:lvl1pPr algn="ctr">
              <a:defRPr sz="1600">
                <a:solidFill>
                  <a:schemeClr val="bg1"/>
                </a:solidFill>
                <a:latin typeface="Open Sans "/>
                <a:ea typeface="Open Sans Light" panose="020B0306030504020204" pitchFamily="34" charset="0"/>
                <a:cs typeface="Open Sans Light" panose="020B03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just" fontAlgn="base"/>
            <a:r>
              <a:rPr lang="it-IT" sz="2000" spc="-5" dirty="0">
                <a:solidFill>
                  <a:schemeClr val="tx2">
                    <a:lumMod val="75000"/>
                  </a:schemeClr>
                </a:solidFill>
                <a:latin typeface="+mj-lt"/>
                <a:cs typeface="Calibri"/>
              </a:rPr>
              <a:t>1. Al fine di garantire il raggiungimento degli obiettivi della Missione 5, Componente 2, investimento 3.1 «Sport e inclusione sociale», del PNRR, per gli interventi relativi all'impiantistica sportiva finanziati in tutto o in parte con fondi del PNRR, il Dipartimento per lo sport della Presidenza del Consiglio dei ministri può autorizzare i soggetti attuatori all'utilizzo dei ribassi d'asta nell'ambito del medesimo intervento nel quale sono stati registrati, anche per fronteggiare l'incremento dei prezzi. Per gli interventi che abbiano avuto accesso alle risorse del Fondo per l'avvio di opere indifferibili, ….., si applica la disciplina di cui al comma 7-bis, lettera e), del medesimo </a:t>
            </a:r>
            <a:r>
              <a:rPr lang="it-IT" sz="2000" spc="-5" dirty="0">
                <a:solidFill>
                  <a:schemeClr val="tx2">
                    <a:lumMod val="75000"/>
                  </a:schemeClr>
                </a:solidFill>
                <a:latin typeface="+mj-lt"/>
                <a:cs typeface="Calibri"/>
                <a:hlinkClick r:id="rId2">
                  <a:extLst>
                    <a:ext uri="{A12FA001-AC4F-418D-AE19-62706E023703}">
                      <ahyp:hlinkClr xmlns:ahyp="http://schemas.microsoft.com/office/drawing/2018/hyperlinkcolor" val="tx"/>
                    </a:ext>
                  </a:extLst>
                </a:hlinkClick>
              </a:rPr>
              <a:t>articolo 26</a:t>
            </a:r>
            <a:r>
              <a:rPr lang="it-IT" sz="2000" spc="-5" dirty="0">
                <a:solidFill>
                  <a:schemeClr val="tx2">
                    <a:lumMod val="75000"/>
                  </a:schemeClr>
                </a:solidFill>
                <a:latin typeface="+mj-lt"/>
                <a:cs typeface="Calibri"/>
              </a:rPr>
              <a:t> e di cui all'</a:t>
            </a:r>
            <a:r>
              <a:rPr lang="it-IT" sz="2000" spc="-5" dirty="0">
                <a:solidFill>
                  <a:schemeClr val="tx2">
                    <a:lumMod val="75000"/>
                  </a:schemeClr>
                </a:solidFill>
                <a:latin typeface="+mj-lt"/>
                <a:cs typeface="Calibri"/>
                <a:hlinkClick r:id="rId3">
                  <a:extLst>
                    <a:ext uri="{A12FA001-AC4F-418D-AE19-62706E023703}">
                      <ahyp:hlinkClr xmlns:ahyp="http://schemas.microsoft.com/office/drawing/2018/hyperlinkcolor" val="tx"/>
                    </a:ext>
                  </a:extLst>
                </a:hlinkClick>
              </a:rPr>
              <a:t>articolo 1, comma 377, lettera g), della legge 29 dicembre 2022, n. 197</a:t>
            </a:r>
            <a:r>
              <a:rPr lang="it-IT" sz="2000" spc="-5" dirty="0">
                <a:solidFill>
                  <a:schemeClr val="tx2">
                    <a:lumMod val="75000"/>
                  </a:schemeClr>
                </a:solidFill>
                <a:latin typeface="+mj-lt"/>
                <a:cs typeface="Calibri"/>
              </a:rPr>
              <a:t>. </a:t>
            </a:r>
          </a:p>
          <a:p>
            <a:pPr algn="just" fontAlgn="base"/>
            <a:endParaRPr lang="it-IT" sz="2000" spc="-5" dirty="0">
              <a:solidFill>
                <a:schemeClr val="tx2">
                  <a:lumMod val="75000"/>
                </a:schemeClr>
              </a:solidFill>
              <a:latin typeface="+mj-lt"/>
              <a:cs typeface="Calibri"/>
            </a:endParaRPr>
          </a:p>
          <a:p>
            <a:pPr algn="just" fontAlgn="base"/>
            <a:r>
              <a:rPr lang="it-IT" sz="2000" spc="-5" dirty="0">
                <a:solidFill>
                  <a:schemeClr val="tx2">
                    <a:lumMod val="75000"/>
                  </a:schemeClr>
                </a:solidFill>
                <a:latin typeface="+mj-lt"/>
                <a:cs typeface="Calibri"/>
              </a:rPr>
              <a:t>2. Per le medesime finalità di cui al comma 1, il Dipartimento per lo sport della Presidenza del Consiglio dei ministri, sulla base degli indirizzi dell'Autorità di governo competente in materia di sport, è autorizzato a riprogrammare le risorse afferenti alla misura del PNRR di cui al comma 1 e disponibili in seguito a revoche ovvero a rinunce da parte dei soggetti attuatori, per la realizzazione di nuove palestre pubbliche nei Comuni delle isole minori marine, ovvero per l'efficientamento energetico di impianti sportivi di proprietà pubblica, destinati alla pratica di sport natatori, sport del ghiaccio e sport invernali, fermo restando il rispetto delle condizionalità e del cronoprogramma del PNRR. </a:t>
            </a:r>
          </a:p>
        </p:txBody>
      </p:sp>
    </p:spTree>
    <p:extLst>
      <p:ext uri="{BB962C8B-B14F-4D97-AF65-F5344CB8AC3E}">
        <p14:creationId xmlns:p14="http://schemas.microsoft.com/office/powerpoint/2010/main" val="342796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gn="ctr">
              <a:lnSpc>
                <a:spcPct val="100000"/>
              </a:lnSpc>
              <a:spcBef>
                <a:spcPts val="0"/>
              </a:spcBef>
              <a:buSzPts val="3600"/>
            </a:pPr>
            <a:r>
              <a:rPr lang="it-IT" sz="3600" b="1" dirty="0">
                <a:solidFill>
                  <a:srgbClr val="5B9BD5">
                    <a:lumMod val="50000"/>
                  </a:srgbClr>
                </a:solidFill>
                <a:latin typeface="+mn-lt"/>
                <a:ea typeface="+mn-ea"/>
                <a:cs typeface="Arial"/>
              </a:rPr>
              <a:t> Le misure dei COMUNI </a:t>
            </a:r>
            <a:r>
              <a:rPr lang="it-IT" sz="3600" dirty="0">
                <a:solidFill>
                  <a:srgbClr val="FF0000"/>
                </a:solidFill>
                <a:latin typeface="+mn-lt"/>
                <a:ea typeface="+mn-ea"/>
                <a:cs typeface="Arial"/>
              </a:rPr>
              <a:t>integralmente </a:t>
            </a:r>
            <a:r>
              <a:rPr lang="it-IT" sz="3600" b="1" dirty="0" err="1">
                <a:solidFill>
                  <a:srgbClr val="5B9BD5">
                    <a:lumMod val="50000"/>
                  </a:srgbClr>
                </a:solidFill>
                <a:latin typeface="+mn-lt"/>
                <a:ea typeface="+mn-ea"/>
                <a:cs typeface="Arial"/>
              </a:rPr>
              <a:t>definanziate</a:t>
            </a:r>
            <a:endParaRPr lang="it-IT" sz="3600" b="1" u="sng" dirty="0">
              <a:solidFill>
                <a:srgbClr val="5B9BD5">
                  <a:lumMod val="50000"/>
                </a:srgbClr>
              </a:solidFill>
              <a:latin typeface="+mn-lt"/>
              <a:ea typeface="+mn-ea"/>
              <a:cs typeface="Arial"/>
            </a:endParaRPr>
          </a:p>
        </p:txBody>
      </p:sp>
      <p:pic>
        <p:nvPicPr>
          <p:cNvPr id="2" name="Immagine 1">
            <a:extLst>
              <a:ext uri="{FF2B5EF4-FFF2-40B4-BE49-F238E27FC236}">
                <a16:creationId xmlns:a16="http://schemas.microsoft.com/office/drawing/2014/main" id="{6EB33BAD-96ED-E36B-B272-99EAEBA1098D}"/>
              </a:ext>
            </a:extLst>
          </p:cNvPr>
          <p:cNvPicPr>
            <a:picLocks noChangeAspect="1"/>
          </p:cNvPicPr>
          <p:nvPr/>
        </p:nvPicPr>
        <p:blipFill>
          <a:blip r:embed="rId2"/>
          <a:stretch>
            <a:fillRect/>
          </a:stretch>
        </p:blipFill>
        <p:spPr>
          <a:xfrm>
            <a:off x="508531" y="1208413"/>
            <a:ext cx="11174937" cy="4907705"/>
          </a:xfrm>
          <a:prstGeom prst="rect">
            <a:avLst/>
          </a:prstGeom>
        </p:spPr>
      </p:pic>
    </p:spTree>
    <p:extLst>
      <p:ext uri="{BB962C8B-B14F-4D97-AF65-F5344CB8AC3E}">
        <p14:creationId xmlns:p14="http://schemas.microsoft.com/office/powerpoint/2010/main" val="1783056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gn="ctr">
              <a:lnSpc>
                <a:spcPct val="100000"/>
              </a:lnSpc>
              <a:spcBef>
                <a:spcPts val="0"/>
              </a:spcBef>
              <a:buSzPts val="3600"/>
            </a:pPr>
            <a:r>
              <a:rPr lang="it-IT" sz="3600" b="1" dirty="0">
                <a:solidFill>
                  <a:srgbClr val="5B9BD5">
                    <a:lumMod val="50000"/>
                  </a:srgbClr>
                </a:solidFill>
                <a:latin typeface="+mn-lt"/>
                <a:ea typeface="+mn-ea"/>
                <a:cs typeface="Arial"/>
              </a:rPr>
              <a:t> Le misure dei COMUNI </a:t>
            </a:r>
            <a:r>
              <a:rPr lang="it-IT" sz="3600" dirty="0">
                <a:solidFill>
                  <a:srgbClr val="FF0000"/>
                </a:solidFill>
                <a:latin typeface="+mn-lt"/>
                <a:ea typeface="+mn-ea"/>
                <a:cs typeface="Arial"/>
              </a:rPr>
              <a:t>parzialmente</a:t>
            </a:r>
            <a:r>
              <a:rPr lang="it-IT" sz="3600" b="1" dirty="0">
                <a:solidFill>
                  <a:srgbClr val="5B9BD5">
                    <a:lumMod val="50000"/>
                  </a:srgbClr>
                </a:solidFill>
                <a:latin typeface="+mn-lt"/>
                <a:ea typeface="+mn-ea"/>
                <a:cs typeface="Arial"/>
              </a:rPr>
              <a:t> </a:t>
            </a:r>
            <a:r>
              <a:rPr lang="it-IT" sz="3600" b="1" dirty="0" err="1">
                <a:solidFill>
                  <a:srgbClr val="5B9BD5">
                    <a:lumMod val="50000"/>
                  </a:srgbClr>
                </a:solidFill>
                <a:latin typeface="+mn-lt"/>
                <a:ea typeface="+mn-ea"/>
                <a:cs typeface="Arial"/>
              </a:rPr>
              <a:t>definanziate</a:t>
            </a:r>
            <a:endParaRPr lang="it-IT" sz="3600" b="1" u="sng" dirty="0">
              <a:solidFill>
                <a:srgbClr val="5B9BD5">
                  <a:lumMod val="50000"/>
                </a:srgbClr>
              </a:solidFill>
              <a:latin typeface="+mn-lt"/>
              <a:ea typeface="+mn-ea"/>
              <a:cs typeface="Arial"/>
            </a:endParaRPr>
          </a:p>
        </p:txBody>
      </p:sp>
      <p:pic>
        <p:nvPicPr>
          <p:cNvPr id="2" name="Immagine 1">
            <a:extLst>
              <a:ext uri="{FF2B5EF4-FFF2-40B4-BE49-F238E27FC236}">
                <a16:creationId xmlns:a16="http://schemas.microsoft.com/office/drawing/2014/main" id="{3411C9E3-1E92-E654-3D96-F75F3688A366}"/>
              </a:ext>
            </a:extLst>
          </p:cNvPr>
          <p:cNvPicPr>
            <a:picLocks noChangeAspect="1"/>
          </p:cNvPicPr>
          <p:nvPr/>
        </p:nvPicPr>
        <p:blipFill>
          <a:blip r:embed="rId2"/>
          <a:stretch>
            <a:fillRect/>
          </a:stretch>
        </p:blipFill>
        <p:spPr>
          <a:xfrm>
            <a:off x="508531" y="2023750"/>
            <a:ext cx="11174937" cy="2810500"/>
          </a:xfrm>
          <a:prstGeom prst="rect">
            <a:avLst/>
          </a:prstGeom>
        </p:spPr>
      </p:pic>
    </p:spTree>
    <p:extLst>
      <p:ext uri="{BB962C8B-B14F-4D97-AF65-F5344CB8AC3E}">
        <p14:creationId xmlns:p14="http://schemas.microsoft.com/office/powerpoint/2010/main" val="2199827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9644" y="167639"/>
            <a:ext cx="5855335" cy="6468110"/>
          </a:xfrm>
          <a:custGeom>
            <a:avLst/>
            <a:gdLst/>
            <a:ahLst/>
            <a:cxnLst/>
            <a:rect l="l" t="t" r="r" b="b"/>
            <a:pathLst>
              <a:path w="5855335" h="6468109">
                <a:moveTo>
                  <a:pt x="5855208" y="0"/>
                </a:moveTo>
                <a:lnTo>
                  <a:pt x="0" y="0"/>
                </a:lnTo>
                <a:lnTo>
                  <a:pt x="0" y="6467856"/>
                </a:lnTo>
                <a:lnTo>
                  <a:pt x="5855208" y="6467856"/>
                </a:lnTo>
                <a:lnTo>
                  <a:pt x="5855208" y="0"/>
                </a:lnTo>
                <a:close/>
              </a:path>
            </a:pathLst>
          </a:custGeom>
          <a:solidFill>
            <a:srgbClr val="1F487C"/>
          </a:solidFill>
        </p:spPr>
        <p:txBody>
          <a:bodyPr wrap="square" lIns="0" tIns="0" rIns="0" bIns="0" rtlCol="0"/>
          <a:lstStyle/>
          <a:p>
            <a:endParaRPr/>
          </a:p>
        </p:txBody>
      </p:sp>
      <p:sp>
        <p:nvSpPr>
          <p:cNvPr id="4" name="object 4"/>
          <p:cNvSpPr txBox="1"/>
          <p:nvPr/>
        </p:nvSpPr>
        <p:spPr>
          <a:xfrm>
            <a:off x="9876535" y="6005271"/>
            <a:ext cx="225425" cy="132080"/>
          </a:xfrm>
          <a:prstGeom prst="rect">
            <a:avLst/>
          </a:prstGeom>
        </p:spPr>
        <p:txBody>
          <a:bodyPr vert="horz" wrap="square" lIns="0" tIns="12065" rIns="0" bIns="0" rtlCol="0">
            <a:spAutoFit/>
          </a:bodyPr>
          <a:lstStyle/>
          <a:p>
            <a:pPr marL="12700">
              <a:lnSpc>
                <a:spcPct val="100000"/>
              </a:lnSpc>
              <a:spcBef>
                <a:spcPts val="95"/>
              </a:spcBef>
            </a:pPr>
            <a:r>
              <a:rPr sz="700" b="1" spc="-10" dirty="0">
                <a:solidFill>
                  <a:srgbClr val="FFFFFF"/>
                </a:solidFill>
                <a:latin typeface="Calibri"/>
                <a:cs typeface="Calibri"/>
              </a:rPr>
              <a:t>6.012</a:t>
            </a:r>
            <a:endParaRPr sz="700">
              <a:latin typeface="Calibri"/>
              <a:cs typeface="Calibri"/>
            </a:endParaRPr>
          </a:p>
        </p:txBody>
      </p:sp>
      <p:sp>
        <p:nvSpPr>
          <p:cNvPr id="5" name="object 5"/>
          <p:cNvSpPr txBox="1"/>
          <p:nvPr/>
        </p:nvSpPr>
        <p:spPr>
          <a:xfrm>
            <a:off x="7906257" y="4996434"/>
            <a:ext cx="225425" cy="132080"/>
          </a:xfrm>
          <a:prstGeom prst="rect">
            <a:avLst/>
          </a:prstGeom>
        </p:spPr>
        <p:txBody>
          <a:bodyPr vert="horz" wrap="square" lIns="0" tIns="12065" rIns="0" bIns="0" rtlCol="0">
            <a:spAutoFit/>
          </a:bodyPr>
          <a:lstStyle/>
          <a:p>
            <a:pPr marL="12700">
              <a:lnSpc>
                <a:spcPct val="100000"/>
              </a:lnSpc>
              <a:spcBef>
                <a:spcPts val="95"/>
              </a:spcBef>
            </a:pPr>
            <a:r>
              <a:rPr sz="700" b="1" spc="-10" dirty="0">
                <a:solidFill>
                  <a:srgbClr val="FFFFFF"/>
                </a:solidFill>
                <a:latin typeface="Calibri"/>
                <a:cs typeface="Calibri"/>
              </a:rPr>
              <a:t>4.166</a:t>
            </a:r>
            <a:endParaRPr sz="700">
              <a:latin typeface="Calibri"/>
              <a:cs typeface="Calibri"/>
            </a:endParaRPr>
          </a:p>
        </p:txBody>
      </p:sp>
      <p:sp>
        <p:nvSpPr>
          <p:cNvPr id="7" name="object 7"/>
          <p:cNvSpPr txBox="1"/>
          <p:nvPr/>
        </p:nvSpPr>
        <p:spPr>
          <a:xfrm>
            <a:off x="11030204" y="4020439"/>
            <a:ext cx="225425" cy="132080"/>
          </a:xfrm>
          <a:prstGeom prst="rect">
            <a:avLst/>
          </a:prstGeom>
        </p:spPr>
        <p:txBody>
          <a:bodyPr vert="horz" wrap="square" lIns="0" tIns="12065" rIns="0" bIns="0" rtlCol="0">
            <a:spAutoFit/>
          </a:bodyPr>
          <a:lstStyle/>
          <a:p>
            <a:pPr marL="12700">
              <a:lnSpc>
                <a:spcPct val="100000"/>
              </a:lnSpc>
              <a:spcBef>
                <a:spcPts val="95"/>
              </a:spcBef>
            </a:pPr>
            <a:r>
              <a:rPr sz="700" b="1" spc="-10" dirty="0">
                <a:solidFill>
                  <a:srgbClr val="FFFFFF"/>
                </a:solidFill>
                <a:latin typeface="Calibri"/>
                <a:cs typeface="Calibri"/>
              </a:rPr>
              <a:t>3.993</a:t>
            </a:r>
            <a:endParaRPr sz="700" dirty="0">
              <a:latin typeface="Calibri"/>
              <a:cs typeface="Calibri"/>
            </a:endParaRPr>
          </a:p>
        </p:txBody>
      </p:sp>
      <p:sp>
        <p:nvSpPr>
          <p:cNvPr id="8" name="object 8"/>
          <p:cNvSpPr txBox="1"/>
          <p:nvPr/>
        </p:nvSpPr>
        <p:spPr>
          <a:xfrm>
            <a:off x="10546460" y="4356861"/>
            <a:ext cx="225425" cy="132080"/>
          </a:xfrm>
          <a:prstGeom prst="rect">
            <a:avLst/>
          </a:prstGeom>
        </p:spPr>
        <p:txBody>
          <a:bodyPr vert="horz" wrap="square" lIns="0" tIns="12065" rIns="0" bIns="0" rtlCol="0">
            <a:spAutoFit/>
          </a:bodyPr>
          <a:lstStyle/>
          <a:p>
            <a:pPr marL="12700">
              <a:lnSpc>
                <a:spcPct val="100000"/>
              </a:lnSpc>
              <a:spcBef>
                <a:spcPts val="95"/>
              </a:spcBef>
            </a:pPr>
            <a:r>
              <a:rPr sz="700" b="1" spc="-10" dirty="0">
                <a:solidFill>
                  <a:srgbClr val="FFFFFF"/>
                </a:solidFill>
                <a:latin typeface="Calibri"/>
                <a:cs typeface="Calibri"/>
              </a:rPr>
              <a:t>1.970</a:t>
            </a:r>
            <a:endParaRPr sz="700">
              <a:latin typeface="Calibri"/>
              <a:cs typeface="Calibri"/>
            </a:endParaRPr>
          </a:p>
        </p:txBody>
      </p:sp>
      <p:sp>
        <p:nvSpPr>
          <p:cNvPr id="9" name="object 9"/>
          <p:cNvSpPr txBox="1"/>
          <p:nvPr/>
        </p:nvSpPr>
        <p:spPr>
          <a:xfrm>
            <a:off x="9923526" y="4262120"/>
            <a:ext cx="225425" cy="132080"/>
          </a:xfrm>
          <a:prstGeom prst="rect">
            <a:avLst/>
          </a:prstGeom>
        </p:spPr>
        <p:txBody>
          <a:bodyPr vert="horz" wrap="square" lIns="0" tIns="12065" rIns="0" bIns="0" rtlCol="0">
            <a:spAutoFit/>
          </a:bodyPr>
          <a:lstStyle/>
          <a:p>
            <a:pPr marL="12700">
              <a:lnSpc>
                <a:spcPct val="100000"/>
              </a:lnSpc>
              <a:spcBef>
                <a:spcPts val="95"/>
              </a:spcBef>
            </a:pPr>
            <a:r>
              <a:rPr sz="700" b="1" spc="-10" dirty="0">
                <a:solidFill>
                  <a:srgbClr val="FFFFFF"/>
                </a:solidFill>
                <a:latin typeface="Calibri"/>
                <a:cs typeface="Calibri"/>
              </a:rPr>
              <a:t>8.433</a:t>
            </a:r>
            <a:endParaRPr sz="700" dirty="0">
              <a:latin typeface="Calibri"/>
              <a:cs typeface="Calibri"/>
            </a:endParaRPr>
          </a:p>
        </p:txBody>
      </p:sp>
      <p:sp>
        <p:nvSpPr>
          <p:cNvPr id="10" name="object 10"/>
          <p:cNvSpPr txBox="1"/>
          <p:nvPr/>
        </p:nvSpPr>
        <p:spPr>
          <a:xfrm>
            <a:off x="9931400" y="3746119"/>
            <a:ext cx="225425" cy="132080"/>
          </a:xfrm>
          <a:prstGeom prst="rect">
            <a:avLst/>
          </a:prstGeom>
        </p:spPr>
        <p:txBody>
          <a:bodyPr vert="horz" wrap="square" lIns="0" tIns="12065" rIns="0" bIns="0" rtlCol="0">
            <a:spAutoFit/>
          </a:bodyPr>
          <a:lstStyle/>
          <a:p>
            <a:pPr marL="12700">
              <a:lnSpc>
                <a:spcPct val="100000"/>
              </a:lnSpc>
              <a:spcBef>
                <a:spcPts val="95"/>
              </a:spcBef>
            </a:pPr>
            <a:r>
              <a:rPr sz="700" b="1" spc="-10" dirty="0">
                <a:solidFill>
                  <a:srgbClr val="FFFFFF"/>
                </a:solidFill>
                <a:latin typeface="Calibri"/>
                <a:cs typeface="Calibri"/>
              </a:rPr>
              <a:t>2.070</a:t>
            </a:r>
            <a:endParaRPr sz="700">
              <a:latin typeface="Calibri"/>
              <a:cs typeface="Calibri"/>
            </a:endParaRPr>
          </a:p>
        </p:txBody>
      </p:sp>
      <p:sp>
        <p:nvSpPr>
          <p:cNvPr id="11" name="object 11"/>
          <p:cNvSpPr txBox="1"/>
          <p:nvPr/>
        </p:nvSpPr>
        <p:spPr>
          <a:xfrm>
            <a:off x="9500996" y="3581780"/>
            <a:ext cx="225425" cy="132080"/>
          </a:xfrm>
          <a:prstGeom prst="rect">
            <a:avLst/>
          </a:prstGeom>
        </p:spPr>
        <p:txBody>
          <a:bodyPr vert="horz" wrap="square" lIns="0" tIns="12065" rIns="0" bIns="0" rtlCol="0">
            <a:spAutoFit/>
          </a:bodyPr>
          <a:lstStyle/>
          <a:p>
            <a:pPr marL="12700">
              <a:lnSpc>
                <a:spcPct val="100000"/>
              </a:lnSpc>
              <a:spcBef>
                <a:spcPts val="95"/>
              </a:spcBef>
            </a:pPr>
            <a:r>
              <a:rPr sz="700" b="1" spc="-10" dirty="0">
                <a:solidFill>
                  <a:srgbClr val="FFFFFF"/>
                </a:solidFill>
                <a:latin typeface="Calibri"/>
                <a:cs typeface="Calibri"/>
              </a:rPr>
              <a:t>4.382</a:t>
            </a:r>
            <a:endParaRPr sz="700">
              <a:latin typeface="Calibri"/>
              <a:cs typeface="Calibri"/>
            </a:endParaRPr>
          </a:p>
        </p:txBody>
      </p:sp>
      <p:sp>
        <p:nvSpPr>
          <p:cNvPr id="25" name="object 25"/>
          <p:cNvSpPr txBox="1"/>
          <p:nvPr/>
        </p:nvSpPr>
        <p:spPr>
          <a:xfrm>
            <a:off x="532891" y="1155953"/>
            <a:ext cx="5433060" cy="848994"/>
          </a:xfrm>
          <a:prstGeom prst="rect">
            <a:avLst/>
          </a:prstGeom>
        </p:spPr>
        <p:txBody>
          <a:bodyPr vert="horz" wrap="square" lIns="0" tIns="12700" rIns="0" bIns="0" rtlCol="0">
            <a:spAutoFit/>
          </a:bodyPr>
          <a:lstStyle/>
          <a:p>
            <a:pPr marL="12700" marR="5080" algn="just">
              <a:lnSpc>
                <a:spcPct val="100000"/>
              </a:lnSpc>
              <a:spcBef>
                <a:spcPts val="100"/>
              </a:spcBef>
            </a:pPr>
            <a:r>
              <a:rPr sz="1800" dirty="0">
                <a:solidFill>
                  <a:srgbClr val="FFFFFF"/>
                </a:solidFill>
                <a:latin typeface="Calibri"/>
                <a:cs typeface="Calibri"/>
              </a:rPr>
              <a:t>I </a:t>
            </a:r>
            <a:r>
              <a:rPr sz="1800" b="1" spc="-5" dirty="0">
                <a:solidFill>
                  <a:srgbClr val="FFFFFF"/>
                </a:solidFill>
                <a:latin typeface="Calibri"/>
                <a:cs typeface="Calibri"/>
              </a:rPr>
              <a:t>Comuni </a:t>
            </a:r>
            <a:r>
              <a:rPr sz="1800" spc="-5" dirty="0">
                <a:solidFill>
                  <a:srgbClr val="FFFFFF"/>
                </a:solidFill>
                <a:latin typeface="Calibri"/>
                <a:cs typeface="Calibri"/>
              </a:rPr>
              <a:t>responsabili </a:t>
            </a:r>
            <a:r>
              <a:rPr sz="1800" spc="-15" dirty="0">
                <a:solidFill>
                  <a:srgbClr val="FFFFFF"/>
                </a:solidFill>
                <a:latin typeface="Calibri"/>
                <a:cs typeface="Calibri"/>
              </a:rPr>
              <a:t>dell’attuazione </a:t>
            </a:r>
            <a:r>
              <a:rPr sz="1800" spc="-5" dirty="0">
                <a:solidFill>
                  <a:srgbClr val="FFFFFF"/>
                </a:solidFill>
                <a:latin typeface="Calibri"/>
                <a:cs typeface="Calibri"/>
              </a:rPr>
              <a:t>delle misure PNRR in </a:t>
            </a:r>
            <a:r>
              <a:rPr sz="1800" spc="-395" dirty="0">
                <a:solidFill>
                  <a:srgbClr val="FFFFFF"/>
                </a:solidFill>
                <a:latin typeface="Calibri"/>
                <a:cs typeface="Calibri"/>
              </a:rPr>
              <a:t> </a:t>
            </a:r>
            <a:r>
              <a:rPr sz="1800" spc="-10" dirty="0">
                <a:solidFill>
                  <a:srgbClr val="FFFFFF"/>
                </a:solidFill>
                <a:latin typeface="Calibri"/>
                <a:cs typeface="Calibri"/>
              </a:rPr>
              <a:t>qualità </a:t>
            </a:r>
            <a:r>
              <a:rPr sz="1800" spc="-5" dirty="0">
                <a:solidFill>
                  <a:srgbClr val="FFFFFF"/>
                </a:solidFill>
                <a:latin typeface="Calibri"/>
                <a:cs typeface="Calibri"/>
              </a:rPr>
              <a:t>di </a:t>
            </a:r>
            <a:r>
              <a:rPr sz="1800" b="1" spc="-10" dirty="0">
                <a:solidFill>
                  <a:srgbClr val="FFFFFF"/>
                </a:solidFill>
                <a:latin typeface="Calibri"/>
                <a:cs typeface="Calibri"/>
              </a:rPr>
              <a:t>soggetti attuatori </a:t>
            </a:r>
            <a:r>
              <a:rPr sz="1800" spc="-5" dirty="0">
                <a:solidFill>
                  <a:srgbClr val="FFFFFF"/>
                </a:solidFill>
                <a:latin typeface="Calibri"/>
                <a:cs typeface="Calibri"/>
              </a:rPr>
              <a:t>hanno </a:t>
            </a:r>
            <a:r>
              <a:rPr sz="1800" spc="-10" dirty="0">
                <a:solidFill>
                  <a:srgbClr val="FFFFFF"/>
                </a:solidFill>
                <a:latin typeface="Calibri"/>
                <a:cs typeface="Calibri"/>
              </a:rPr>
              <a:t>attualmente </a:t>
            </a:r>
            <a:r>
              <a:rPr sz="1800" spc="-15" dirty="0">
                <a:solidFill>
                  <a:srgbClr val="FFFFFF"/>
                </a:solidFill>
                <a:latin typeface="Calibri"/>
                <a:cs typeface="Calibri"/>
              </a:rPr>
              <a:t>registrato </a:t>
            </a:r>
            <a:r>
              <a:rPr sz="1800" spc="-10" dirty="0">
                <a:solidFill>
                  <a:srgbClr val="FFFFFF"/>
                </a:solidFill>
                <a:latin typeface="Calibri"/>
                <a:cs typeface="Calibri"/>
              </a:rPr>
              <a:t> </a:t>
            </a:r>
            <a:r>
              <a:rPr sz="1800" dirty="0">
                <a:solidFill>
                  <a:srgbClr val="FFFFFF"/>
                </a:solidFill>
                <a:latin typeface="Calibri"/>
                <a:cs typeface="Calibri"/>
              </a:rPr>
              <a:t>sul</a:t>
            </a:r>
            <a:r>
              <a:rPr sz="1800" spc="-10" dirty="0">
                <a:solidFill>
                  <a:srgbClr val="FFFFFF"/>
                </a:solidFill>
                <a:latin typeface="Calibri"/>
                <a:cs typeface="Calibri"/>
              </a:rPr>
              <a:t> sistema</a:t>
            </a:r>
            <a:r>
              <a:rPr sz="1800" spc="5" dirty="0">
                <a:solidFill>
                  <a:srgbClr val="FFFFFF"/>
                </a:solidFill>
                <a:latin typeface="Calibri"/>
                <a:cs typeface="Calibri"/>
              </a:rPr>
              <a:t> </a:t>
            </a:r>
            <a:r>
              <a:rPr sz="1800" spc="-10" dirty="0">
                <a:solidFill>
                  <a:srgbClr val="FFFFFF"/>
                </a:solidFill>
                <a:latin typeface="Calibri"/>
                <a:cs typeface="Calibri"/>
              </a:rPr>
              <a:t>ReGiS:</a:t>
            </a:r>
            <a:endParaRPr sz="1800" dirty="0">
              <a:latin typeface="Calibri"/>
              <a:cs typeface="Calibri"/>
            </a:endParaRPr>
          </a:p>
        </p:txBody>
      </p:sp>
      <p:sp>
        <p:nvSpPr>
          <p:cNvPr id="26" name="object 26"/>
          <p:cNvSpPr txBox="1"/>
          <p:nvPr/>
        </p:nvSpPr>
        <p:spPr>
          <a:xfrm>
            <a:off x="1884552" y="2252852"/>
            <a:ext cx="1357630" cy="513715"/>
          </a:xfrm>
          <a:prstGeom prst="rect">
            <a:avLst/>
          </a:prstGeom>
        </p:spPr>
        <p:txBody>
          <a:bodyPr vert="horz" wrap="square" lIns="0" tIns="13335" rIns="0" bIns="0" rtlCol="0">
            <a:spAutoFit/>
          </a:bodyPr>
          <a:lstStyle/>
          <a:p>
            <a:pPr>
              <a:lnSpc>
                <a:spcPct val="100000"/>
              </a:lnSpc>
              <a:spcBef>
                <a:spcPts val="105"/>
              </a:spcBef>
            </a:pPr>
            <a:r>
              <a:rPr sz="3200" b="1" i="1" spc="-5" dirty="0">
                <a:solidFill>
                  <a:srgbClr val="F8C84D"/>
                </a:solidFill>
                <a:latin typeface="Calibri"/>
                <a:cs typeface="Calibri"/>
              </a:rPr>
              <a:t>10</a:t>
            </a:r>
            <a:r>
              <a:rPr lang="it-IT" sz="3200" b="1" i="1" spc="-5" dirty="0">
                <a:solidFill>
                  <a:srgbClr val="F8C84D"/>
                </a:solidFill>
                <a:latin typeface="Calibri"/>
                <a:cs typeface="Calibri"/>
              </a:rPr>
              <a:t>7.433</a:t>
            </a:r>
            <a:endParaRPr sz="3200" dirty="0">
              <a:latin typeface="Calibri"/>
              <a:cs typeface="Calibri"/>
            </a:endParaRPr>
          </a:p>
        </p:txBody>
      </p:sp>
      <p:sp>
        <p:nvSpPr>
          <p:cNvPr id="27" name="object 27"/>
          <p:cNvSpPr txBox="1"/>
          <p:nvPr/>
        </p:nvSpPr>
        <p:spPr>
          <a:xfrm>
            <a:off x="3836542" y="2404999"/>
            <a:ext cx="1054100" cy="239395"/>
          </a:xfrm>
          <a:prstGeom prst="rect">
            <a:avLst/>
          </a:prstGeom>
        </p:spPr>
        <p:txBody>
          <a:bodyPr vert="horz" wrap="square" lIns="0" tIns="13335" rIns="0" bIns="0" rtlCol="0">
            <a:spAutoFit/>
          </a:bodyPr>
          <a:lstStyle/>
          <a:p>
            <a:pPr>
              <a:lnSpc>
                <a:spcPct val="100000"/>
              </a:lnSpc>
              <a:spcBef>
                <a:spcPts val="105"/>
              </a:spcBef>
            </a:pPr>
            <a:r>
              <a:rPr sz="1400" b="1" spc="-10" dirty="0">
                <a:solidFill>
                  <a:srgbClr val="FFFFFF"/>
                </a:solidFill>
                <a:latin typeface="Calibri"/>
                <a:cs typeface="Calibri"/>
              </a:rPr>
              <a:t>Progetti</a:t>
            </a:r>
            <a:r>
              <a:rPr sz="1400" b="1" spc="-70" dirty="0">
                <a:solidFill>
                  <a:srgbClr val="FFFFFF"/>
                </a:solidFill>
                <a:latin typeface="Calibri"/>
                <a:cs typeface="Calibri"/>
              </a:rPr>
              <a:t> </a:t>
            </a:r>
            <a:r>
              <a:rPr sz="1400" b="1" spc="-5" dirty="0">
                <a:solidFill>
                  <a:srgbClr val="FFFFFF"/>
                </a:solidFill>
                <a:latin typeface="Calibri"/>
                <a:cs typeface="Calibri"/>
              </a:rPr>
              <a:t>PNRR</a:t>
            </a:r>
            <a:endParaRPr sz="1400">
              <a:latin typeface="Calibri"/>
              <a:cs typeface="Calibri"/>
            </a:endParaRPr>
          </a:p>
        </p:txBody>
      </p:sp>
      <p:sp>
        <p:nvSpPr>
          <p:cNvPr id="28" name="object 28"/>
          <p:cNvSpPr txBox="1"/>
          <p:nvPr/>
        </p:nvSpPr>
        <p:spPr>
          <a:xfrm>
            <a:off x="1928114" y="3568953"/>
            <a:ext cx="736600" cy="513715"/>
          </a:xfrm>
          <a:prstGeom prst="rect">
            <a:avLst/>
          </a:prstGeom>
        </p:spPr>
        <p:txBody>
          <a:bodyPr vert="horz" wrap="square" lIns="0" tIns="13335" rIns="0" bIns="0" rtlCol="0">
            <a:spAutoFit/>
          </a:bodyPr>
          <a:lstStyle/>
          <a:p>
            <a:pPr algn="ctr">
              <a:lnSpc>
                <a:spcPct val="100000"/>
              </a:lnSpc>
              <a:spcBef>
                <a:spcPts val="105"/>
              </a:spcBef>
            </a:pPr>
            <a:r>
              <a:rPr sz="3200" b="1" i="1" dirty="0">
                <a:solidFill>
                  <a:srgbClr val="F8C84D"/>
                </a:solidFill>
                <a:latin typeface="Calibri"/>
                <a:cs typeface="Calibri"/>
              </a:rPr>
              <a:t>3</a:t>
            </a:r>
            <a:r>
              <a:rPr lang="it-IT" sz="3200" b="1" i="1" dirty="0">
                <a:solidFill>
                  <a:srgbClr val="F8C84D"/>
                </a:solidFill>
                <a:latin typeface="Calibri"/>
                <a:cs typeface="Calibri"/>
              </a:rPr>
              <a:t>4</a:t>
            </a:r>
            <a:endParaRPr sz="3200" dirty="0">
              <a:latin typeface="Calibri"/>
              <a:cs typeface="Calibri"/>
            </a:endParaRPr>
          </a:p>
        </p:txBody>
      </p:sp>
      <p:sp>
        <p:nvSpPr>
          <p:cNvPr id="29" name="object 29"/>
          <p:cNvSpPr txBox="1"/>
          <p:nvPr/>
        </p:nvSpPr>
        <p:spPr>
          <a:xfrm>
            <a:off x="2907538" y="3721100"/>
            <a:ext cx="1155065" cy="239395"/>
          </a:xfrm>
          <a:prstGeom prst="rect">
            <a:avLst/>
          </a:prstGeom>
        </p:spPr>
        <p:txBody>
          <a:bodyPr vert="horz" wrap="square" lIns="0" tIns="12700" rIns="0" bIns="0" rtlCol="0">
            <a:spAutoFit/>
          </a:bodyPr>
          <a:lstStyle/>
          <a:p>
            <a:pPr>
              <a:lnSpc>
                <a:spcPct val="100000"/>
              </a:lnSpc>
              <a:spcBef>
                <a:spcPts val="100"/>
              </a:spcBef>
            </a:pPr>
            <a:r>
              <a:rPr sz="1400" b="1" dirty="0">
                <a:solidFill>
                  <a:srgbClr val="FFFFFF"/>
                </a:solidFill>
                <a:latin typeface="Calibri"/>
                <a:cs typeface="Calibri"/>
              </a:rPr>
              <a:t>Miliardi</a:t>
            </a:r>
            <a:r>
              <a:rPr sz="1400" b="1" spc="-50" dirty="0">
                <a:solidFill>
                  <a:srgbClr val="FFFFFF"/>
                </a:solidFill>
                <a:latin typeface="Calibri"/>
                <a:cs typeface="Calibri"/>
              </a:rPr>
              <a:t> </a:t>
            </a:r>
            <a:r>
              <a:rPr sz="1400" b="1" dirty="0">
                <a:solidFill>
                  <a:srgbClr val="FFFFFF"/>
                </a:solidFill>
                <a:latin typeface="Calibri"/>
                <a:cs typeface="Calibri"/>
              </a:rPr>
              <a:t>di</a:t>
            </a:r>
            <a:r>
              <a:rPr sz="1400" b="1" spc="-30" dirty="0">
                <a:solidFill>
                  <a:srgbClr val="FFFFFF"/>
                </a:solidFill>
                <a:latin typeface="Calibri"/>
                <a:cs typeface="Calibri"/>
              </a:rPr>
              <a:t> </a:t>
            </a:r>
            <a:r>
              <a:rPr sz="1400" b="1" spc="-5" dirty="0">
                <a:solidFill>
                  <a:srgbClr val="FFFFFF"/>
                </a:solidFill>
                <a:latin typeface="Calibri"/>
                <a:cs typeface="Calibri"/>
              </a:rPr>
              <a:t>euro</a:t>
            </a:r>
            <a:endParaRPr sz="1400">
              <a:latin typeface="Calibri"/>
              <a:cs typeface="Calibri"/>
            </a:endParaRPr>
          </a:p>
        </p:txBody>
      </p:sp>
      <p:sp>
        <p:nvSpPr>
          <p:cNvPr id="30" name="object 30"/>
          <p:cNvSpPr txBox="1"/>
          <p:nvPr/>
        </p:nvSpPr>
        <p:spPr>
          <a:xfrm>
            <a:off x="1029309" y="3233674"/>
            <a:ext cx="3923691" cy="228909"/>
          </a:xfrm>
          <a:prstGeom prst="rect">
            <a:avLst/>
          </a:prstGeom>
        </p:spPr>
        <p:txBody>
          <a:bodyPr vert="horz" wrap="square" lIns="0" tIns="13335" rIns="0" bIns="0" rtlCol="0">
            <a:spAutoFit/>
          </a:bodyPr>
          <a:lstStyle/>
          <a:p>
            <a:pPr>
              <a:lnSpc>
                <a:spcPct val="100000"/>
              </a:lnSpc>
              <a:spcBef>
                <a:spcPts val="105"/>
              </a:spcBef>
            </a:pPr>
            <a:r>
              <a:rPr sz="1400" spc="-10" dirty="0">
                <a:solidFill>
                  <a:srgbClr val="FFFFFF"/>
                </a:solidFill>
                <a:latin typeface="Calibri"/>
                <a:cs typeface="Calibri"/>
              </a:rPr>
              <a:t>Per </a:t>
            </a:r>
            <a:r>
              <a:rPr sz="1400" spc="-5" dirty="0">
                <a:solidFill>
                  <a:srgbClr val="FFFFFF"/>
                </a:solidFill>
                <a:latin typeface="Calibri"/>
                <a:cs typeface="Calibri"/>
              </a:rPr>
              <a:t>un</a:t>
            </a:r>
            <a:r>
              <a:rPr sz="1400" dirty="0">
                <a:solidFill>
                  <a:srgbClr val="FFFFFF"/>
                </a:solidFill>
                <a:latin typeface="Calibri"/>
                <a:cs typeface="Calibri"/>
              </a:rPr>
              <a:t> </a:t>
            </a:r>
            <a:r>
              <a:rPr sz="1400" spc="-10" dirty="0">
                <a:solidFill>
                  <a:srgbClr val="FFFFFF"/>
                </a:solidFill>
                <a:latin typeface="Calibri"/>
                <a:cs typeface="Calibri"/>
              </a:rPr>
              <a:t>valore</a:t>
            </a:r>
            <a:r>
              <a:rPr sz="1400" spc="-5" dirty="0">
                <a:solidFill>
                  <a:srgbClr val="FFFFFF"/>
                </a:solidFill>
                <a:latin typeface="Calibri"/>
                <a:cs typeface="Calibri"/>
              </a:rPr>
              <a:t> di </a:t>
            </a:r>
            <a:r>
              <a:rPr sz="1400" b="1" spc="-10" dirty="0">
                <a:solidFill>
                  <a:srgbClr val="FFFFFF"/>
                </a:solidFill>
                <a:latin typeface="Calibri"/>
                <a:cs typeface="Calibri"/>
              </a:rPr>
              <a:t>costo</a:t>
            </a:r>
            <a:r>
              <a:rPr sz="1400" b="1" spc="-20" dirty="0">
                <a:solidFill>
                  <a:srgbClr val="FFFFFF"/>
                </a:solidFill>
                <a:latin typeface="Calibri"/>
                <a:cs typeface="Calibri"/>
              </a:rPr>
              <a:t> </a:t>
            </a:r>
            <a:r>
              <a:rPr sz="1400" b="1" spc="-5" dirty="0">
                <a:solidFill>
                  <a:srgbClr val="FFFFFF"/>
                </a:solidFill>
                <a:latin typeface="Calibri"/>
                <a:cs typeface="Calibri"/>
              </a:rPr>
              <a:t>PNRR </a:t>
            </a:r>
            <a:r>
              <a:rPr sz="1400" spc="-5" dirty="0" err="1">
                <a:solidFill>
                  <a:srgbClr val="FFFFFF"/>
                </a:solidFill>
                <a:latin typeface="Calibri"/>
                <a:cs typeface="Calibri"/>
              </a:rPr>
              <a:t>corrispondente</a:t>
            </a:r>
            <a:r>
              <a:rPr sz="1400" dirty="0">
                <a:solidFill>
                  <a:srgbClr val="FFFFFF"/>
                </a:solidFill>
                <a:latin typeface="Calibri"/>
                <a:cs typeface="Calibri"/>
              </a:rPr>
              <a:t> a</a:t>
            </a:r>
            <a:r>
              <a:rPr lang="it-IT" sz="1400" dirty="0">
                <a:solidFill>
                  <a:srgbClr val="FFFFFF"/>
                </a:solidFill>
                <a:latin typeface="Calibri"/>
                <a:cs typeface="Calibri"/>
              </a:rPr>
              <a:t> circa</a:t>
            </a:r>
            <a:endParaRPr sz="1400" dirty="0">
              <a:latin typeface="Calibri"/>
              <a:cs typeface="Calibri"/>
            </a:endParaRPr>
          </a:p>
        </p:txBody>
      </p:sp>
      <p:pic>
        <p:nvPicPr>
          <p:cNvPr id="31" name="object 31"/>
          <p:cNvPicPr/>
          <p:nvPr/>
        </p:nvPicPr>
        <p:blipFill>
          <a:blip r:embed="rId2" cstate="print"/>
          <a:stretch>
            <a:fillRect/>
          </a:stretch>
        </p:blipFill>
        <p:spPr>
          <a:xfrm>
            <a:off x="1321373" y="3714087"/>
            <a:ext cx="224704" cy="222547"/>
          </a:xfrm>
          <a:prstGeom prst="rect">
            <a:avLst/>
          </a:prstGeom>
        </p:spPr>
      </p:pic>
      <p:grpSp>
        <p:nvGrpSpPr>
          <p:cNvPr id="32" name="object 32"/>
          <p:cNvGrpSpPr/>
          <p:nvPr/>
        </p:nvGrpSpPr>
        <p:grpSpPr>
          <a:xfrm>
            <a:off x="1251576" y="2394079"/>
            <a:ext cx="278765" cy="288290"/>
            <a:chOff x="1251576" y="2394079"/>
            <a:chExt cx="278765" cy="288290"/>
          </a:xfrm>
        </p:grpSpPr>
        <p:pic>
          <p:nvPicPr>
            <p:cNvPr id="33" name="object 33"/>
            <p:cNvPicPr/>
            <p:nvPr/>
          </p:nvPicPr>
          <p:blipFill>
            <a:blip r:embed="rId3" cstate="print"/>
            <a:stretch>
              <a:fillRect/>
            </a:stretch>
          </p:blipFill>
          <p:spPr>
            <a:xfrm>
              <a:off x="1251576" y="2432410"/>
              <a:ext cx="236008" cy="168088"/>
            </a:xfrm>
            <a:prstGeom prst="rect">
              <a:avLst/>
            </a:prstGeom>
          </p:spPr>
        </p:pic>
        <p:sp>
          <p:nvSpPr>
            <p:cNvPr id="34" name="object 34"/>
            <p:cNvSpPr/>
            <p:nvPr/>
          </p:nvSpPr>
          <p:spPr>
            <a:xfrm>
              <a:off x="1307974" y="2396150"/>
              <a:ext cx="220345" cy="284480"/>
            </a:xfrm>
            <a:custGeom>
              <a:avLst/>
              <a:gdLst/>
              <a:ahLst/>
              <a:cxnLst/>
              <a:rect l="l" t="t" r="r" b="b"/>
              <a:pathLst>
                <a:path w="220344" h="284480">
                  <a:moveTo>
                    <a:pt x="0" y="133434"/>
                  </a:moveTo>
                  <a:lnTo>
                    <a:pt x="0" y="277508"/>
                  </a:lnTo>
                  <a:lnTo>
                    <a:pt x="6391" y="283896"/>
                  </a:lnTo>
                  <a:lnTo>
                    <a:pt x="213759" y="283896"/>
                  </a:lnTo>
                  <a:lnTo>
                    <a:pt x="220150" y="277509"/>
                  </a:lnTo>
                  <a:lnTo>
                    <a:pt x="220150" y="262604"/>
                  </a:lnTo>
                  <a:lnTo>
                    <a:pt x="21304" y="262604"/>
                  </a:lnTo>
                  <a:lnTo>
                    <a:pt x="21304" y="154726"/>
                  </a:lnTo>
                  <a:lnTo>
                    <a:pt x="0" y="133434"/>
                  </a:lnTo>
                  <a:close/>
                </a:path>
                <a:path w="220344" h="284480">
                  <a:moveTo>
                    <a:pt x="220150" y="42589"/>
                  </a:moveTo>
                  <a:lnTo>
                    <a:pt x="198845" y="42589"/>
                  </a:lnTo>
                  <a:lnTo>
                    <a:pt x="198845" y="262604"/>
                  </a:lnTo>
                  <a:lnTo>
                    <a:pt x="220150" y="262604"/>
                  </a:lnTo>
                  <a:lnTo>
                    <a:pt x="220150" y="42589"/>
                  </a:lnTo>
                  <a:close/>
                </a:path>
                <a:path w="220344" h="284480">
                  <a:moveTo>
                    <a:pt x="139191" y="0"/>
                  </a:moveTo>
                  <a:lnTo>
                    <a:pt x="80958" y="0"/>
                  </a:lnTo>
                  <a:lnTo>
                    <a:pt x="74567" y="6387"/>
                  </a:lnTo>
                  <a:lnTo>
                    <a:pt x="74567" y="21297"/>
                  </a:lnTo>
                  <a:lnTo>
                    <a:pt x="6391" y="21297"/>
                  </a:lnTo>
                  <a:lnTo>
                    <a:pt x="0" y="27685"/>
                  </a:lnTo>
                  <a:lnTo>
                    <a:pt x="0" y="51106"/>
                  </a:lnTo>
                  <a:lnTo>
                    <a:pt x="21304" y="72397"/>
                  </a:lnTo>
                  <a:lnTo>
                    <a:pt x="21304" y="42589"/>
                  </a:lnTo>
                  <a:lnTo>
                    <a:pt x="220150" y="42589"/>
                  </a:lnTo>
                  <a:lnTo>
                    <a:pt x="220150" y="35492"/>
                  </a:lnTo>
                  <a:lnTo>
                    <a:pt x="104038" y="35492"/>
                  </a:lnTo>
                  <a:lnTo>
                    <a:pt x="99422" y="30879"/>
                  </a:lnTo>
                  <a:lnTo>
                    <a:pt x="99422" y="18813"/>
                  </a:lnTo>
                  <a:lnTo>
                    <a:pt x="104038" y="14194"/>
                  </a:lnTo>
                  <a:lnTo>
                    <a:pt x="145583" y="14194"/>
                  </a:lnTo>
                  <a:lnTo>
                    <a:pt x="145583" y="6387"/>
                  </a:lnTo>
                  <a:lnTo>
                    <a:pt x="139191" y="0"/>
                  </a:lnTo>
                  <a:close/>
                </a:path>
                <a:path w="220344" h="284480">
                  <a:moveTo>
                    <a:pt x="159786" y="42589"/>
                  </a:moveTo>
                  <a:lnTo>
                    <a:pt x="60363" y="42589"/>
                  </a:lnTo>
                  <a:lnTo>
                    <a:pt x="60363" y="63881"/>
                  </a:lnTo>
                  <a:lnTo>
                    <a:pt x="159786" y="63881"/>
                  </a:lnTo>
                  <a:lnTo>
                    <a:pt x="159786" y="42589"/>
                  </a:lnTo>
                  <a:close/>
                </a:path>
                <a:path w="220344" h="284480">
                  <a:moveTo>
                    <a:pt x="145583" y="14194"/>
                  </a:moveTo>
                  <a:lnTo>
                    <a:pt x="112915" y="14194"/>
                  </a:lnTo>
                  <a:lnTo>
                    <a:pt x="115756" y="15259"/>
                  </a:lnTo>
                  <a:lnTo>
                    <a:pt x="117531" y="17388"/>
                  </a:lnTo>
                  <a:lnTo>
                    <a:pt x="119662" y="19168"/>
                  </a:lnTo>
                  <a:lnTo>
                    <a:pt x="120727" y="22007"/>
                  </a:lnTo>
                  <a:lnTo>
                    <a:pt x="120727" y="30879"/>
                  </a:lnTo>
                  <a:lnTo>
                    <a:pt x="116111" y="35492"/>
                  </a:lnTo>
                  <a:lnTo>
                    <a:pt x="220150" y="35492"/>
                  </a:lnTo>
                  <a:lnTo>
                    <a:pt x="220150" y="27685"/>
                  </a:lnTo>
                  <a:lnTo>
                    <a:pt x="213758" y="21297"/>
                  </a:lnTo>
                  <a:lnTo>
                    <a:pt x="145583" y="21297"/>
                  </a:lnTo>
                  <a:lnTo>
                    <a:pt x="145583" y="14194"/>
                  </a:lnTo>
                  <a:close/>
                </a:path>
              </a:pathLst>
            </a:custGeom>
            <a:solidFill>
              <a:srgbClr val="F8C84D"/>
            </a:solidFill>
          </p:spPr>
          <p:txBody>
            <a:bodyPr wrap="square" lIns="0" tIns="0" rIns="0" bIns="0" rtlCol="0"/>
            <a:lstStyle/>
            <a:p>
              <a:endParaRPr/>
            </a:p>
          </p:txBody>
        </p:sp>
        <p:sp>
          <p:nvSpPr>
            <p:cNvPr id="35" name="object 35"/>
            <p:cNvSpPr/>
            <p:nvPr/>
          </p:nvSpPr>
          <p:spPr>
            <a:xfrm>
              <a:off x="1307974" y="2396150"/>
              <a:ext cx="220345" cy="284480"/>
            </a:xfrm>
            <a:custGeom>
              <a:avLst/>
              <a:gdLst/>
              <a:ahLst/>
              <a:cxnLst/>
              <a:rect l="l" t="t" r="r" b="b"/>
              <a:pathLst>
                <a:path w="220344" h="284480">
                  <a:moveTo>
                    <a:pt x="0" y="133434"/>
                  </a:moveTo>
                  <a:lnTo>
                    <a:pt x="0" y="269701"/>
                  </a:lnTo>
                  <a:lnTo>
                    <a:pt x="205947" y="283896"/>
                  </a:lnTo>
                  <a:lnTo>
                    <a:pt x="213759" y="283896"/>
                  </a:lnTo>
                  <a:lnTo>
                    <a:pt x="220150" y="277509"/>
                  </a:lnTo>
                  <a:lnTo>
                    <a:pt x="220150" y="269702"/>
                  </a:lnTo>
                  <a:lnTo>
                    <a:pt x="220150" y="35492"/>
                  </a:lnTo>
                  <a:lnTo>
                    <a:pt x="220150" y="27685"/>
                  </a:lnTo>
                  <a:lnTo>
                    <a:pt x="213758" y="21297"/>
                  </a:lnTo>
                  <a:lnTo>
                    <a:pt x="205947" y="21297"/>
                  </a:lnTo>
                  <a:lnTo>
                    <a:pt x="145583" y="21297"/>
                  </a:lnTo>
                  <a:lnTo>
                    <a:pt x="145583" y="14194"/>
                  </a:lnTo>
                  <a:lnTo>
                    <a:pt x="145583" y="6387"/>
                  </a:lnTo>
                  <a:lnTo>
                    <a:pt x="139191" y="0"/>
                  </a:lnTo>
                  <a:lnTo>
                    <a:pt x="131380" y="0"/>
                  </a:lnTo>
                  <a:lnTo>
                    <a:pt x="88770" y="0"/>
                  </a:lnTo>
                  <a:lnTo>
                    <a:pt x="80958" y="0"/>
                  </a:lnTo>
                  <a:lnTo>
                    <a:pt x="74567" y="6387"/>
                  </a:lnTo>
                  <a:lnTo>
                    <a:pt x="74567" y="14194"/>
                  </a:lnTo>
                  <a:lnTo>
                    <a:pt x="74567" y="21297"/>
                  </a:lnTo>
                  <a:lnTo>
                    <a:pt x="14203" y="21297"/>
                  </a:lnTo>
                  <a:lnTo>
                    <a:pt x="6391" y="21297"/>
                  </a:lnTo>
                  <a:lnTo>
                    <a:pt x="0" y="27685"/>
                  </a:lnTo>
                  <a:lnTo>
                    <a:pt x="0" y="35492"/>
                  </a:lnTo>
                  <a:lnTo>
                    <a:pt x="0" y="51106"/>
                  </a:lnTo>
                  <a:lnTo>
                    <a:pt x="3905" y="55009"/>
                  </a:lnTo>
                  <a:lnTo>
                    <a:pt x="4616" y="55719"/>
                  </a:lnTo>
                  <a:lnTo>
                    <a:pt x="21304" y="72397"/>
                  </a:lnTo>
                  <a:lnTo>
                    <a:pt x="21304" y="42589"/>
                  </a:lnTo>
                  <a:lnTo>
                    <a:pt x="60363" y="42589"/>
                  </a:lnTo>
                  <a:lnTo>
                    <a:pt x="60363" y="63881"/>
                  </a:lnTo>
                  <a:lnTo>
                    <a:pt x="159786" y="63881"/>
                  </a:lnTo>
                  <a:lnTo>
                    <a:pt x="159786" y="42589"/>
                  </a:lnTo>
                  <a:lnTo>
                    <a:pt x="198845" y="42589"/>
                  </a:lnTo>
                  <a:lnTo>
                    <a:pt x="198845" y="262604"/>
                  </a:lnTo>
                  <a:lnTo>
                    <a:pt x="21304" y="262604"/>
                  </a:lnTo>
                  <a:lnTo>
                    <a:pt x="21304" y="154726"/>
                  </a:lnTo>
                  <a:lnTo>
                    <a:pt x="0" y="133434"/>
                  </a:lnTo>
                  <a:close/>
                </a:path>
                <a:path w="220344" h="284480">
                  <a:moveTo>
                    <a:pt x="120727" y="24846"/>
                  </a:moveTo>
                  <a:lnTo>
                    <a:pt x="120727" y="30879"/>
                  </a:lnTo>
                  <a:lnTo>
                    <a:pt x="116111" y="35492"/>
                  </a:lnTo>
                  <a:lnTo>
                    <a:pt x="110075" y="35492"/>
                  </a:lnTo>
                  <a:lnTo>
                    <a:pt x="104038" y="35492"/>
                  </a:lnTo>
                  <a:lnTo>
                    <a:pt x="99422" y="30879"/>
                  </a:lnTo>
                  <a:lnTo>
                    <a:pt x="99422" y="24846"/>
                  </a:lnTo>
                  <a:lnTo>
                    <a:pt x="99422" y="18813"/>
                  </a:lnTo>
                  <a:lnTo>
                    <a:pt x="104038" y="14194"/>
                  </a:lnTo>
                  <a:lnTo>
                    <a:pt x="110075" y="14194"/>
                  </a:lnTo>
                  <a:lnTo>
                    <a:pt x="112915" y="14194"/>
                  </a:lnTo>
                  <a:lnTo>
                    <a:pt x="115756" y="15259"/>
                  </a:lnTo>
                  <a:lnTo>
                    <a:pt x="117531" y="17388"/>
                  </a:lnTo>
                  <a:lnTo>
                    <a:pt x="119662" y="19168"/>
                  </a:lnTo>
                  <a:lnTo>
                    <a:pt x="120727" y="22007"/>
                  </a:lnTo>
                  <a:lnTo>
                    <a:pt x="120727" y="24846"/>
                  </a:lnTo>
                  <a:close/>
                </a:path>
              </a:pathLst>
            </a:custGeom>
            <a:ln w="4141">
              <a:solidFill>
                <a:srgbClr val="F8C84D"/>
              </a:solidFill>
            </a:ln>
          </p:spPr>
          <p:txBody>
            <a:bodyPr wrap="square" lIns="0" tIns="0" rIns="0" bIns="0" rtlCol="0"/>
            <a:lstStyle/>
            <a:p>
              <a:endParaRPr/>
            </a:p>
          </p:txBody>
        </p:sp>
        <p:sp>
          <p:nvSpPr>
            <p:cNvPr id="36" name="object 36"/>
            <p:cNvSpPr/>
            <p:nvPr/>
          </p:nvSpPr>
          <p:spPr>
            <a:xfrm>
              <a:off x="1402425" y="2541650"/>
              <a:ext cx="83185" cy="14604"/>
            </a:xfrm>
            <a:custGeom>
              <a:avLst/>
              <a:gdLst/>
              <a:ahLst/>
              <a:cxnLst/>
              <a:rect l="l" t="t" r="r" b="b"/>
              <a:pathLst>
                <a:path w="83184" h="14605">
                  <a:moveTo>
                    <a:pt x="83089" y="0"/>
                  </a:moveTo>
                  <a:lnTo>
                    <a:pt x="0" y="0"/>
                  </a:lnTo>
                  <a:lnTo>
                    <a:pt x="14203" y="14194"/>
                  </a:lnTo>
                  <a:lnTo>
                    <a:pt x="83089" y="14194"/>
                  </a:lnTo>
                  <a:lnTo>
                    <a:pt x="83089" y="0"/>
                  </a:lnTo>
                  <a:close/>
                </a:path>
              </a:pathLst>
            </a:custGeom>
            <a:solidFill>
              <a:srgbClr val="F8C84D"/>
            </a:solidFill>
          </p:spPr>
          <p:txBody>
            <a:bodyPr wrap="square" lIns="0" tIns="0" rIns="0" bIns="0" rtlCol="0"/>
            <a:lstStyle/>
            <a:p>
              <a:endParaRPr/>
            </a:p>
          </p:txBody>
        </p:sp>
        <p:sp>
          <p:nvSpPr>
            <p:cNvPr id="37" name="object 37"/>
            <p:cNvSpPr/>
            <p:nvPr/>
          </p:nvSpPr>
          <p:spPr>
            <a:xfrm>
              <a:off x="1402425" y="2541650"/>
              <a:ext cx="83185" cy="14604"/>
            </a:xfrm>
            <a:custGeom>
              <a:avLst/>
              <a:gdLst/>
              <a:ahLst/>
              <a:cxnLst/>
              <a:rect l="l" t="t" r="r" b="b"/>
              <a:pathLst>
                <a:path w="83184" h="14605">
                  <a:moveTo>
                    <a:pt x="83089" y="0"/>
                  </a:moveTo>
                  <a:lnTo>
                    <a:pt x="0" y="0"/>
                  </a:lnTo>
                  <a:lnTo>
                    <a:pt x="14203" y="14194"/>
                  </a:lnTo>
                  <a:lnTo>
                    <a:pt x="83089" y="14194"/>
                  </a:lnTo>
                  <a:lnTo>
                    <a:pt x="83089" y="0"/>
                  </a:lnTo>
                  <a:close/>
                </a:path>
              </a:pathLst>
            </a:custGeom>
            <a:ln w="4140">
              <a:solidFill>
                <a:srgbClr val="F8C84D"/>
              </a:solidFill>
            </a:ln>
          </p:spPr>
          <p:txBody>
            <a:bodyPr wrap="square" lIns="0" tIns="0" rIns="0" bIns="0" rtlCol="0"/>
            <a:lstStyle/>
            <a:p>
              <a:endParaRPr/>
            </a:p>
          </p:txBody>
        </p:sp>
      </p:grpSp>
      <p:sp>
        <p:nvSpPr>
          <p:cNvPr id="44" name="object 44"/>
          <p:cNvSpPr txBox="1"/>
          <p:nvPr/>
        </p:nvSpPr>
        <p:spPr>
          <a:xfrm>
            <a:off x="574243" y="4385817"/>
            <a:ext cx="2157095" cy="239395"/>
          </a:xfrm>
          <a:prstGeom prst="rect">
            <a:avLst/>
          </a:prstGeom>
        </p:spPr>
        <p:txBody>
          <a:bodyPr vert="horz" wrap="square" lIns="0" tIns="12700" rIns="0" bIns="0" rtlCol="0">
            <a:spAutoFit/>
          </a:bodyPr>
          <a:lstStyle/>
          <a:p>
            <a:pPr>
              <a:lnSpc>
                <a:spcPct val="100000"/>
              </a:lnSpc>
              <a:spcBef>
                <a:spcPts val="100"/>
              </a:spcBef>
            </a:pPr>
            <a:r>
              <a:rPr sz="1400" spc="-15" dirty="0">
                <a:solidFill>
                  <a:srgbClr val="FFFFFF"/>
                </a:solidFill>
                <a:latin typeface="Calibri"/>
                <a:cs typeface="Calibri"/>
              </a:rPr>
              <a:t>Progetti</a:t>
            </a:r>
            <a:r>
              <a:rPr sz="1400" dirty="0">
                <a:solidFill>
                  <a:srgbClr val="FFFFFF"/>
                </a:solidFill>
                <a:latin typeface="Calibri"/>
                <a:cs typeface="Calibri"/>
              </a:rPr>
              <a:t> </a:t>
            </a:r>
            <a:r>
              <a:rPr sz="1400" spc="-10" dirty="0">
                <a:solidFill>
                  <a:srgbClr val="FFFFFF"/>
                </a:solidFill>
                <a:latin typeface="Calibri"/>
                <a:cs typeface="Calibri"/>
              </a:rPr>
              <a:t>attivati</a:t>
            </a:r>
            <a:r>
              <a:rPr sz="1400" spc="15" dirty="0">
                <a:solidFill>
                  <a:srgbClr val="FFFFFF"/>
                </a:solidFill>
                <a:latin typeface="Calibri"/>
                <a:cs typeface="Calibri"/>
              </a:rPr>
              <a:t> </a:t>
            </a:r>
            <a:r>
              <a:rPr sz="1400" spc="-5" dirty="0">
                <a:solidFill>
                  <a:srgbClr val="FFFFFF"/>
                </a:solidFill>
                <a:latin typeface="Calibri"/>
                <a:cs typeface="Calibri"/>
              </a:rPr>
              <a:t>per </a:t>
            </a:r>
            <a:r>
              <a:rPr sz="1400" dirty="0">
                <a:solidFill>
                  <a:srgbClr val="FFFFFF"/>
                </a:solidFill>
                <a:latin typeface="Calibri"/>
                <a:cs typeface="Calibri"/>
              </a:rPr>
              <a:t>Missione:</a:t>
            </a:r>
            <a:endParaRPr sz="1400">
              <a:latin typeface="Calibri"/>
              <a:cs typeface="Calibri"/>
            </a:endParaRPr>
          </a:p>
        </p:txBody>
      </p:sp>
      <p:sp>
        <p:nvSpPr>
          <p:cNvPr id="45" name="object 45"/>
          <p:cNvSpPr txBox="1"/>
          <p:nvPr/>
        </p:nvSpPr>
        <p:spPr>
          <a:xfrm>
            <a:off x="1846833" y="4797044"/>
            <a:ext cx="653415" cy="299720"/>
          </a:xfrm>
          <a:prstGeom prst="rect">
            <a:avLst/>
          </a:prstGeom>
        </p:spPr>
        <p:txBody>
          <a:bodyPr vert="horz" wrap="square" lIns="0" tIns="12700" rIns="0" bIns="0" rtlCol="0">
            <a:spAutoFit/>
          </a:bodyPr>
          <a:lstStyle/>
          <a:p>
            <a:pPr>
              <a:lnSpc>
                <a:spcPct val="100000"/>
              </a:lnSpc>
              <a:spcBef>
                <a:spcPts val="100"/>
              </a:spcBef>
            </a:pPr>
            <a:r>
              <a:rPr sz="1800" b="1" spc="-5" dirty="0">
                <a:solidFill>
                  <a:srgbClr val="FFFFFF"/>
                </a:solidFill>
                <a:latin typeface="Calibri"/>
                <a:cs typeface="Calibri"/>
              </a:rPr>
              <a:t>4</a:t>
            </a:r>
            <a:r>
              <a:rPr lang="it-IT" sz="1800" b="1" spc="-5" dirty="0">
                <a:solidFill>
                  <a:srgbClr val="FFFFFF"/>
                </a:solidFill>
                <a:latin typeface="Calibri"/>
                <a:cs typeface="Calibri"/>
              </a:rPr>
              <a:t>8.733</a:t>
            </a:r>
            <a:endParaRPr sz="1800" dirty="0">
              <a:latin typeface="Calibri"/>
              <a:cs typeface="Calibri"/>
            </a:endParaRPr>
          </a:p>
        </p:txBody>
      </p:sp>
      <p:grpSp>
        <p:nvGrpSpPr>
          <p:cNvPr id="46" name="object 46"/>
          <p:cNvGrpSpPr/>
          <p:nvPr/>
        </p:nvGrpSpPr>
        <p:grpSpPr>
          <a:xfrm>
            <a:off x="2962655" y="4759439"/>
            <a:ext cx="708660" cy="485140"/>
            <a:chOff x="2962655" y="4759439"/>
            <a:chExt cx="708660" cy="485140"/>
          </a:xfrm>
        </p:grpSpPr>
        <p:pic>
          <p:nvPicPr>
            <p:cNvPr id="47" name="object 47"/>
            <p:cNvPicPr/>
            <p:nvPr/>
          </p:nvPicPr>
          <p:blipFill>
            <a:blip r:embed="rId4" cstate="print"/>
            <a:stretch>
              <a:fillRect/>
            </a:stretch>
          </p:blipFill>
          <p:spPr>
            <a:xfrm>
              <a:off x="2962655" y="4759439"/>
              <a:ext cx="708659" cy="451116"/>
            </a:xfrm>
            <a:prstGeom prst="rect">
              <a:avLst/>
            </a:prstGeom>
          </p:spPr>
        </p:pic>
        <p:pic>
          <p:nvPicPr>
            <p:cNvPr id="48" name="object 48"/>
            <p:cNvPicPr/>
            <p:nvPr/>
          </p:nvPicPr>
          <p:blipFill>
            <a:blip r:embed="rId5" cstate="print"/>
            <a:stretch>
              <a:fillRect/>
            </a:stretch>
          </p:blipFill>
          <p:spPr>
            <a:xfrm>
              <a:off x="2964179" y="4768557"/>
              <a:ext cx="560844" cy="475526"/>
            </a:xfrm>
            <a:prstGeom prst="rect">
              <a:avLst/>
            </a:prstGeom>
          </p:spPr>
        </p:pic>
        <p:sp>
          <p:nvSpPr>
            <p:cNvPr id="49" name="object 49"/>
            <p:cNvSpPr/>
            <p:nvPr/>
          </p:nvSpPr>
          <p:spPr>
            <a:xfrm>
              <a:off x="2988563" y="4785360"/>
              <a:ext cx="607060" cy="349250"/>
            </a:xfrm>
            <a:custGeom>
              <a:avLst/>
              <a:gdLst/>
              <a:ahLst/>
              <a:cxnLst/>
              <a:rect l="l" t="t" r="r" b="b"/>
              <a:pathLst>
                <a:path w="607060" h="349250">
                  <a:moveTo>
                    <a:pt x="548386" y="0"/>
                  </a:moveTo>
                  <a:lnTo>
                    <a:pt x="58166" y="0"/>
                  </a:lnTo>
                  <a:lnTo>
                    <a:pt x="35522" y="4570"/>
                  </a:lnTo>
                  <a:lnTo>
                    <a:pt x="17033" y="17033"/>
                  </a:lnTo>
                  <a:lnTo>
                    <a:pt x="4570" y="35522"/>
                  </a:lnTo>
                  <a:lnTo>
                    <a:pt x="0" y="58165"/>
                  </a:lnTo>
                  <a:lnTo>
                    <a:pt x="0" y="290829"/>
                  </a:lnTo>
                  <a:lnTo>
                    <a:pt x="4570" y="313473"/>
                  </a:lnTo>
                  <a:lnTo>
                    <a:pt x="17033" y="331962"/>
                  </a:lnTo>
                  <a:lnTo>
                    <a:pt x="35522" y="344425"/>
                  </a:lnTo>
                  <a:lnTo>
                    <a:pt x="58166" y="348995"/>
                  </a:lnTo>
                  <a:lnTo>
                    <a:pt x="548386" y="348995"/>
                  </a:lnTo>
                  <a:lnTo>
                    <a:pt x="571029" y="344425"/>
                  </a:lnTo>
                  <a:lnTo>
                    <a:pt x="589518" y="331962"/>
                  </a:lnTo>
                  <a:lnTo>
                    <a:pt x="601981" y="313473"/>
                  </a:lnTo>
                  <a:lnTo>
                    <a:pt x="606551" y="290829"/>
                  </a:lnTo>
                  <a:lnTo>
                    <a:pt x="606551" y="58165"/>
                  </a:lnTo>
                  <a:lnTo>
                    <a:pt x="601981" y="35522"/>
                  </a:lnTo>
                  <a:lnTo>
                    <a:pt x="589518" y="17033"/>
                  </a:lnTo>
                  <a:lnTo>
                    <a:pt x="571029" y="4570"/>
                  </a:lnTo>
                  <a:lnTo>
                    <a:pt x="548386" y="0"/>
                  </a:lnTo>
                  <a:close/>
                </a:path>
              </a:pathLst>
            </a:custGeom>
            <a:solidFill>
              <a:srgbClr val="B5C4E1"/>
            </a:solidFill>
          </p:spPr>
          <p:txBody>
            <a:bodyPr wrap="square" lIns="0" tIns="0" rIns="0" bIns="0" rtlCol="0"/>
            <a:lstStyle/>
            <a:p>
              <a:endParaRPr/>
            </a:p>
          </p:txBody>
        </p:sp>
      </p:grpSp>
      <p:sp>
        <p:nvSpPr>
          <p:cNvPr id="50" name="object 50"/>
          <p:cNvSpPr txBox="1"/>
          <p:nvPr/>
        </p:nvSpPr>
        <p:spPr>
          <a:xfrm>
            <a:off x="3098038" y="4824221"/>
            <a:ext cx="258445" cy="239395"/>
          </a:xfrm>
          <a:prstGeom prst="rect">
            <a:avLst/>
          </a:prstGeom>
        </p:spPr>
        <p:txBody>
          <a:bodyPr vert="horz" wrap="square" lIns="0" tIns="12700" rIns="0" bIns="0" rtlCol="0">
            <a:spAutoFit/>
          </a:bodyPr>
          <a:lstStyle/>
          <a:p>
            <a:pPr>
              <a:lnSpc>
                <a:spcPct val="100000"/>
              </a:lnSpc>
              <a:spcBef>
                <a:spcPts val="100"/>
              </a:spcBef>
            </a:pPr>
            <a:r>
              <a:rPr sz="1400" b="1" spc="-5" dirty="0">
                <a:solidFill>
                  <a:srgbClr val="092442"/>
                </a:solidFill>
                <a:latin typeface="Calibri"/>
                <a:cs typeface="Calibri"/>
              </a:rPr>
              <a:t>M2</a:t>
            </a:r>
            <a:endParaRPr sz="1400" dirty="0">
              <a:latin typeface="Calibri"/>
              <a:cs typeface="Calibri"/>
            </a:endParaRPr>
          </a:p>
        </p:txBody>
      </p:sp>
      <p:grpSp>
        <p:nvGrpSpPr>
          <p:cNvPr id="51" name="object 51"/>
          <p:cNvGrpSpPr/>
          <p:nvPr/>
        </p:nvGrpSpPr>
        <p:grpSpPr>
          <a:xfrm>
            <a:off x="896111" y="5398008"/>
            <a:ext cx="707390" cy="485140"/>
            <a:chOff x="896111" y="5398008"/>
            <a:chExt cx="707390" cy="485140"/>
          </a:xfrm>
        </p:grpSpPr>
        <p:pic>
          <p:nvPicPr>
            <p:cNvPr id="52" name="object 52"/>
            <p:cNvPicPr/>
            <p:nvPr/>
          </p:nvPicPr>
          <p:blipFill>
            <a:blip r:embed="rId6" cstate="print"/>
            <a:stretch>
              <a:fillRect/>
            </a:stretch>
          </p:blipFill>
          <p:spPr>
            <a:xfrm>
              <a:off x="896111" y="5398008"/>
              <a:ext cx="707148" cy="451116"/>
            </a:xfrm>
            <a:prstGeom prst="rect">
              <a:avLst/>
            </a:prstGeom>
          </p:spPr>
        </p:pic>
        <p:pic>
          <p:nvPicPr>
            <p:cNvPr id="53" name="object 53"/>
            <p:cNvPicPr/>
            <p:nvPr/>
          </p:nvPicPr>
          <p:blipFill>
            <a:blip r:embed="rId7" cstate="print"/>
            <a:stretch>
              <a:fillRect/>
            </a:stretch>
          </p:blipFill>
          <p:spPr>
            <a:xfrm>
              <a:off x="896111" y="5407152"/>
              <a:ext cx="560844" cy="475526"/>
            </a:xfrm>
            <a:prstGeom prst="rect">
              <a:avLst/>
            </a:prstGeom>
          </p:spPr>
        </p:pic>
        <p:sp>
          <p:nvSpPr>
            <p:cNvPr id="54" name="object 54"/>
            <p:cNvSpPr/>
            <p:nvPr/>
          </p:nvSpPr>
          <p:spPr>
            <a:xfrm>
              <a:off x="922019" y="5423916"/>
              <a:ext cx="605155" cy="349250"/>
            </a:xfrm>
            <a:custGeom>
              <a:avLst/>
              <a:gdLst/>
              <a:ahLst/>
              <a:cxnLst/>
              <a:rect l="l" t="t" r="r" b="b"/>
              <a:pathLst>
                <a:path w="605155" h="349250">
                  <a:moveTo>
                    <a:pt x="546862" y="0"/>
                  </a:moveTo>
                  <a:lnTo>
                    <a:pt x="58166" y="0"/>
                  </a:lnTo>
                  <a:lnTo>
                    <a:pt x="35527" y="4570"/>
                  </a:lnTo>
                  <a:lnTo>
                    <a:pt x="17038" y="17033"/>
                  </a:lnTo>
                  <a:lnTo>
                    <a:pt x="4571" y="35522"/>
                  </a:lnTo>
                  <a:lnTo>
                    <a:pt x="0" y="58166"/>
                  </a:lnTo>
                  <a:lnTo>
                    <a:pt x="0" y="290830"/>
                  </a:lnTo>
                  <a:lnTo>
                    <a:pt x="4571" y="313468"/>
                  </a:lnTo>
                  <a:lnTo>
                    <a:pt x="17038" y="331957"/>
                  </a:lnTo>
                  <a:lnTo>
                    <a:pt x="35527" y="344424"/>
                  </a:lnTo>
                  <a:lnTo>
                    <a:pt x="58166" y="348996"/>
                  </a:lnTo>
                  <a:lnTo>
                    <a:pt x="546862" y="348996"/>
                  </a:lnTo>
                  <a:lnTo>
                    <a:pt x="569505" y="344424"/>
                  </a:lnTo>
                  <a:lnTo>
                    <a:pt x="587994" y="331957"/>
                  </a:lnTo>
                  <a:lnTo>
                    <a:pt x="600457" y="313468"/>
                  </a:lnTo>
                  <a:lnTo>
                    <a:pt x="605028" y="290830"/>
                  </a:lnTo>
                  <a:lnTo>
                    <a:pt x="605028" y="58166"/>
                  </a:lnTo>
                  <a:lnTo>
                    <a:pt x="600457" y="35522"/>
                  </a:lnTo>
                  <a:lnTo>
                    <a:pt x="587994" y="17033"/>
                  </a:lnTo>
                  <a:lnTo>
                    <a:pt x="569505" y="4570"/>
                  </a:lnTo>
                  <a:lnTo>
                    <a:pt x="546862" y="0"/>
                  </a:lnTo>
                  <a:close/>
                </a:path>
              </a:pathLst>
            </a:custGeom>
            <a:solidFill>
              <a:srgbClr val="5F81C2"/>
            </a:solidFill>
          </p:spPr>
          <p:txBody>
            <a:bodyPr wrap="square" lIns="0" tIns="0" rIns="0" bIns="0" rtlCol="0"/>
            <a:lstStyle/>
            <a:p>
              <a:endParaRPr/>
            </a:p>
          </p:txBody>
        </p:sp>
      </p:grpSp>
      <p:sp>
        <p:nvSpPr>
          <p:cNvPr id="55" name="object 55"/>
          <p:cNvSpPr txBox="1"/>
          <p:nvPr/>
        </p:nvSpPr>
        <p:spPr>
          <a:xfrm>
            <a:off x="1029919" y="5462727"/>
            <a:ext cx="258445" cy="239395"/>
          </a:xfrm>
          <a:prstGeom prst="rect">
            <a:avLst/>
          </a:prstGeom>
        </p:spPr>
        <p:txBody>
          <a:bodyPr vert="horz" wrap="square" lIns="0" tIns="12700" rIns="0" bIns="0" rtlCol="0">
            <a:spAutoFit/>
          </a:bodyPr>
          <a:lstStyle/>
          <a:p>
            <a:pPr>
              <a:lnSpc>
                <a:spcPct val="100000"/>
              </a:lnSpc>
              <a:spcBef>
                <a:spcPts val="100"/>
              </a:spcBef>
            </a:pPr>
            <a:r>
              <a:rPr sz="1400" b="1" spc="-5" dirty="0">
                <a:solidFill>
                  <a:srgbClr val="092442"/>
                </a:solidFill>
                <a:latin typeface="Calibri"/>
                <a:cs typeface="Calibri"/>
              </a:rPr>
              <a:t>M3</a:t>
            </a:r>
            <a:endParaRPr sz="1400">
              <a:latin typeface="Calibri"/>
              <a:cs typeface="Calibri"/>
            </a:endParaRPr>
          </a:p>
        </p:txBody>
      </p:sp>
      <p:grpSp>
        <p:nvGrpSpPr>
          <p:cNvPr id="56" name="object 56"/>
          <p:cNvGrpSpPr/>
          <p:nvPr/>
        </p:nvGrpSpPr>
        <p:grpSpPr>
          <a:xfrm>
            <a:off x="2962655" y="5385815"/>
            <a:ext cx="708660" cy="483234"/>
            <a:chOff x="2962655" y="5385815"/>
            <a:chExt cx="708660" cy="483234"/>
          </a:xfrm>
        </p:grpSpPr>
        <p:pic>
          <p:nvPicPr>
            <p:cNvPr id="57" name="object 57"/>
            <p:cNvPicPr/>
            <p:nvPr/>
          </p:nvPicPr>
          <p:blipFill>
            <a:blip r:embed="rId8" cstate="print"/>
            <a:stretch>
              <a:fillRect/>
            </a:stretch>
          </p:blipFill>
          <p:spPr>
            <a:xfrm>
              <a:off x="2962655" y="5385815"/>
              <a:ext cx="708659" cy="449605"/>
            </a:xfrm>
            <a:prstGeom prst="rect">
              <a:avLst/>
            </a:prstGeom>
          </p:spPr>
        </p:pic>
        <p:pic>
          <p:nvPicPr>
            <p:cNvPr id="58" name="object 58"/>
            <p:cNvPicPr/>
            <p:nvPr/>
          </p:nvPicPr>
          <p:blipFill>
            <a:blip r:embed="rId9" cstate="print"/>
            <a:stretch>
              <a:fillRect/>
            </a:stretch>
          </p:blipFill>
          <p:spPr>
            <a:xfrm>
              <a:off x="2964179" y="5393435"/>
              <a:ext cx="560844" cy="475526"/>
            </a:xfrm>
            <a:prstGeom prst="rect">
              <a:avLst/>
            </a:prstGeom>
          </p:spPr>
        </p:pic>
        <p:sp>
          <p:nvSpPr>
            <p:cNvPr id="59" name="object 59"/>
            <p:cNvSpPr/>
            <p:nvPr/>
          </p:nvSpPr>
          <p:spPr>
            <a:xfrm>
              <a:off x="2988563" y="5411723"/>
              <a:ext cx="607060" cy="347980"/>
            </a:xfrm>
            <a:custGeom>
              <a:avLst/>
              <a:gdLst/>
              <a:ahLst/>
              <a:cxnLst/>
              <a:rect l="l" t="t" r="r" b="b"/>
              <a:pathLst>
                <a:path w="607060" h="347979">
                  <a:moveTo>
                    <a:pt x="548639" y="0"/>
                  </a:moveTo>
                  <a:lnTo>
                    <a:pt x="57912" y="0"/>
                  </a:lnTo>
                  <a:lnTo>
                    <a:pt x="35361" y="4548"/>
                  </a:lnTo>
                  <a:lnTo>
                    <a:pt x="16954" y="16954"/>
                  </a:lnTo>
                  <a:lnTo>
                    <a:pt x="4548" y="35361"/>
                  </a:lnTo>
                  <a:lnTo>
                    <a:pt x="0" y="57912"/>
                  </a:lnTo>
                  <a:lnTo>
                    <a:pt x="0" y="289559"/>
                  </a:lnTo>
                  <a:lnTo>
                    <a:pt x="4548" y="312099"/>
                  </a:lnTo>
                  <a:lnTo>
                    <a:pt x="16954" y="330507"/>
                  </a:lnTo>
                  <a:lnTo>
                    <a:pt x="35361" y="342920"/>
                  </a:lnTo>
                  <a:lnTo>
                    <a:pt x="57912" y="347472"/>
                  </a:lnTo>
                  <a:lnTo>
                    <a:pt x="548639" y="347472"/>
                  </a:lnTo>
                  <a:lnTo>
                    <a:pt x="571190" y="342920"/>
                  </a:lnTo>
                  <a:lnTo>
                    <a:pt x="589597" y="330507"/>
                  </a:lnTo>
                  <a:lnTo>
                    <a:pt x="602003" y="312099"/>
                  </a:lnTo>
                  <a:lnTo>
                    <a:pt x="606551" y="289559"/>
                  </a:lnTo>
                  <a:lnTo>
                    <a:pt x="606551" y="57912"/>
                  </a:lnTo>
                  <a:lnTo>
                    <a:pt x="602003" y="35361"/>
                  </a:lnTo>
                  <a:lnTo>
                    <a:pt x="589597" y="16954"/>
                  </a:lnTo>
                  <a:lnTo>
                    <a:pt x="571190" y="4548"/>
                  </a:lnTo>
                  <a:lnTo>
                    <a:pt x="548639" y="0"/>
                  </a:lnTo>
                  <a:close/>
                </a:path>
              </a:pathLst>
            </a:custGeom>
            <a:solidFill>
              <a:srgbClr val="355187"/>
            </a:solidFill>
          </p:spPr>
          <p:txBody>
            <a:bodyPr wrap="square" lIns="0" tIns="0" rIns="0" bIns="0" rtlCol="0"/>
            <a:lstStyle/>
            <a:p>
              <a:endParaRPr/>
            </a:p>
          </p:txBody>
        </p:sp>
      </p:grpSp>
      <p:sp>
        <p:nvSpPr>
          <p:cNvPr id="60" name="object 60"/>
          <p:cNvSpPr txBox="1"/>
          <p:nvPr/>
        </p:nvSpPr>
        <p:spPr>
          <a:xfrm>
            <a:off x="3098038" y="5450230"/>
            <a:ext cx="258445" cy="239395"/>
          </a:xfrm>
          <a:prstGeom prst="rect">
            <a:avLst/>
          </a:prstGeom>
        </p:spPr>
        <p:txBody>
          <a:bodyPr vert="horz" wrap="square" lIns="0" tIns="12700" rIns="0" bIns="0" rtlCol="0">
            <a:spAutoFit/>
          </a:bodyPr>
          <a:lstStyle/>
          <a:p>
            <a:pPr>
              <a:lnSpc>
                <a:spcPct val="100000"/>
              </a:lnSpc>
              <a:spcBef>
                <a:spcPts val="100"/>
              </a:spcBef>
            </a:pPr>
            <a:r>
              <a:rPr sz="1400" b="1" spc="-5" dirty="0">
                <a:solidFill>
                  <a:srgbClr val="FFFFFF"/>
                </a:solidFill>
                <a:latin typeface="Calibri"/>
                <a:cs typeface="Calibri"/>
              </a:rPr>
              <a:t>M4</a:t>
            </a:r>
            <a:endParaRPr sz="1400">
              <a:latin typeface="Calibri"/>
              <a:cs typeface="Calibri"/>
            </a:endParaRPr>
          </a:p>
        </p:txBody>
      </p:sp>
      <p:grpSp>
        <p:nvGrpSpPr>
          <p:cNvPr id="61" name="object 61"/>
          <p:cNvGrpSpPr/>
          <p:nvPr/>
        </p:nvGrpSpPr>
        <p:grpSpPr>
          <a:xfrm>
            <a:off x="912875" y="5967984"/>
            <a:ext cx="708660" cy="485140"/>
            <a:chOff x="912875" y="5967984"/>
            <a:chExt cx="708660" cy="485140"/>
          </a:xfrm>
        </p:grpSpPr>
        <p:pic>
          <p:nvPicPr>
            <p:cNvPr id="62" name="object 62"/>
            <p:cNvPicPr/>
            <p:nvPr/>
          </p:nvPicPr>
          <p:blipFill>
            <a:blip r:embed="rId4" cstate="print"/>
            <a:stretch>
              <a:fillRect/>
            </a:stretch>
          </p:blipFill>
          <p:spPr>
            <a:xfrm>
              <a:off x="912875" y="5967984"/>
              <a:ext cx="708660" cy="451116"/>
            </a:xfrm>
            <a:prstGeom prst="rect">
              <a:avLst/>
            </a:prstGeom>
          </p:spPr>
        </p:pic>
        <p:pic>
          <p:nvPicPr>
            <p:cNvPr id="63" name="object 63"/>
            <p:cNvPicPr/>
            <p:nvPr/>
          </p:nvPicPr>
          <p:blipFill>
            <a:blip r:embed="rId10" cstate="print"/>
            <a:stretch>
              <a:fillRect/>
            </a:stretch>
          </p:blipFill>
          <p:spPr>
            <a:xfrm>
              <a:off x="914399" y="5977128"/>
              <a:ext cx="560844" cy="475526"/>
            </a:xfrm>
            <a:prstGeom prst="rect">
              <a:avLst/>
            </a:prstGeom>
          </p:spPr>
        </p:pic>
        <p:sp>
          <p:nvSpPr>
            <p:cNvPr id="64" name="object 64"/>
            <p:cNvSpPr/>
            <p:nvPr/>
          </p:nvSpPr>
          <p:spPr>
            <a:xfrm>
              <a:off x="938783" y="5993892"/>
              <a:ext cx="607060" cy="349250"/>
            </a:xfrm>
            <a:custGeom>
              <a:avLst/>
              <a:gdLst/>
              <a:ahLst/>
              <a:cxnLst/>
              <a:rect l="l" t="t" r="r" b="b"/>
              <a:pathLst>
                <a:path w="607060" h="349250">
                  <a:moveTo>
                    <a:pt x="548385" y="0"/>
                  </a:moveTo>
                  <a:lnTo>
                    <a:pt x="58165" y="0"/>
                  </a:lnTo>
                  <a:lnTo>
                    <a:pt x="35527" y="4571"/>
                  </a:lnTo>
                  <a:lnTo>
                    <a:pt x="17038" y="17038"/>
                  </a:lnTo>
                  <a:lnTo>
                    <a:pt x="4571" y="35527"/>
                  </a:lnTo>
                  <a:lnTo>
                    <a:pt x="0" y="58166"/>
                  </a:lnTo>
                  <a:lnTo>
                    <a:pt x="0" y="290830"/>
                  </a:lnTo>
                  <a:lnTo>
                    <a:pt x="4571" y="313468"/>
                  </a:lnTo>
                  <a:lnTo>
                    <a:pt x="17038" y="331957"/>
                  </a:lnTo>
                  <a:lnTo>
                    <a:pt x="35527" y="344424"/>
                  </a:lnTo>
                  <a:lnTo>
                    <a:pt x="58165" y="348996"/>
                  </a:lnTo>
                  <a:lnTo>
                    <a:pt x="548385" y="348996"/>
                  </a:lnTo>
                  <a:lnTo>
                    <a:pt x="571029" y="344424"/>
                  </a:lnTo>
                  <a:lnTo>
                    <a:pt x="589518" y="331957"/>
                  </a:lnTo>
                  <a:lnTo>
                    <a:pt x="601981" y="313468"/>
                  </a:lnTo>
                  <a:lnTo>
                    <a:pt x="606552" y="290830"/>
                  </a:lnTo>
                  <a:lnTo>
                    <a:pt x="606552" y="58166"/>
                  </a:lnTo>
                  <a:lnTo>
                    <a:pt x="601981" y="35527"/>
                  </a:lnTo>
                  <a:lnTo>
                    <a:pt x="589518" y="17038"/>
                  </a:lnTo>
                  <a:lnTo>
                    <a:pt x="571029" y="4571"/>
                  </a:lnTo>
                  <a:lnTo>
                    <a:pt x="548385" y="0"/>
                  </a:lnTo>
                  <a:close/>
                </a:path>
              </a:pathLst>
            </a:custGeom>
            <a:solidFill>
              <a:srgbClr val="FBE9B8"/>
            </a:solidFill>
          </p:spPr>
          <p:txBody>
            <a:bodyPr wrap="square" lIns="0" tIns="0" rIns="0" bIns="0" rtlCol="0"/>
            <a:lstStyle/>
            <a:p>
              <a:endParaRPr/>
            </a:p>
          </p:txBody>
        </p:sp>
      </p:grpSp>
      <p:sp>
        <p:nvSpPr>
          <p:cNvPr id="65" name="object 65"/>
          <p:cNvSpPr txBox="1"/>
          <p:nvPr/>
        </p:nvSpPr>
        <p:spPr>
          <a:xfrm>
            <a:off x="1047597" y="6033617"/>
            <a:ext cx="258445" cy="239395"/>
          </a:xfrm>
          <a:prstGeom prst="rect">
            <a:avLst/>
          </a:prstGeom>
        </p:spPr>
        <p:txBody>
          <a:bodyPr vert="horz" wrap="square" lIns="0" tIns="12700" rIns="0" bIns="0" rtlCol="0">
            <a:spAutoFit/>
          </a:bodyPr>
          <a:lstStyle/>
          <a:p>
            <a:pPr>
              <a:lnSpc>
                <a:spcPct val="100000"/>
              </a:lnSpc>
              <a:spcBef>
                <a:spcPts val="100"/>
              </a:spcBef>
            </a:pPr>
            <a:r>
              <a:rPr sz="1400" b="1" spc="-5" dirty="0">
                <a:solidFill>
                  <a:srgbClr val="092442"/>
                </a:solidFill>
                <a:latin typeface="Calibri"/>
                <a:cs typeface="Calibri"/>
              </a:rPr>
              <a:t>M5</a:t>
            </a:r>
            <a:endParaRPr sz="1400">
              <a:latin typeface="Calibri"/>
              <a:cs typeface="Calibri"/>
            </a:endParaRPr>
          </a:p>
        </p:txBody>
      </p:sp>
      <p:grpSp>
        <p:nvGrpSpPr>
          <p:cNvPr id="66" name="object 66"/>
          <p:cNvGrpSpPr/>
          <p:nvPr/>
        </p:nvGrpSpPr>
        <p:grpSpPr>
          <a:xfrm>
            <a:off x="2962655" y="5989320"/>
            <a:ext cx="708660" cy="485140"/>
            <a:chOff x="2962655" y="5989320"/>
            <a:chExt cx="708660" cy="485140"/>
          </a:xfrm>
        </p:grpSpPr>
        <p:pic>
          <p:nvPicPr>
            <p:cNvPr id="67" name="object 67"/>
            <p:cNvPicPr/>
            <p:nvPr/>
          </p:nvPicPr>
          <p:blipFill>
            <a:blip r:embed="rId4" cstate="print"/>
            <a:stretch>
              <a:fillRect/>
            </a:stretch>
          </p:blipFill>
          <p:spPr>
            <a:xfrm>
              <a:off x="2962655" y="5989320"/>
              <a:ext cx="708659" cy="451116"/>
            </a:xfrm>
            <a:prstGeom prst="rect">
              <a:avLst/>
            </a:prstGeom>
          </p:spPr>
        </p:pic>
        <p:pic>
          <p:nvPicPr>
            <p:cNvPr id="68" name="object 68"/>
            <p:cNvPicPr/>
            <p:nvPr/>
          </p:nvPicPr>
          <p:blipFill>
            <a:blip r:embed="rId11" cstate="print"/>
            <a:stretch>
              <a:fillRect/>
            </a:stretch>
          </p:blipFill>
          <p:spPr>
            <a:xfrm>
              <a:off x="2964179" y="5998464"/>
              <a:ext cx="560844" cy="475526"/>
            </a:xfrm>
            <a:prstGeom prst="rect">
              <a:avLst/>
            </a:prstGeom>
          </p:spPr>
        </p:pic>
        <p:sp>
          <p:nvSpPr>
            <p:cNvPr id="69" name="object 69"/>
            <p:cNvSpPr/>
            <p:nvPr/>
          </p:nvSpPr>
          <p:spPr>
            <a:xfrm>
              <a:off x="2988563" y="6015228"/>
              <a:ext cx="607060" cy="349250"/>
            </a:xfrm>
            <a:custGeom>
              <a:avLst/>
              <a:gdLst/>
              <a:ahLst/>
              <a:cxnLst/>
              <a:rect l="l" t="t" r="r" b="b"/>
              <a:pathLst>
                <a:path w="607060" h="349250">
                  <a:moveTo>
                    <a:pt x="548386" y="0"/>
                  </a:moveTo>
                  <a:lnTo>
                    <a:pt x="58166" y="0"/>
                  </a:lnTo>
                  <a:lnTo>
                    <a:pt x="35522" y="4571"/>
                  </a:lnTo>
                  <a:lnTo>
                    <a:pt x="17033" y="17038"/>
                  </a:lnTo>
                  <a:lnTo>
                    <a:pt x="4570" y="35527"/>
                  </a:lnTo>
                  <a:lnTo>
                    <a:pt x="0" y="58166"/>
                  </a:lnTo>
                  <a:lnTo>
                    <a:pt x="0" y="290830"/>
                  </a:lnTo>
                  <a:lnTo>
                    <a:pt x="4570" y="313468"/>
                  </a:lnTo>
                  <a:lnTo>
                    <a:pt x="17033" y="331957"/>
                  </a:lnTo>
                  <a:lnTo>
                    <a:pt x="35522" y="344424"/>
                  </a:lnTo>
                  <a:lnTo>
                    <a:pt x="58166" y="348996"/>
                  </a:lnTo>
                  <a:lnTo>
                    <a:pt x="548386" y="348996"/>
                  </a:lnTo>
                  <a:lnTo>
                    <a:pt x="571029" y="344424"/>
                  </a:lnTo>
                  <a:lnTo>
                    <a:pt x="589518" y="331957"/>
                  </a:lnTo>
                  <a:lnTo>
                    <a:pt x="601981" y="313468"/>
                  </a:lnTo>
                  <a:lnTo>
                    <a:pt x="606551" y="290830"/>
                  </a:lnTo>
                  <a:lnTo>
                    <a:pt x="606551" y="58166"/>
                  </a:lnTo>
                  <a:lnTo>
                    <a:pt x="601981" y="35527"/>
                  </a:lnTo>
                  <a:lnTo>
                    <a:pt x="589518" y="17038"/>
                  </a:lnTo>
                  <a:lnTo>
                    <a:pt x="571029" y="4571"/>
                  </a:lnTo>
                  <a:lnTo>
                    <a:pt x="548386" y="0"/>
                  </a:lnTo>
                  <a:close/>
                </a:path>
              </a:pathLst>
            </a:custGeom>
            <a:solidFill>
              <a:srgbClr val="F8C84D"/>
            </a:solidFill>
          </p:spPr>
          <p:txBody>
            <a:bodyPr wrap="square" lIns="0" tIns="0" rIns="0" bIns="0" rtlCol="0"/>
            <a:lstStyle/>
            <a:p>
              <a:endParaRPr/>
            </a:p>
          </p:txBody>
        </p:sp>
      </p:grpSp>
      <p:sp>
        <p:nvSpPr>
          <p:cNvPr id="70" name="object 70"/>
          <p:cNvSpPr txBox="1"/>
          <p:nvPr/>
        </p:nvSpPr>
        <p:spPr>
          <a:xfrm>
            <a:off x="3098038" y="6055258"/>
            <a:ext cx="258445" cy="239395"/>
          </a:xfrm>
          <a:prstGeom prst="rect">
            <a:avLst/>
          </a:prstGeom>
        </p:spPr>
        <p:txBody>
          <a:bodyPr vert="horz" wrap="square" lIns="0" tIns="12700" rIns="0" bIns="0" rtlCol="0">
            <a:spAutoFit/>
          </a:bodyPr>
          <a:lstStyle/>
          <a:p>
            <a:pPr>
              <a:lnSpc>
                <a:spcPct val="100000"/>
              </a:lnSpc>
              <a:spcBef>
                <a:spcPts val="100"/>
              </a:spcBef>
            </a:pPr>
            <a:r>
              <a:rPr sz="1400" b="1" spc="-5" dirty="0">
                <a:solidFill>
                  <a:srgbClr val="092442"/>
                </a:solidFill>
                <a:latin typeface="Calibri"/>
                <a:cs typeface="Calibri"/>
              </a:rPr>
              <a:t>M6</a:t>
            </a:r>
            <a:endParaRPr sz="1400">
              <a:latin typeface="Calibri"/>
              <a:cs typeface="Calibri"/>
            </a:endParaRPr>
          </a:p>
        </p:txBody>
      </p:sp>
      <p:sp>
        <p:nvSpPr>
          <p:cNvPr id="71" name="object 71"/>
          <p:cNvSpPr txBox="1"/>
          <p:nvPr/>
        </p:nvSpPr>
        <p:spPr>
          <a:xfrm>
            <a:off x="3914902" y="4798821"/>
            <a:ext cx="653415" cy="299720"/>
          </a:xfrm>
          <a:prstGeom prst="rect">
            <a:avLst/>
          </a:prstGeom>
        </p:spPr>
        <p:txBody>
          <a:bodyPr vert="horz" wrap="square" lIns="0" tIns="12700" rIns="0" bIns="0" rtlCol="0">
            <a:spAutoFit/>
          </a:bodyPr>
          <a:lstStyle/>
          <a:p>
            <a:pPr>
              <a:lnSpc>
                <a:spcPct val="100000"/>
              </a:lnSpc>
              <a:spcBef>
                <a:spcPts val="100"/>
              </a:spcBef>
            </a:pPr>
            <a:r>
              <a:rPr sz="1800" b="1" spc="-5" dirty="0">
                <a:solidFill>
                  <a:srgbClr val="FFFFFF"/>
                </a:solidFill>
                <a:latin typeface="Calibri"/>
                <a:cs typeface="Calibri"/>
              </a:rPr>
              <a:t>45.975</a:t>
            </a:r>
            <a:endParaRPr sz="1800" dirty="0">
              <a:latin typeface="Calibri"/>
              <a:cs typeface="Calibri"/>
            </a:endParaRPr>
          </a:p>
        </p:txBody>
      </p:sp>
      <p:sp>
        <p:nvSpPr>
          <p:cNvPr id="72" name="object 72"/>
          <p:cNvSpPr txBox="1"/>
          <p:nvPr/>
        </p:nvSpPr>
        <p:spPr>
          <a:xfrm>
            <a:off x="1967738" y="5433771"/>
            <a:ext cx="83185" cy="299720"/>
          </a:xfrm>
          <a:prstGeom prst="rect">
            <a:avLst/>
          </a:prstGeom>
        </p:spPr>
        <p:txBody>
          <a:bodyPr vert="horz" wrap="square" lIns="0" tIns="12700" rIns="0" bIns="0" rtlCol="0">
            <a:spAutoFit/>
          </a:bodyPr>
          <a:lstStyle/>
          <a:p>
            <a:pPr>
              <a:lnSpc>
                <a:spcPct val="100000"/>
              </a:lnSpc>
              <a:spcBef>
                <a:spcPts val="100"/>
              </a:spcBef>
            </a:pPr>
            <a:r>
              <a:rPr sz="1800" b="1" dirty="0">
                <a:solidFill>
                  <a:srgbClr val="FFFFFF"/>
                </a:solidFill>
                <a:latin typeface="Calibri"/>
                <a:cs typeface="Calibri"/>
              </a:rPr>
              <a:t>-</a:t>
            </a:r>
            <a:endParaRPr sz="1800">
              <a:latin typeface="Calibri"/>
              <a:cs typeface="Calibri"/>
            </a:endParaRPr>
          </a:p>
        </p:txBody>
      </p:sp>
      <p:sp>
        <p:nvSpPr>
          <p:cNvPr id="73" name="object 73"/>
          <p:cNvSpPr txBox="1"/>
          <p:nvPr/>
        </p:nvSpPr>
        <p:spPr>
          <a:xfrm>
            <a:off x="4030726" y="5399633"/>
            <a:ext cx="537210" cy="299720"/>
          </a:xfrm>
          <a:prstGeom prst="rect">
            <a:avLst/>
          </a:prstGeom>
        </p:spPr>
        <p:txBody>
          <a:bodyPr vert="horz" wrap="square" lIns="0" tIns="12700" rIns="0" bIns="0" rtlCol="0">
            <a:spAutoFit/>
          </a:bodyPr>
          <a:lstStyle/>
          <a:p>
            <a:pPr>
              <a:lnSpc>
                <a:spcPct val="100000"/>
              </a:lnSpc>
              <a:spcBef>
                <a:spcPts val="100"/>
              </a:spcBef>
            </a:pPr>
            <a:r>
              <a:rPr sz="1800" b="1" spc="-5" dirty="0">
                <a:solidFill>
                  <a:srgbClr val="FFFFFF"/>
                </a:solidFill>
                <a:latin typeface="Calibri"/>
                <a:cs typeface="Calibri"/>
              </a:rPr>
              <a:t>5.174</a:t>
            </a:r>
            <a:endParaRPr sz="1800">
              <a:latin typeface="Calibri"/>
              <a:cs typeface="Calibri"/>
            </a:endParaRPr>
          </a:p>
        </p:txBody>
      </p:sp>
      <p:sp>
        <p:nvSpPr>
          <p:cNvPr id="74" name="object 74"/>
          <p:cNvSpPr txBox="1"/>
          <p:nvPr/>
        </p:nvSpPr>
        <p:spPr>
          <a:xfrm>
            <a:off x="1980310" y="5982715"/>
            <a:ext cx="537210" cy="300355"/>
          </a:xfrm>
          <a:prstGeom prst="rect">
            <a:avLst/>
          </a:prstGeom>
        </p:spPr>
        <p:txBody>
          <a:bodyPr vert="horz" wrap="square" lIns="0" tIns="12700" rIns="0" bIns="0" rtlCol="0">
            <a:spAutoFit/>
          </a:bodyPr>
          <a:lstStyle/>
          <a:p>
            <a:pPr>
              <a:lnSpc>
                <a:spcPct val="100000"/>
              </a:lnSpc>
              <a:spcBef>
                <a:spcPts val="100"/>
              </a:spcBef>
            </a:pPr>
            <a:r>
              <a:rPr sz="1800" b="1" spc="-5" dirty="0">
                <a:solidFill>
                  <a:srgbClr val="FFFFFF"/>
                </a:solidFill>
                <a:latin typeface="Calibri"/>
                <a:cs typeface="Calibri"/>
              </a:rPr>
              <a:t>7.551</a:t>
            </a:r>
            <a:endParaRPr sz="1800">
              <a:latin typeface="Calibri"/>
              <a:cs typeface="Calibri"/>
            </a:endParaRPr>
          </a:p>
        </p:txBody>
      </p:sp>
      <p:sp>
        <p:nvSpPr>
          <p:cNvPr id="75" name="object 75"/>
          <p:cNvSpPr txBox="1"/>
          <p:nvPr/>
        </p:nvSpPr>
        <p:spPr>
          <a:xfrm>
            <a:off x="4035805" y="6004661"/>
            <a:ext cx="83185" cy="299720"/>
          </a:xfrm>
          <a:prstGeom prst="rect">
            <a:avLst/>
          </a:prstGeom>
        </p:spPr>
        <p:txBody>
          <a:bodyPr vert="horz" wrap="square" lIns="0" tIns="12700" rIns="0" bIns="0" rtlCol="0">
            <a:spAutoFit/>
          </a:bodyPr>
          <a:lstStyle/>
          <a:p>
            <a:pPr>
              <a:lnSpc>
                <a:spcPct val="100000"/>
              </a:lnSpc>
              <a:spcBef>
                <a:spcPts val="100"/>
              </a:spcBef>
            </a:pPr>
            <a:r>
              <a:rPr sz="1800" b="1" dirty="0">
                <a:solidFill>
                  <a:srgbClr val="FFFFFF"/>
                </a:solidFill>
                <a:latin typeface="Calibri"/>
                <a:cs typeface="Calibri"/>
              </a:rPr>
              <a:t>-</a:t>
            </a:r>
            <a:endParaRPr sz="1800">
              <a:latin typeface="Calibri"/>
              <a:cs typeface="Calibri"/>
            </a:endParaRPr>
          </a:p>
        </p:txBody>
      </p:sp>
      <p:grpSp>
        <p:nvGrpSpPr>
          <p:cNvPr id="77" name="object 77"/>
          <p:cNvGrpSpPr/>
          <p:nvPr/>
        </p:nvGrpSpPr>
        <p:grpSpPr>
          <a:xfrm>
            <a:off x="896111" y="4757902"/>
            <a:ext cx="707390" cy="483234"/>
            <a:chOff x="896111" y="4757902"/>
            <a:chExt cx="707390" cy="483234"/>
          </a:xfrm>
        </p:grpSpPr>
        <p:pic>
          <p:nvPicPr>
            <p:cNvPr id="78" name="object 78"/>
            <p:cNvPicPr/>
            <p:nvPr/>
          </p:nvPicPr>
          <p:blipFill>
            <a:blip r:embed="rId12" cstate="print"/>
            <a:stretch>
              <a:fillRect/>
            </a:stretch>
          </p:blipFill>
          <p:spPr>
            <a:xfrm>
              <a:off x="896111" y="4757902"/>
              <a:ext cx="707148" cy="449605"/>
            </a:xfrm>
            <a:prstGeom prst="rect">
              <a:avLst/>
            </a:prstGeom>
          </p:spPr>
        </p:pic>
        <p:pic>
          <p:nvPicPr>
            <p:cNvPr id="79" name="object 79"/>
            <p:cNvPicPr/>
            <p:nvPr/>
          </p:nvPicPr>
          <p:blipFill>
            <a:blip r:embed="rId13" cstate="print"/>
            <a:stretch>
              <a:fillRect/>
            </a:stretch>
          </p:blipFill>
          <p:spPr>
            <a:xfrm>
              <a:off x="896111" y="4765509"/>
              <a:ext cx="560844" cy="475526"/>
            </a:xfrm>
            <a:prstGeom prst="rect">
              <a:avLst/>
            </a:prstGeom>
          </p:spPr>
        </p:pic>
        <p:sp>
          <p:nvSpPr>
            <p:cNvPr id="80" name="object 80"/>
            <p:cNvSpPr/>
            <p:nvPr/>
          </p:nvSpPr>
          <p:spPr>
            <a:xfrm>
              <a:off x="922019" y="4783836"/>
              <a:ext cx="605155" cy="347980"/>
            </a:xfrm>
            <a:custGeom>
              <a:avLst/>
              <a:gdLst/>
              <a:ahLst/>
              <a:cxnLst/>
              <a:rect l="l" t="t" r="r" b="b"/>
              <a:pathLst>
                <a:path w="605155" h="347979">
                  <a:moveTo>
                    <a:pt x="547116" y="0"/>
                  </a:moveTo>
                  <a:lnTo>
                    <a:pt x="57912" y="0"/>
                  </a:lnTo>
                  <a:lnTo>
                    <a:pt x="35372" y="4548"/>
                  </a:lnTo>
                  <a:lnTo>
                    <a:pt x="16964" y="16954"/>
                  </a:lnTo>
                  <a:lnTo>
                    <a:pt x="4551" y="35361"/>
                  </a:lnTo>
                  <a:lnTo>
                    <a:pt x="0" y="57912"/>
                  </a:lnTo>
                  <a:lnTo>
                    <a:pt x="0" y="289559"/>
                  </a:lnTo>
                  <a:lnTo>
                    <a:pt x="4551" y="312110"/>
                  </a:lnTo>
                  <a:lnTo>
                    <a:pt x="16964" y="330517"/>
                  </a:lnTo>
                  <a:lnTo>
                    <a:pt x="35372" y="342923"/>
                  </a:lnTo>
                  <a:lnTo>
                    <a:pt x="57912" y="347471"/>
                  </a:lnTo>
                  <a:lnTo>
                    <a:pt x="547116" y="347471"/>
                  </a:lnTo>
                  <a:lnTo>
                    <a:pt x="569666" y="342923"/>
                  </a:lnTo>
                  <a:lnTo>
                    <a:pt x="588073" y="330517"/>
                  </a:lnTo>
                  <a:lnTo>
                    <a:pt x="600479" y="312110"/>
                  </a:lnTo>
                  <a:lnTo>
                    <a:pt x="605028" y="289559"/>
                  </a:lnTo>
                  <a:lnTo>
                    <a:pt x="605028" y="57912"/>
                  </a:lnTo>
                  <a:lnTo>
                    <a:pt x="600479" y="35361"/>
                  </a:lnTo>
                  <a:lnTo>
                    <a:pt x="588073" y="16954"/>
                  </a:lnTo>
                  <a:lnTo>
                    <a:pt x="569666" y="4548"/>
                  </a:lnTo>
                  <a:lnTo>
                    <a:pt x="547116" y="0"/>
                  </a:lnTo>
                  <a:close/>
                </a:path>
              </a:pathLst>
            </a:custGeom>
            <a:solidFill>
              <a:srgbClr val="D9E9F8"/>
            </a:solidFill>
          </p:spPr>
          <p:txBody>
            <a:bodyPr wrap="square" lIns="0" tIns="0" rIns="0" bIns="0" rtlCol="0"/>
            <a:lstStyle/>
            <a:p>
              <a:endParaRPr/>
            </a:p>
          </p:txBody>
        </p:sp>
      </p:grpSp>
      <p:sp>
        <p:nvSpPr>
          <p:cNvPr id="81" name="object 81"/>
          <p:cNvSpPr txBox="1"/>
          <p:nvPr/>
        </p:nvSpPr>
        <p:spPr>
          <a:xfrm>
            <a:off x="1029919" y="4822316"/>
            <a:ext cx="258445" cy="239395"/>
          </a:xfrm>
          <a:prstGeom prst="rect">
            <a:avLst/>
          </a:prstGeom>
        </p:spPr>
        <p:txBody>
          <a:bodyPr vert="horz" wrap="square" lIns="0" tIns="12700" rIns="0" bIns="0" rtlCol="0">
            <a:spAutoFit/>
          </a:bodyPr>
          <a:lstStyle/>
          <a:p>
            <a:pPr>
              <a:lnSpc>
                <a:spcPct val="100000"/>
              </a:lnSpc>
              <a:spcBef>
                <a:spcPts val="100"/>
              </a:spcBef>
            </a:pPr>
            <a:r>
              <a:rPr sz="1400" b="1" spc="-5" dirty="0">
                <a:solidFill>
                  <a:srgbClr val="092442"/>
                </a:solidFill>
                <a:latin typeface="Calibri"/>
                <a:cs typeface="Calibri"/>
              </a:rPr>
              <a:t>M1</a:t>
            </a:r>
            <a:endParaRPr sz="1400">
              <a:latin typeface="Calibri"/>
              <a:cs typeface="Calibri"/>
            </a:endParaRPr>
          </a:p>
        </p:txBody>
      </p:sp>
      <p:sp>
        <p:nvSpPr>
          <p:cNvPr id="83" name="object 83"/>
          <p:cNvSpPr txBox="1">
            <a:spLocks noGrp="1"/>
          </p:cNvSpPr>
          <p:nvPr>
            <p:ph type="title"/>
          </p:nvPr>
        </p:nvSpPr>
        <p:spPr>
          <a:xfrm>
            <a:off x="499363" y="535685"/>
            <a:ext cx="4128770" cy="482600"/>
          </a:xfrm>
          <a:prstGeom prst="rect">
            <a:avLst/>
          </a:prstGeom>
        </p:spPr>
        <p:txBody>
          <a:bodyPr vert="horz" wrap="square" lIns="0" tIns="12700" rIns="0" bIns="0" rtlCol="0">
            <a:spAutoFit/>
          </a:bodyPr>
          <a:lstStyle/>
          <a:p>
            <a:pPr marL="12700">
              <a:lnSpc>
                <a:spcPct val="100000"/>
              </a:lnSpc>
              <a:spcBef>
                <a:spcPts val="100"/>
              </a:spcBef>
            </a:pPr>
            <a:r>
              <a:rPr sz="3000" u="none" spc="-20" dirty="0">
                <a:solidFill>
                  <a:srgbClr val="FFFFFF"/>
                </a:solidFill>
              </a:rPr>
              <a:t>PROGETTUALITÀ</a:t>
            </a:r>
            <a:r>
              <a:rPr sz="3000" u="none" spc="-35" dirty="0">
                <a:solidFill>
                  <a:srgbClr val="FFFFFF"/>
                </a:solidFill>
              </a:rPr>
              <a:t> </a:t>
            </a:r>
            <a:r>
              <a:rPr sz="3000" u="none" dirty="0">
                <a:solidFill>
                  <a:srgbClr val="FFFFFF"/>
                </a:solidFill>
              </a:rPr>
              <a:t>COMUNI</a:t>
            </a:r>
            <a:endParaRPr sz="3000"/>
          </a:p>
        </p:txBody>
      </p:sp>
      <p:pic>
        <p:nvPicPr>
          <p:cNvPr id="84" name="Immagine 83">
            <a:extLst>
              <a:ext uri="{FF2B5EF4-FFF2-40B4-BE49-F238E27FC236}">
                <a16:creationId xmlns:a16="http://schemas.microsoft.com/office/drawing/2014/main" id="{57F7B4CB-F63E-D234-2357-45301F6D963A}"/>
              </a:ext>
            </a:extLst>
          </p:cNvPr>
          <p:cNvPicPr>
            <a:picLocks noChangeAspect="1"/>
          </p:cNvPicPr>
          <p:nvPr/>
        </p:nvPicPr>
        <p:blipFill>
          <a:blip r:embed="rId14"/>
          <a:stretch>
            <a:fillRect/>
          </a:stretch>
        </p:blipFill>
        <p:spPr>
          <a:xfrm>
            <a:off x="6553200" y="2404999"/>
            <a:ext cx="4953000" cy="1584960"/>
          </a:xfrm>
          <a:prstGeom prst="rect">
            <a:avLst/>
          </a:prstGeom>
        </p:spPr>
      </p:pic>
      <p:sp>
        <p:nvSpPr>
          <p:cNvPr id="85" name="object 71">
            <a:extLst>
              <a:ext uri="{FF2B5EF4-FFF2-40B4-BE49-F238E27FC236}">
                <a16:creationId xmlns:a16="http://schemas.microsoft.com/office/drawing/2014/main" id="{EE9F80D0-036A-BE9B-B3BE-AD88491C18F0}"/>
              </a:ext>
            </a:extLst>
          </p:cNvPr>
          <p:cNvSpPr txBox="1"/>
          <p:nvPr/>
        </p:nvSpPr>
        <p:spPr>
          <a:xfrm>
            <a:off x="4837492" y="4806060"/>
            <a:ext cx="1128459" cy="289823"/>
          </a:xfrm>
          <a:prstGeom prst="rect">
            <a:avLst/>
          </a:prstGeom>
        </p:spPr>
        <p:txBody>
          <a:bodyPr vert="horz" wrap="square" lIns="0" tIns="12700" rIns="0" bIns="0" rtlCol="0">
            <a:spAutoFit/>
          </a:bodyPr>
          <a:lstStyle/>
          <a:p>
            <a:pPr>
              <a:lnSpc>
                <a:spcPct val="100000"/>
              </a:lnSpc>
              <a:spcBef>
                <a:spcPts val="100"/>
              </a:spcBef>
            </a:pPr>
            <a:r>
              <a:rPr lang="it-IT" b="1" spc="-5" dirty="0">
                <a:solidFill>
                  <a:srgbClr val="FF0000"/>
                </a:solidFill>
                <a:latin typeface="Calibri"/>
                <a:cs typeface="Calibri"/>
              </a:rPr>
              <a:t>circa 2.400</a:t>
            </a:r>
            <a:endParaRPr sz="1800" dirty="0">
              <a:solidFill>
                <a:srgbClr val="FF0000"/>
              </a:solidFill>
              <a:latin typeface="Calibri"/>
              <a:cs typeface="Calibri"/>
            </a:endParaRPr>
          </a:p>
        </p:txBody>
      </p:sp>
      <p:cxnSp>
        <p:nvCxnSpPr>
          <p:cNvPr id="87" name="Connettore diritto 86">
            <a:extLst>
              <a:ext uri="{FF2B5EF4-FFF2-40B4-BE49-F238E27FC236}">
                <a16:creationId xmlns:a16="http://schemas.microsoft.com/office/drawing/2014/main" id="{79DD8A8A-5894-FB19-E5C2-8E09944F507B}"/>
              </a:ext>
            </a:extLst>
          </p:cNvPr>
          <p:cNvCxnSpPr>
            <a:cxnSpLocks/>
          </p:cNvCxnSpPr>
          <p:nvPr/>
        </p:nvCxnSpPr>
        <p:spPr>
          <a:xfrm>
            <a:off x="3836542" y="4723256"/>
            <a:ext cx="731394" cy="405258"/>
          </a:xfrm>
          <a:prstGeom prst="line">
            <a:avLst/>
          </a:prstGeom>
          <a:ln w="50800">
            <a:solidFill>
              <a:srgbClr val="FF0000">
                <a:alpha val="99000"/>
              </a:srgbClr>
            </a:solidFill>
          </a:ln>
        </p:spPr>
        <p:style>
          <a:lnRef idx="1">
            <a:schemeClr val="accent1"/>
          </a:lnRef>
          <a:fillRef idx="0">
            <a:schemeClr val="accent1"/>
          </a:fillRef>
          <a:effectRef idx="0">
            <a:schemeClr val="accent1"/>
          </a:effectRef>
          <a:fontRef idx="minor">
            <a:schemeClr val="tx1"/>
          </a:fontRef>
        </p:style>
      </p:cxnSp>
      <p:cxnSp>
        <p:nvCxnSpPr>
          <p:cNvPr id="89" name="Connettore diritto 88">
            <a:extLst>
              <a:ext uri="{FF2B5EF4-FFF2-40B4-BE49-F238E27FC236}">
                <a16:creationId xmlns:a16="http://schemas.microsoft.com/office/drawing/2014/main" id="{3ECBCE70-2119-239D-76F3-A2B0F448CDB8}"/>
              </a:ext>
            </a:extLst>
          </p:cNvPr>
          <p:cNvCxnSpPr>
            <a:cxnSpLocks/>
          </p:cNvCxnSpPr>
          <p:nvPr/>
        </p:nvCxnSpPr>
        <p:spPr>
          <a:xfrm flipV="1">
            <a:off x="3840568" y="4723256"/>
            <a:ext cx="705968" cy="359219"/>
          </a:xfrm>
          <a:prstGeom prst="line">
            <a:avLst/>
          </a:prstGeom>
          <a:ln w="50800">
            <a:solidFill>
              <a:srgbClr val="FF0000">
                <a:alpha val="99000"/>
              </a:srgbClr>
            </a:solidFill>
          </a:ln>
        </p:spPr>
        <p:style>
          <a:lnRef idx="1">
            <a:schemeClr val="accent1"/>
          </a:lnRef>
          <a:fillRef idx="0">
            <a:schemeClr val="accent1"/>
          </a:fillRef>
          <a:effectRef idx="0">
            <a:schemeClr val="accent1"/>
          </a:effectRef>
          <a:fontRef idx="minor">
            <a:schemeClr val="tx1"/>
          </a:fontRef>
        </p:style>
      </p:cxnSp>
      <p:cxnSp>
        <p:nvCxnSpPr>
          <p:cNvPr id="92" name="Connettore diritto 91">
            <a:extLst>
              <a:ext uri="{FF2B5EF4-FFF2-40B4-BE49-F238E27FC236}">
                <a16:creationId xmlns:a16="http://schemas.microsoft.com/office/drawing/2014/main" id="{4BCAFD67-E940-9BFD-7784-3BBE9D4F097F}"/>
              </a:ext>
            </a:extLst>
          </p:cNvPr>
          <p:cNvCxnSpPr>
            <a:cxnSpLocks/>
          </p:cNvCxnSpPr>
          <p:nvPr/>
        </p:nvCxnSpPr>
        <p:spPr>
          <a:xfrm flipV="1">
            <a:off x="1831543" y="5953282"/>
            <a:ext cx="705968" cy="359219"/>
          </a:xfrm>
          <a:prstGeom prst="line">
            <a:avLst/>
          </a:prstGeom>
          <a:ln w="50800">
            <a:solidFill>
              <a:srgbClr val="FF0000">
                <a:alpha val="99000"/>
              </a:srgbClr>
            </a:solidFill>
          </a:ln>
        </p:spPr>
        <p:style>
          <a:lnRef idx="1">
            <a:schemeClr val="accent1"/>
          </a:lnRef>
          <a:fillRef idx="0">
            <a:schemeClr val="accent1"/>
          </a:fillRef>
          <a:effectRef idx="0">
            <a:schemeClr val="accent1"/>
          </a:effectRef>
          <a:fontRef idx="minor">
            <a:schemeClr val="tx1"/>
          </a:fontRef>
        </p:style>
      </p:cxnSp>
      <p:cxnSp>
        <p:nvCxnSpPr>
          <p:cNvPr id="93" name="Connettore diritto 92">
            <a:extLst>
              <a:ext uri="{FF2B5EF4-FFF2-40B4-BE49-F238E27FC236}">
                <a16:creationId xmlns:a16="http://schemas.microsoft.com/office/drawing/2014/main" id="{E055A27B-1BC1-2CF6-0E28-4A7375726811}"/>
              </a:ext>
            </a:extLst>
          </p:cNvPr>
          <p:cNvCxnSpPr>
            <a:cxnSpLocks/>
          </p:cNvCxnSpPr>
          <p:nvPr/>
        </p:nvCxnSpPr>
        <p:spPr>
          <a:xfrm>
            <a:off x="1837803" y="5889395"/>
            <a:ext cx="731394" cy="405258"/>
          </a:xfrm>
          <a:prstGeom prst="line">
            <a:avLst/>
          </a:prstGeom>
          <a:ln w="50800">
            <a:solidFill>
              <a:srgbClr val="FF0000">
                <a:alpha val="99000"/>
              </a:srgbClr>
            </a:solidFill>
          </a:ln>
        </p:spPr>
        <p:style>
          <a:lnRef idx="1">
            <a:schemeClr val="accent1"/>
          </a:lnRef>
          <a:fillRef idx="0">
            <a:schemeClr val="accent1"/>
          </a:fillRef>
          <a:effectRef idx="0">
            <a:schemeClr val="accent1"/>
          </a:effectRef>
          <a:fontRef idx="minor">
            <a:schemeClr val="tx1"/>
          </a:fontRef>
        </p:style>
      </p:cxnSp>
      <p:sp>
        <p:nvSpPr>
          <p:cNvPr id="94" name="object 71">
            <a:extLst>
              <a:ext uri="{FF2B5EF4-FFF2-40B4-BE49-F238E27FC236}">
                <a16:creationId xmlns:a16="http://schemas.microsoft.com/office/drawing/2014/main" id="{8C35717C-BC8D-E1DB-A6CE-594DF8FA4794}"/>
              </a:ext>
            </a:extLst>
          </p:cNvPr>
          <p:cNvSpPr txBox="1"/>
          <p:nvPr/>
        </p:nvSpPr>
        <p:spPr>
          <a:xfrm>
            <a:off x="1694586" y="6332268"/>
            <a:ext cx="1128459" cy="289823"/>
          </a:xfrm>
          <a:prstGeom prst="rect">
            <a:avLst/>
          </a:prstGeom>
        </p:spPr>
        <p:txBody>
          <a:bodyPr vert="horz" wrap="square" lIns="0" tIns="12700" rIns="0" bIns="0" rtlCol="0">
            <a:spAutoFit/>
          </a:bodyPr>
          <a:lstStyle/>
          <a:p>
            <a:pPr>
              <a:lnSpc>
                <a:spcPct val="100000"/>
              </a:lnSpc>
              <a:spcBef>
                <a:spcPts val="100"/>
              </a:spcBef>
            </a:pPr>
            <a:r>
              <a:rPr lang="it-IT" b="1" spc="-5" dirty="0">
                <a:solidFill>
                  <a:srgbClr val="FF0000"/>
                </a:solidFill>
                <a:latin typeface="Calibri"/>
                <a:cs typeface="Calibri"/>
              </a:rPr>
              <a:t>circa 6.500</a:t>
            </a:r>
            <a:endParaRPr sz="1800" dirty="0">
              <a:solidFill>
                <a:srgbClr val="FF0000"/>
              </a:solidFill>
              <a:latin typeface="Calibri"/>
              <a:cs typeface="Calibri"/>
            </a:endParaRPr>
          </a:p>
        </p:txBody>
      </p:sp>
      <p:sp>
        <p:nvSpPr>
          <p:cNvPr id="96" name="object 26">
            <a:extLst>
              <a:ext uri="{FF2B5EF4-FFF2-40B4-BE49-F238E27FC236}">
                <a16:creationId xmlns:a16="http://schemas.microsoft.com/office/drawing/2014/main" id="{091BEF5C-3E25-B193-6112-D4329074CE4D}"/>
              </a:ext>
            </a:extLst>
          </p:cNvPr>
          <p:cNvSpPr txBox="1"/>
          <p:nvPr/>
        </p:nvSpPr>
        <p:spPr>
          <a:xfrm>
            <a:off x="7819453" y="4262442"/>
            <a:ext cx="2649093" cy="505908"/>
          </a:xfrm>
          <a:prstGeom prst="rect">
            <a:avLst/>
          </a:prstGeom>
        </p:spPr>
        <p:txBody>
          <a:bodyPr vert="horz" wrap="square" lIns="0" tIns="13335" rIns="0" bIns="0" rtlCol="0">
            <a:spAutoFit/>
          </a:bodyPr>
          <a:lstStyle/>
          <a:p>
            <a:pPr algn="ctr">
              <a:lnSpc>
                <a:spcPct val="100000"/>
              </a:lnSpc>
              <a:spcBef>
                <a:spcPts val="105"/>
              </a:spcBef>
            </a:pPr>
            <a:r>
              <a:rPr lang="it-IT" sz="3200" b="1" i="1" spc="-5" dirty="0">
                <a:solidFill>
                  <a:srgbClr val="F8C84D"/>
                </a:solidFill>
                <a:latin typeface="Calibri"/>
                <a:cs typeface="Calibri"/>
              </a:rPr>
              <a:t>circa 49.000 </a:t>
            </a:r>
            <a:endParaRPr sz="3200" dirty="0">
              <a:latin typeface="Calibri"/>
              <a:cs typeface="Calibri"/>
            </a:endParaRPr>
          </a:p>
        </p:txBody>
      </p:sp>
      <p:sp>
        <p:nvSpPr>
          <p:cNvPr id="97" name="object 26">
            <a:extLst>
              <a:ext uri="{FF2B5EF4-FFF2-40B4-BE49-F238E27FC236}">
                <a16:creationId xmlns:a16="http://schemas.microsoft.com/office/drawing/2014/main" id="{E736DFB6-E4EC-9A90-E048-F5EBB90E8E57}"/>
              </a:ext>
            </a:extLst>
          </p:cNvPr>
          <p:cNvSpPr txBox="1"/>
          <p:nvPr/>
        </p:nvSpPr>
        <p:spPr>
          <a:xfrm>
            <a:off x="7175207" y="1469542"/>
            <a:ext cx="3686747" cy="505908"/>
          </a:xfrm>
          <a:prstGeom prst="rect">
            <a:avLst/>
          </a:prstGeom>
        </p:spPr>
        <p:txBody>
          <a:bodyPr vert="horz" wrap="square" lIns="0" tIns="13335" rIns="0" bIns="0" rtlCol="0">
            <a:spAutoFit/>
          </a:bodyPr>
          <a:lstStyle/>
          <a:p>
            <a:pPr algn="ctr">
              <a:lnSpc>
                <a:spcPct val="100000"/>
              </a:lnSpc>
              <a:spcBef>
                <a:spcPts val="105"/>
              </a:spcBef>
            </a:pPr>
            <a:r>
              <a:rPr lang="it-IT" sz="3200" b="1" i="1" spc="-5" dirty="0">
                <a:solidFill>
                  <a:srgbClr val="F8C84D"/>
                </a:solidFill>
                <a:latin typeface="Calibri"/>
                <a:cs typeface="Calibri"/>
              </a:rPr>
              <a:t>Progettualità uscite</a:t>
            </a:r>
            <a:endParaRPr sz="3200" dirty="0">
              <a:latin typeface="Calibri"/>
              <a:cs typeface="Calibri"/>
            </a:endParaRPr>
          </a:p>
        </p:txBody>
      </p:sp>
      <p:sp>
        <p:nvSpPr>
          <p:cNvPr id="3" name="Rettangolo 2">
            <a:extLst>
              <a:ext uri="{FF2B5EF4-FFF2-40B4-BE49-F238E27FC236}">
                <a16:creationId xmlns:a16="http://schemas.microsoft.com/office/drawing/2014/main" id="{6CA8CE7C-4DB9-38F7-D82B-3824444B206E}"/>
              </a:ext>
            </a:extLst>
          </p:cNvPr>
          <p:cNvSpPr/>
          <p:nvPr/>
        </p:nvSpPr>
        <p:spPr>
          <a:xfrm>
            <a:off x="10668000" y="2766567"/>
            <a:ext cx="587629" cy="20523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1000" dirty="0"/>
              <a:t>48.031</a:t>
            </a:r>
          </a:p>
        </p:txBody>
      </p:sp>
      <p:sp>
        <p:nvSpPr>
          <p:cNvPr id="6" name="object 26">
            <a:extLst>
              <a:ext uri="{FF2B5EF4-FFF2-40B4-BE49-F238E27FC236}">
                <a16:creationId xmlns:a16="http://schemas.microsoft.com/office/drawing/2014/main" id="{10F6FA28-106C-E29B-C00B-8C4F6D02579E}"/>
              </a:ext>
            </a:extLst>
          </p:cNvPr>
          <p:cNvSpPr txBox="1"/>
          <p:nvPr/>
        </p:nvSpPr>
        <p:spPr>
          <a:xfrm>
            <a:off x="7180091" y="5237877"/>
            <a:ext cx="4067748" cy="998350"/>
          </a:xfrm>
          <a:prstGeom prst="rect">
            <a:avLst/>
          </a:prstGeom>
        </p:spPr>
        <p:txBody>
          <a:bodyPr vert="horz" wrap="square" lIns="0" tIns="13335" rIns="0" bIns="0" rtlCol="0">
            <a:spAutoFit/>
          </a:bodyPr>
          <a:lstStyle/>
          <a:p>
            <a:pPr algn="ctr">
              <a:lnSpc>
                <a:spcPct val="100000"/>
              </a:lnSpc>
              <a:spcBef>
                <a:spcPts val="105"/>
              </a:spcBef>
            </a:pPr>
            <a:r>
              <a:rPr lang="it-IT" sz="3200" b="1" i="1" spc="-5" dirty="0">
                <a:solidFill>
                  <a:srgbClr val="FF0000"/>
                </a:solidFill>
                <a:latin typeface="Calibri"/>
                <a:cs typeface="Calibri"/>
              </a:rPr>
              <a:t>Progetti PNRR 58.346, </a:t>
            </a:r>
            <a:r>
              <a:rPr lang="it-IT" sz="3200" b="1" i="1" spc="-5" dirty="0">
                <a:solidFill>
                  <a:srgbClr val="FF0000"/>
                </a:solidFill>
                <a:highlight>
                  <a:srgbClr val="FFFF00"/>
                </a:highlight>
                <a:latin typeface="Calibri"/>
                <a:cs typeface="Calibri"/>
              </a:rPr>
              <a:t>al netto DTD 18.492</a:t>
            </a:r>
            <a:endParaRPr sz="3200" dirty="0">
              <a:solidFill>
                <a:srgbClr val="FF0000"/>
              </a:solidFill>
              <a:highlight>
                <a:srgbClr val="FFFF00"/>
              </a:highlight>
              <a:latin typeface="Calibri"/>
              <a:cs typeface="Calibri"/>
            </a:endParaRPr>
          </a:p>
        </p:txBody>
      </p:sp>
    </p:spTree>
    <p:extLst>
      <p:ext uri="{BB962C8B-B14F-4D97-AF65-F5344CB8AC3E}">
        <p14:creationId xmlns:p14="http://schemas.microsoft.com/office/powerpoint/2010/main" val="809922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gn="ctr">
              <a:lnSpc>
                <a:spcPct val="100000"/>
              </a:lnSpc>
              <a:spcBef>
                <a:spcPts val="0"/>
              </a:spcBef>
              <a:buSzPts val="3600"/>
            </a:pPr>
            <a:r>
              <a:rPr lang="it-IT" sz="3600" b="1" dirty="0">
                <a:solidFill>
                  <a:srgbClr val="5B9BD5">
                    <a:lumMod val="50000"/>
                  </a:srgbClr>
                </a:solidFill>
                <a:latin typeface="+mn-lt"/>
                <a:ea typeface="+mn-ea"/>
                <a:cs typeface="Arial"/>
              </a:rPr>
              <a:t> Il nuovo CID….e le modifiche agli OA</a:t>
            </a:r>
            <a:endParaRPr lang="it-IT" sz="3600" b="1" u="sng" dirty="0">
              <a:solidFill>
                <a:srgbClr val="5B9BD5">
                  <a:lumMod val="50000"/>
                </a:srgbClr>
              </a:solidFill>
              <a:latin typeface="+mn-lt"/>
              <a:ea typeface="+mn-ea"/>
              <a:cs typeface="Arial"/>
            </a:endParaRPr>
          </a:p>
        </p:txBody>
      </p:sp>
      <p:sp>
        <p:nvSpPr>
          <p:cNvPr id="6" name="CasellaDiTesto 5">
            <a:extLst>
              <a:ext uri="{FF2B5EF4-FFF2-40B4-BE49-F238E27FC236}">
                <a16:creationId xmlns:a16="http://schemas.microsoft.com/office/drawing/2014/main" id="{2943AC4A-6C4C-3A67-90D6-1F2E90D829A0}"/>
              </a:ext>
            </a:extLst>
          </p:cNvPr>
          <p:cNvSpPr txBox="1"/>
          <p:nvPr/>
        </p:nvSpPr>
        <p:spPr>
          <a:xfrm>
            <a:off x="2824844" y="5301734"/>
            <a:ext cx="6097554" cy="369332"/>
          </a:xfrm>
          <a:prstGeom prst="rect">
            <a:avLst/>
          </a:prstGeom>
          <a:noFill/>
        </p:spPr>
        <p:txBody>
          <a:bodyPr wrap="square">
            <a:spAutoFit/>
          </a:bodyPr>
          <a:lstStyle/>
          <a:p>
            <a:r>
              <a:rPr lang="fr-FR" dirty="0">
                <a:hlinkClick r:id="rId2"/>
              </a:rPr>
              <a:t>COM_2023_765_1_EN_annexe_proposition_cp_part1_v3.pdf</a:t>
            </a:r>
            <a:endParaRPr lang="it-IT" dirty="0"/>
          </a:p>
        </p:txBody>
      </p:sp>
      <p:sp>
        <p:nvSpPr>
          <p:cNvPr id="7" name="TextBox 48">
            <a:extLst>
              <a:ext uri="{FF2B5EF4-FFF2-40B4-BE49-F238E27FC236}">
                <a16:creationId xmlns:a16="http://schemas.microsoft.com/office/drawing/2014/main" id="{66E43557-380A-8F52-0F8B-DDCE12E387C9}"/>
              </a:ext>
            </a:extLst>
          </p:cNvPr>
          <p:cNvSpPr txBox="1"/>
          <p:nvPr/>
        </p:nvSpPr>
        <p:spPr>
          <a:xfrm>
            <a:off x="441417" y="1371600"/>
            <a:ext cx="11309166" cy="2973122"/>
          </a:xfrm>
          <a:prstGeom prst="rect">
            <a:avLst/>
          </a:prstGeom>
          <a:noFill/>
        </p:spPr>
        <p:txBody>
          <a:bodyPr wrap="square" rtlCol="0">
            <a:spAutoFit/>
          </a:bodyPr>
          <a:lstStyle/>
          <a:p>
            <a:pPr marR="0" lvl="0" algn="just" defTabSz="914400" rtl="0" eaLnBrk="1" fontAlgn="auto" latinLnBrk="0" hangingPunct="1">
              <a:lnSpc>
                <a:spcPct val="100000"/>
              </a:lnSpc>
              <a:spcBef>
                <a:spcPct val="40000"/>
              </a:spcBef>
              <a:spcAft>
                <a:spcPct val="0"/>
              </a:spcAft>
              <a:buClrTx/>
              <a:buSzTx/>
              <a:tabLst/>
              <a:defRPr/>
            </a:pPr>
            <a:r>
              <a:rPr lang="en-US" sz="2400" dirty="0">
                <a:solidFill>
                  <a:schemeClr val="accent1">
                    <a:lumMod val="50000"/>
                  </a:schemeClr>
                </a:solidFill>
              </a:rPr>
              <a:t>Le </a:t>
            </a:r>
            <a:r>
              <a:rPr lang="en-US" sz="2400" dirty="0" err="1">
                <a:solidFill>
                  <a:schemeClr val="accent1">
                    <a:lumMod val="50000"/>
                  </a:schemeClr>
                </a:solidFill>
              </a:rPr>
              <a:t>modifiche</a:t>
            </a:r>
            <a:r>
              <a:rPr lang="en-US" sz="2400" dirty="0">
                <a:solidFill>
                  <a:schemeClr val="accent1">
                    <a:lumMod val="50000"/>
                  </a:schemeClr>
                </a:solidFill>
              </a:rPr>
              <a:t> al PNRR, </a:t>
            </a:r>
            <a:r>
              <a:rPr lang="en-US" sz="2400" dirty="0" err="1">
                <a:solidFill>
                  <a:schemeClr val="accent1">
                    <a:lumMod val="50000"/>
                  </a:schemeClr>
                </a:solidFill>
              </a:rPr>
              <a:t>approvate</a:t>
            </a:r>
            <a:r>
              <a:rPr lang="en-US" sz="2400" dirty="0">
                <a:solidFill>
                  <a:schemeClr val="accent1">
                    <a:lumMod val="50000"/>
                  </a:schemeClr>
                </a:solidFill>
              </a:rPr>
              <a:t> con</a:t>
            </a:r>
            <a:r>
              <a:rPr lang="it-IT" sz="2400" dirty="0">
                <a:solidFill>
                  <a:schemeClr val="accent1">
                    <a:lumMod val="50000"/>
                  </a:schemeClr>
                </a:solidFill>
              </a:rPr>
              <a:t> Decisione del Consiglio UE dell’8 dicembre 2023 (entrata in vigore 11 dicembre 2023), </a:t>
            </a:r>
            <a:r>
              <a:rPr lang="en-US" sz="2400" dirty="0" err="1">
                <a:solidFill>
                  <a:schemeClr val="accent1">
                    <a:lumMod val="50000"/>
                  </a:schemeClr>
                </a:solidFill>
              </a:rPr>
              <a:t>possono</a:t>
            </a:r>
            <a:r>
              <a:rPr lang="en-US" sz="2400" dirty="0">
                <a:solidFill>
                  <a:schemeClr val="accent1">
                    <a:lumMod val="50000"/>
                  </a:schemeClr>
                </a:solidFill>
              </a:rPr>
              <a:t> essere raggruppate in 4 macro </a:t>
            </a:r>
            <a:r>
              <a:rPr lang="en-US" sz="2400" dirty="0" err="1">
                <a:solidFill>
                  <a:schemeClr val="accent1">
                    <a:lumMod val="50000"/>
                  </a:schemeClr>
                </a:solidFill>
              </a:rPr>
              <a:t>tipologie</a:t>
            </a:r>
            <a:r>
              <a:rPr lang="en-US" sz="2400" dirty="0">
                <a:solidFill>
                  <a:schemeClr val="accent1">
                    <a:lumMod val="50000"/>
                  </a:schemeClr>
                </a:solidFill>
              </a:rPr>
              <a:t>…e due </a:t>
            </a:r>
            <a:r>
              <a:rPr lang="en-US" sz="2400" dirty="0" err="1">
                <a:solidFill>
                  <a:schemeClr val="accent1">
                    <a:lumMod val="50000"/>
                  </a:schemeClr>
                </a:solidFill>
              </a:rPr>
              <a:t>riferite</a:t>
            </a:r>
            <a:r>
              <a:rPr lang="en-US" sz="2400" dirty="0">
                <a:solidFill>
                  <a:schemeClr val="accent1">
                    <a:lumMod val="50000"/>
                  </a:schemeClr>
                </a:solidFill>
              </a:rPr>
              <a:t> </a:t>
            </a:r>
            <a:r>
              <a:rPr lang="en-US" sz="2400" dirty="0" err="1">
                <a:solidFill>
                  <a:schemeClr val="accent1">
                    <a:lumMod val="50000"/>
                  </a:schemeClr>
                </a:solidFill>
              </a:rPr>
              <a:t>alla</a:t>
            </a:r>
            <a:r>
              <a:rPr lang="en-US" sz="2400" dirty="0">
                <a:solidFill>
                  <a:schemeClr val="accent1">
                    <a:lumMod val="50000"/>
                  </a:schemeClr>
                </a:solidFill>
              </a:rPr>
              <a:t> </a:t>
            </a:r>
            <a:r>
              <a:rPr lang="en-US" sz="2400" dirty="0" err="1">
                <a:solidFill>
                  <a:schemeClr val="accent1">
                    <a:lumMod val="50000"/>
                  </a:schemeClr>
                </a:solidFill>
              </a:rPr>
              <a:t>revisione</a:t>
            </a:r>
            <a:r>
              <a:rPr lang="en-US" sz="2400" dirty="0">
                <a:solidFill>
                  <a:schemeClr val="accent1">
                    <a:lumMod val="50000"/>
                  </a:schemeClr>
                </a:solidFill>
              </a:rPr>
              <a:t>: </a:t>
            </a:r>
          </a:p>
          <a:p>
            <a:pPr marL="354013" marR="0" lvl="0" indent="-285750" algn="just" defTabSz="914400" rtl="0" eaLnBrk="1" fontAlgn="auto" latinLnBrk="0" hangingPunct="1">
              <a:lnSpc>
                <a:spcPct val="100000"/>
              </a:lnSpc>
              <a:spcBef>
                <a:spcPct val="40000"/>
              </a:spcBef>
              <a:spcAft>
                <a:spcPct val="0"/>
              </a:spcAft>
              <a:buClrTx/>
              <a:buSzTx/>
              <a:buFont typeface="Wingdings" panose="05000000000000000000" pitchFamily="2" charset="2"/>
              <a:buChar char="ü"/>
              <a:tabLst/>
              <a:defRPr/>
            </a:pPr>
            <a:r>
              <a:rPr lang="en-US" sz="2400" b="1" i="1" dirty="0" err="1">
                <a:solidFill>
                  <a:schemeClr val="tx2">
                    <a:lumMod val="75000"/>
                  </a:schemeClr>
                </a:solidFill>
                <a:latin typeface="Arial" panose="020B0604020202020204" pitchFamily="34" charset="0"/>
                <a:cs typeface="Arial" panose="020B0604020202020204" pitchFamily="34" charset="0"/>
              </a:rPr>
              <a:t>Riduzione</a:t>
            </a:r>
            <a:r>
              <a:rPr lang="en-US" sz="2400" b="1" i="1" dirty="0">
                <a:solidFill>
                  <a:schemeClr val="tx2">
                    <a:lumMod val="75000"/>
                  </a:schemeClr>
                </a:solidFill>
                <a:latin typeface="Arial" panose="020B0604020202020204" pitchFamily="34" charset="0"/>
                <a:cs typeface="Arial" panose="020B0604020202020204" pitchFamily="34" charset="0"/>
              </a:rPr>
              <a:t> o slittamenti della scadenza di alcuni obiettivi (target) </a:t>
            </a:r>
            <a:r>
              <a:rPr lang="en-US" sz="2400" i="1" dirty="0">
                <a:solidFill>
                  <a:schemeClr val="tx2">
                    <a:lumMod val="75000"/>
                  </a:schemeClr>
                </a:solidFill>
                <a:latin typeface="Arial" panose="020B0604020202020204" pitchFamily="34" charset="0"/>
                <a:cs typeface="Arial" panose="020B0604020202020204" pitchFamily="34" charset="0"/>
              </a:rPr>
              <a:t>da conseguire per il Rimborso delle rate semestrali</a:t>
            </a:r>
          </a:p>
          <a:p>
            <a:pPr marL="354013" indent="-285750" algn="just">
              <a:spcBef>
                <a:spcPct val="40000"/>
              </a:spcBef>
              <a:spcAft>
                <a:spcPct val="0"/>
              </a:spcAft>
              <a:buFont typeface="Wingdings" panose="05000000000000000000" pitchFamily="2" charset="2"/>
              <a:buChar char="ü"/>
              <a:defRPr/>
            </a:pPr>
            <a:r>
              <a:rPr lang="it-IT" sz="2400" b="1" i="1" dirty="0">
                <a:solidFill>
                  <a:schemeClr val="tx2">
                    <a:lumMod val="75000"/>
                  </a:schemeClr>
                </a:solidFill>
                <a:latin typeface="Arial" panose="020B0604020202020204" pitchFamily="34" charset="0"/>
                <a:cs typeface="Arial" panose="020B0604020202020204" pitchFamily="34" charset="0"/>
              </a:rPr>
              <a:t>Modifiche formali alla descrizione degli obiettivi</a:t>
            </a:r>
            <a:r>
              <a:rPr lang="it-IT" sz="2400" i="1" dirty="0">
                <a:solidFill>
                  <a:schemeClr val="tx2">
                    <a:lumMod val="75000"/>
                  </a:schemeClr>
                </a:solidFill>
                <a:latin typeface="Arial" panose="020B0604020202020204" pitchFamily="34" charset="0"/>
                <a:cs typeface="Arial" panose="020B0604020202020204" pitchFamily="34" charset="0"/>
              </a:rPr>
              <a:t>, per i quali erano sorti problemi interpretativi</a:t>
            </a:r>
          </a:p>
        </p:txBody>
      </p:sp>
      <p:sp>
        <p:nvSpPr>
          <p:cNvPr id="10" name="CasellaDiTesto 9">
            <a:extLst>
              <a:ext uri="{FF2B5EF4-FFF2-40B4-BE49-F238E27FC236}">
                <a16:creationId xmlns:a16="http://schemas.microsoft.com/office/drawing/2014/main" id="{86679538-A215-07D5-7E47-8B4C759D92E8}"/>
              </a:ext>
            </a:extLst>
          </p:cNvPr>
          <p:cNvSpPr txBox="1"/>
          <p:nvPr/>
        </p:nvSpPr>
        <p:spPr>
          <a:xfrm>
            <a:off x="2844509" y="4636104"/>
            <a:ext cx="6097554" cy="369332"/>
          </a:xfrm>
          <a:prstGeom prst="rect">
            <a:avLst/>
          </a:prstGeom>
          <a:noFill/>
        </p:spPr>
        <p:txBody>
          <a:bodyPr wrap="square">
            <a:spAutoFit/>
          </a:bodyPr>
          <a:lstStyle/>
          <a:p>
            <a:r>
              <a:rPr lang="en-US" dirty="0">
                <a:hlinkClick r:id="rId3"/>
              </a:rPr>
              <a:t>COM_2023_765_1_EN_ACT_part1_v5.pdf</a:t>
            </a:r>
            <a:endParaRPr lang="it-IT" dirty="0"/>
          </a:p>
        </p:txBody>
      </p:sp>
    </p:spTree>
    <p:extLst>
      <p:ext uri="{BB962C8B-B14F-4D97-AF65-F5344CB8AC3E}">
        <p14:creationId xmlns:p14="http://schemas.microsoft.com/office/powerpoint/2010/main" val="1617265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dirty="0">
                <a:solidFill>
                  <a:srgbClr val="5B9BD5">
                    <a:lumMod val="50000"/>
                  </a:srgbClr>
                </a:solidFill>
                <a:latin typeface="+mn-lt"/>
                <a:ea typeface="+mn-ea"/>
                <a:cs typeface="Arial"/>
              </a:rPr>
              <a:t> </a:t>
            </a:r>
            <a:r>
              <a:rPr lang="it-IT" sz="3600" b="1" dirty="0">
                <a:solidFill>
                  <a:srgbClr val="5B9BD5">
                    <a:lumMod val="50000"/>
                  </a:srgbClr>
                </a:solidFill>
                <a:latin typeface="+mn-lt"/>
                <a:ea typeface="+mn-ea"/>
                <a:cs typeface="Arial"/>
              </a:rPr>
              <a:t>DL PNRR: principali contenuti di interesse – art. 1</a:t>
            </a:r>
          </a:p>
        </p:txBody>
      </p:sp>
      <p:pic>
        <p:nvPicPr>
          <p:cNvPr id="2" name="Immagine 1">
            <a:extLst>
              <a:ext uri="{FF2B5EF4-FFF2-40B4-BE49-F238E27FC236}">
                <a16:creationId xmlns:a16="http://schemas.microsoft.com/office/drawing/2014/main" id="{0044AE70-A135-775A-6A27-ED867CCB521E}"/>
              </a:ext>
            </a:extLst>
          </p:cNvPr>
          <p:cNvPicPr>
            <a:picLocks noChangeAspect="1"/>
          </p:cNvPicPr>
          <p:nvPr/>
        </p:nvPicPr>
        <p:blipFill rotWithShape="1">
          <a:blip r:embed="rId2"/>
          <a:srcRect l="100000" t="70271" r="-27238"/>
          <a:stretch/>
        </p:blipFill>
        <p:spPr>
          <a:xfrm>
            <a:off x="9144263" y="4124131"/>
            <a:ext cx="1660585" cy="1019517"/>
          </a:xfrm>
          <a:prstGeom prst="rect">
            <a:avLst/>
          </a:prstGeom>
        </p:spPr>
      </p:pic>
      <p:pic>
        <p:nvPicPr>
          <p:cNvPr id="4" name="Immagine 3">
            <a:extLst>
              <a:ext uri="{FF2B5EF4-FFF2-40B4-BE49-F238E27FC236}">
                <a16:creationId xmlns:a16="http://schemas.microsoft.com/office/drawing/2014/main" id="{F30DF7FA-63F6-2159-932D-23298318DB14}"/>
              </a:ext>
            </a:extLst>
          </p:cNvPr>
          <p:cNvPicPr>
            <a:picLocks noChangeAspect="1"/>
          </p:cNvPicPr>
          <p:nvPr/>
        </p:nvPicPr>
        <p:blipFill rotWithShape="1">
          <a:blip r:embed="rId2"/>
          <a:srcRect l="3269" t="18302" r="2300" b="7146"/>
          <a:stretch/>
        </p:blipFill>
        <p:spPr>
          <a:xfrm>
            <a:off x="137711" y="1203649"/>
            <a:ext cx="11908109" cy="5374433"/>
          </a:xfrm>
          <a:prstGeom prst="rect">
            <a:avLst/>
          </a:prstGeom>
        </p:spPr>
      </p:pic>
    </p:spTree>
    <p:extLst>
      <p:ext uri="{BB962C8B-B14F-4D97-AF65-F5344CB8AC3E}">
        <p14:creationId xmlns:p14="http://schemas.microsoft.com/office/powerpoint/2010/main" val="1507126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6FC527D4-9908-40CC-8960-6B6EF9041CAA}"/>
              </a:ext>
            </a:extLst>
          </p:cNvPr>
          <p:cNvSpPr>
            <a:spLocks noGrp="1"/>
          </p:cNvSpPr>
          <p:nvPr>
            <p:ph type="title"/>
          </p:nvPr>
        </p:nvSpPr>
        <p:spPr>
          <a:xfrm>
            <a:off x="838200" y="167951"/>
            <a:ext cx="10515600" cy="681135"/>
          </a:xfrm>
        </p:spPr>
        <p:txBody>
          <a:bodyPr>
            <a:noAutofit/>
          </a:bodyPr>
          <a:lstStyle/>
          <a:p>
            <a:pPr>
              <a:lnSpc>
                <a:spcPct val="100000"/>
              </a:lnSpc>
              <a:spcBef>
                <a:spcPts val="0"/>
              </a:spcBef>
              <a:buSzPts val="3600"/>
            </a:pPr>
            <a:r>
              <a:rPr lang="it-IT" sz="3600" dirty="0">
                <a:solidFill>
                  <a:srgbClr val="5B9BD5">
                    <a:lumMod val="50000"/>
                  </a:srgbClr>
                </a:solidFill>
                <a:latin typeface="+mn-lt"/>
                <a:ea typeface="+mn-ea"/>
                <a:cs typeface="Arial"/>
              </a:rPr>
              <a:t> </a:t>
            </a:r>
            <a:r>
              <a:rPr lang="it-IT" sz="3600" b="1" dirty="0">
                <a:solidFill>
                  <a:srgbClr val="5B9BD5">
                    <a:lumMod val="50000"/>
                  </a:srgbClr>
                </a:solidFill>
                <a:latin typeface="+mn-lt"/>
                <a:ea typeface="+mn-ea"/>
                <a:cs typeface="Arial"/>
              </a:rPr>
              <a:t>DL PNRR: principali contenuti di interesse – art. 2 </a:t>
            </a:r>
            <a:r>
              <a:rPr lang="it-IT" sz="3600" b="1" dirty="0">
                <a:solidFill>
                  <a:srgbClr val="FF0000"/>
                </a:solidFill>
                <a:latin typeface="+mn-lt"/>
                <a:ea typeface="+mn-ea"/>
                <a:cs typeface="Arial"/>
              </a:rPr>
              <a:t>(</a:t>
            </a:r>
            <a:r>
              <a:rPr lang="it-IT" sz="3600" b="1" dirty="0" err="1">
                <a:solidFill>
                  <a:srgbClr val="FF0000"/>
                </a:solidFill>
                <a:latin typeface="+mn-lt"/>
                <a:ea typeface="+mn-ea"/>
                <a:cs typeface="Arial"/>
              </a:rPr>
              <a:t>pre</a:t>
            </a:r>
            <a:r>
              <a:rPr lang="it-IT" sz="3600" b="1" dirty="0">
                <a:solidFill>
                  <a:srgbClr val="FF0000"/>
                </a:solidFill>
                <a:latin typeface="+mn-lt"/>
                <a:ea typeface="+mn-ea"/>
                <a:cs typeface="Arial"/>
              </a:rPr>
              <a:t>)</a:t>
            </a:r>
          </a:p>
        </p:txBody>
      </p:sp>
      <p:sp>
        <p:nvSpPr>
          <p:cNvPr id="2" name="TextBox 277">
            <a:extLst>
              <a:ext uri="{FF2B5EF4-FFF2-40B4-BE49-F238E27FC236}">
                <a16:creationId xmlns:a16="http://schemas.microsoft.com/office/drawing/2014/main" id="{40D92863-6A2B-5712-B944-0B76AE0AFCEA}"/>
              </a:ext>
            </a:extLst>
          </p:cNvPr>
          <p:cNvSpPr txBox="1"/>
          <p:nvPr/>
        </p:nvSpPr>
        <p:spPr>
          <a:xfrm>
            <a:off x="533400" y="1161588"/>
            <a:ext cx="10870110" cy="1723013"/>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a:defRPr lang="it-IT"/>
            </a:defPPr>
            <a:lvl1pPr algn="ctr">
              <a:defRPr sz="1600">
                <a:solidFill>
                  <a:schemeClr val="bg1"/>
                </a:solidFill>
                <a:latin typeface="Open Sans "/>
                <a:ea typeface="Open Sans Light" panose="020B0306030504020204" pitchFamily="34" charset="0"/>
                <a:cs typeface="Open Sans Light" panose="020B03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it-IT" sz="2200" dirty="0">
                <a:solidFill>
                  <a:schemeClr val="accent1">
                    <a:lumMod val="50000"/>
                  </a:schemeClr>
                </a:solidFill>
                <a:latin typeface="+mn-lt"/>
                <a:ea typeface="+mn-ea"/>
                <a:cs typeface="+mn-cs"/>
              </a:rPr>
              <a:t>Il </a:t>
            </a:r>
            <a:r>
              <a:rPr lang="it-IT" sz="2200" b="1" dirty="0">
                <a:solidFill>
                  <a:schemeClr val="accent1">
                    <a:lumMod val="50000"/>
                  </a:schemeClr>
                </a:solidFill>
                <a:latin typeface="+mn-lt"/>
                <a:ea typeface="+mn-ea"/>
                <a:cs typeface="+mn-cs"/>
              </a:rPr>
              <a:t>comma 1</a:t>
            </a:r>
            <a:r>
              <a:rPr lang="it-IT" sz="2200" dirty="0">
                <a:solidFill>
                  <a:schemeClr val="accent1">
                    <a:lumMod val="50000"/>
                  </a:schemeClr>
                </a:solidFill>
                <a:latin typeface="+mn-lt"/>
                <a:ea typeface="+mn-ea"/>
                <a:cs typeface="+mn-cs"/>
              </a:rPr>
              <a:t>, al fine di assicurare il conseguimento dei traguardi e degli obiettivi intermedi e finali degli interventi previsti dal PNRR, prescrive ai soggetti attuatori degli interventi (identificato da CUP) l’obbligo di rendere disponibile ovvero di aggiornare sul sistema informatico </a:t>
            </a:r>
            <a:r>
              <a:rPr lang="it-IT" sz="2200" dirty="0" err="1">
                <a:solidFill>
                  <a:schemeClr val="accent1">
                    <a:lumMod val="50000"/>
                  </a:schemeClr>
                </a:solidFill>
                <a:latin typeface="+mn-lt"/>
                <a:ea typeface="+mn-ea"/>
                <a:cs typeface="+mn-cs"/>
              </a:rPr>
              <a:t>ReGiS</a:t>
            </a:r>
            <a:r>
              <a:rPr lang="it-IT" sz="2200" dirty="0">
                <a:solidFill>
                  <a:schemeClr val="accent1">
                    <a:lumMod val="50000"/>
                  </a:schemeClr>
                </a:solidFill>
                <a:latin typeface="+mn-lt"/>
                <a:ea typeface="+mn-ea"/>
                <a:cs typeface="+mn-cs"/>
              </a:rPr>
              <a:t>, il </a:t>
            </a:r>
            <a:r>
              <a:rPr lang="it-IT" sz="2200" b="1" dirty="0">
                <a:solidFill>
                  <a:schemeClr val="accent1">
                    <a:lumMod val="50000"/>
                  </a:schemeClr>
                </a:solidFill>
                <a:latin typeface="+mn-lt"/>
                <a:ea typeface="+mn-ea"/>
                <a:cs typeface="+mn-cs"/>
              </a:rPr>
              <a:t>cronoprogramma procedurale e finanziario </a:t>
            </a:r>
            <a:r>
              <a:rPr lang="it-IT" sz="2200" dirty="0">
                <a:solidFill>
                  <a:schemeClr val="accent1">
                    <a:lumMod val="50000"/>
                  </a:schemeClr>
                </a:solidFill>
                <a:latin typeface="+mn-lt"/>
                <a:ea typeface="+mn-ea"/>
                <a:cs typeface="+mn-cs"/>
              </a:rPr>
              <a:t>di ciascun intervento aggiornato alla data del 31 dicembre 2023, con l’indicazione dello stato di avanzamento </a:t>
            </a:r>
            <a:br>
              <a:rPr lang="it-IT" sz="2200" dirty="0">
                <a:solidFill>
                  <a:schemeClr val="accent1">
                    <a:lumMod val="50000"/>
                  </a:schemeClr>
                </a:solidFill>
                <a:latin typeface="+mn-lt"/>
                <a:ea typeface="+mn-ea"/>
                <a:cs typeface="+mn-cs"/>
              </a:rPr>
            </a:br>
            <a:endParaRPr lang="it-IT" sz="2200" dirty="0">
              <a:solidFill>
                <a:schemeClr val="accent1">
                  <a:lumMod val="50000"/>
                </a:schemeClr>
              </a:solidFill>
              <a:latin typeface="+mn-lt"/>
              <a:ea typeface="+mn-ea"/>
              <a:cs typeface="+mn-cs"/>
            </a:endParaRPr>
          </a:p>
        </p:txBody>
      </p:sp>
      <p:pic>
        <p:nvPicPr>
          <p:cNvPr id="4" name="Immagine 3">
            <a:extLst>
              <a:ext uri="{FF2B5EF4-FFF2-40B4-BE49-F238E27FC236}">
                <a16:creationId xmlns:a16="http://schemas.microsoft.com/office/drawing/2014/main" id="{F117D369-41C5-480D-27AD-4EF19F922D5E}"/>
              </a:ext>
            </a:extLst>
          </p:cNvPr>
          <p:cNvPicPr>
            <a:picLocks noChangeAspect="1"/>
          </p:cNvPicPr>
          <p:nvPr/>
        </p:nvPicPr>
        <p:blipFill>
          <a:blip r:embed="rId2"/>
          <a:stretch>
            <a:fillRect/>
          </a:stretch>
        </p:blipFill>
        <p:spPr>
          <a:xfrm>
            <a:off x="1167853" y="3134162"/>
            <a:ext cx="10346067" cy="493819"/>
          </a:xfrm>
          <a:prstGeom prst="rect">
            <a:avLst/>
          </a:prstGeom>
        </p:spPr>
      </p:pic>
      <p:pic>
        <p:nvPicPr>
          <p:cNvPr id="5" name="Picture 1" descr="A blue and white alarm clock&#10;&#10;Description automatically generated">
            <a:extLst>
              <a:ext uri="{FF2B5EF4-FFF2-40B4-BE49-F238E27FC236}">
                <a16:creationId xmlns:a16="http://schemas.microsoft.com/office/drawing/2014/main" id="{E577314F-E4D5-0384-205D-B1CD2ADD3F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8080" y="3216115"/>
            <a:ext cx="329914" cy="329914"/>
          </a:xfrm>
          <a:prstGeom prst="rect">
            <a:avLst/>
          </a:prstGeom>
        </p:spPr>
      </p:pic>
      <p:sp>
        <p:nvSpPr>
          <p:cNvPr id="6" name="TextBox 277">
            <a:extLst>
              <a:ext uri="{FF2B5EF4-FFF2-40B4-BE49-F238E27FC236}">
                <a16:creationId xmlns:a16="http://schemas.microsoft.com/office/drawing/2014/main" id="{9E57A28A-191E-BC82-A912-ED80BCFEC80C}"/>
              </a:ext>
            </a:extLst>
          </p:cNvPr>
          <p:cNvSpPr txBox="1"/>
          <p:nvPr/>
        </p:nvSpPr>
        <p:spPr>
          <a:xfrm>
            <a:off x="660946" y="3675909"/>
            <a:ext cx="10709987" cy="1107607"/>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a:defRPr lang="it-IT"/>
            </a:defPPr>
            <a:lvl1pPr algn="ctr">
              <a:defRPr sz="1600">
                <a:solidFill>
                  <a:schemeClr val="bg1"/>
                </a:solidFill>
                <a:latin typeface="Open Sans "/>
                <a:ea typeface="Open Sans Light" panose="020B0306030504020204" pitchFamily="34" charset="0"/>
                <a:cs typeface="Open Sans Light" panose="020B03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R="0" lvl="0" algn="l" defTabSz="914400" rtl="0" eaLnBrk="1" fontAlgn="auto" latinLnBrk="0" hangingPunct="1">
              <a:lnSpc>
                <a:spcPct val="100000"/>
              </a:lnSpc>
              <a:spcBef>
                <a:spcPts val="600"/>
              </a:spcBef>
              <a:spcAft>
                <a:spcPts val="600"/>
              </a:spcAft>
              <a:buClrTx/>
              <a:buSzTx/>
              <a:tabLst/>
              <a:defRPr/>
            </a:pPr>
            <a:r>
              <a:rPr lang="it-IT" sz="2200" dirty="0">
                <a:solidFill>
                  <a:schemeClr val="accent1">
                    <a:lumMod val="50000"/>
                  </a:schemeClr>
                </a:solidFill>
                <a:latin typeface="+mn-lt"/>
                <a:ea typeface="+mn-ea"/>
                <a:cs typeface="+mn-cs"/>
              </a:rPr>
              <a:t>L’unità di missione quindi la struttura dell’amministrazione centrale, titolare della misura, cui sono attribuite le funzioni di coordinamento, monitoraggio, rendicontazione e controllo (articolo 8, comma 1, del decreto-legge n. 77 del 2021 ), provvede </a:t>
            </a:r>
          </a:p>
        </p:txBody>
      </p:sp>
      <p:sp>
        <p:nvSpPr>
          <p:cNvPr id="7" name="TextBox 277">
            <a:extLst>
              <a:ext uri="{FF2B5EF4-FFF2-40B4-BE49-F238E27FC236}">
                <a16:creationId xmlns:a16="http://schemas.microsoft.com/office/drawing/2014/main" id="{294AC6F1-2675-B369-6BFE-F867180C62FB}"/>
              </a:ext>
            </a:extLst>
          </p:cNvPr>
          <p:cNvSpPr txBox="1"/>
          <p:nvPr/>
        </p:nvSpPr>
        <p:spPr>
          <a:xfrm>
            <a:off x="678081" y="4783684"/>
            <a:ext cx="10675720" cy="1107607"/>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a:defRPr lang="it-IT"/>
            </a:defPPr>
            <a:lvl1pPr algn="ctr">
              <a:defRPr sz="1600">
                <a:solidFill>
                  <a:schemeClr val="bg1"/>
                </a:solidFill>
                <a:latin typeface="Open Sans "/>
                <a:ea typeface="Open Sans Light" panose="020B0306030504020204" pitchFamily="34" charset="0"/>
                <a:cs typeface="Open Sans Light" panose="020B03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R="0" lvl="0" algn="l" defTabSz="914400" rtl="0" eaLnBrk="1" fontAlgn="auto" latinLnBrk="0" hangingPunct="1">
              <a:lnSpc>
                <a:spcPct val="100000"/>
              </a:lnSpc>
              <a:spcBef>
                <a:spcPts val="600"/>
              </a:spcBef>
              <a:spcAft>
                <a:spcPts val="600"/>
              </a:spcAft>
              <a:buClrTx/>
              <a:buSzTx/>
              <a:tabLst/>
              <a:defRPr/>
            </a:pPr>
            <a:r>
              <a:rPr lang="it-IT" sz="1800" b="1" dirty="0">
                <a:solidFill>
                  <a:srgbClr val="5472AC"/>
                </a:solidFill>
                <a:highlight>
                  <a:srgbClr val="C5D7FF"/>
                </a:highlight>
                <a:latin typeface="+mj-lt"/>
                <a:cs typeface="Arial" panose="020B0604020202020204" pitchFamily="34" charset="0"/>
              </a:rPr>
              <a:t>           entro i successivi trenta giorni ad attestare tramite </a:t>
            </a:r>
            <a:r>
              <a:rPr lang="it-IT" sz="1800" b="1" dirty="0" err="1">
                <a:solidFill>
                  <a:srgbClr val="5472AC"/>
                </a:solidFill>
                <a:highlight>
                  <a:srgbClr val="C5D7FF"/>
                </a:highlight>
                <a:latin typeface="+mj-lt"/>
                <a:cs typeface="Arial" panose="020B0604020202020204" pitchFamily="34" charset="0"/>
              </a:rPr>
              <a:t>ReGiS</a:t>
            </a:r>
            <a:r>
              <a:rPr lang="it-IT" sz="1800" b="1" dirty="0">
                <a:solidFill>
                  <a:srgbClr val="5472AC"/>
                </a:solidFill>
                <a:highlight>
                  <a:srgbClr val="C5D7FF"/>
                </a:highlight>
                <a:latin typeface="+mj-lt"/>
                <a:cs typeface="Arial" panose="020B0604020202020204" pitchFamily="34" charset="0"/>
              </a:rPr>
              <a:t> </a:t>
            </a:r>
            <a:br>
              <a:rPr lang="it-IT" sz="1800" b="1" dirty="0">
                <a:solidFill>
                  <a:srgbClr val="5472AC"/>
                </a:solidFill>
                <a:highlight>
                  <a:srgbClr val="C5D7FF"/>
                </a:highlight>
                <a:latin typeface="+mj-lt"/>
                <a:cs typeface="Arial" panose="020B0604020202020204" pitchFamily="34" charset="0"/>
              </a:rPr>
            </a:br>
            <a:r>
              <a:rPr lang="it-IT" sz="2200" dirty="0">
                <a:solidFill>
                  <a:schemeClr val="accent1">
                    <a:lumMod val="50000"/>
                  </a:schemeClr>
                </a:solidFill>
                <a:latin typeface="+mn-lt"/>
                <a:ea typeface="+mn-ea"/>
                <a:cs typeface="+mn-cs"/>
              </a:rPr>
              <a:t>che i cronoprogrammi relativi ai singoli interventi inseriti dai soggetti attuatori assicurano il conseguimento dei traguardi e degli obiettivi previsti dal PNRR.</a:t>
            </a:r>
          </a:p>
        </p:txBody>
      </p:sp>
      <p:pic>
        <p:nvPicPr>
          <p:cNvPr id="8" name="Picture 1" descr="A blue and white alarm clock&#10;&#10;Description automatically generated">
            <a:extLst>
              <a:ext uri="{FF2B5EF4-FFF2-40B4-BE49-F238E27FC236}">
                <a16:creationId xmlns:a16="http://schemas.microsoft.com/office/drawing/2014/main" id="{4A4BDAF3-BC61-C4C4-274D-D6433A9D5A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8080" y="4783516"/>
            <a:ext cx="329914" cy="329914"/>
          </a:xfrm>
          <a:prstGeom prst="rect">
            <a:avLst/>
          </a:prstGeom>
        </p:spPr>
      </p:pic>
    </p:spTree>
    <p:extLst>
      <p:ext uri="{BB962C8B-B14F-4D97-AF65-F5344CB8AC3E}">
        <p14:creationId xmlns:p14="http://schemas.microsoft.com/office/powerpoint/2010/main" val="2448199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927</TotalTime>
  <Words>3084</Words>
  <Application>Microsoft Office PowerPoint</Application>
  <PresentationFormat>Widescreen</PresentationFormat>
  <Paragraphs>214</Paragraphs>
  <Slides>30</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30</vt:i4>
      </vt:variant>
    </vt:vector>
  </HeadingPairs>
  <TitlesOfParts>
    <vt:vector size="36" baseType="lpstr">
      <vt:lpstr>Aptos</vt:lpstr>
      <vt:lpstr>Arial</vt:lpstr>
      <vt:lpstr>Bookman Old Style</vt:lpstr>
      <vt:lpstr>Calibri</vt:lpstr>
      <vt:lpstr>Wingdings</vt:lpstr>
      <vt:lpstr>Office Theme</vt:lpstr>
      <vt:lpstr>IL QUADRO COMPLESSIVO E PUNTI DI ATTENZIONE</vt:lpstr>
      <vt:lpstr>AGENDA</vt:lpstr>
      <vt:lpstr> Le modifiche al PNRR</vt:lpstr>
      <vt:lpstr> Le misure dei COMUNI integralmente definanziate</vt:lpstr>
      <vt:lpstr> Le misure dei COMUNI parzialmente definanziate</vt:lpstr>
      <vt:lpstr>PROGETTUALITÀ COMUNI</vt:lpstr>
      <vt:lpstr> Il nuovo CID….e le modifiche agli OA</vt:lpstr>
      <vt:lpstr> DL PNRR: principali contenuti di interesse – art. 1</vt:lpstr>
      <vt:lpstr> DL PNRR: principali contenuti di interesse – art. 2 (pre)</vt:lpstr>
      <vt:lpstr>DL PNRR n. 19 del 2024 – art. 2, comunicazione (pre)</vt:lpstr>
      <vt:lpstr>DL PNRR: art. 2…i risultati al 2 aprile 2024</vt:lpstr>
      <vt:lpstr>DL PNRR: art. 2…i risultati al 2 aprile 2024</vt:lpstr>
      <vt:lpstr>DL PNRR: art. 2…i risultati al 2 aprile 2024</vt:lpstr>
      <vt:lpstr>DL PNRR: art. 2…i risultati al 2 aprile 2024</vt:lpstr>
      <vt:lpstr>DL PNRR: art. 2…i risultati al 2 aprile 2024</vt:lpstr>
      <vt:lpstr>DL PNRR: art. 2…i risultati al 2 aprile 2024</vt:lpstr>
      <vt:lpstr>DL PNRR: art. 2…i risultati al 2 aprile 2024</vt:lpstr>
      <vt:lpstr>DL PNRR: art. 2…i risultati al 2 aprile 2024</vt:lpstr>
      <vt:lpstr>DL PNRR: art. 2…i risultati al 2 aprile 2024</vt:lpstr>
      <vt:lpstr>DL PNRR n. 19 del 2024 – art. 2, post conversione</vt:lpstr>
      <vt:lpstr>DL PNRR n. 19 del 2024 – art. 9</vt:lpstr>
      <vt:lpstr>DL PNRR n. 19 del 2024 – art. 9</vt:lpstr>
      <vt:lpstr>DL PNRR n. 19 del 2024 – art. 11</vt:lpstr>
      <vt:lpstr>DL PNRR n. 19 del 2024 – art. 11 – Circolare RGS n. 21 del 2024</vt:lpstr>
      <vt:lpstr>DL PNRR n. 19 del 2024 – art. 11 – Circolare RGS n. 21 del 2024</vt:lpstr>
      <vt:lpstr> DL PNRR: principali contenuti di interesse – art. 12, c. 1 e 2</vt:lpstr>
      <vt:lpstr> DL PNRR: principali contenuti di interesse – art. 12, c. 3</vt:lpstr>
      <vt:lpstr> DL PNRR: principali contenuti di interesse, art. 12, c. 4</vt:lpstr>
      <vt:lpstr> DL PNRR: principali contenuti di interesse, art. 12, c. 5</vt:lpstr>
      <vt:lpstr> DL PNRR: principali contenuti di interesse – art. 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PNRR</dc:title>
  <dc:creator>sonia.caffu@mef.gov.it</dc:creator>
  <cp:lastModifiedBy>Caffù Sonia</cp:lastModifiedBy>
  <cp:revision>73</cp:revision>
  <dcterms:created xsi:type="dcterms:W3CDTF">2024-02-15T07:57:57Z</dcterms:created>
  <dcterms:modified xsi:type="dcterms:W3CDTF">2024-05-28T11:58:35Z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2024-02-02T00:00:00Z</vt:filetime>
  </property>
  <property fmtid="{D5CDD505-2E9C-101B-9397-08002B2CF9AE}" pid="3" name="Creator">
    <vt:lpwstr>Microsoft® PowerPoint® per Microsoft 365</vt:lpwstr>
  </property>
  <property fmtid="{D5CDD505-2E9C-101B-9397-08002B2CF9AE}" pid="4" name="LastSaved">
    <vt:filetime>2024-02-15T00:00:00Z</vt:filetime>
  </property>
</Properties>
</file>