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279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57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84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59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176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34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99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65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326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88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608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AF06-A96C-4981-BD04-14657F92C084}" type="datetimeFigureOut">
              <a:rPr lang="it-IT" smtClean="0"/>
              <a:t>28/05/2024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8864A-E968-4786-993F-40D0CE0ABA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66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Tempestivita’</a:t>
            </a:r>
            <a:r>
              <a:rPr lang="it-IT" dirty="0" smtClean="0"/>
              <a:t> dei pagamenti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Art. 40 D.L. 19/2024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83966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Interventi: proposte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- Valorizzazione del bilancio di cassa e dei relativi equilibri; </a:t>
            </a:r>
          </a:p>
          <a:p>
            <a:pPr>
              <a:buFontTx/>
              <a:buChar char="-"/>
            </a:pPr>
            <a:r>
              <a:rPr lang="it-IT" dirty="0" smtClean="0"/>
              <a:t>l’individuazione </a:t>
            </a:r>
            <a:r>
              <a:rPr lang="it-IT" dirty="0" smtClean="0"/>
              <a:t>di una struttura preposta a garantire che l’Ente rispetti i termini </a:t>
            </a:r>
            <a:r>
              <a:rPr lang="it-IT" dirty="0" smtClean="0"/>
              <a:t>di pagamento </a:t>
            </a:r>
            <a:r>
              <a:rPr lang="it-IT" dirty="0" smtClean="0"/>
              <a:t>dei debiti commerciali </a:t>
            </a: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il puntuale </a:t>
            </a:r>
            <a:r>
              <a:rPr lang="it-IT" dirty="0" smtClean="0"/>
              <a:t>rispetto delle disposizioni di cui all’articolo 183, comma 8, del d.lgs. n</a:t>
            </a:r>
            <a:r>
              <a:rPr lang="it-IT" dirty="0" smtClean="0"/>
              <a:t>. 267 </a:t>
            </a:r>
            <a:r>
              <a:rPr lang="it-IT" dirty="0" smtClean="0"/>
              <a:t>del 2000;</a:t>
            </a:r>
          </a:p>
          <a:p>
            <a:pPr>
              <a:buFontTx/>
              <a:buChar char="-"/>
            </a:pPr>
            <a:r>
              <a:rPr lang="it-IT" dirty="0" smtClean="0"/>
              <a:t>la </a:t>
            </a:r>
            <a:r>
              <a:rPr lang="it-IT" dirty="0" smtClean="0"/>
              <a:t>revisione del processo di spesa, con finalità di </a:t>
            </a:r>
            <a:r>
              <a:rPr lang="it-IT" dirty="0" err="1" smtClean="0"/>
              <a:t>efficientamento</a:t>
            </a:r>
            <a:r>
              <a:rPr lang="it-IT" dirty="0" smtClean="0"/>
              <a:t> </a:t>
            </a:r>
            <a:r>
              <a:rPr lang="it-IT" dirty="0" smtClean="0"/>
              <a:t>e semplificazione</a:t>
            </a:r>
            <a:r>
              <a:rPr lang="it-IT" dirty="0" smtClean="0"/>
              <a:t>, </a:t>
            </a: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 l’adozione del programma annuale </a:t>
            </a:r>
            <a:r>
              <a:rPr lang="it-IT" dirty="0" smtClean="0"/>
              <a:t>dei pagamenti </a:t>
            </a:r>
            <a:r>
              <a:rPr lang="it-IT" dirty="0" smtClean="0"/>
              <a:t>che </a:t>
            </a:r>
            <a:r>
              <a:rPr lang="it-IT" dirty="0" smtClean="0"/>
              <a:t>evidenzi, con riferimento a </a:t>
            </a:r>
            <a:r>
              <a:rPr lang="it-IT" dirty="0" smtClean="0"/>
              <a:t>ciascun trimestre</a:t>
            </a:r>
            <a:r>
              <a:rPr lang="it-IT" dirty="0" smtClean="0"/>
              <a:t>, i pagamenti cumulati previsti e le risorse di cassa disponibili;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243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Altri…..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t-IT" dirty="0"/>
              <a:t>l’allineamento </a:t>
            </a:r>
            <a:r>
              <a:rPr lang="it-IT" dirty="0" smtClean="0"/>
              <a:t>tra </a:t>
            </a:r>
            <a:r>
              <a:rPr lang="it-IT" dirty="0"/>
              <a:t>le unità organizzative </a:t>
            </a:r>
            <a:r>
              <a:rPr lang="it-IT" dirty="0" smtClean="0"/>
              <a:t>e </a:t>
            </a:r>
            <a:r>
              <a:rPr lang="it-IT" dirty="0"/>
              <a:t>quelle presenti nell’Indice </a:t>
            </a:r>
            <a:r>
              <a:rPr lang="it-IT" dirty="0" smtClean="0"/>
              <a:t> IPA</a:t>
            </a:r>
          </a:p>
          <a:p>
            <a:pPr lvl="0"/>
            <a:r>
              <a:rPr lang="it-IT" dirty="0" smtClean="0"/>
              <a:t> la </a:t>
            </a:r>
            <a:r>
              <a:rPr lang="it-IT" dirty="0"/>
              <a:t>previsione, nel Piano Integrato Attività e Organizzazione, che almeno il 30% della retribuzione di </a:t>
            </a:r>
            <a:r>
              <a:rPr lang="it-IT" dirty="0" smtClean="0"/>
              <a:t>risultato del 2023 e del 2024 </a:t>
            </a:r>
            <a:r>
              <a:rPr lang="it-IT" dirty="0"/>
              <a:t>sia collegato al </a:t>
            </a:r>
            <a:r>
              <a:rPr lang="it-IT" dirty="0" smtClean="0"/>
              <a:t>raggiungimento  </a:t>
            </a:r>
            <a:r>
              <a:rPr lang="it-IT" dirty="0"/>
              <a:t>dell’obiettivo del rispetto dei tempi di pagamento e </a:t>
            </a:r>
            <a:r>
              <a:rPr lang="it-IT" dirty="0" smtClean="0"/>
              <a:t> l’adeguamento dei </a:t>
            </a:r>
            <a:r>
              <a:rPr lang="it-IT" dirty="0"/>
              <a:t>contratti individuali dei dirigenti responsabili dei pagamenti e dei dirigenti apicali; </a:t>
            </a:r>
          </a:p>
          <a:p>
            <a:pPr lvl="0"/>
            <a:r>
              <a:rPr lang="it-IT" dirty="0"/>
              <a:t>l’adeguata gestione dei </a:t>
            </a:r>
            <a:r>
              <a:rPr lang="it-IT" dirty="0" smtClean="0"/>
              <a:t>contratti; </a:t>
            </a:r>
          </a:p>
          <a:p>
            <a:pPr lvl="0"/>
            <a:r>
              <a:rPr lang="it-IT" dirty="0" smtClean="0"/>
              <a:t>la </a:t>
            </a:r>
            <a:r>
              <a:rPr lang="it-IT" dirty="0"/>
              <a:t>corretta rappresentazione del fondo di garanzia dei debiti commerciali nell’allegato a1 del rendiconto di gestione</a:t>
            </a:r>
            <a:r>
              <a:rPr lang="it-IT" dirty="0" smtClean="0"/>
              <a:t>;</a:t>
            </a:r>
          </a:p>
          <a:p>
            <a:pPr lvl="0"/>
            <a:r>
              <a:rPr lang="it-IT" dirty="0" smtClean="0"/>
              <a:t>La corretta quantificazione del FCDE;</a:t>
            </a:r>
          </a:p>
          <a:p>
            <a:pPr lvl="0"/>
            <a:r>
              <a:rPr lang="it-IT" dirty="0" smtClean="0"/>
              <a:t>La corretta quantificazione degli stanziamenti di cassa del bilancio. 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8172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Tempestivita’ dei pagamenti </vt:lpstr>
      <vt:lpstr>Interventi: proposte </vt:lpstr>
      <vt:lpstr>Altri…..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Tempestivita’ dei pagamenti</dc:title>
  <dc:creator>FRANCESCO</dc:creator>
  <cp:lastModifiedBy>FRANCESCO</cp:lastModifiedBy>
  <cp:revision>4</cp:revision>
  <dcterms:created xsi:type="dcterms:W3CDTF">2024-05-28T07:08:16Z</dcterms:created>
  <dcterms:modified xsi:type="dcterms:W3CDTF">2024-05-28T11:53:05Z</dcterms:modified>
</cp:coreProperties>
</file>