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8" r:id="rId1"/>
    <p:sldMasterId id="2147483862" r:id="rId2"/>
    <p:sldMasterId id="2147483881" r:id="rId3"/>
  </p:sldMasterIdLst>
  <p:notesMasterIdLst>
    <p:notesMasterId r:id="rId47"/>
  </p:notesMasterIdLst>
  <p:handoutMasterIdLst>
    <p:handoutMasterId r:id="rId48"/>
  </p:handoutMasterIdLst>
  <p:sldIdLst>
    <p:sldId id="386" r:id="rId4"/>
    <p:sldId id="577" r:id="rId5"/>
    <p:sldId id="612" r:id="rId6"/>
    <p:sldId id="602" r:id="rId7"/>
    <p:sldId id="400" r:id="rId8"/>
    <p:sldId id="616" r:id="rId9"/>
    <p:sldId id="443" r:id="rId10"/>
    <p:sldId id="660" r:id="rId11"/>
    <p:sldId id="639" r:id="rId12"/>
    <p:sldId id="638" r:id="rId13"/>
    <p:sldId id="637" r:id="rId14"/>
    <p:sldId id="634" r:id="rId15"/>
    <p:sldId id="605" r:id="rId16"/>
    <p:sldId id="643" r:id="rId17"/>
    <p:sldId id="644" r:id="rId18"/>
    <p:sldId id="657" r:id="rId19"/>
    <p:sldId id="606" r:id="rId20"/>
    <p:sldId id="645" r:id="rId21"/>
    <p:sldId id="646" r:id="rId22"/>
    <p:sldId id="647" r:id="rId23"/>
    <p:sldId id="649" r:id="rId24"/>
    <p:sldId id="461" r:id="rId25"/>
    <p:sldId id="658" r:id="rId26"/>
    <p:sldId id="662" r:id="rId27"/>
    <p:sldId id="663" r:id="rId28"/>
    <p:sldId id="664" r:id="rId29"/>
    <p:sldId id="665" r:id="rId30"/>
    <p:sldId id="666" r:id="rId31"/>
    <p:sldId id="667" r:id="rId32"/>
    <p:sldId id="668" r:id="rId33"/>
    <p:sldId id="669" r:id="rId34"/>
    <p:sldId id="670" r:id="rId35"/>
    <p:sldId id="671" r:id="rId36"/>
    <p:sldId id="672" r:id="rId37"/>
    <p:sldId id="673" r:id="rId38"/>
    <p:sldId id="674" r:id="rId39"/>
    <p:sldId id="675" r:id="rId40"/>
    <p:sldId id="676" r:id="rId41"/>
    <p:sldId id="677" r:id="rId42"/>
    <p:sldId id="678" r:id="rId43"/>
    <p:sldId id="653" r:id="rId44"/>
    <p:sldId id="655" r:id="rId45"/>
    <p:sldId id="679" r:id="rId46"/>
  </p:sldIdLst>
  <p:sldSz cx="9144000" cy="6858000" type="screen4x3"/>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Stile chiaro 3 - Colore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73" autoAdjust="0"/>
    <p:restoredTop sz="85852" autoAdjust="0"/>
  </p:normalViewPr>
  <p:slideViewPr>
    <p:cSldViewPr>
      <p:cViewPr varScale="1">
        <p:scale>
          <a:sx n="96" d="100"/>
          <a:sy n="96" d="100"/>
        </p:scale>
        <p:origin x="1818" y="78"/>
      </p:cViewPr>
      <p:guideLst>
        <p:guide orient="horz" pos="2160"/>
        <p:guide pos="2880"/>
      </p:guideLst>
    </p:cSldViewPr>
  </p:slideViewPr>
  <p:notesTextViewPr>
    <p:cViewPr>
      <p:scale>
        <a:sx n="100" d="100"/>
        <a:sy n="100" d="100"/>
      </p:scale>
      <p:origin x="0" y="0"/>
    </p:cViewPr>
  </p:notesTextViewPr>
  <p:notesViewPr>
    <p:cSldViewPr>
      <p:cViewPr varScale="1">
        <p:scale>
          <a:sx n="107" d="100"/>
          <a:sy n="107" d="100"/>
        </p:scale>
        <p:origin x="3448" y="17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microsoft.com/office/2016/11/relationships/changesInfo" Target="changesInfos/changesInfo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handoutMaster" Target="handoutMasters/handoutMaster1.xml"/><Relationship Id="rId8" Type="http://schemas.openxmlformats.org/officeDocument/2006/relationships/slide" Target="slides/slide5.xml"/><Relationship Id="rId51"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ana Lepore" userId="81c0f2ebc504cf54" providerId="LiveId" clId="{7A3F611E-6F2C-403E-9805-B949697B3FC9}"/>
    <pc:docChg chg="custSel modSld">
      <pc:chgData name="Doriana Lepore" userId="81c0f2ebc504cf54" providerId="LiveId" clId="{7A3F611E-6F2C-403E-9805-B949697B3FC9}" dt="2024-10-21T10:24:14.790" v="998" actId="20577"/>
      <pc:docMkLst>
        <pc:docMk/>
      </pc:docMkLst>
      <pc:sldChg chg="modSp mod">
        <pc:chgData name="Doriana Lepore" userId="81c0f2ebc504cf54" providerId="LiveId" clId="{7A3F611E-6F2C-403E-9805-B949697B3FC9}" dt="2024-10-21T10:24:14.790" v="998" actId="20577"/>
        <pc:sldMkLst>
          <pc:docMk/>
          <pc:sldMk cId="2664203371" sldId="655"/>
        </pc:sldMkLst>
        <pc:spChg chg="mod">
          <ac:chgData name="Doriana Lepore" userId="81c0f2ebc504cf54" providerId="LiveId" clId="{7A3F611E-6F2C-403E-9805-B949697B3FC9}" dt="2024-10-21T10:24:05.867" v="974" actId="20577"/>
          <ac:spMkLst>
            <pc:docMk/>
            <pc:sldMk cId="2664203371" sldId="655"/>
            <ac:spMk id="4" creationId="{30DB151B-6838-00A9-A3E2-1744B48B142E}"/>
          </ac:spMkLst>
        </pc:spChg>
        <pc:spChg chg="mod">
          <ac:chgData name="Doriana Lepore" userId="81c0f2ebc504cf54" providerId="LiveId" clId="{7A3F611E-6F2C-403E-9805-B949697B3FC9}" dt="2024-10-21T10:24:14.790" v="998" actId="20577"/>
          <ac:spMkLst>
            <pc:docMk/>
            <pc:sldMk cId="2664203371" sldId="655"/>
            <ac:spMk id="7" creationId="{D504EEB6-F46B-F6CF-6C0F-662079B5FE24}"/>
          </ac:spMkLst>
        </pc:spChg>
      </pc:sldChg>
      <pc:sldChg chg="modSp mod">
        <pc:chgData name="Doriana Lepore" userId="81c0f2ebc504cf54" providerId="LiveId" clId="{7A3F611E-6F2C-403E-9805-B949697B3FC9}" dt="2024-10-21T10:18:53.805" v="119" actId="313"/>
        <pc:sldMkLst>
          <pc:docMk/>
          <pc:sldMk cId="3587914826" sldId="667"/>
        </pc:sldMkLst>
        <pc:spChg chg="mod">
          <ac:chgData name="Doriana Lepore" userId="81c0f2ebc504cf54" providerId="LiveId" clId="{7A3F611E-6F2C-403E-9805-B949697B3FC9}" dt="2024-10-21T10:18:53.805" v="119" actId="313"/>
          <ac:spMkLst>
            <pc:docMk/>
            <pc:sldMk cId="3587914826" sldId="667"/>
            <ac:spMk id="5" creationId="{186E9C7D-6B0C-C876-8AA4-A58C99743A26}"/>
          </ac:spMkLst>
        </pc:spChg>
      </pc:sldChg>
      <pc:sldChg chg="modSp mod">
        <pc:chgData name="Doriana Lepore" userId="81c0f2ebc504cf54" providerId="LiveId" clId="{7A3F611E-6F2C-403E-9805-B949697B3FC9}" dt="2024-10-21T10:19:51.278" v="143" actId="5793"/>
        <pc:sldMkLst>
          <pc:docMk/>
          <pc:sldMk cId="822964704" sldId="676"/>
        </pc:sldMkLst>
        <pc:spChg chg="mod">
          <ac:chgData name="Doriana Lepore" userId="81c0f2ebc504cf54" providerId="LiveId" clId="{7A3F611E-6F2C-403E-9805-B949697B3FC9}" dt="2024-10-21T10:19:51.278" v="143" actId="5793"/>
          <ac:spMkLst>
            <pc:docMk/>
            <pc:sldMk cId="822964704" sldId="676"/>
            <ac:spMk id="5" creationId="{4D0331E1-48BC-CEC1-41A5-9CB8A98EFA8F}"/>
          </ac:spMkLst>
        </pc:spChg>
      </pc:sldChg>
      <pc:sldChg chg="modSp mod">
        <pc:chgData name="Doriana Lepore" userId="81c0f2ebc504cf54" providerId="LiveId" clId="{7A3F611E-6F2C-403E-9805-B949697B3FC9}" dt="2024-10-21T10:20:54.805" v="190" actId="20577"/>
        <pc:sldMkLst>
          <pc:docMk/>
          <pc:sldMk cId="1509451758" sldId="677"/>
        </pc:sldMkLst>
        <pc:spChg chg="mod">
          <ac:chgData name="Doriana Lepore" userId="81c0f2ebc504cf54" providerId="LiveId" clId="{7A3F611E-6F2C-403E-9805-B949697B3FC9}" dt="2024-10-21T10:20:54.805" v="190" actId="20577"/>
          <ac:spMkLst>
            <pc:docMk/>
            <pc:sldMk cId="1509451758" sldId="677"/>
            <ac:spMk id="5" creationId="{C4FA0220-9260-AAA7-B2AF-380248D4F951}"/>
          </ac:spMkLst>
        </pc:spChg>
      </pc:sldChg>
      <pc:sldChg chg="modSp mod">
        <pc:chgData name="Doriana Lepore" userId="81c0f2ebc504cf54" providerId="LiveId" clId="{7A3F611E-6F2C-403E-9805-B949697B3FC9}" dt="2024-10-21T10:23:26.511" v="914" actId="20577"/>
        <pc:sldMkLst>
          <pc:docMk/>
          <pc:sldMk cId="4150605448" sldId="678"/>
        </pc:sldMkLst>
        <pc:spChg chg="mod">
          <ac:chgData name="Doriana Lepore" userId="81c0f2ebc504cf54" providerId="LiveId" clId="{7A3F611E-6F2C-403E-9805-B949697B3FC9}" dt="2024-10-21T10:23:18.291" v="898" actId="20577"/>
          <ac:spMkLst>
            <pc:docMk/>
            <pc:sldMk cId="4150605448" sldId="678"/>
            <ac:spMk id="5" creationId="{C24228C2-EB15-CA89-69B2-0ADECDBD28F1}"/>
          </ac:spMkLst>
        </pc:spChg>
        <pc:spChg chg="mod">
          <ac:chgData name="Doriana Lepore" userId="81c0f2ebc504cf54" providerId="LiveId" clId="{7A3F611E-6F2C-403E-9805-B949697B3FC9}" dt="2024-10-21T10:23:26.511" v="914" actId="20577"/>
          <ac:spMkLst>
            <pc:docMk/>
            <pc:sldMk cId="4150605448" sldId="678"/>
            <ac:spMk id="7" creationId="{A6FDDF9D-F97E-9053-5689-B9EB6D10A760}"/>
          </ac:spMkLst>
        </pc:spChg>
      </pc:sldChg>
    </pc:docChg>
  </pc:docChgLst>
  <pc:docChgLst>
    <pc:chgData name="Doriana Lepore" userId="81c0f2ebc504cf54" providerId="LiveId" clId="{7575D02D-F38F-400D-B10C-367800E912DA}"/>
    <pc:docChg chg="custSel modSld">
      <pc:chgData name="Doriana Lepore" userId="81c0f2ebc504cf54" providerId="LiveId" clId="{7575D02D-F38F-400D-B10C-367800E912DA}" dt="2024-10-24T18:30:00.975" v="367" actId="115"/>
      <pc:docMkLst>
        <pc:docMk/>
      </pc:docMkLst>
      <pc:sldChg chg="modSp mod">
        <pc:chgData name="Doriana Lepore" userId="81c0f2ebc504cf54" providerId="LiveId" clId="{7575D02D-F38F-400D-B10C-367800E912DA}" dt="2024-10-24T18:27:25.860" v="359" actId="20577"/>
        <pc:sldMkLst>
          <pc:docMk/>
          <pc:sldMk cId="796318057" sldId="638"/>
        </pc:sldMkLst>
        <pc:spChg chg="mod">
          <ac:chgData name="Doriana Lepore" userId="81c0f2ebc504cf54" providerId="LiveId" clId="{7575D02D-F38F-400D-B10C-367800E912DA}" dt="2024-10-24T18:27:25.860" v="359" actId="20577"/>
          <ac:spMkLst>
            <pc:docMk/>
            <pc:sldMk cId="796318057" sldId="638"/>
            <ac:spMk id="3" creationId="{25B88F35-B086-0D21-B70A-A34258EECFA5}"/>
          </ac:spMkLst>
        </pc:spChg>
      </pc:sldChg>
      <pc:sldChg chg="modSp mod">
        <pc:chgData name="Doriana Lepore" userId="81c0f2ebc504cf54" providerId="LiveId" clId="{7575D02D-F38F-400D-B10C-367800E912DA}" dt="2024-10-24T18:30:00.975" v="367" actId="115"/>
        <pc:sldMkLst>
          <pc:docMk/>
          <pc:sldMk cId="3587914826" sldId="667"/>
        </pc:sldMkLst>
        <pc:spChg chg="mod">
          <ac:chgData name="Doriana Lepore" userId="81c0f2ebc504cf54" providerId="LiveId" clId="{7575D02D-F38F-400D-B10C-367800E912DA}" dt="2024-10-24T18:30:00.975" v="367" actId="115"/>
          <ac:spMkLst>
            <pc:docMk/>
            <pc:sldMk cId="3587914826" sldId="667"/>
            <ac:spMk id="5" creationId="{186E9C7D-6B0C-C876-8AA4-A58C99743A2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175E7720-F818-EA48-91CB-39A10FB59A3F}"/>
              </a:ext>
            </a:extLst>
          </p:cNvPr>
          <p:cNvSpPr>
            <a:spLocks noGrp="1"/>
          </p:cNvSpPr>
          <p:nvPr>
            <p:ph type="hdr" sz="quarter"/>
          </p:nvPr>
        </p:nvSpPr>
        <p:spPr>
          <a:xfrm>
            <a:off x="0" y="0"/>
            <a:ext cx="3078428" cy="513508"/>
          </a:xfrm>
          <a:prstGeom prst="rect">
            <a:avLst/>
          </a:prstGeom>
        </p:spPr>
        <p:txBody>
          <a:bodyPr vert="horz" lIns="94631" tIns="47316" rIns="94631" bIns="47316" rtlCol="0"/>
          <a:lstStyle>
            <a:lvl1pPr algn="l">
              <a:defRPr sz="1200">
                <a:latin typeface="Arial" panose="020B0604020202020204" pitchFamily="34" charset="0"/>
                <a:cs typeface="Arial" panose="020B0604020202020204" pitchFamily="34" charset="0"/>
              </a:defRPr>
            </a:lvl1pPr>
          </a:lstStyle>
          <a:p>
            <a:pPr>
              <a:defRPr/>
            </a:pPr>
            <a:endParaRPr lang="it-IT"/>
          </a:p>
        </p:txBody>
      </p:sp>
      <p:sp>
        <p:nvSpPr>
          <p:cNvPr id="3" name="Segnaposto data 2">
            <a:extLst>
              <a:ext uri="{FF2B5EF4-FFF2-40B4-BE49-F238E27FC236}">
                <a16:creationId xmlns:a16="http://schemas.microsoft.com/office/drawing/2014/main" id="{E6710381-E4F6-8148-8AFB-5F2336E26DD1}"/>
              </a:ext>
            </a:extLst>
          </p:cNvPr>
          <p:cNvSpPr>
            <a:spLocks noGrp="1"/>
          </p:cNvSpPr>
          <p:nvPr>
            <p:ph type="dt" sz="quarter" idx="1"/>
          </p:nvPr>
        </p:nvSpPr>
        <p:spPr>
          <a:xfrm>
            <a:off x="4023992" y="0"/>
            <a:ext cx="3078428" cy="513508"/>
          </a:xfrm>
          <a:prstGeom prst="rect">
            <a:avLst/>
          </a:prstGeom>
        </p:spPr>
        <p:txBody>
          <a:bodyPr vert="horz" lIns="94631" tIns="47316" rIns="94631" bIns="47316" rtlCol="0"/>
          <a:lstStyle>
            <a:lvl1pPr algn="r">
              <a:defRPr sz="1200">
                <a:latin typeface="Arial" panose="020B0604020202020204" pitchFamily="34" charset="0"/>
                <a:cs typeface="Arial" panose="020B0604020202020204" pitchFamily="34" charset="0"/>
              </a:defRPr>
            </a:lvl1pPr>
          </a:lstStyle>
          <a:p>
            <a:pPr>
              <a:defRPr/>
            </a:pPr>
            <a:fld id="{E8E14F1C-239F-4B40-86EA-DFF1E02CFA03}" type="datetimeFigureOut">
              <a:rPr lang="it-IT"/>
              <a:pPr>
                <a:defRPr/>
              </a:pPr>
              <a:t>28/10/2024</a:t>
            </a:fld>
            <a:endParaRPr lang="it-IT"/>
          </a:p>
        </p:txBody>
      </p:sp>
      <p:sp>
        <p:nvSpPr>
          <p:cNvPr id="4" name="Segnaposto piè di pagina 3">
            <a:extLst>
              <a:ext uri="{FF2B5EF4-FFF2-40B4-BE49-F238E27FC236}">
                <a16:creationId xmlns:a16="http://schemas.microsoft.com/office/drawing/2014/main" id="{2FBCDA57-677C-AF46-9E99-69788DEB1B4F}"/>
              </a:ext>
            </a:extLst>
          </p:cNvPr>
          <p:cNvSpPr>
            <a:spLocks noGrp="1"/>
          </p:cNvSpPr>
          <p:nvPr>
            <p:ph type="ftr" sz="quarter" idx="2"/>
          </p:nvPr>
        </p:nvSpPr>
        <p:spPr>
          <a:xfrm>
            <a:off x="0" y="9721107"/>
            <a:ext cx="3078428" cy="513507"/>
          </a:xfrm>
          <a:prstGeom prst="rect">
            <a:avLst/>
          </a:prstGeom>
        </p:spPr>
        <p:txBody>
          <a:bodyPr vert="horz" lIns="94631" tIns="47316" rIns="94631" bIns="47316" rtlCol="0" anchor="b"/>
          <a:lstStyle>
            <a:lvl1pPr algn="l">
              <a:defRPr sz="1200">
                <a:latin typeface="Arial" panose="020B0604020202020204" pitchFamily="34" charset="0"/>
                <a:cs typeface="Arial" panose="020B0604020202020204" pitchFamily="34" charset="0"/>
              </a:defRPr>
            </a:lvl1pPr>
          </a:lstStyle>
          <a:p>
            <a:pPr>
              <a:defRPr/>
            </a:pPr>
            <a:endParaRPr lang="it-IT"/>
          </a:p>
        </p:txBody>
      </p:sp>
      <p:sp>
        <p:nvSpPr>
          <p:cNvPr id="5" name="Segnaposto numero diapositiva 4">
            <a:extLst>
              <a:ext uri="{FF2B5EF4-FFF2-40B4-BE49-F238E27FC236}">
                <a16:creationId xmlns:a16="http://schemas.microsoft.com/office/drawing/2014/main" id="{AAAB59B5-9D15-EC4C-A587-347525D59A09}"/>
              </a:ext>
            </a:extLst>
          </p:cNvPr>
          <p:cNvSpPr>
            <a:spLocks noGrp="1"/>
          </p:cNvSpPr>
          <p:nvPr>
            <p:ph type="sldNum" sz="quarter" idx="3"/>
          </p:nvPr>
        </p:nvSpPr>
        <p:spPr>
          <a:xfrm>
            <a:off x="4023992" y="9721107"/>
            <a:ext cx="3078428" cy="513507"/>
          </a:xfrm>
          <a:prstGeom prst="rect">
            <a:avLst/>
          </a:prstGeom>
        </p:spPr>
        <p:txBody>
          <a:bodyPr vert="horz" wrap="square" lIns="94631" tIns="47316" rIns="94631" bIns="47316" numCol="1" anchor="b" anchorCtr="0" compatLnSpc="1">
            <a:prstTxWarp prst="textNoShape">
              <a:avLst/>
            </a:prstTxWarp>
          </a:bodyPr>
          <a:lstStyle>
            <a:lvl1pPr algn="r">
              <a:defRPr sz="1200"/>
            </a:lvl1pPr>
          </a:lstStyle>
          <a:p>
            <a:fld id="{122F0C8F-A61C-4169-B22C-5F6E71BCEF45}" type="slidenum">
              <a:rPr lang="it-IT" altLang="it-IT"/>
              <a:pPr/>
              <a:t>‹N›</a:t>
            </a:fld>
            <a:endParaRPr lang="it-IT" altLang="it-IT"/>
          </a:p>
        </p:txBody>
      </p:sp>
    </p:spTree>
    <p:extLst>
      <p:ext uri="{BB962C8B-B14F-4D97-AF65-F5344CB8AC3E}">
        <p14:creationId xmlns:p14="http://schemas.microsoft.com/office/powerpoint/2010/main" val="2693338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5CB70684-EA9A-ED4C-8671-F364A28F27B4}"/>
              </a:ext>
            </a:extLst>
          </p:cNvPr>
          <p:cNvSpPr>
            <a:spLocks noGrp="1"/>
          </p:cNvSpPr>
          <p:nvPr>
            <p:ph type="hdr" sz="quarter"/>
          </p:nvPr>
        </p:nvSpPr>
        <p:spPr>
          <a:xfrm>
            <a:off x="0" y="0"/>
            <a:ext cx="3078428" cy="513508"/>
          </a:xfrm>
          <a:prstGeom prst="rect">
            <a:avLst/>
          </a:prstGeom>
        </p:spPr>
        <p:txBody>
          <a:bodyPr vert="horz" lIns="94631" tIns="47316" rIns="94631" bIns="47316" rtlCol="0"/>
          <a:lstStyle>
            <a:lvl1pPr algn="l">
              <a:defRPr sz="1200">
                <a:latin typeface="Arial" panose="020B0604020202020204" pitchFamily="34" charset="0"/>
                <a:cs typeface="Arial" panose="020B0604020202020204" pitchFamily="34" charset="0"/>
              </a:defRPr>
            </a:lvl1pPr>
          </a:lstStyle>
          <a:p>
            <a:pPr>
              <a:defRPr/>
            </a:pPr>
            <a:endParaRPr lang="it-IT"/>
          </a:p>
        </p:txBody>
      </p:sp>
      <p:sp>
        <p:nvSpPr>
          <p:cNvPr id="3" name="Segnaposto data 2">
            <a:extLst>
              <a:ext uri="{FF2B5EF4-FFF2-40B4-BE49-F238E27FC236}">
                <a16:creationId xmlns:a16="http://schemas.microsoft.com/office/drawing/2014/main" id="{71E107EB-401A-E342-9BCB-E6DEF3100BF6}"/>
              </a:ext>
            </a:extLst>
          </p:cNvPr>
          <p:cNvSpPr>
            <a:spLocks noGrp="1"/>
          </p:cNvSpPr>
          <p:nvPr>
            <p:ph type="dt" idx="1"/>
          </p:nvPr>
        </p:nvSpPr>
        <p:spPr>
          <a:xfrm>
            <a:off x="4023992" y="0"/>
            <a:ext cx="3078428" cy="513508"/>
          </a:xfrm>
          <a:prstGeom prst="rect">
            <a:avLst/>
          </a:prstGeom>
        </p:spPr>
        <p:txBody>
          <a:bodyPr vert="horz" lIns="94631" tIns="47316" rIns="94631" bIns="47316" rtlCol="0"/>
          <a:lstStyle>
            <a:lvl1pPr algn="r">
              <a:defRPr sz="1200">
                <a:latin typeface="Arial" panose="020B0604020202020204" pitchFamily="34" charset="0"/>
                <a:cs typeface="Arial" panose="020B0604020202020204" pitchFamily="34" charset="0"/>
              </a:defRPr>
            </a:lvl1pPr>
          </a:lstStyle>
          <a:p>
            <a:pPr>
              <a:defRPr/>
            </a:pPr>
            <a:fld id="{6FE9C746-2210-4982-91BE-E4116B275950}" type="datetimeFigureOut">
              <a:rPr lang="it-IT"/>
              <a:pPr>
                <a:defRPr/>
              </a:pPr>
              <a:t>28/10/2024</a:t>
            </a:fld>
            <a:endParaRPr lang="it-IT"/>
          </a:p>
        </p:txBody>
      </p:sp>
      <p:sp>
        <p:nvSpPr>
          <p:cNvPr id="4" name="Segnaposto immagine diapositiva 3">
            <a:extLst>
              <a:ext uri="{FF2B5EF4-FFF2-40B4-BE49-F238E27FC236}">
                <a16:creationId xmlns:a16="http://schemas.microsoft.com/office/drawing/2014/main" id="{61C8C7DE-0772-6C45-A898-E4CDF123D76E}"/>
              </a:ext>
            </a:extLst>
          </p:cNvPr>
          <p:cNvSpPr>
            <a:spLocks noGrp="1" noRot="1" noChangeAspect="1"/>
          </p:cNvSpPr>
          <p:nvPr>
            <p:ph type="sldImg" idx="2"/>
          </p:nvPr>
        </p:nvSpPr>
        <p:spPr>
          <a:xfrm>
            <a:off x="1249363" y="1279525"/>
            <a:ext cx="4605337" cy="3454400"/>
          </a:xfrm>
          <a:prstGeom prst="rect">
            <a:avLst/>
          </a:prstGeom>
          <a:noFill/>
          <a:ln w="12700">
            <a:solidFill>
              <a:prstClr val="black"/>
            </a:solidFill>
          </a:ln>
        </p:spPr>
        <p:txBody>
          <a:bodyPr vert="horz" lIns="94631" tIns="47316" rIns="94631" bIns="47316" rtlCol="0" anchor="ctr"/>
          <a:lstStyle/>
          <a:p>
            <a:pPr lvl="0"/>
            <a:endParaRPr lang="it-IT" noProof="0"/>
          </a:p>
        </p:txBody>
      </p:sp>
      <p:sp>
        <p:nvSpPr>
          <p:cNvPr id="5" name="Segnaposto note 4">
            <a:extLst>
              <a:ext uri="{FF2B5EF4-FFF2-40B4-BE49-F238E27FC236}">
                <a16:creationId xmlns:a16="http://schemas.microsoft.com/office/drawing/2014/main" id="{C3E5B4CA-0F65-AE40-9F20-3045AE0F3874}"/>
              </a:ext>
            </a:extLst>
          </p:cNvPr>
          <p:cNvSpPr>
            <a:spLocks noGrp="1"/>
          </p:cNvSpPr>
          <p:nvPr>
            <p:ph type="body" sz="quarter" idx="3"/>
          </p:nvPr>
        </p:nvSpPr>
        <p:spPr>
          <a:xfrm>
            <a:off x="710407" y="4925408"/>
            <a:ext cx="5683250" cy="4029878"/>
          </a:xfrm>
          <a:prstGeom prst="rect">
            <a:avLst/>
          </a:prstGeom>
        </p:spPr>
        <p:txBody>
          <a:bodyPr vert="horz" lIns="94631" tIns="47316" rIns="94631" bIns="47316" rtlCol="0"/>
          <a:lstStyle/>
          <a:p>
            <a:pPr lvl="0"/>
            <a:r>
              <a:rPr lang="it-IT" noProof="0"/>
              <a:t>Modifica gli stili del testo dello schema
Secondo livello
Terzo livello
Quarto livello
Quinto livello</a:t>
            </a:r>
          </a:p>
        </p:txBody>
      </p:sp>
      <p:sp>
        <p:nvSpPr>
          <p:cNvPr id="6" name="Segnaposto piè di pagina 5">
            <a:extLst>
              <a:ext uri="{FF2B5EF4-FFF2-40B4-BE49-F238E27FC236}">
                <a16:creationId xmlns:a16="http://schemas.microsoft.com/office/drawing/2014/main" id="{A0BE34D1-B3E2-924C-BF0C-24EE8BA1FB6D}"/>
              </a:ext>
            </a:extLst>
          </p:cNvPr>
          <p:cNvSpPr>
            <a:spLocks noGrp="1"/>
          </p:cNvSpPr>
          <p:nvPr>
            <p:ph type="ftr" sz="quarter" idx="4"/>
          </p:nvPr>
        </p:nvSpPr>
        <p:spPr>
          <a:xfrm>
            <a:off x="0" y="9721107"/>
            <a:ext cx="3078428" cy="513507"/>
          </a:xfrm>
          <a:prstGeom prst="rect">
            <a:avLst/>
          </a:prstGeom>
        </p:spPr>
        <p:txBody>
          <a:bodyPr vert="horz" lIns="94631" tIns="47316" rIns="94631" bIns="47316" rtlCol="0" anchor="b"/>
          <a:lstStyle>
            <a:lvl1pPr algn="l">
              <a:defRPr sz="1200">
                <a:latin typeface="Arial" panose="020B0604020202020204" pitchFamily="34" charset="0"/>
                <a:cs typeface="Arial" panose="020B0604020202020204" pitchFamily="34" charset="0"/>
              </a:defRPr>
            </a:lvl1pPr>
          </a:lstStyle>
          <a:p>
            <a:pPr>
              <a:defRPr/>
            </a:pPr>
            <a:endParaRPr lang="it-IT"/>
          </a:p>
        </p:txBody>
      </p:sp>
      <p:sp>
        <p:nvSpPr>
          <p:cNvPr id="7" name="Segnaposto numero diapositiva 6">
            <a:extLst>
              <a:ext uri="{FF2B5EF4-FFF2-40B4-BE49-F238E27FC236}">
                <a16:creationId xmlns:a16="http://schemas.microsoft.com/office/drawing/2014/main" id="{4E652A8E-2A9E-764F-A7F1-4757720A2E68}"/>
              </a:ext>
            </a:extLst>
          </p:cNvPr>
          <p:cNvSpPr>
            <a:spLocks noGrp="1"/>
          </p:cNvSpPr>
          <p:nvPr>
            <p:ph type="sldNum" sz="quarter" idx="5"/>
          </p:nvPr>
        </p:nvSpPr>
        <p:spPr>
          <a:xfrm>
            <a:off x="4023992" y="9721107"/>
            <a:ext cx="3078428" cy="513507"/>
          </a:xfrm>
          <a:prstGeom prst="rect">
            <a:avLst/>
          </a:prstGeom>
        </p:spPr>
        <p:txBody>
          <a:bodyPr vert="horz" wrap="square" lIns="94631" tIns="47316" rIns="94631" bIns="47316" numCol="1" anchor="b" anchorCtr="0" compatLnSpc="1">
            <a:prstTxWarp prst="textNoShape">
              <a:avLst/>
            </a:prstTxWarp>
          </a:bodyPr>
          <a:lstStyle>
            <a:lvl1pPr algn="r">
              <a:defRPr sz="1200"/>
            </a:lvl1pPr>
          </a:lstStyle>
          <a:p>
            <a:fld id="{93023162-6454-4F48-A2A9-5AC6083CBCF2}" type="slidenum">
              <a:rPr lang="it-IT" altLang="it-IT"/>
              <a:pPr/>
              <a:t>‹N›</a:t>
            </a:fld>
            <a:endParaRPr lang="it-IT" altLang="it-IT"/>
          </a:p>
        </p:txBody>
      </p:sp>
    </p:spTree>
    <p:extLst>
      <p:ext uri="{BB962C8B-B14F-4D97-AF65-F5344CB8AC3E}">
        <p14:creationId xmlns:p14="http://schemas.microsoft.com/office/powerpoint/2010/main" val="13292804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742950" indent="-285750" algn="l" rtl="0" eaLnBrk="0" fontAlgn="base" hangingPunct="0">
      <a:spcBef>
        <a:spcPct val="30000"/>
      </a:spcBef>
      <a:spcAft>
        <a:spcPct val="0"/>
      </a:spcAft>
      <a:defRPr sz="1200" kern="1200">
        <a:solidFill>
          <a:schemeClr val="tx1"/>
        </a:solidFill>
        <a:latin typeface="+mn-lt"/>
        <a:ea typeface="+mn-ea"/>
        <a:cs typeface="+mn-cs"/>
      </a:defRPr>
    </a:lvl2pPr>
    <a:lvl3pPr marL="1143000" indent="-228600" algn="l" rtl="0" eaLnBrk="0" fontAlgn="base" hangingPunct="0">
      <a:spcBef>
        <a:spcPct val="30000"/>
      </a:spcBef>
      <a:spcAft>
        <a:spcPct val="0"/>
      </a:spcAft>
      <a:defRPr sz="1200" kern="1200">
        <a:solidFill>
          <a:schemeClr val="tx1"/>
        </a:solidFill>
        <a:latin typeface="+mn-lt"/>
        <a:ea typeface="+mn-ea"/>
        <a:cs typeface="+mn-cs"/>
      </a:defRPr>
    </a:lvl3pPr>
    <a:lvl4pPr marL="1600200" indent="-228600" algn="l" rtl="0" eaLnBrk="0" fontAlgn="base" hangingPunct="0">
      <a:spcBef>
        <a:spcPct val="30000"/>
      </a:spcBef>
      <a:spcAft>
        <a:spcPct val="0"/>
      </a:spcAft>
      <a:defRPr sz="1200" kern="1200">
        <a:solidFill>
          <a:schemeClr val="tx1"/>
        </a:solidFill>
        <a:latin typeface="+mn-lt"/>
        <a:ea typeface="+mn-ea"/>
        <a:cs typeface="+mn-cs"/>
      </a:defRPr>
    </a:lvl4pPr>
    <a:lvl5pPr marL="2057400" indent="-2286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dirty="0"/>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CCAA6311-8C80-4C29-DFB7-1B58159F644E}"/>
              </a:ext>
            </a:extLst>
          </p:cNvPr>
          <p:cNvSpPr>
            <a:spLocks noGrp="1"/>
          </p:cNvSpPr>
          <p:nvPr>
            <p:ph type="hdr" sz="quarter"/>
          </p:nvPr>
        </p:nvSpPr>
        <p:spPr/>
        <p:txBody>
          <a:bodyPr/>
          <a:lstStyle/>
          <a:p>
            <a:pPr>
              <a:defRPr/>
            </a:pPr>
            <a:endParaRPr lang="it-IT"/>
          </a:p>
        </p:txBody>
      </p:sp>
      <p:sp>
        <p:nvSpPr>
          <p:cNvPr id="3" name="Segnaposto numero diapositiva 2">
            <a:extLst>
              <a:ext uri="{FF2B5EF4-FFF2-40B4-BE49-F238E27FC236}">
                <a16:creationId xmlns:a16="http://schemas.microsoft.com/office/drawing/2014/main" id="{A6514F3C-117A-9579-DCF8-8EDA175EEC84}"/>
              </a:ext>
            </a:extLst>
          </p:cNvPr>
          <p:cNvSpPr>
            <a:spLocks noGrp="1"/>
          </p:cNvSpPr>
          <p:nvPr>
            <p:ph type="sldNum" sz="quarter" idx="5"/>
          </p:nvPr>
        </p:nvSpPr>
        <p:spPr/>
        <p:txBody>
          <a:bodyPr/>
          <a:lstStyle/>
          <a:p>
            <a:fld id="{93023162-6454-4F48-A2A9-5AC6083CBCF2}" type="slidenum">
              <a:rPr lang="it-IT" altLang="it-IT" smtClean="0"/>
              <a:pPr/>
              <a:t>1</a:t>
            </a:fld>
            <a:endParaRPr lang="it-IT" altLang="it-IT"/>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B341E88C-7498-5A55-4508-4AB04BC18DDC}"/>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4B60C27C-749A-59BD-5606-41BF183C964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939398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B341E88C-7498-5A55-4508-4AB04BC18DDC}"/>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4B60C27C-749A-59BD-5606-41BF183C964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532747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DCA69BD3-8ACA-2D46-2C9E-AD1A5E798F4F}"/>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AA820809-50E2-5281-C778-5AC410014DD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738431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DCA69BD3-8ACA-2D46-2C9E-AD1A5E798F4F}"/>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AA820809-50E2-5281-C778-5AC410014DD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275848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DCA69BD3-8ACA-2D46-2C9E-AD1A5E798F4F}"/>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AA820809-50E2-5281-C778-5AC410014DD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243644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DCA69BD3-8ACA-2D46-2C9E-AD1A5E798F4F}"/>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AA820809-50E2-5281-C778-5AC410014DD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319110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DCA69BD3-8ACA-2D46-2C9E-AD1A5E798F4F}"/>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AA820809-50E2-5281-C778-5AC410014DD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450482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dirty="0"/>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DCA69BD3-8ACA-2D46-2C9E-AD1A5E798F4F}"/>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AA820809-50E2-5281-C778-5AC410014DD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10507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DCA69BD3-8ACA-2D46-2C9E-AD1A5E798F4F}"/>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AA820809-50E2-5281-C778-5AC410014DD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03108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DCA69BD3-8ACA-2D46-2C9E-AD1A5E798F4F}"/>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AA820809-50E2-5281-C778-5AC410014DD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185455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A4BFB6E6-2F53-8176-C169-C3B8F875CA32}"/>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17B7DE36-15AE-C06B-4C17-CF87D667482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86333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DCA69BD3-8ACA-2D46-2C9E-AD1A5E798F4F}"/>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AA820809-50E2-5281-C778-5AC410014DD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11198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DCA69BD3-8ACA-2D46-2C9E-AD1A5E798F4F}"/>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AA820809-50E2-5281-C778-5AC410014DD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43793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BEDD4733-D44B-8260-91CC-93671ACA4547}"/>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6E1945A8-0BB6-5DA8-B45C-48A7DCCB1FF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62862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BEDD4733-D44B-8260-91CC-93671ACA4547}"/>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6E1945A8-0BB6-5DA8-B45C-48A7DCCB1FF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45930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BEDD4733-D44B-8260-91CC-93671ACA4547}"/>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6E1945A8-0BB6-5DA8-B45C-48A7DCCB1FF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514347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BEDD4733-D44B-8260-91CC-93671ACA4547}"/>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6E1945A8-0BB6-5DA8-B45C-48A7DCCB1FF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892670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a:extLst>
            <a:ext uri="{FF2B5EF4-FFF2-40B4-BE49-F238E27FC236}">
              <a16:creationId xmlns:a16="http://schemas.microsoft.com/office/drawing/2014/main" id="{F053096B-1C4D-C327-302C-7F356818DC31}"/>
            </a:ext>
          </a:extLst>
        </p:cNvPr>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83DCCB16-5874-F0E2-CBD2-7724A6261537}"/>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DE4D1508-C34F-D44F-059E-FF92C32974AE}"/>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4BAC320C-B11E-FC36-5248-0C75E46FBD9C}"/>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97474DD7-9265-41B6-5D9D-CC71C555C71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558197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a:extLst>
            <a:ext uri="{FF2B5EF4-FFF2-40B4-BE49-F238E27FC236}">
              <a16:creationId xmlns:a16="http://schemas.microsoft.com/office/drawing/2014/main" id="{9F5361C9-116F-D0C8-4621-B5D72D2A2A58}"/>
            </a:ext>
          </a:extLst>
        </p:cNvPr>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051C208D-2B39-FA6F-D63E-5A01892F459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15325C7E-07B1-BA30-20B8-5A85DAA4FF6D}"/>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8C5DD0FE-635C-F926-B104-28B5D5A8C9AA}"/>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BBF8B256-9498-C7EF-5696-FE80ADF5389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650194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a:extLst>
            <a:ext uri="{FF2B5EF4-FFF2-40B4-BE49-F238E27FC236}">
              <a16:creationId xmlns:a16="http://schemas.microsoft.com/office/drawing/2014/main" id="{ED212503-8EA8-CE12-CFD2-B6E2EE5EBD19}"/>
            </a:ext>
          </a:extLst>
        </p:cNvPr>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21CA4DCF-CB54-CA8C-77FF-8218201709AB}"/>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852C4F8F-4728-A92E-6A45-9B570BAC55DC}"/>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A5B08632-916D-002C-5B31-10BB1AACF177}"/>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8EB7F1AD-A0CE-D21D-9513-DD49E3EF3BA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522819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a:extLst>
            <a:ext uri="{FF2B5EF4-FFF2-40B4-BE49-F238E27FC236}">
              <a16:creationId xmlns:a16="http://schemas.microsoft.com/office/drawing/2014/main" id="{6B7BBCD9-BD4B-8EA2-B440-683F52A293EA}"/>
            </a:ext>
          </a:extLst>
        </p:cNvPr>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C4D6A2AA-1188-B3C6-6726-3A13D83BB077}"/>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AB9DAB5E-C4B6-D0B6-6F32-F2C3909AA5B3}"/>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B31B1090-53A4-8BCC-4E4E-62FDEAB9F49D}"/>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33DA3815-A905-5F38-4947-CF4CE488257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2742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A4BFB6E6-2F53-8176-C169-C3B8F875CA32}"/>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17B7DE36-15AE-C06B-4C17-CF87D667482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1816391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a:extLst>
            <a:ext uri="{FF2B5EF4-FFF2-40B4-BE49-F238E27FC236}">
              <a16:creationId xmlns:a16="http://schemas.microsoft.com/office/drawing/2014/main" id="{787C133E-94EB-0AAD-8BBE-F52094797018}"/>
            </a:ext>
          </a:extLst>
        </p:cNvPr>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5173A21A-8655-EDC0-8B12-3AA1F9E9DB60}"/>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D050EA99-BFB1-8D83-132B-0191F597D184}"/>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6FADCE23-236A-0E4A-4F1A-86875CEA8C21}"/>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68F952E4-6476-E77C-D681-7C298BCFE1F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589234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a:extLst>
            <a:ext uri="{FF2B5EF4-FFF2-40B4-BE49-F238E27FC236}">
              <a16:creationId xmlns:a16="http://schemas.microsoft.com/office/drawing/2014/main" id="{C8BD1B77-C05C-BDA7-609F-8DC8A0EF3AC8}"/>
            </a:ext>
          </a:extLst>
        </p:cNvPr>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B9A061D9-76E2-EF22-FF34-D4DD8C7A8768}"/>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6D7883FF-0F5F-61A4-FD9D-D0FE6D163342}"/>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6458BAC2-9E64-94EA-BF39-66F5E1134FB5}"/>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767FE0B0-C1AD-9A91-5E5E-3746D79D819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8485141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a:extLst>
            <a:ext uri="{FF2B5EF4-FFF2-40B4-BE49-F238E27FC236}">
              <a16:creationId xmlns:a16="http://schemas.microsoft.com/office/drawing/2014/main" id="{45D0D82A-9040-8B76-A35C-97E48B158C2A}"/>
            </a:ext>
          </a:extLst>
        </p:cNvPr>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3D176FB9-E4FE-3573-2AE4-5CC605C6DB71}"/>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ACBDC8C5-38CC-3994-0D1E-85C125922DF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5454B24E-F984-A513-FA19-623AD0E5352D}"/>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87236A65-CBFD-27A8-8449-24B73887CD4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9235219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a:extLst>
            <a:ext uri="{FF2B5EF4-FFF2-40B4-BE49-F238E27FC236}">
              <a16:creationId xmlns:a16="http://schemas.microsoft.com/office/drawing/2014/main" id="{598A0F9B-E069-83E5-C81E-EE5FA837C96F}"/>
            </a:ext>
          </a:extLst>
        </p:cNvPr>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C7DD8BF8-D83D-7468-96A6-867174D51261}"/>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03587679-13BB-93C8-EC25-6DB0079ABD76}"/>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92B4286D-D25C-D42C-ED9C-A62A6545383F}"/>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195CB477-DD32-77C0-6E63-C76A6829179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0360070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a:extLst>
            <a:ext uri="{FF2B5EF4-FFF2-40B4-BE49-F238E27FC236}">
              <a16:creationId xmlns:a16="http://schemas.microsoft.com/office/drawing/2014/main" id="{13DC48A5-3FBD-D36F-2183-E02AF9AFF40E}"/>
            </a:ext>
          </a:extLst>
        </p:cNvPr>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C1ADBE55-E067-A72F-82DD-753D18EC88A5}"/>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FAD0DA38-07DE-59FC-4698-0CF8CF67DB8C}"/>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DC2A6942-B472-181C-DDA2-96B25B31A0B2}"/>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3CE87478-7C08-04AF-7B6F-737A42D7C18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517424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a:extLst>
            <a:ext uri="{FF2B5EF4-FFF2-40B4-BE49-F238E27FC236}">
              <a16:creationId xmlns:a16="http://schemas.microsoft.com/office/drawing/2014/main" id="{B7403815-94E7-4B10-A8F0-760C9F1B536F}"/>
            </a:ext>
          </a:extLst>
        </p:cNvPr>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93F0828D-8FFA-3D6A-2237-D927F4DD55D2}"/>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1BB262DF-FECE-B9B0-AA52-078005C23E0F}"/>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AC88C95D-51A3-EFC9-205F-303264DA4C23}"/>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F6D06D9D-2169-31AC-FDC7-7955FE3E1A3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5991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a:extLst>
            <a:ext uri="{FF2B5EF4-FFF2-40B4-BE49-F238E27FC236}">
              <a16:creationId xmlns:a16="http://schemas.microsoft.com/office/drawing/2014/main" id="{F3866AF0-621A-4A37-FC7D-DD9158A5D3E8}"/>
            </a:ext>
          </a:extLst>
        </p:cNvPr>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6823319E-C71A-2AE8-356E-529057BE566B}"/>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6E4E38B2-CAF2-BA5F-DB8C-F9A8FA8EFB39}"/>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7972469E-8300-7BBB-4098-EBC6A1C173CF}"/>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A6980D58-B00E-38EB-BA67-707BE0DCD22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1611757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a:extLst>
            <a:ext uri="{FF2B5EF4-FFF2-40B4-BE49-F238E27FC236}">
              <a16:creationId xmlns:a16="http://schemas.microsoft.com/office/drawing/2014/main" id="{3E55D626-606B-FA2C-E601-EFE17D710A66}"/>
            </a:ext>
          </a:extLst>
        </p:cNvPr>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DD8A6BEE-9410-2EDA-D783-558ED7153979}"/>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8FD29DE9-0471-F689-9FEE-9C8DE398234D}"/>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BB3DCB5C-7320-3AE6-CE18-C27D83F215A3}"/>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A5317A2A-1435-2FAC-CC5E-EBDFAC043AC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482208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a:extLst>
            <a:ext uri="{FF2B5EF4-FFF2-40B4-BE49-F238E27FC236}">
              <a16:creationId xmlns:a16="http://schemas.microsoft.com/office/drawing/2014/main" id="{62216C8C-2EFE-72B6-99E9-75F204CBA7A2}"/>
            </a:ext>
          </a:extLst>
        </p:cNvPr>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61B803D5-1FE3-5210-C023-23D1519E911B}"/>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FA84AC67-D46B-AD09-0C6D-EC5ED8C6F5D1}"/>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5E48A98B-41EC-A461-63A0-71C31CE4B7C9}"/>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185B1DC2-28B3-7456-381B-591FBBD84C4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96686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a:extLst>
            <a:ext uri="{FF2B5EF4-FFF2-40B4-BE49-F238E27FC236}">
              <a16:creationId xmlns:a16="http://schemas.microsoft.com/office/drawing/2014/main" id="{68B2BF06-EB9D-7B8A-D72E-F4CF1A2214C0}"/>
            </a:ext>
          </a:extLst>
        </p:cNvPr>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C91D2BE8-6D1D-EF5A-0750-B859888BBB0B}"/>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156184B8-0F46-A718-E002-79B34401F0D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45AD5B03-482C-CEC8-4CC9-B19DDE85DD8E}"/>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2668F5B2-E930-FB96-ABB9-7D6840D1CBC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47656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A4BFB6E6-2F53-8176-C169-C3B8F875CA32}"/>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17B7DE36-15AE-C06B-4C17-CF87D667482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808595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a:extLst>
            <a:ext uri="{FF2B5EF4-FFF2-40B4-BE49-F238E27FC236}">
              <a16:creationId xmlns:a16="http://schemas.microsoft.com/office/drawing/2014/main" id="{D41F0C39-EF1E-8A01-7003-0A9B5AFE2CF0}"/>
            </a:ext>
          </a:extLst>
        </p:cNvPr>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85CE30E3-1EF3-C81E-82B3-24B460A26907}"/>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85F24639-1943-F8A1-2CB6-321CD3A240C6}"/>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D163F70F-79BB-4EBA-1F7B-A712988A27F9}"/>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E30ECE8E-9A9E-183E-5B3E-62369408879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3738780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DCA69BD3-8ACA-2D46-2C9E-AD1A5E798F4F}"/>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AA820809-50E2-5281-C778-5AC410014DD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111727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DCA69BD3-8ACA-2D46-2C9E-AD1A5E798F4F}"/>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AA820809-50E2-5281-C778-5AC410014DD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953121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a:extLst>
            <a:ext uri="{FF2B5EF4-FFF2-40B4-BE49-F238E27FC236}">
              <a16:creationId xmlns:a16="http://schemas.microsoft.com/office/drawing/2014/main" id="{27786E05-164B-7A9B-EE6D-076038240B61}"/>
            </a:ext>
          </a:extLst>
        </p:cNvPr>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D3174864-0B82-2C50-BB45-05AF744AF24A}"/>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6AAEE35E-4DF3-8E7F-816A-66075686BB9A}"/>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5DDC4C97-1FED-0818-AB05-B60C3A212840}"/>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5AF48B1B-F974-EAD3-0E24-BE90046D63B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603386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9A010EF2-8E8E-CB61-A0E9-B08D84803BFA}"/>
              </a:ext>
            </a:extLst>
          </p:cNvPr>
          <p:cNvSpPr>
            <a:spLocks noGrp="1"/>
          </p:cNvSpPr>
          <p:nvPr>
            <p:ph type="hdr" sz="quarter"/>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EA3E4137-BE46-C166-1C17-FF07ECCBFD96}"/>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Arial" charset="0"/>
                <a:ea typeface="+mn-ea"/>
                <a:cs typeface="Arial" charset="0"/>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it-IT" altLang="it-IT" sz="1200" b="0" i="0" u="none" strike="noStrike" kern="1200" cap="none" spc="0" normalizeH="0" baseline="0" noProof="0">
              <a:ln>
                <a:noFill/>
              </a:ln>
              <a:solidFill>
                <a:prstClr val="black"/>
              </a:solidFill>
              <a:effectLst/>
              <a:uLnTx/>
              <a:uFillTx/>
              <a:latin typeface="Arial" charset="0"/>
              <a:ea typeface="+mn-ea"/>
              <a:cs typeface="Arial" charset="0"/>
            </a:endParaRPr>
          </a:p>
        </p:txBody>
      </p:sp>
    </p:spTree>
    <p:extLst>
      <p:ext uri="{BB962C8B-B14F-4D97-AF65-F5344CB8AC3E}">
        <p14:creationId xmlns:p14="http://schemas.microsoft.com/office/powerpoint/2010/main" val="35614035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DCA69BD3-8ACA-2D46-2C9E-AD1A5E798F4F}"/>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AA820809-50E2-5281-C778-5AC410014DD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579608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B341E88C-7498-5A55-4508-4AB04BC18DDC}"/>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4B60C27C-749A-59BD-5606-41BF183C964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252979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B341E88C-7498-5A55-4508-4AB04BC18DDC}"/>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4B60C27C-749A-59BD-5606-41BF183C964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644932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28;p1:notes">
            <a:extLst>
              <a:ext uri="{FF2B5EF4-FFF2-40B4-BE49-F238E27FC236}">
                <a16:creationId xmlns:a16="http://schemas.microsoft.com/office/drawing/2014/main" id="{1E38626F-3FE2-8F16-B291-7567E990AD14}"/>
              </a:ext>
            </a:extLst>
          </p:cNvPr>
          <p:cNvSpPr>
            <a:spLocks noGrp="1" noChangeArrowheads="1"/>
          </p:cNvSpPr>
          <p:nvPr>
            <p:ph type="body" idx="1"/>
          </p:nvPr>
        </p:nvSpPr>
        <p:spPr bwMode="auto">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buSzPts val="1100"/>
            </a:pPr>
            <a:endParaRPr lang="it-IT" altLang="it-IT" dirty="0"/>
          </a:p>
        </p:txBody>
      </p:sp>
      <p:sp>
        <p:nvSpPr>
          <p:cNvPr id="14339" name="Google Shape;29;p1:notes">
            <a:extLst>
              <a:ext uri="{FF2B5EF4-FFF2-40B4-BE49-F238E27FC236}">
                <a16:creationId xmlns:a16="http://schemas.microsoft.com/office/drawing/2014/main" id="{437F2362-FEB4-D724-0198-64B0BA5FD807}"/>
              </a:ext>
            </a:extLst>
          </p:cNvPr>
          <p:cNvSpPr>
            <a:spLocks noGrp="1" noRot="1" noChangeAspect="1" noTextEdit="1"/>
          </p:cNvSpPr>
          <p:nvPr>
            <p:ph type="sldImg" idx="2"/>
          </p:nvPr>
        </p:nvSpPr>
        <p:spPr bwMode="auto">
          <a:xfrm>
            <a:off x="1143000" y="685800"/>
            <a:ext cx="4572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 name="Segnaposto intestazione 1">
            <a:extLst>
              <a:ext uri="{FF2B5EF4-FFF2-40B4-BE49-F238E27FC236}">
                <a16:creationId xmlns:a16="http://schemas.microsoft.com/office/drawing/2014/main" id="{B341E88C-7498-5A55-4508-4AB04BC18DDC}"/>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egnaposto numero diapositiva 2">
            <a:extLst>
              <a:ext uri="{FF2B5EF4-FFF2-40B4-BE49-F238E27FC236}">
                <a16:creationId xmlns:a16="http://schemas.microsoft.com/office/drawing/2014/main" id="{4B60C27C-749A-59BD-5606-41BF183C964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023162-6454-4F48-A2A9-5AC6083CBCF2}" type="slidenum">
              <a:rPr kumimoji="0" lang="it-IT" alt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72093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CC3D59-AC56-4311-90FE-CAB4C223184B}"/>
              </a:ext>
            </a:extLst>
          </p:cNvPr>
          <p:cNvSpPr>
            <a:spLocks noGrp="1"/>
          </p:cNvSpPr>
          <p:nvPr>
            <p:ph type="ctrTitle"/>
          </p:nvPr>
        </p:nvSpPr>
        <p:spPr>
          <a:xfrm>
            <a:off x="1143000" y="1122363"/>
            <a:ext cx="6858000" cy="2387600"/>
          </a:xfrm>
        </p:spPr>
        <p:txBody>
          <a:bodyPr anchor="b"/>
          <a:lstStyle>
            <a:lvl1pPr algn="ctr">
              <a:defRPr sz="45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2F106AC3-6B20-46C6-BDD9-5717EFB1F946}"/>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AA05A28-45C9-46A9-A3C8-EA2EC8A82671}"/>
              </a:ext>
            </a:extLst>
          </p:cNvPr>
          <p:cNvSpPr>
            <a:spLocks noGrp="1"/>
          </p:cNvSpPr>
          <p:nvPr>
            <p:ph type="dt" sz="half" idx="10"/>
          </p:nvPr>
        </p:nvSpPr>
        <p:spPr/>
        <p:txBody>
          <a:bodyPr/>
          <a:lstStyle/>
          <a:p>
            <a:pPr>
              <a:defRPr/>
            </a:pPr>
            <a:fld id="{8337CACB-3155-4410-A3AD-D876B7CC51AF}" type="datetimeFigureOut">
              <a:rPr lang="it-IT" smtClean="0"/>
              <a:pPr>
                <a:defRPr/>
              </a:pPr>
              <a:t>28/10/2024</a:t>
            </a:fld>
            <a:endParaRPr lang="it-IT"/>
          </a:p>
        </p:txBody>
      </p:sp>
      <p:sp>
        <p:nvSpPr>
          <p:cNvPr id="5" name="Segnaposto piè di pagina 4">
            <a:extLst>
              <a:ext uri="{FF2B5EF4-FFF2-40B4-BE49-F238E27FC236}">
                <a16:creationId xmlns:a16="http://schemas.microsoft.com/office/drawing/2014/main" id="{73FA5B55-A559-4C4D-BF8F-0D4C7147B470}"/>
              </a:ext>
            </a:extLst>
          </p:cNvPr>
          <p:cNvSpPr>
            <a:spLocks noGrp="1"/>
          </p:cNvSpPr>
          <p:nvPr>
            <p:ph type="ftr" sz="quarter" idx="11"/>
          </p:nvPr>
        </p:nvSpPr>
        <p:spPr/>
        <p:txBody>
          <a:bodyPr/>
          <a:lstStyle/>
          <a:p>
            <a:pPr>
              <a:defRPr/>
            </a:pPr>
            <a:endParaRPr lang="it-IT"/>
          </a:p>
        </p:txBody>
      </p:sp>
      <p:sp>
        <p:nvSpPr>
          <p:cNvPr id="6" name="Segnaposto numero diapositiva 5">
            <a:extLst>
              <a:ext uri="{FF2B5EF4-FFF2-40B4-BE49-F238E27FC236}">
                <a16:creationId xmlns:a16="http://schemas.microsoft.com/office/drawing/2014/main" id="{398332CE-CF0E-4A24-A9AF-5A4E2C43B996}"/>
              </a:ext>
            </a:extLst>
          </p:cNvPr>
          <p:cNvSpPr>
            <a:spLocks noGrp="1"/>
          </p:cNvSpPr>
          <p:nvPr>
            <p:ph type="sldNum" sz="quarter" idx="12"/>
          </p:nvPr>
        </p:nvSpPr>
        <p:spPr/>
        <p:txBody>
          <a:bodyPr/>
          <a:lstStyle/>
          <a:p>
            <a:fld id="{A3CCD4B1-F885-4E7F-BB4D-3793F0CA2CB1}" type="slidenum">
              <a:rPr lang="it-IT" altLang="it-IT" smtClean="0"/>
              <a:pPr/>
              <a:t>‹N›</a:t>
            </a:fld>
            <a:endParaRPr lang="it-IT" altLang="it-IT"/>
          </a:p>
        </p:txBody>
      </p:sp>
    </p:spTree>
    <p:extLst>
      <p:ext uri="{BB962C8B-B14F-4D97-AF65-F5344CB8AC3E}">
        <p14:creationId xmlns:p14="http://schemas.microsoft.com/office/powerpoint/2010/main" val="347540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715963C-34FB-44B8-AFA6-D7B661F7A551}"/>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D14A5B9-3453-402C-B41F-4E86DDBA8277}"/>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8BEC6A2-FCB7-4576-806E-CEE9A3BCEE1C}"/>
              </a:ext>
            </a:extLst>
          </p:cNvPr>
          <p:cNvSpPr>
            <a:spLocks noGrp="1"/>
          </p:cNvSpPr>
          <p:nvPr>
            <p:ph type="dt" sz="half" idx="10"/>
          </p:nvPr>
        </p:nvSpPr>
        <p:spPr/>
        <p:txBody>
          <a:bodyPr/>
          <a:lstStyle/>
          <a:p>
            <a:pPr>
              <a:defRPr/>
            </a:pPr>
            <a:fld id="{F3AFB75C-B36B-4E9D-BAF7-0616D23FDBF1}" type="datetimeFigureOut">
              <a:rPr lang="it-IT" smtClean="0"/>
              <a:pPr>
                <a:defRPr/>
              </a:pPr>
              <a:t>28/10/2024</a:t>
            </a:fld>
            <a:endParaRPr lang="it-IT"/>
          </a:p>
        </p:txBody>
      </p:sp>
      <p:sp>
        <p:nvSpPr>
          <p:cNvPr id="5" name="Segnaposto piè di pagina 4">
            <a:extLst>
              <a:ext uri="{FF2B5EF4-FFF2-40B4-BE49-F238E27FC236}">
                <a16:creationId xmlns:a16="http://schemas.microsoft.com/office/drawing/2014/main" id="{9E466A92-3B56-493E-A5C1-374665597348}"/>
              </a:ext>
            </a:extLst>
          </p:cNvPr>
          <p:cNvSpPr>
            <a:spLocks noGrp="1"/>
          </p:cNvSpPr>
          <p:nvPr>
            <p:ph type="ftr" sz="quarter" idx="11"/>
          </p:nvPr>
        </p:nvSpPr>
        <p:spPr/>
        <p:txBody>
          <a:bodyPr/>
          <a:lstStyle/>
          <a:p>
            <a:pPr>
              <a:defRPr/>
            </a:pPr>
            <a:endParaRPr lang="it-IT"/>
          </a:p>
        </p:txBody>
      </p:sp>
      <p:sp>
        <p:nvSpPr>
          <p:cNvPr id="6" name="Segnaposto numero diapositiva 5">
            <a:extLst>
              <a:ext uri="{FF2B5EF4-FFF2-40B4-BE49-F238E27FC236}">
                <a16:creationId xmlns:a16="http://schemas.microsoft.com/office/drawing/2014/main" id="{5735DF40-73F9-490F-AF1A-D4315DA0AC88}"/>
              </a:ext>
            </a:extLst>
          </p:cNvPr>
          <p:cNvSpPr>
            <a:spLocks noGrp="1"/>
          </p:cNvSpPr>
          <p:nvPr>
            <p:ph type="sldNum" sz="quarter" idx="12"/>
          </p:nvPr>
        </p:nvSpPr>
        <p:spPr/>
        <p:txBody>
          <a:bodyPr/>
          <a:lstStyle/>
          <a:p>
            <a:fld id="{308496A7-BB55-48CD-ACCF-E02947804590}" type="slidenum">
              <a:rPr lang="it-IT" altLang="it-IT" smtClean="0"/>
              <a:pPr/>
              <a:t>‹N›</a:t>
            </a:fld>
            <a:endParaRPr lang="it-IT" altLang="it-IT"/>
          </a:p>
        </p:txBody>
      </p:sp>
    </p:spTree>
    <p:extLst>
      <p:ext uri="{BB962C8B-B14F-4D97-AF65-F5344CB8AC3E}">
        <p14:creationId xmlns:p14="http://schemas.microsoft.com/office/powerpoint/2010/main" val="2335566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90CA0B94-CFDF-46CE-B8E4-C90BC81A0870}"/>
              </a:ext>
            </a:extLst>
          </p:cNvPr>
          <p:cNvSpPr>
            <a:spLocks noGrp="1"/>
          </p:cNvSpPr>
          <p:nvPr>
            <p:ph type="title" orient="vert"/>
          </p:nvPr>
        </p:nvSpPr>
        <p:spPr>
          <a:xfrm>
            <a:off x="6543675" y="365125"/>
            <a:ext cx="1971675"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B18D9BD-359F-4C10-8288-051EBEA95AE8}"/>
              </a:ext>
            </a:extLst>
          </p:cNvPr>
          <p:cNvSpPr>
            <a:spLocks noGrp="1"/>
          </p:cNvSpPr>
          <p:nvPr>
            <p:ph type="body" orient="vert" idx="1"/>
          </p:nvPr>
        </p:nvSpPr>
        <p:spPr>
          <a:xfrm>
            <a:off x="628650" y="365125"/>
            <a:ext cx="5800725"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767C506-EAB3-415F-BC09-A98E59FF0A5D}"/>
              </a:ext>
            </a:extLst>
          </p:cNvPr>
          <p:cNvSpPr>
            <a:spLocks noGrp="1"/>
          </p:cNvSpPr>
          <p:nvPr>
            <p:ph type="dt" sz="half" idx="10"/>
          </p:nvPr>
        </p:nvSpPr>
        <p:spPr/>
        <p:txBody>
          <a:bodyPr/>
          <a:lstStyle/>
          <a:p>
            <a:pPr>
              <a:defRPr/>
            </a:pPr>
            <a:fld id="{F2DEE628-4873-47DB-A869-4C1A380AA897}" type="datetimeFigureOut">
              <a:rPr lang="it-IT" smtClean="0"/>
              <a:pPr>
                <a:defRPr/>
              </a:pPr>
              <a:t>28/10/2024</a:t>
            </a:fld>
            <a:endParaRPr lang="it-IT"/>
          </a:p>
        </p:txBody>
      </p:sp>
      <p:sp>
        <p:nvSpPr>
          <p:cNvPr id="5" name="Segnaposto piè di pagina 4">
            <a:extLst>
              <a:ext uri="{FF2B5EF4-FFF2-40B4-BE49-F238E27FC236}">
                <a16:creationId xmlns:a16="http://schemas.microsoft.com/office/drawing/2014/main" id="{F3102303-3693-42F1-A33C-95D374100153}"/>
              </a:ext>
            </a:extLst>
          </p:cNvPr>
          <p:cNvSpPr>
            <a:spLocks noGrp="1"/>
          </p:cNvSpPr>
          <p:nvPr>
            <p:ph type="ftr" sz="quarter" idx="11"/>
          </p:nvPr>
        </p:nvSpPr>
        <p:spPr/>
        <p:txBody>
          <a:bodyPr/>
          <a:lstStyle/>
          <a:p>
            <a:pPr>
              <a:defRPr/>
            </a:pPr>
            <a:endParaRPr lang="it-IT"/>
          </a:p>
        </p:txBody>
      </p:sp>
      <p:sp>
        <p:nvSpPr>
          <p:cNvPr id="6" name="Segnaposto numero diapositiva 5">
            <a:extLst>
              <a:ext uri="{FF2B5EF4-FFF2-40B4-BE49-F238E27FC236}">
                <a16:creationId xmlns:a16="http://schemas.microsoft.com/office/drawing/2014/main" id="{986C366D-92A6-4014-B631-96C7171755A3}"/>
              </a:ext>
            </a:extLst>
          </p:cNvPr>
          <p:cNvSpPr>
            <a:spLocks noGrp="1"/>
          </p:cNvSpPr>
          <p:nvPr>
            <p:ph type="sldNum" sz="quarter" idx="12"/>
          </p:nvPr>
        </p:nvSpPr>
        <p:spPr/>
        <p:txBody>
          <a:bodyPr/>
          <a:lstStyle/>
          <a:p>
            <a:fld id="{D9DB175E-A75B-40A4-8888-96A9EDCFAAE9}" type="slidenum">
              <a:rPr lang="it-IT" altLang="it-IT" smtClean="0"/>
              <a:pPr/>
              <a:t>‹N›</a:t>
            </a:fld>
            <a:endParaRPr lang="it-IT" altLang="it-IT"/>
          </a:p>
        </p:txBody>
      </p:sp>
    </p:spTree>
    <p:extLst>
      <p:ext uri="{BB962C8B-B14F-4D97-AF65-F5344CB8AC3E}">
        <p14:creationId xmlns:p14="http://schemas.microsoft.com/office/powerpoint/2010/main" val="37602856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11"/>
        <p:cNvGrpSpPr/>
        <p:nvPr/>
      </p:nvGrpSpPr>
      <p:grpSpPr>
        <a:xfrm>
          <a:off x="0" y="0"/>
          <a:ext cx="0" cy="0"/>
          <a:chOff x="0" y="0"/>
          <a:chExt cx="0" cy="0"/>
        </a:xfrm>
      </p:grpSpPr>
      <p:sp>
        <p:nvSpPr>
          <p:cNvPr id="2" name="Google Shape;12;g9f0b4c4cb7_2_55">
            <a:extLst>
              <a:ext uri="{FF2B5EF4-FFF2-40B4-BE49-F238E27FC236}">
                <a16:creationId xmlns:a16="http://schemas.microsoft.com/office/drawing/2014/main" id="{D997FA26-7C45-F3F0-FD8B-1CFFCB0D7327}"/>
              </a:ext>
            </a:extLst>
          </p:cNvPr>
          <p:cNvSpPr txBox="1">
            <a:spLocks noGrp="1"/>
          </p:cNvSpPr>
          <p:nvPr>
            <p:ph type="sldNum" idx="10"/>
          </p:nvPr>
        </p:nvSpPr>
        <p:spPr>
          <a:xfrm>
            <a:off x="8557023" y="6332538"/>
            <a:ext cx="548878" cy="525462"/>
          </a:xfrm>
        </p:spPr>
        <p:txBody>
          <a:bodyPr spcFirstLastPara="1" lIns="91425" tIns="45700" rIns="91425" bIns="45700" anchor="t">
            <a:noAutofit/>
          </a:bodyPr>
          <a:lstStyle>
            <a:lvl1pPr marL="0" marR="0" lvl="0"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Calibri"/>
                <a:ea typeface="Calibri"/>
                <a:cs typeface="Calibri"/>
                <a:sym typeface="Calibri"/>
              </a:defRPr>
            </a:lvl9pPr>
          </a:lstStyle>
          <a:p>
            <a:pPr>
              <a:defRPr/>
            </a:pPr>
            <a:fld id="{79431EE6-E1D2-44ED-865B-85A3AF60D685}" type="slidenum">
              <a:rPr lang="en-US"/>
              <a:pPr>
                <a:defRPr/>
              </a:pPr>
              <a:t>‹N›</a:t>
            </a:fld>
            <a:endParaRPr/>
          </a:p>
        </p:txBody>
      </p:sp>
    </p:spTree>
    <p:extLst>
      <p:ext uri="{BB962C8B-B14F-4D97-AF65-F5344CB8AC3E}">
        <p14:creationId xmlns:p14="http://schemas.microsoft.com/office/powerpoint/2010/main" val="31512883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pPr>
              <a:defRPr/>
            </a:pPr>
            <a:fld id="{8337CACB-3155-4410-A3AD-D876B7CC51AF}" type="datetimeFigureOut">
              <a:rPr lang="it-IT" smtClean="0"/>
              <a:pPr>
                <a:defRPr/>
              </a:pPr>
              <a:t>28/10/2024</a:t>
            </a:fld>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fld id="{A3CCD4B1-F885-4E7F-BB4D-3793F0CA2CB1}" type="slidenum">
              <a:rPr lang="it-IT" altLang="it-IT" smtClean="0"/>
              <a:pPr/>
              <a:t>‹N›</a:t>
            </a:fld>
            <a:endParaRPr lang="it-IT" altLang="it-IT"/>
          </a:p>
        </p:txBody>
      </p:sp>
    </p:spTree>
    <p:extLst>
      <p:ext uri="{BB962C8B-B14F-4D97-AF65-F5344CB8AC3E}">
        <p14:creationId xmlns:p14="http://schemas.microsoft.com/office/powerpoint/2010/main" val="35171941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pPr>
              <a:defRPr/>
            </a:pPr>
            <a:fld id="{96DA112D-36FC-41F6-B6AB-7DD9EE442DC4}" type="datetimeFigureOut">
              <a:rPr lang="it-IT" smtClean="0"/>
              <a:pPr>
                <a:defRPr/>
              </a:pPr>
              <a:t>28/10/2024</a:t>
            </a:fld>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fld id="{E369A578-BD96-4E95-A936-88B6599C0A5F}" type="slidenum">
              <a:rPr lang="it-IT" altLang="it-IT" smtClean="0"/>
              <a:pPr/>
              <a:t>‹N›</a:t>
            </a:fld>
            <a:endParaRPr lang="it-IT" altLang="it-IT"/>
          </a:p>
        </p:txBody>
      </p:sp>
    </p:spTree>
    <p:extLst>
      <p:ext uri="{BB962C8B-B14F-4D97-AF65-F5344CB8AC3E}">
        <p14:creationId xmlns:p14="http://schemas.microsoft.com/office/powerpoint/2010/main" val="29292661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fld id="{B4CD14E0-2CCA-45F7-84DF-66BC916CA885}" type="datetimeFigureOut">
              <a:rPr lang="it-IT" smtClean="0"/>
              <a:pPr>
                <a:defRPr/>
              </a:pPr>
              <a:t>28/10/2024</a:t>
            </a:fld>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fld id="{D8EB85C4-4E12-419A-BB86-C312CC869BF4}" type="slidenum">
              <a:rPr lang="it-IT" altLang="it-IT" smtClean="0"/>
              <a:pPr/>
              <a:t>‹N›</a:t>
            </a:fld>
            <a:endParaRPr lang="it-IT" altLang="it-IT"/>
          </a:p>
        </p:txBody>
      </p:sp>
    </p:spTree>
    <p:extLst>
      <p:ext uri="{BB962C8B-B14F-4D97-AF65-F5344CB8AC3E}">
        <p14:creationId xmlns:p14="http://schemas.microsoft.com/office/powerpoint/2010/main" val="13526565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pPr>
              <a:defRPr/>
            </a:pPr>
            <a:fld id="{D2F977DD-6C9B-4D2C-BCBE-4C1EDFC2420E}" type="datetimeFigureOut">
              <a:rPr lang="it-IT" smtClean="0"/>
              <a:pPr>
                <a:defRPr/>
              </a:pPr>
              <a:t>28/10/2024</a:t>
            </a:fld>
            <a:endParaRPr lang="it-IT"/>
          </a:p>
        </p:txBody>
      </p:sp>
      <p:sp>
        <p:nvSpPr>
          <p:cNvPr id="6" name="Footer Placeholder 5"/>
          <p:cNvSpPr>
            <a:spLocks noGrp="1"/>
          </p:cNvSpPr>
          <p:nvPr>
            <p:ph type="ftr" sz="quarter" idx="11"/>
          </p:nvPr>
        </p:nvSpPr>
        <p:spPr/>
        <p:txBody>
          <a:bodyPr/>
          <a:lstStyle/>
          <a:p>
            <a:pPr>
              <a:defRPr/>
            </a:pPr>
            <a:endParaRPr lang="it-IT"/>
          </a:p>
        </p:txBody>
      </p:sp>
      <p:sp>
        <p:nvSpPr>
          <p:cNvPr id="7" name="Slide Number Placeholder 6"/>
          <p:cNvSpPr>
            <a:spLocks noGrp="1"/>
          </p:cNvSpPr>
          <p:nvPr>
            <p:ph type="sldNum" sz="quarter" idx="12"/>
          </p:nvPr>
        </p:nvSpPr>
        <p:spPr/>
        <p:txBody>
          <a:bodyPr/>
          <a:lstStyle/>
          <a:p>
            <a:fld id="{A6480ADB-4A20-442B-9CAF-F299C71353EF}" type="slidenum">
              <a:rPr lang="it-IT" altLang="it-IT" smtClean="0"/>
              <a:pPr/>
              <a:t>‹N›</a:t>
            </a:fld>
            <a:endParaRPr lang="it-IT" altLang="it-IT"/>
          </a:p>
        </p:txBody>
      </p:sp>
    </p:spTree>
    <p:extLst>
      <p:ext uri="{BB962C8B-B14F-4D97-AF65-F5344CB8AC3E}">
        <p14:creationId xmlns:p14="http://schemas.microsoft.com/office/powerpoint/2010/main" val="15198361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pPr>
              <a:defRPr/>
            </a:pPr>
            <a:fld id="{5B389E3E-B2D7-4D20-A182-75BC32E03123}" type="datetimeFigureOut">
              <a:rPr lang="it-IT" smtClean="0"/>
              <a:pPr>
                <a:defRPr/>
              </a:pPr>
              <a:t>28/10/2024</a:t>
            </a:fld>
            <a:endParaRPr lang="it-IT"/>
          </a:p>
        </p:txBody>
      </p:sp>
      <p:sp>
        <p:nvSpPr>
          <p:cNvPr id="8" name="Footer Placeholder 7"/>
          <p:cNvSpPr>
            <a:spLocks noGrp="1"/>
          </p:cNvSpPr>
          <p:nvPr>
            <p:ph type="ftr" sz="quarter" idx="11"/>
          </p:nvPr>
        </p:nvSpPr>
        <p:spPr/>
        <p:txBody>
          <a:bodyPr/>
          <a:lstStyle/>
          <a:p>
            <a:pPr>
              <a:defRPr/>
            </a:pPr>
            <a:endParaRPr lang="it-IT"/>
          </a:p>
        </p:txBody>
      </p:sp>
      <p:sp>
        <p:nvSpPr>
          <p:cNvPr id="9" name="Slide Number Placeholder 8"/>
          <p:cNvSpPr>
            <a:spLocks noGrp="1"/>
          </p:cNvSpPr>
          <p:nvPr>
            <p:ph type="sldNum" sz="quarter" idx="12"/>
          </p:nvPr>
        </p:nvSpPr>
        <p:spPr/>
        <p:txBody>
          <a:bodyPr/>
          <a:lstStyle/>
          <a:p>
            <a:fld id="{B62C3C5C-86E4-4F33-9FE2-42054F7DF980}" type="slidenum">
              <a:rPr lang="it-IT" altLang="it-IT" smtClean="0"/>
              <a:pPr/>
              <a:t>‹N›</a:t>
            </a:fld>
            <a:endParaRPr lang="it-IT" altLang="it-IT"/>
          </a:p>
        </p:txBody>
      </p:sp>
    </p:spTree>
    <p:extLst>
      <p:ext uri="{BB962C8B-B14F-4D97-AF65-F5344CB8AC3E}">
        <p14:creationId xmlns:p14="http://schemas.microsoft.com/office/powerpoint/2010/main" val="19237402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pPr>
              <a:defRPr/>
            </a:pPr>
            <a:fld id="{5846BD72-5287-4335-B1C6-DC937FB12184}" type="datetimeFigureOut">
              <a:rPr lang="it-IT" smtClean="0"/>
              <a:pPr>
                <a:defRPr/>
              </a:pPr>
              <a:t>28/10/2024</a:t>
            </a:fld>
            <a:endParaRPr lang="it-IT"/>
          </a:p>
        </p:txBody>
      </p:sp>
      <p:sp>
        <p:nvSpPr>
          <p:cNvPr id="4" name="Footer Placeholder 3"/>
          <p:cNvSpPr>
            <a:spLocks noGrp="1"/>
          </p:cNvSpPr>
          <p:nvPr>
            <p:ph type="ftr" sz="quarter" idx="11"/>
          </p:nvPr>
        </p:nvSpPr>
        <p:spPr/>
        <p:txBody>
          <a:bodyPr/>
          <a:lstStyle/>
          <a:p>
            <a:pPr>
              <a:defRPr/>
            </a:pPr>
            <a:endParaRPr lang="it-IT"/>
          </a:p>
        </p:txBody>
      </p:sp>
      <p:sp>
        <p:nvSpPr>
          <p:cNvPr id="5" name="Slide Number Placeholder 4"/>
          <p:cNvSpPr>
            <a:spLocks noGrp="1"/>
          </p:cNvSpPr>
          <p:nvPr>
            <p:ph type="sldNum" sz="quarter" idx="12"/>
          </p:nvPr>
        </p:nvSpPr>
        <p:spPr/>
        <p:txBody>
          <a:bodyPr/>
          <a:lstStyle/>
          <a:p>
            <a:fld id="{539FA75F-F602-4222-A893-DC7E1AD499CE}" type="slidenum">
              <a:rPr lang="it-IT" altLang="it-IT" smtClean="0"/>
              <a:pPr/>
              <a:t>‹N›</a:t>
            </a:fld>
            <a:endParaRPr lang="it-IT" altLang="it-IT"/>
          </a:p>
        </p:txBody>
      </p:sp>
    </p:spTree>
    <p:extLst>
      <p:ext uri="{BB962C8B-B14F-4D97-AF65-F5344CB8AC3E}">
        <p14:creationId xmlns:p14="http://schemas.microsoft.com/office/powerpoint/2010/main" val="19258536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4BB2530-E5CA-427B-80AE-FFD6211EA2B4}" type="datetimeFigureOut">
              <a:rPr lang="it-IT" smtClean="0"/>
              <a:pPr>
                <a:defRPr/>
              </a:pPr>
              <a:t>28/10/2024</a:t>
            </a:fld>
            <a:endParaRPr lang="it-IT"/>
          </a:p>
        </p:txBody>
      </p:sp>
      <p:sp>
        <p:nvSpPr>
          <p:cNvPr id="3" name="Footer Placeholder 2"/>
          <p:cNvSpPr>
            <a:spLocks noGrp="1"/>
          </p:cNvSpPr>
          <p:nvPr>
            <p:ph type="ftr" sz="quarter" idx="11"/>
          </p:nvPr>
        </p:nvSpPr>
        <p:spPr/>
        <p:txBody>
          <a:bodyPr/>
          <a:lstStyle/>
          <a:p>
            <a:pPr>
              <a:defRPr/>
            </a:pPr>
            <a:endParaRPr lang="it-IT"/>
          </a:p>
        </p:txBody>
      </p:sp>
      <p:sp>
        <p:nvSpPr>
          <p:cNvPr id="4" name="Slide Number Placeholder 3"/>
          <p:cNvSpPr>
            <a:spLocks noGrp="1"/>
          </p:cNvSpPr>
          <p:nvPr>
            <p:ph type="sldNum" sz="quarter" idx="12"/>
          </p:nvPr>
        </p:nvSpPr>
        <p:spPr/>
        <p:txBody>
          <a:bodyPr/>
          <a:lstStyle/>
          <a:p>
            <a:fld id="{379D52C2-EF25-49B6-8FC0-B23BEF449E0A}" type="slidenum">
              <a:rPr lang="it-IT" altLang="it-IT" smtClean="0"/>
              <a:pPr/>
              <a:t>‹N›</a:t>
            </a:fld>
            <a:endParaRPr lang="it-IT" altLang="it-IT"/>
          </a:p>
        </p:txBody>
      </p:sp>
    </p:spTree>
    <p:extLst>
      <p:ext uri="{BB962C8B-B14F-4D97-AF65-F5344CB8AC3E}">
        <p14:creationId xmlns:p14="http://schemas.microsoft.com/office/powerpoint/2010/main" val="1760832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6809B4-0213-40EB-B939-5B96D1E25AB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2ED0DA0-8434-4701-8F08-48480C5EC2EB}"/>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DDB9FF3-8F0F-4150-AD1F-C1E12ECADDE6}"/>
              </a:ext>
            </a:extLst>
          </p:cNvPr>
          <p:cNvSpPr>
            <a:spLocks noGrp="1"/>
          </p:cNvSpPr>
          <p:nvPr>
            <p:ph type="dt" sz="half" idx="10"/>
          </p:nvPr>
        </p:nvSpPr>
        <p:spPr/>
        <p:txBody>
          <a:bodyPr/>
          <a:lstStyle/>
          <a:p>
            <a:pPr>
              <a:defRPr/>
            </a:pPr>
            <a:fld id="{96DA112D-36FC-41F6-B6AB-7DD9EE442DC4}" type="datetimeFigureOut">
              <a:rPr lang="it-IT" smtClean="0"/>
              <a:pPr>
                <a:defRPr/>
              </a:pPr>
              <a:t>28/10/2024</a:t>
            </a:fld>
            <a:endParaRPr lang="it-IT"/>
          </a:p>
        </p:txBody>
      </p:sp>
      <p:sp>
        <p:nvSpPr>
          <p:cNvPr id="5" name="Segnaposto piè di pagina 4">
            <a:extLst>
              <a:ext uri="{FF2B5EF4-FFF2-40B4-BE49-F238E27FC236}">
                <a16:creationId xmlns:a16="http://schemas.microsoft.com/office/drawing/2014/main" id="{3008EA35-537E-4BA2-A6E1-76F8C8923E7E}"/>
              </a:ext>
            </a:extLst>
          </p:cNvPr>
          <p:cNvSpPr>
            <a:spLocks noGrp="1"/>
          </p:cNvSpPr>
          <p:nvPr>
            <p:ph type="ftr" sz="quarter" idx="11"/>
          </p:nvPr>
        </p:nvSpPr>
        <p:spPr/>
        <p:txBody>
          <a:bodyPr/>
          <a:lstStyle/>
          <a:p>
            <a:pPr>
              <a:defRPr/>
            </a:pPr>
            <a:endParaRPr lang="it-IT"/>
          </a:p>
        </p:txBody>
      </p:sp>
      <p:sp>
        <p:nvSpPr>
          <p:cNvPr id="6" name="Segnaposto numero diapositiva 5">
            <a:extLst>
              <a:ext uri="{FF2B5EF4-FFF2-40B4-BE49-F238E27FC236}">
                <a16:creationId xmlns:a16="http://schemas.microsoft.com/office/drawing/2014/main" id="{61E814FE-47B2-4302-B34B-4986C50D5129}"/>
              </a:ext>
            </a:extLst>
          </p:cNvPr>
          <p:cNvSpPr>
            <a:spLocks noGrp="1"/>
          </p:cNvSpPr>
          <p:nvPr>
            <p:ph type="sldNum" sz="quarter" idx="12"/>
          </p:nvPr>
        </p:nvSpPr>
        <p:spPr/>
        <p:txBody>
          <a:bodyPr/>
          <a:lstStyle/>
          <a:p>
            <a:fld id="{E369A578-BD96-4E95-A936-88B6599C0A5F}" type="slidenum">
              <a:rPr lang="it-IT" altLang="it-IT" smtClean="0"/>
              <a:pPr/>
              <a:t>‹N›</a:t>
            </a:fld>
            <a:endParaRPr lang="it-IT" altLang="it-IT"/>
          </a:p>
        </p:txBody>
      </p:sp>
    </p:spTree>
    <p:extLst>
      <p:ext uri="{BB962C8B-B14F-4D97-AF65-F5344CB8AC3E}">
        <p14:creationId xmlns:p14="http://schemas.microsoft.com/office/powerpoint/2010/main" val="40689696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pPr>
              <a:defRPr/>
            </a:pPr>
            <a:fld id="{7967FB09-7332-4BBC-A1DA-85AB58E71935}" type="datetimeFigureOut">
              <a:rPr lang="it-IT" smtClean="0"/>
              <a:pPr>
                <a:defRPr/>
              </a:pPr>
              <a:t>28/10/2024</a:t>
            </a:fld>
            <a:endParaRPr lang="it-IT"/>
          </a:p>
        </p:txBody>
      </p:sp>
      <p:sp>
        <p:nvSpPr>
          <p:cNvPr id="6" name="Footer Placeholder 5"/>
          <p:cNvSpPr>
            <a:spLocks noGrp="1"/>
          </p:cNvSpPr>
          <p:nvPr>
            <p:ph type="ftr" sz="quarter" idx="11"/>
          </p:nvPr>
        </p:nvSpPr>
        <p:spPr/>
        <p:txBody>
          <a:bodyPr/>
          <a:lstStyle/>
          <a:p>
            <a:pPr>
              <a:defRPr/>
            </a:pPr>
            <a:endParaRPr lang="it-IT"/>
          </a:p>
        </p:txBody>
      </p:sp>
      <p:sp>
        <p:nvSpPr>
          <p:cNvPr id="7" name="Slide Number Placeholder 6"/>
          <p:cNvSpPr>
            <a:spLocks noGrp="1"/>
          </p:cNvSpPr>
          <p:nvPr>
            <p:ph type="sldNum" sz="quarter" idx="12"/>
          </p:nvPr>
        </p:nvSpPr>
        <p:spPr/>
        <p:txBody>
          <a:bodyPr/>
          <a:lstStyle/>
          <a:p>
            <a:fld id="{A37C6BEC-5C05-4F79-A4BA-5324BACF7189}" type="slidenum">
              <a:rPr lang="it-IT" altLang="it-IT" smtClean="0"/>
              <a:pPr/>
              <a:t>‹N›</a:t>
            </a:fld>
            <a:endParaRPr lang="it-IT" altLang="it-IT"/>
          </a:p>
        </p:txBody>
      </p:sp>
    </p:spTree>
    <p:extLst>
      <p:ext uri="{BB962C8B-B14F-4D97-AF65-F5344CB8AC3E}">
        <p14:creationId xmlns:p14="http://schemas.microsoft.com/office/powerpoint/2010/main" val="26514532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pPr>
              <a:defRPr/>
            </a:pPr>
            <a:fld id="{D2F977DD-6C9B-4D2C-BCBE-4C1EDFC2420E}" type="datetimeFigureOut">
              <a:rPr lang="it-IT" smtClean="0"/>
              <a:pPr>
                <a:defRPr/>
              </a:pPr>
              <a:t>28/10/2024</a:t>
            </a:fld>
            <a:endParaRPr lang="it-IT"/>
          </a:p>
        </p:txBody>
      </p:sp>
      <p:sp>
        <p:nvSpPr>
          <p:cNvPr id="6" name="Footer Placeholder 5"/>
          <p:cNvSpPr>
            <a:spLocks noGrp="1"/>
          </p:cNvSpPr>
          <p:nvPr>
            <p:ph type="ftr" sz="quarter" idx="11"/>
          </p:nvPr>
        </p:nvSpPr>
        <p:spPr/>
        <p:txBody>
          <a:bodyPr/>
          <a:lstStyle/>
          <a:p>
            <a:pPr>
              <a:defRPr/>
            </a:pPr>
            <a:endParaRPr lang="it-IT"/>
          </a:p>
        </p:txBody>
      </p:sp>
      <p:sp>
        <p:nvSpPr>
          <p:cNvPr id="7" name="Slide Number Placeholder 6"/>
          <p:cNvSpPr>
            <a:spLocks noGrp="1"/>
          </p:cNvSpPr>
          <p:nvPr>
            <p:ph type="sldNum" sz="quarter" idx="12"/>
          </p:nvPr>
        </p:nvSpPr>
        <p:spPr/>
        <p:txBody>
          <a:bodyPr/>
          <a:lstStyle/>
          <a:p>
            <a:fld id="{A6480ADB-4A20-442B-9CAF-F299C71353EF}" type="slidenum">
              <a:rPr lang="it-IT" altLang="it-IT" smtClean="0"/>
              <a:pPr/>
              <a:t>‹N›</a:t>
            </a:fld>
            <a:endParaRPr lang="it-IT" altLang="it-IT"/>
          </a:p>
        </p:txBody>
      </p:sp>
    </p:spTree>
    <p:extLst>
      <p:ext uri="{BB962C8B-B14F-4D97-AF65-F5344CB8AC3E}">
        <p14:creationId xmlns:p14="http://schemas.microsoft.com/office/powerpoint/2010/main" val="13789608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fld id="{D2F977DD-6C9B-4D2C-BCBE-4C1EDFC2420E}" type="datetimeFigureOut">
              <a:rPr lang="it-IT" smtClean="0"/>
              <a:pPr>
                <a:defRPr/>
              </a:pPr>
              <a:t>28/10/2024</a:t>
            </a:fld>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fld id="{A6480ADB-4A20-442B-9CAF-F299C71353EF}" type="slidenum">
              <a:rPr lang="it-IT" altLang="it-IT" smtClean="0"/>
              <a:pPr/>
              <a:t>‹N›</a:t>
            </a:fld>
            <a:endParaRPr lang="it-IT" altLang="it-IT"/>
          </a:p>
        </p:txBody>
      </p:sp>
    </p:spTree>
    <p:extLst>
      <p:ext uri="{BB962C8B-B14F-4D97-AF65-F5344CB8AC3E}">
        <p14:creationId xmlns:p14="http://schemas.microsoft.com/office/powerpoint/2010/main" val="38807031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fld id="{D2F977DD-6C9B-4D2C-BCBE-4C1EDFC2420E}" type="datetimeFigureOut">
              <a:rPr lang="it-IT" smtClean="0"/>
              <a:pPr>
                <a:defRPr/>
              </a:pPr>
              <a:t>28/10/2024</a:t>
            </a:fld>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fld id="{A6480ADB-4A20-442B-9CAF-F299C71353EF}" type="slidenum">
              <a:rPr lang="it-IT" altLang="it-IT" smtClean="0"/>
              <a:pPr/>
              <a:t>‹N›</a:t>
            </a:fld>
            <a:endParaRPr lang="it-IT" altLang="it-IT"/>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006976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fld id="{D2F977DD-6C9B-4D2C-BCBE-4C1EDFC2420E}" type="datetimeFigureOut">
              <a:rPr lang="it-IT" smtClean="0"/>
              <a:pPr>
                <a:defRPr/>
              </a:pPr>
              <a:t>28/10/2024</a:t>
            </a:fld>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fld id="{A6480ADB-4A20-442B-9CAF-F299C71353EF}" type="slidenum">
              <a:rPr lang="it-IT" altLang="it-IT" smtClean="0"/>
              <a:pPr/>
              <a:t>‹N›</a:t>
            </a:fld>
            <a:endParaRPr lang="it-IT" altLang="it-IT"/>
          </a:p>
        </p:txBody>
      </p:sp>
    </p:spTree>
    <p:extLst>
      <p:ext uri="{BB962C8B-B14F-4D97-AF65-F5344CB8AC3E}">
        <p14:creationId xmlns:p14="http://schemas.microsoft.com/office/powerpoint/2010/main" val="29212218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fld id="{D2F977DD-6C9B-4D2C-BCBE-4C1EDFC2420E}" type="datetimeFigureOut">
              <a:rPr lang="it-IT" smtClean="0"/>
              <a:pPr>
                <a:defRPr/>
              </a:pPr>
              <a:t>28/10/2024</a:t>
            </a:fld>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fld id="{A6480ADB-4A20-442B-9CAF-F299C71353EF}" type="slidenum">
              <a:rPr lang="it-IT" altLang="it-IT" smtClean="0"/>
              <a:pPr/>
              <a:t>‹N›</a:t>
            </a:fld>
            <a:endParaRPr lang="it-IT" altLang="it-IT"/>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7166649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fld id="{D2F977DD-6C9B-4D2C-BCBE-4C1EDFC2420E}" type="datetimeFigureOut">
              <a:rPr lang="it-IT" smtClean="0"/>
              <a:pPr>
                <a:defRPr/>
              </a:pPr>
              <a:t>28/10/2024</a:t>
            </a:fld>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fld id="{A6480ADB-4A20-442B-9CAF-F299C71353EF}" type="slidenum">
              <a:rPr lang="it-IT" altLang="it-IT" smtClean="0"/>
              <a:pPr/>
              <a:t>‹N›</a:t>
            </a:fld>
            <a:endParaRPr lang="it-IT" altLang="it-IT"/>
          </a:p>
        </p:txBody>
      </p:sp>
    </p:spTree>
    <p:extLst>
      <p:ext uri="{BB962C8B-B14F-4D97-AF65-F5344CB8AC3E}">
        <p14:creationId xmlns:p14="http://schemas.microsoft.com/office/powerpoint/2010/main" val="13870275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pPr>
              <a:defRPr/>
            </a:pPr>
            <a:fld id="{F3AFB75C-B36B-4E9D-BAF7-0616D23FDBF1}" type="datetimeFigureOut">
              <a:rPr lang="it-IT" smtClean="0"/>
              <a:pPr>
                <a:defRPr/>
              </a:pPr>
              <a:t>28/10/2024</a:t>
            </a:fld>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fld id="{308496A7-BB55-48CD-ACCF-E02947804590}" type="slidenum">
              <a:rPr lang="it-IT" altLang="it-IT" smtClean="0"/>
              <a:pPr/>
              <a:t>‹N›</a:t>
            </a:fld>
            <a:endParaRPr lang="it-IT" altLang="it-IT"/>
          </a:p>
        </p:txBody>
      </p:sp>
    </p:spTree>
    <p:extLst>
      <p:ext uri="{BB962C8B-B14F-4D97-AF65-F5344CB8AC3E}">
        <p14:creationId xmlns:p14="http://schemas.microsoft.com/office/powerpoint/2010/main" val="338286641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pPr>
              <a:defRPr/>
            </a:pPr>
            <a:fld id="{F2DEE628-4873-47DB-A869-4C1A380AA897}" type="datetimeFigureOut">
              <a:rPr lang="it-IT" smtClean="0"/>
              <a:pPr>
                <a:defRPr/>
              </a:pPr>
              <a:t>28/10/2024</a:t>
            </a:fld>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fld id="{D9DB175E-A75B-40A4-8888-96A9EDCFAAE9}" type="slidenum">
              <a:rPr lang="it-IT" altLang="it-IT" smtClean="0"/>
              <a:pPr/>
              <a:t>‹N›</a:t>
            </a:fld>
            <a:endParaRPr lang="it-IT" altLang="it-IT"/>
          </a:p>
        </p:txBody>
      </p:sp>
    </p:spTree>
    <p:extLst>
      <p:ext uri="{BB962C8B-B14F-4D97-AF65-F5344CB8AC3E}">
        <p14:creationId xmlns:p14="http://schemas.microsoft.com/office/powerpoint/2010/main" val="18847559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Intestazione sezion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1205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ECB5B44-84B3-4224-957E-71E8BF51C586}"/>
              </a:ext>
            </a:extLst>
          </p:cNvPr>
          <p:cNvSpPr>
            <a:spLocks noGrp="1"/>
          </p:cNvSpPr>
          <p:nvPr>
            <p:ph type="title"/>
          </p:nvPr>
        </p:nvSpPr>
        <p:spPr>
          <a:xfrm>
            <a:off x="623888" y="1709739"/>
            <a:ext cx="7886700" cy="2852737"/>
          </a:xfrm>
        </p:spPr>
        <p:txBody>
          <a:bodyPr anchor="b"/>
          <a:lstStyle>
            <a:lvl1pPr>
              <a:defRPr sz="45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59030641-674D-4688-B89E-CF89D9E4EC2B}"/>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6E7C02C8-2C52-472A-9BCF-1B2908BF2AFA}"/>
              </a:ext>
            </a:extLst>
          </p:cNvPr>
          <p:cNvSpPr>
            <a:spLocks noGrp="1"/>
          </p:cNvSpPr>
          <p:nvPr>
            <p:ph type="dt" sz="half" idx="10"/>
          </p:nvPr>
        </p:nvSpPr>
        <p:spPr/>
        <p:txBody>
          <a:bodyPr/>
          <a:lstStyle/>
          <a:p>
            <a:pPr>
              <a:defRPr/>
            </a:pPr>
            <a:fld id="{B4CD14E0-2CCA-45F7-84DF-66BC916CA885}" type="datetimeFigureOut">
              <a:rPr lang="it-IT" smtClean="0"/>
              <a:pPr>
                <a:defRPr/>
              </a:pPr>
              <a:t>28/10/2024</a:t>
            </a:fld>
            <a:endParaRPr lang="it-IT"/>
          </a:p>
        </p:txBody>
      </p:sp>
      <p:sp>
        <p:nvSpPr>
          <p:cNvPr id="5" name="Segnaposto piè di pagina 4">
            <a:extLst>
              <a:ext uri="{FF2B5EF4-FFF2-40B4-BE49-F238E27FC236}">
                <a16:creationId xmlns:a16="http://schemas.microsoft.com/office/drawing/2014/main" id="{768507F6-E732-4F29-972F-C62A4BAA9230}"/>
              </a:ext>
            </a:extLst>
          </p:cNvPr>
          <p:cNvSpPr>
            <a:spLocks noGrp="1"/>
          </p:cNvSpPr>
          <p:nvPr>
            <p:ph type="ftr" sz="quarter" idx="11"/>
          </p:nvPr>
        </p:nvSpPr>
        <p:spPr/>
        <p:txBody>
          <a:bodyPr/>
          <a:lstStyle/>
          <a:p>
            <a:pPr>
              <a:defRPr/>
            </a:pPr>
            <a:endParaRPr lang="it-IT"/>
          </a:p>
        </p:txBody>
      </p:sp>
      <p:sp>
        <p:nvSpPr>
          <p:cNvPr id="6" name="Segnaposto numero diapositiva 5">
            <a:extLst>
              <a:ext uri="{FF2B5EF4-FFF2-40B4-BE49-F238E27FC236}">
                <a16:creationId xmlns:a16="http://schemas.microsoft.com/office/drawing/2014/main" id="{D36FB487-6346-4173-84FC-673C13EB2E2F}"/>
              </a:ext>
            </a:extLst>
          </p:cNvPr>
          <p:cNvSpPr>
            <a:spLocks noGrp="1"/>
          </p:cNvSpPr>
          <p:nvPr>
            <p:ph type="sldNum" sz="quarter" idx="12"/>
          </p:nvPr>
        </p:nvSpPr>
        <p:spPr/>
        <p:txBody>
          <a:bodyPr/>
          <a:lstStyle/>
          <a:p>
            <a:fld id="{D8EB85C4-4E12-419A-BB86-C312CC869BF4}" type="slidenum">
              <a:rPr lang="it-IT" altLang="it-IT" smtClean="0"/>
              <a:pPr/>
              <a:t>‹N›</a:t>
            </a:fld>
            <a:endParaRPr lang="it-IT" altLang="it-IT"/>
          </a:p>
        </p:txBody>
      </p:sp>
    </p:spTree>
    <p:extLst>
      <p:ext uri="{BB962C8B-B14F-4D97-AF65-F5344CB8AC3E}">
        <p14:creationId xmlns:p14="http://schemas.microsoft.com/office/powerpoint/2010/main" val="369955073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spTree>
    <p:extLst>
      <p:ext uri="{BB962C8B-B14F-4D97-AF65-F5344CB8AC3E}">
        <p14:creationId xmlns:p14="http://schemas.microsoft.com/office/powerpoint/2010/main" val="38856860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249227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Intestazione sezion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182752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Tree>
    <p:extLst>
      <p:ext uri="{BB962C8B-B14F-4D97-AF65-F5344CB8AC3E}">
        <p14:creationId xmlns:p14="http://schemas.microsoft.com/office/powerpoint/2010/main" val="232517913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Tree>
    <p:extLst>
      <p:ext uri="{BB962C8B-B14F-4D97-AF65-F5344CB8AC3E}">
        <p14:creationId xmlns:p14="http://schemas.microsoft.com/office/powerpoint/2010/main" val="234862124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205599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a:extLst>
              <a:ext uri="{FF2B5EF4-FFF2-40B4-BE49-F238E27FC236}">
                <a16:creationId xmlns:a16="http://schemas.microsoft.com/office/drawing/2014/main" id="{A8B57016-CEF1-1EB4-9F31-9F5E149C3DC6}"/>
              </a:ext>
            </a:extLst>
          </p:cNvPr>
          <p:cNvSpPr>
            <a:spLocks noGrp="1"/>
          </p:cNvSpPr>
          <p:nvPr>
            <p:ph type="dt" sz="half" idx="10"/>
          </p:nvPr>
        </p:nvSpPr>
        <p:spPr>
          <a:xfrm>
            <a:off x="628650" y="6356351"/>
            <a:ext cx="2057400" cy="365125"/>
          </a:xfrm>
          <a:prstGeom prst="rect">
            <a:avLst/>
          </a:prstGeom>
        </p:spPr>
        <p:txBody>
          <a:bodyPr/>
          <a:lstStyle>
            <a:lvl1pPr>
              <a:defRPr/>
            </a:lvl1pPr>
          </a:lstStyle>
          <a:p>
            <a:pPr>
              <a:defRPr/>
            </a:pPr>
            <a:endParaRPr lang="it-IT" dirty="0"/>
          </a:p>
        </p:txBody>
      </p:sp>
      <p:sp>
        <p:nvSpPr>
          <p:cNvPr id="3" name="Segnaposto piè di pagina 4">
            <a:extLst>
              <a:ext uri="{FF2B5EF4-FFF2-40B4-BE49-F238E27FC236}">
                <a16:creationId xmlns:a16="http://schemas.microsoft.com/office/drawing/2014/main" id="{A682A6F4-4068-552F-94BF-2D7008F3E2D5}"/>
              </a:ext>
            </a:extLst>
          </p:cNvPr>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it-IT"/>
          </a:p>
        </p:txBody>
      </p:sp>
      <p:sp>
        <p:nvSpPr>
          <p:cNvPr id="4" name="Segnaposto numero diapositiva 5">
            <a:extLst>
              <a:ext uri="{FF2B5EF4-FFF2-40B4-BE49-F238E27FC236}">
                <a16:creationId xmlns:a16="http://schemas.microsoft.com/office/drawing/2014/main" id="{A2B26A8D-E6DA-31B2-4A18-3EF2440A15EB}"/>
              </a:ext>
            </a:extLst>
          </p:cNvPr>
          <p:cNvSpPr>
            <a:spLocks noGrp="1"/>
          </p:cNvSpPr>
          <p:nvPr>
            <p:ph type="sldNum" sz="quarter" idx="12"/>
          </p:nvPr>
        </p:nvSpPr>
        <p:spPr>
          <a:xfrm>
            <a:off x="6457950" y="6356351"/>
            <a:ext cx="20574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8254D634-6BFF-4C7E-869C-E7672BD282BB}" type="slidenum">
              <a:rPr lang="it-IT" altLang="it-IT"/>
              <a:pPr>
                <a:defRPr/>
              </a:pPr>
              <a:t>‹N›</a:t>
            </a:fld>
            <a:endParaRPr lang="it-IT" altLang="it-IT"/>
          </a:p>
        </p:txBody>
      </p:sp>
    </p:spTree>
    <p:extLst>
      <p:ext uri="{BB962C8B-B14F-4D97-AF65-F5344CB8AC3E}">
        <p14:creationId xmlns:p14="http://schemas.microsoft.com/office/powerpoint/2010/main" val="18990572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29841" y="457200"/>
            <a:ext cx="2949178" cy="1600200"/>
          </a:xfrm>
          <a:prstGeom prst="rect">
            <a:avLst/>
          </a:prstGeom>
        </p:spPr>
        <p:txBody>
          <a:bodyPr anchor="b"/>
          <a:lstStyle>
            <a:lvl1pPr>
              <a:defRPr sz="2400"/>
            </a:lvl1pPr>
          </a:lstStyle>
          <a:p>
            <a:r>
              <a:rPr lang="it-IT"/>
              <a:t>Fare clic per modificare lo stile del titolo</a:t>
            </a:r>
          </a:p>
        </p:txBody>
      </p:sp>
      <p:sp>
        <p:nvSpPr>
          <p:cNvPr id="3" name="Segnaposto contenuto 2"/>
          <p:cNvSpPr>
            <a:spLocks noGrp="1"/>
          </p:cNvSpPr>
          <p:nvPr>
            <p:ph idx="1"/>
          </p:nvPr>
        </p:nvSpPr>
        <p:spPr>
          <a:xfrm>
            <a:off x="3887391" y="987426"/>
            <a:ext cx="4629150" cy="4873625"/>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Modifica gli stili del testo dello schema</a:t>
            </a:r>
          </a:p>
        </p:txBody>
      </p:sp>
      <p:sp>
        <p:nvSpPr>
          <p:cNvPr id="5" name="Segnaposto data 3">
            <a:extLst>
              <a:ext uri="{FF2B5EF4-FFF2-40B4-BE49-F238E27FC236}">
                <a16:creationId xmlns:a16="http://schemas.microsoft.com/office/drawing/2014/main" id="{E6B6A674-2F83-B50A-4F0E-D878E8EBC557}"/>
              </a:ext>
            </a:extLst>
          </p:cNvPr>
          <p:cNvSpPr>
            <a:spLocks noGrp="1"/>
          </p:cNvSpPr>
          <p:nvPr>
            <p:ph type="dt" sz="half" idx="10"/>
          </p:nvPr>
        </p:nvSpPr>
        <p:spPr>
          <a:xfrm>
            <a:off x="628650" y="6356351"/>
            <a:ext cx="2057400" cy="365125"/>
          </a:xfrm>
          <a:prstGeom prst="rect">
            <a:avLst/>
          </a:prstGeom>
        </p:spPr>
        <p:txBody>
          <a:bodyPr/>
          <a:lstStyle>
            <a:lvl1pPr>
              <a:defRPr/>
            </a:lvl1pPr>
          </a:lstStyle>
          <a:p>
            <a:pPr>
              <a:defRPr/>
            </a:pPr>
            <a:endParaRPr lang="it-IT" dirty="0"/>
          </a:p>
        </p:txBody>
      </p:sp>
      <p:sp>
        <p:nvSpPr>
          <p:cNvPr id="6" name="Segnaposto piè di pagina 4">
            <a:extLst>
              <a:ext uri="{FF2B5EF4-FFF2-40B4-BE49-F238E27FC236}">
                <a16:creationId xmlns:a16="http://schemas.microsoft.com/office/drawing/2014/main" id="{28038704-7879-5CA6-9727-2E5494BCEBEB}"/>
              </a:ext>
            </a:extLst>
          </p:cNvPr>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it-IT"/>
          </a:p>
        </p:txBody>
      </p:sp>
      <p:sp>
        <p:nvSpPr>
          <p:cNvPr id="7" name="Segnaposto numero diapositiva 5">
            <a:extLst>
              <a:ext uri="{FF2B5EF4-FFF2-40B4-BE49-F238E27FC236}">
                <a16:creationId xmlns:a16="http://schemas.microsoft.com/office/drawing/2014/main" id="{EFFEFDF2-2C18-5E4A-8390-3A4D6CE9E54A}"/>
              </a:ext>
            </a:extLst>
          </p:cNvPr>
          <p:cNvSpPr>
            <a:spLocks noGrp="1"/>
          </p:cNvSpPr>
          <p:nvPr>
            <p:ph type="sldNum" sz="quarter" idx="12"/>
          </p:nvPr>
        </p:nvSpPr>
        <p:spPr>
          <a:xfrm>
            <a:off x="6457950" y="6356351"/>
            <a:ext cx="20574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364E9137-C60B-4A6C-A3A6-7034C0ACAACF}" type="slidenum">
              <a:rPr lang="it-IT" altLang="it-IT"/>
              <a:pPr>
                <a:defRPr/>
              </a:pPr>
              <a:t>‹N›</a:t>
            </a:fld>
            <a:endParaRPr lang="it-IT" altLang="it-IT"/>
          </a:p>
        </p:txBody>
      </p:sp>
    </p:spTree>
    <p:extLst>
      <p:ext uri="{BB962C8B-B14F-4D97-AF65-F5344CB8AC3E}">
        <p14:creationId xmlns:p14="http://schemas.microsoft.com/office/powerpoint/2010/main" val="174766106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29841" y="457200"/>
            <a:ext cx="2949178" cy="1600200"/>
          </a:xfrm>
          <a:prstGeom prst="rect">
            <a:avLst/>
          </a:prstGeom>
        </p:spPr>
        <p:txBody>
          <a:bodyPr anchor="b"/>
          <a:lstStyle>
            <a:lvl1pPr>
              <a:defRPr sz="2400"/>
            </a:lvl1pPr>
          </a:lstStyle>
          <a:p>
            <a:r>
              <a:rPr lang="it-IT"/>
              <a:t>Fare clic per modificare lo stile del titolo</a:t>
            </a:r>
          </a:p>
        </p:txBody>
      </p:sp>
      <p:sp>
        <p:nvSpPr>
          <p:cNvPr id="3" name="Segnaposto immagine 2"/>
          <p:cNvSpPr>
            <a:spLocks noGrp="1"/>
          </p:cNvSpPr>
          <p:nvPr>
            <p:ph type="pic" idx="1"/>
          </p:nvPr>
        </p:nvSpPr>
        <p:spPr>
          <a:xfrm>
            <a:off x="3887391" y="987426"/>
            <a:ext cx="4629150" cy="4873625"/>
          </a:xfrm>
          <a:prstGeom prst="rect">
            <a:avLst/>
          </a:prstGeo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it-IT" noProof="0" dirty="0"/>
          </a:p>
        </p:txBody>
      </p:sp>
      <p:sp>
        <p:nvSpPr>
          <p:cNvPr id="4" name="Segnaposto testo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Modifica gli stili del testo dello schema</a:t>
            </a:r>
          </a:p>
        </p:txBody>
      </p:sp>
      <p:sp>
        <p:nvSpPr>
          <p:cNvPr id="5" name="Segnaposto data 3">
            <a:extLst>
              <a:ext uri="{FF2B5EF4-FFF2-40B4-BE49-F238E27FC236}">
                <a16:creationId xmlns:a16="http://schemas.microsoft.com/office/drawing/2014/main" id="{90CB79F4-6222-4622-B0A1-5C2D4D8B02A0}"/>
              </a:ext>
            </a:extLst>
          </p:cNvPr>
          <p:cNvSpPr>
            <a:spLocks noGrp="1"/>
          </p:cNvSpPr>
          <p:nvPr>
            <p:ph type="dt" sz="half" idx="10"/>
          </p:nvPr>
        </p:nvSpPr>
        <p:spPr>
          <a:xfrm>
            <a:off x="628650" y="6356351"/>
            <a:ext cx="2057400" cy="365125"/>
          </a:xfrm>
          <a:prstGeom prst="rect">
            <a:avLst/>
          </a:prstGeom>
        </p:spPr>
        <p:txBody>
          <a:bodyPr/>
          <a:lstStyle>
            <a:lvl1pPr>
              <a:defRPr/>
            </a:lvl1pPr>
          </a:lstStyle>
          <a:p>
            <a:pPr>
              <a:defRPr/>
            </a:pPr>
            <a:endParaRPr lang="it-IT" dirty="0"/>
          </a:p>
        </p:txBody>
      </p:sp>
      <p:sp>
        <p:nvSpPr>
          <p:cNvPr id="6" name="Segnaposto piè di pagina 4">
            <a:extLst>
              <a:ext uri="{FF2B5EF4-FFF2-40B4-BE49-F238E27FC236}">
                <a16:creationId xmlns:a16="http://schemas.microsoft.com/office/drawing/2014/main" id="{100C0F6B-8084-2B87-E755-1110133E5413}"/>
              </a:ext>
            </a:extLst>
          </p:cNvPr>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it-IT"/>
          </a:p>
        </p:txBody>
      </p:sp>
      <p:sp>
        <p:nvSpPr>
          <p:cNvPr id="7" name="Segnaposto numero diapositiva 5">
            <a:extLst>
              <a:ext uri="{FF2B5EF4-FFF2-40B4-BE49-F238E27FC236}">
                <a16:creationId xmlns:a16="http://schemas.microsoft.com/office/drawing/2014/main" id="{662DA604-1CDF-2556-6583-754894D83899}"/>
              </a:ext>
            </a:extLst>
          </p:cNvPr>
          <p:cNvSpPr>
            <a:spLocks noGrp="1"/>
          </p:cNvSpPr>
          <p:nvPr>
            <p:ph type="sldNum" sz="quarter" idx="12"/>
          </p:nvPr>
        </p:nvSpPr>
        <p:spPr>
          <a:xfrm>
            <a:off x="6457950" y="6356351"/>
            <a:ext cx="20574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046F083F-5C8D-4E3D-9672-5B2154F2ECFC}" type="slidenum">
              <a:rPr lang="it-IT" altLang="it-IT"/>
              <a:pPr>
                <a:defRPr/>
              </a:pPr>
              <a:t>‹N›</a:t>
            </a:fld>
            <a:endParaRPr lang="it-IT" altLang="it-IT"/>
          </a:p>
        </p:txBody>
      </p:sp>
    </p:spTree>
    <p:extLst>
      <p:ext uri="{BB962C8B-B14F-4D97-AF65-F5344CB8AC3E}">
        <p14:creationId xmlns:p14="http://schemas.microsoft.com/office/powerpoint/2010/main" val="358276859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628650" y="365126"/>
            <a:ext cx="7886700" cy="1325563"/>
          </a:xfrm>
          <a:prstGeom prst="rect">
            <a:avLst/>
          </a:prstGeom>
        </p:spPr>
        <p:txBody>
          <a:bodyPr/>
          <a:lstStyle/>
          <a:p>
            <a:r>
              <a:rPr lang="it-IT"/>
              <a:t>Fare clic per modificare lo stile del titolo</a:t>
            </a:r>
          </a:p>
        </p:txBody>
      </p:sp>
      <p:sp>
        <p:nvSpPr>
          <p:cNvPr id="3" name="Segnaposto testo verticale 2"/>
          <p:cNvSpPr>
            <a:spLocks noGrp="1"/>
          </p:cNvSpPr>
          <p:nvPr>
            <p:ph type="body" orient="vert" idx="1"/>
          </p:nvPr>
        </p:nvSpPr>
        <p:spPr>
          <a:xfrm>
            <a:off x="628650" y="1825625"/>
            <a:ext cx="7886700" cy="4351338"/>
          </a:xfrm>
          <a:prstGeom prst="rect">
            <a:avLst/>
          </a:prstGeo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271DC3F-A404-CF83-42A3-F462DDC40E1F}"/>
              </a:ext>
            </a:extLst>
          </p:cNvPr>
          <p:cNvSpPr>
            <a:spLocks noGrp="1"/>
          </p:cNvSpPr>
          <p:nvPr>
            <p:ph type="dt" sz="half" idx="10"/>
          </p:nvPr>
        </p:nvSpPr>
        <p:spPr>
          <a:xfrm>
            <a:off x="628650" y="6356351"/>
            <a:ext cx="2057400" cy="365125"/>
          </a:xfrm>
          <a:prstGeom prst="rect">
            <a:avLst/>
          </a:prstGeom>
        </p:spPr>
        <p:txBody>
          <a:bodyPr/>
          <a:lstStyle>
            <a:lvl1pPr>
              <a:defRPr/>
            </a:lvl1pPr>
          </a:lstStyle>
          <a:p>
            <a:pPr>
              <a:defRPr/>
            </a:pPr>
            <a:endParaRPr lang="it-IT" dirty="0"/>
          </a:p>
        </p:txBody>
      </p:sp>
      <p:sp>
        <p:nvSpPr>
          <p:cNvPr id="5" name="Segnaposto piè di pagina 4">
            <a:extLst>
              <a:ext uri="{FF2B5EF4-FFF2-40B4-BE49-F238E27FC236}">
                <a16:creationId xmlns:a16="http://schemas.microsoft.com/office/drawing/2014/main" id="{AD29B556-D136-3886-B954-895A9A6B6E63}"/>
              </a:ext>
            </a:extLst>
          </p:cNvPr>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D05518C1-EE11-9AB3-5375-2CCB5959AC2C}"/>
              </a:ext>
            </a:extLst>
          </p:cNvPr>
          <p:cNvSpPr>
            <a:spLocks noGrp="1"/>
          </p:cNvSpPr>
          <p:nvPr>
            <p:ph type="sldNum" sz="quarter" idx="12"/>
          </p:nvPr>
        </p:nvSpPr>
        <p:spPr>
          <a:xfrm>
            <a:off x="6457950" y="6356351"/>
            <a:ext cx="20574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9A4078A7-E6A6-4242-A1DA-8D1E2FEEB34A}" type="slidenum">
              <a:rPr lang="it-IT" altLang="it-IT"/>
              <a:pPr>
                <a:defRPr/>
              </a:pPr>
              <a:t>‹N›</a:t>
            </a:fld>
            <a:endParaRPr lang="it-IT" altLang="it-IT"/>
          </a:p>
        </p:txBody>
      </p:sp>
    </p:spTree>
    <p:extLst>
      <p:ext uri="{BB962C8B-B14F-4D97-AF65-F5344CB8AC3E}">
        <p14:creationId xmlns:p14="http://schemas.microsoft.com/office/powerpoint/2010/main" val="2557707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7F5CFE-B440-4B69-8CBE-4360A7A9D895}"/>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ED16836-6BC1-4FCA-AC22-622A48F708CC}"/>
              </a:ext>
            </a:extLst>
          </p:cNvPr>
          <p:cNvSpPr>
            <a:spLocks noGrp="1"/>
          </p:cNvSpPr>
          <p:nvPr>
            <p:ph sz="half" idx="1"/>
          </p:nvPr>
        </p:nvSpPr>
        <p:spPr>
          <a:xfrm>
            <a:off x="628650" y="1825625"/>
            <a:ext cx="38862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3A968956-AB33-4CFA-82CB-7FE37964AB4A}"/>
              </a:ext>
            </a:extLst>
          </p:cNvPr>
          <p:cNvSpPr>
            <a:spLocks noGrp="1"/>
          </p:cNvSpPr>
          <p:nvPr>
            <p:ph sz="half" idx="2"/>
          </p:nvPr>
        </p:nvSpPr>
        <p:spPr>
          <a:xfrm>
            <a:off x="4629150" y="1825625"/>
            <a:ext cx="38862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4136EB38-C56C-47DB-80AA-63F7C991C343}"/>
              </a:ext>
            </a:extLst>
          </p:cNvPr>
          <p:cNvSpPr>
            <a:spLocks noGrp="1"/>
          </p:cNvSpPr>
          <p:nvPr>
            <p:ph type="dt" sz="half" idx="10"/>
          </p:nvPr>
        </p:nvSpPr>
        <p:spPr/>
        <p:txBody>
          <a:bodyPr/>
          <a:lstStyle/>
          <a:p>
            <a:pPr>
              <a:defRPr/>
            </a:pPr>
            <a:fld id="{040E88D8-507E-4711-A77F-7E4C6A78E67F}" type="datetimeFigureOut">
              <a:rPr lang="it-IT" smtClean="0"/>
              <a:pPr>
                <a:defRPr/>
              </a:pPr>
              <a:t>28/10/2024</a:t>
            </a:fld>
            <a:endParaRPr lang="it-IT"/>
          </a:p>
        </p:txBody>
      </p:sp>
      <p:sp>
        <p:nvSpPr>
          <p:cNvPr id="6" name="Segnaposto piè di pagina 5">
            <a:extLst>
              <a:ext uri="{FF2B5EF4-FFF2-40B4-BE49-F238E27FC236}">
                <a16:creationId xmlns:a16="http://schemas.microsoft.com/office/drawing/2014/main" id="{65BE9ACD-F1CD-4111-88E1-ACC65AA5786F}"/>
              </a:ext>
            </a:extLst>
          </p:cNvPr>
          <p:cNvSpPr>
            <a:spLocks noGrp="1"/>
          </p:cNvSpPr>
          <p:nvPr>
            <p:ph type="ftr" sz="quarter" idx="11"/>
          </p:nvPr>
        </p:nvSpPr>
        <p:spPr/>
        <p:txBody>
          <a:bodyPr/>
          <a:lstStyle/>
          <a:p>
            <a:pPr>
              <a:defRPr/>
            </a:pPr>
            <a:endParaRPr lang="it-IT"/>
          </a:p>
        </p:txBody>
      </p:sp>
      <p:sp>
        <p:nvSpPr>
          <p:cNvPr id="7" name="Segnaposto numero diapositiva 6">
            <a:extLst>
              <a:ext uri="{FF2B5EF4-FFF2-40B4-BE49-F238E27FC236}">
                <a16:creationId xmlns:a16="http://schemas.microsoft.com/office/drawing/2014/main" id="{647B661A-26EC-410E-9B97-79E721591C87}"/>
              </a:ext>
            </a:extLst>
          </p:cNvPr>
          <p:cNvSpPr>
            <a:spLocks noGrp="1"/>
          </p:cNvSpPr>
          <p:nvPr>
            <p:ph type="sldNum" sz="quarter" idx="12"/>
          </p:nvPr>
        </p:nvSpPr>
        <p:spPr/>
        <p:txBody>
          <a:bodyPr/>
          <a:lstStyle/>
          <a:p>
            <a:fld id="{9510C7CE-00AE-4049-937F-B3E7143DB466}" type="slidenum">
              <a:rPr lang="it-IT" altLang="it-IT" smtClean="0"/>
              <a:pPr/>
              <a:t>‹N›</a:t>
            </a:fld>
            <a:endParaRPr lang="it-IT" altLang="it-IT"/>
          </a:p>
        </p:txBody>
      </p:sp>
    </p:spTree>
    <p:extLst>
      <p:ext uri="{BB962C8B-B14F-4D97-AF65-F5344CB8AC3E}">
        <p14:creationId xmlns:p14="http://schemas.microsoft.com/office/powerpoint/2010/main" val="66681996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43675" y="365125"/>
            <a:ext cx="1971675" cy="5811838"/>
          </a:xfrm>
          <a:prstGeom prst="rect">
            <a:avLst/>
          </a:prstGeo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28650" y="365125"/>
            <a:ext cx="5800725" cy="5811838"/>
          </a:xfrm>
          <a:prstGeom prst="rect">
            <a:avLst/>
          </a:prstGeo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3CC234A-67E0-AF49-F9CB-23625AD55254}"/>
              </a:ext>
            </a:extLst>
          </p:cNvPr>
          <p:cNvSpPr>
            <a:spLocks noGrp="1"/>
          </p:cNvSpPr>
          <p:nvPr>
            <p:ph type="dt" sz="half" idx="10"/>
          </p:nvPr>
        </p:nvSpPr>
        <p:spPr>
          <a:xfrm>
            <a:off x="628650" y="6356351"/>
            <a:ext cx="2057400" cy="365125"/>
          </a:xfrm>
          <a:prstGeom prst="rect">
            <a:avLst/>
          </a:prstGeom>
        </p:spPr>
        <p:txBody>
          <a:bodyPr/>
          <a:lstStyle>
            <a:lvl1pPr>
              <a:defRPr/>
            </a:lvl1pPr>
          </a:lstStyle>
          <a:p>
            <a:pPr>
              <a:defRPr/>
            </a:pPr>
            <a:endParaRPr lang="it-IT" dirty="0"/>
          </a:p>
        </p:txBody>
      </p:sp>
      <p:sp>
        <p:nvSpPr>
          <p:cNvPr id="5" name="Segnaposto piè di pagina 4">
            <a:extLst>
              <a:ext uri="{FF2B5EF4-FFF2-40B4-BE49-F238E27FC236}">
                <a16:creationId xmlns:a16="http://schemas.microsoft.com/office/drawing/2014/main" id="{88E21B05-298B-F63A-BE09-8B3CE7600C14}"/>
              </a:ext>
            </a:extLst>
          </p:cNvPr>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90DB8CB7-7C3F-2398-510A-49111A620477}"/>
              </a:ext>
            </a:extLst>
          </p:cNvPr>
          <p:cNvSpPr>
            <a:spLocks noGrp="1"/>
          </p:cNvSpPr>
          <p:nvPr>
            <p:ph type="sldNum" sz="quarter" idx="12"/>
          </p:nvPr>
        </p:nvSpPr>
        <p:spPr>
          <a:xfrm>
            <a:off x="6457950" y="6356351"/>
            <a:ext cx="20574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929F9F07-1E80-496B-9E63-62982234F553}" type="slidenum">
              <a:rPr lang="it-IT" altLang="it-IT"/>
              <a:pPr>
                <a:defRPr/>
              </a:pPr>
              <a:t>‹N›</a:t>
            </a:fld>
            <a:endParaRPr lang="it-IT" altLang="it-IT"/>
          </a:p>
        </p:txBody>
      </p:sp>
    </p:spTree>
    <p:extLst>
      <p:ext uri="{BB962C8B-B14F-4D97-AF65-F5344CB8AC3E}">
        <p14:creationId xmlns:p14="http://schemas.microsoft.com/office/powerpoint/2010/main" val="162802007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11"/>
        <p:cNvGrpSpPr/>
        <p:nvPr/>
      </p:nvGrpSpPr>
      <p:grpSpPr>
        <a:xfrm>
          <a:off x="0" y="0"/>
          <a:ext cx="0" cy="0"/>
          <a:chOff x="0" y="0"/>
          <a:chExt cx="0" cy="0"/>
        </a:xfrm>
      </p:grpSpPr>
      <p:sp>
        <p:nvSpPr>
          <p:cNvPr id="2" name="Google Shape;12;g9f0b4c4cb7_2_55">
            <a:extLst>
              <a:ext uri="{FF2B5EF4-FFF2-40B4-BE49-F238E27FC236}">
                <a16:creationId xmlns:a16="http://schemas.microsoft.com/office/drawing/2014/main" id="{D997FA26-7C45-F3F0-FD8B-1CFFCB0D7327}"/>
              </a:ext>
            </a:extLst>
          </p:cNvPr>
          <p:cNvSpPr txBox="1">
            <a:spLocks noGrp="1"/>
          </p:cNvSpPr>
          <p:nvPr>
            <p:ph type="sldNum" idx="10"/>
          </p:nvPr>
        </p:nvSpPr>
        <p:spPr>
          <a:xfrm>
            <a:off x="8557023" y="6332538"/>
            <a:ext cx="548878" cy="525462"/>
          </a:xfrm>
        </p:spPr>
        <p:txBody>
          <a:bodyPr spcFirstLastPara="1" lIns="91425" tIns="45700" rIns="91425" bIns="45700" anchor="t">
            <a:noAutofit/>
          </a:bodyPr>
          <a:lstStyle>
            <a:lvl1pPr marL="0" marR="0" lvl="0"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Calibri"/>
                <a:ea typeface="Calibri"/>
                <a:cs typeface="Calibri"/>
                <a:sym typeface="Calibri"/>
              </a:defRPr>
            </a:lvl9pPr>
          </a:lstStyle>
          <a:p>
            <a:pPr>
              <a:defRPr/>
            </a:pPr>
            <a:fld id="{79431EE6-E1D2-44ED-865B-85A3AF60D685}" type="slidenum">
              <a:rPr lang="en-US"/>
              <a:pPr>
                <a:defRPr/>
              </a:pPr>
              <a:t>‹N›</a:t>
            </a:fld>
            <a:endParaRPr/>
          </a:p>
        </p:txBody>
      </p:sp>
    </p:spTree>
    <p:extLst>
      <p:ext uri="{BB962C8B-B14F-4D97-AF65-F5344CB8AC3E}">
        <p14:creationId xmlns:p14="http://schemas.microsoft.com/office/powerpoint/2010/main" val="264518343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
  <p:cSld name="1_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7"/>
            <a:ext cx="7772400" cy="1470025"/>
          </a:xfrm>
        </p:spPr>
        <p:txBody>
          <a:bodyPr/>
          <a:lstStyle/>
          <a:p>
            <a:r>
              <a:rPr lang="it-IT"/>
              <a:t>Fare clic per modificare stile</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DC4F0407-2309-2BB8-02CD-F5AD3D08C46E}"/>
              </a:ext>
            </a:extLst>
          </p:cNvPr>
          <p:cNvSpPr>
            <a:spLocks noGrp="1"/>
          </p:cNvSpPr>
          <p:nvPr>
            <p:ph type="dt" sz="half" idx="10"/>
          </p:nvPr>
        </p:nvSpPr>
        <p:spPr>
          <a:xfrm>
            <a:off x="0" y="0"/>
            <a:ext cx="0" cy="0"/>
          </a:xfrm>
        </p:spPr>
        <p:txBody>
          <a:bodyPr/>
          <a:lstStyle>
            <a:lvl1pPr>
              <a:defRPr/>
            </a:lvl1pPr>
          </a:lstStyle>
          <a:p>
            <a:pPr>
              <a:defRPr/>
            </a:pPr>
            <a:endParaRPr lang="it-IT"/>
          </a:p>
        </p:txBody>
      </p:sp>
      <p:sp>
        <p:nvSpPr>
          <p:cNvPr id="5" name="Segnaposto piè di pagina 4">
            <a:extLst>
              <a:ext uri="{FF2B5EF4-FFF2-40B4-BE49-F238E27FC236}">
                <a16:creationId xmlns:a16="http://schemas.microsoft.com/office/drawing/2014/main" id="{E3F5A3A5-24C9-5D3D-0F70-6455B8C8B004}"/>
              </a:ext>
            </a:extLst>
          </p:cNvPr>
          <p:cNvSpPr>
            <a:spLocks noGrp="1"/>
          </p:cNvSpPr>
          <p:nvPr>
            <p:ph type="ftr" sz="quarter" idx="11"/>
          </p:nvPr>
        </p:nvSpPr>
        <p:spPr>
          <a:xfrm>
            <a:off x="0" y="0"/>
            <a:ext cx="0" cy="0"/>
          </a:xfrm>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4A6655EE-455F-8152-119A-55F96A470C5A}"/>
              </a:ext>
            </a:extLst>
          </p:cNvPr>
          <p:cNvSpPr>
            <a:spLocks noGrp="1"/>
          </p:cNvSpPr>
          <p:nvPr>
            <p:ph type="sldNum" sz="quarter" idx="12"/>
          </p:nvPr>
        </p:nvSpPr>
        <p:spPr>
          <a:xfrm>
            <a:off x="0" y="0"/>
            <a:ext cx="0" cy="0"/>
          </a:xfrm>
        </p:spPr>
        <p:txBody>
          <a:bodyPr/>
          <a:lstStyle>
            <a:lvl1pPr>
              <a:defRPr/>
            </a:lvl1pPr>
          </a:lstStyle>
          <a:p>
            <a:pPr>
              <a:defRPr/>
            </a:pPr>
            <a:fld id="{0F482132-D8B7-4037-8E63-9594928734A9}" type="slidenum">
              <a:rPr lang="it-IT"/>
              <a:pPr>
                <a:defRPr/>
              </a:pPr>
              <a:t>‹N›</a:t>
            </a:fld>
            <a:endParaRPr lang="it-IT"/>
          </a:p>
        </p:txBody>
      </p:sp>
    </p:spTree>
    <p:extLst>
      <p:ext uri="{BB962C8B-B14F-4D97-AF65-F5344CB8AC3E}">
        <p14:creationId xmlns:p14="http://schemas.microsoft.com/office/powerpoint/2010/main" val="167075017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
  <p:cSld name="1_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9F86AB1-350A-1E30-6848-99C5C43C6A4A}"/>
              </a:ext>
            </a:extLst>
          </p:cNvPr>
          <p:cNvSpPr>
            <a:spLocks noGrp="1"/>
          </p:cNvSpPr>
          <p:nvPr>
            <p:ph type="dt" sz="half" idx="10"/>
          </p:nvPr>
        </p:nvSpPr>
        <p:spPr>
          <a:xfrm>
            <a:off x="0" y="0"/>
            <a:ext cx="0" cy="0"/>
          </a:xfrm>
        </p:spPr>
        <p:txBody>
          <a:bodyPr/>
          <a:lstStyle>
            <a:lvl1pPr>
              <a:defRPr/>
            </a:lvl1pPr>
          </a:lstStyle>
          <a:p>
            <a:pPr>
              <a:defRPr/>
            </a:pPr>
            <a:endParaRPr lang="it-IT"/>
          </a:p>
        </p:txBody>
      </p:sp>
      <p:sp>
        <p:nvSpPr>
          <p:cNvPr id="5" name="Segnaposto piè di pagina 4">
            <a:extLst>
              <a:ext uri="{FF2B5EF4-FFF2-40B4-BE49-F238E27FC236}">
                <a16:creationId xmlns:a16="http://schemas.microsoft.com/office/drawing/2014/main" id="{A5910CFA-DFCA-210D-2563-D8815BD638DA}"/>
              </a:ext>
            </a:extLst>
          </p:cNvPr>
          <p:cNvSpPr>
            <a:spLocks noGrp="1"/>
          </p:cNvSpPr>
          <p:nvPr>
            <p:ph type="ftr" sz="quarter" idx="11"/>
          </p:nvPr>
        </p:nvSpPr>
        <p:spPr>
          <a:xfrm>
            <a:off x="0" y="0"/>
            <a:ext cx="0" cy="0"/>
          </a:xfrm>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E2327079-A004-B298-3DDB-7348FDC5C729}"/>
              </a:ext>
            </a:extLst>
          </p:cNvPr>
          <p:cNvSpPr>
            <a:spLocks noGrp="1"/>
          </p:cNvSpPr>
          <p:nvPr>
            <p:ph type="sldNum" sz="quarter" idx="12"/>
          </p:nvPr>
        </p:nvSpPr>
        <p:spPr>
          <a:xfrm>
            <a:off x="0" y="0"/>
            <a:ext cx="0" cy="0"/>
          </a:xfrm>
        </p:spPr>
        <p:txBody>
          <a:bodyPr/>
          <a:lstStyle>
            <a:lvl1pPr>
              <a:defRPr/>
            </a:lvl1pPr>
          </a:lstStyle>
          <a:p>
            <a:pPr>
              <a:defRPr/>
            </a:pPr>
            <a:fld id="{D009AE22-BA44-447D-A726-BEFBED80E824}" type="slidenum">
              <a:rPr lang="it-IT" altLang="it-IT"/>
              <a:pPr>
                <a:defRPr/>
              </a:pPr>
              <a:t>‹N›</a:t>
            </a:fld>
            <a:endParaRPr lang="it-IT" altLang="it-IT"/>
          </a:p>
        </p:txBody>
      </p:sp>
    </p:spTree>
    <p:extLst>
      <p:ext uri="{BB962C8B-B14F-4D97-AF65-F5344CB8AC3E}">
        <p14:creationId xmlns:p14="http://schemas.microsoft.com/office/powerpoint/2010/main" val="2355001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723598-7C69-4C0D-82DB-6768FEB1A42E}"/>
              </a:ext>
            </a:extLst>
          </p:cNvPr>
          <p:cNvSpPr>
            <a:spLocks noGrp="1"/>
          </p:cNvSpPr>
          <p:nvPr>
            <p:ph type="title"/>
          </p:nvPr>
        </p:nvSpPr>
        <p:spPr>
          <a:xfrm>
            <a:off x="629841" y="365126"/>
            <a:ext cx="78867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BB2AD72E-1A1B-4012-A7DA-1DB82135531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7DACBE3-20AD-44C7-9FEA-4C53DC46E85E}"/>
              </a:ext>
            </a:extLst>
          </p:cNvPr>
          <p:cNvSpPr>
            <a:spLocks noGrp="1"/>
          </p:cNvSpPr>
          <p:nvPr>
            <p:ph sz="half" idx="2"/>
          </p:nvPr>
        </p:nvSpPr>
        <p:spPr>
          <a:xfrm>
            <a:off x="629842" y="2505075"/>
            <a:ext cx="3868340"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78B97F17-E512-4080-9279-E041283567F1}"/>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E3D7E92D-E7B8-4A85-BE5F-64835564FC25}"/>
              </a:ext>
            </a:extLst>
          </p:cNvPr>
          <p:cNvSpPr>
            <a:spLocks noGrp="1"/>
          </p:cNvSpPr>
          <p:nvPr>
            <p:ph sz="quarter" idx="4"/>
          </p:nvPr>
        </p:nvSpPr>
        <p:spPr>
          <a:xfrm>
            <a:off x="4629150" y="2505075"/>
            <a:ext cx="3887391"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1023D4D-F324-407B-B7E4-E32037B6ECCA}"/>
              </a:ext>
            </a:extLst>
          </p:cNvPr>
          <p:cNvSpPr>
            <a:spLocks noGrp="1"/>
          </p:cNvSpPr>
          <p:nvPr>
            <p:ph type="dt" sz="half" idx="10"/>
          </p:nvPr>
        </p:nvSpPr>
        <p:spPr/>
        <p:txBody>
          <a:bodyPr/>
          <a:lstStyle/>
          <a:p>
            <a:pPr>
              <a:defRPr/>
            </a:pPr>
            <a:fld id="{5B389E3E-B2D7-4D20-A182-75BC32E03123}" type="datetimeFigureOut">
              <a:rPr lang="it-IT" smtClean="0"/>
              <a:pPr>
                <a:defRPr/>
              </a:pPr>
              <a:t>28/10/2024</a:t>
            </a:fld>
            <a:endParaRPr lang="it-IT"/>
          </a:p>
        </p:txBody>
      </p:sp>
      <p:sp>
        <p:nvSpPr>
          <p:cNvPr id="8" name="Segnaposto piè di pagina 7">
            <a:extLst>
              <a:ext uri="{FF2B5EF4-FFF2-40B4-BE49-F238E27FC236}">
                <a16:creationId xmlns:a16="http://schemas.microsoft.com/office/drawing/2014/main" id="{D7CD21FB-C125-40A7-9471-3B6B81FCF6D7}"/>
              </a:ext>
            </a:extLst>
          </p:cNvPr>
          <p:cNvSpPr>
            <a:spLocks noGrp="1"/>
          </p:cNvSpPr>
          <p:nvPr>
            <p:ph type="ftr" sz="quarter" idx="11"/>
          </p:nvPr>
        </p:nvSpPr>
        <p:spPr/>
        <p:txBody>
          <a:bodyPr/>
          <a:lstStyle/>
          <a:p>
            <a:pPr>
              <a:defRPr/>
            </a:pPr>
            <a:endParaRPr lang="it-IT"/>
          </a:p>
        </p:txBody>
      </p:sp>
      <p:sp>
        <p:nvSpPr>
          <p:cNvPr id="9" name="Segnaposto numero diapositiva 8">
            <a:extLst>
              <a:ext uri="{FF2B5EF4-FFF2-40B4-BE49-F238E27FC236}">
                <a16:creationId xmlns:a16="http://schemas.microsoft.com/office/drawing/2014/main" id="{8D75FCB7-0461-4411-BA9D-5FFBCD642638}"/>
              </a:ext>
            </a:extLst>
          </p:cNvPr>
          <p:cNvSpPr>
            <a:spLocks noGrp="1"/>
          </p:cNvSpPr>
          <p:nvPr>
            <p:ph type="sldNum" sz="quarter" idx="12"/>
          </p:nvPr>
        </p:nvSpPr>
        <p:spPr/>
        <p:txBody>
          <a:bodyPr/>
          <a:lstStyle/>
          <a:p>
            <a:fld id="{B62C3C5C-86E4-4F33-9FE2-42054F7DF980}" type="slidenum">
              <a:rPr lang="it-IT" altLang="it-IT" smtClean="0"/>
              <a:pPr/>
              <a:t>‹N›</a:t>
            </a:fld>
            <a:endParaRPr lang="it-IT" altLang="it-IT"/>
          </a:p>
        </p:txBody>
      </p:sp>
    </p:spTree>
    <p:extLst>
      <p:ext uri="{BB962C8B-B14F-4D97-AF65-F5344CB8AC3E}">
        <p14:creationId xmlns:p14="http://schemas.microsoft.com/office/powerpoint/2010/main" val="56660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91A41D-6167-4AB9-852A-66381AA7D5DB}"/>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CE6D437-A55E-4F37-84EE-FA2712CF6EB4}"/>
              </a:ext>
            </a:extLst>
          </p:cNvPr>
          <p:cNvSpPr>
            <a:spLocks noGrp="1"/>
          </p:cNvSpPr>
          <p:nvPr>
            <p:ph type="dt" sz="half" idx="10"/>
          </p:nvPr>
        </p:nvSpPr>
        <p:spPr/>
        <p:txBody>
          <a:bodyPr/>
          <a:lstStyle/>
          <a:p>
            <a:pPr>
              <a:defRPr/>
            </a:pPr>
            <a:fld id="{5846BD72-5287-4335-B1C6-DC937FB12184}" type="datetimeFigureOut">
              <a:rPr lang="it-IT" smtClean="0"/>
              <a:pPr>
                <a:defRPr/>
              </a:pPr>
              <a:t>28/10/2024</a:t>
            </a:fld>
            <a:endParaRPr lang="it-IT"/>
          </a:p>
        </p:txBody>
      </p:sp>
      <p:sp>
        <p:nvSpPr>
          <p:cNvPr id="4" name="Segnaposto piè di pagina 3">
            <a:extLst>
              <a:ext uri="{FF2B5EF4-FFF2-40B4-BE49-F238E27FC236}">
                <a16:creationId xmlns:a16="http://schemas.microsoft.com/office/drawing/2014/main" id="{832E6E13-5A3D-454A-ACD1-DEAE21E7D548}"/>
              </a:ext>
            </a:extLst>
          </p:cNvPr>
          <p:cNvSpPr>
            <a:spLocks noGrp="1"/>
          </p:cNvSpPr>
          <p:nvPr>
            <p:ph type="ftr" sz="quarter" idx="11"/>
          </p:nvPr>
        </p:nvSpPr>
        <p:spPr/>
        <p:txBody>
          <a:bodyPr/>
          <a:lstStyle/>
          <a:p>
            <a:pPr>
              <a:defRPr/>
            </a:pPr>
            <a:endParaRPr lang="it-IT"/>
          </a:p>
        </p:txBody>
      </p:sp>
      <p:sp>
        <p:nvSpPr>
          <p:cNvPr id="5" name="Segnaposto numero diapositiva 4">
            <a:extLst>
              <a:ext uri="{FF2B5EF4-FFF2-40B4-BE49-F238E27FC236}">
                <a16:creationId xmlns:a16="http://schemas.microsoft.com/office/drawing/2014/main" id="{39DA1D43-E3DB-4B20-A5B3-81F79ABFCD1F}"/>
              </a:ext>
            </a:extLst>
          </p:cNvPr>
          <p:cNvSpPr>
            <a:spLocks noGrp="1"/>
          </p:cNvSpPr>
          <p:nvPr>
            <p:ph type="sldNum" sz="quarter" idx="12"/>
          </p:nvPr>
        </p:nvSpPr>
        <p:spPr/>
        <p:txBody>
          <a:bodyPr/>
          <a:lstStyle/>
          <a:p>
            <a:fld id="{539FA75F-F602-4222-A893-DC7E1AD499CE}" type="slidenum">
              <a:rPr lang="it-IT" altLang="it-IT" smtClean="0"/>
              <a:pPr/>
              <a:t>‹N›</a:t>
            </a:fld>
            <a:endParaRPr lang="it-IT" altLang="it-IT"/>
          </a:p>
        </p:txBody>
      </p:sp>
    </p:spTree>
    <p:extLst>
      <p:ext uri="{BB962C8B-B14F-4D97-AF65-F5344CB8AC3E}">
        <p14:creationId xmlns:p14="http://schemas.microsoft.com/office/powerpoint/2010/main" val="3551724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B19C30AA-D251-43CF-AFD1-865CB566E3B6}"/>
              </a:ext>
            </a:extLst>
          </p:cNvPr>
          <p:cNvSpPr>
            <a:spLocks noGrp="1"/>
          </p:cNvSpPr>
          <p:nvPr>
            <p:ph type="dt" sz="half" idx="10"/>
          </p:nvPr>
        </p:nvSpPr>
        <p:spPr/>
        <p:txBody>
          <a:bodyPr/>
          <a:lstStyle/>
          <a:p>
            <a:pPr>
              <a:defRPr/>
            </a:pPr>
            <a:fld id="{14BB2530-E5CA-427B-80AE-FFD6211EA2B4}" type="datetimeFigureOut">
              <a:rPr lang="it-IT" smtClean="0"/>
              <a:pPr>
                <a:defRPr/>
              </a:pPr>
              <a:t>28/10/2024</a:t>
            </a:fld>
            <a:endParaRPr lang="it-IT"/>
          </a:p>
        </p:txBody>
      </p:sp>
      <p:sp>
        <p:nvSpPr>
          <p:cNvPr id="3" name="Segnaposto piè di pagina 2">
            <a:extLst>
              <a:ext uri="{FF2B5EF4-FFF2-40B4-BE49-F238E27FC236}">
                <a16:creationId xmlns:a16="http://schemas.microsoft.com/office/drawing/2014/main" id="{D1A05790-1E00-463A-8EC4-22A7B994156F}"/>
              </a:ext>
            </a:extLst>
          </p:cNvPr>
          <p:cNvSpPr>
            <a:spLocks noGrp="1"/>
          </p:cNvSpPr>
          <p:nvPr>
            <p:ph type="ftr" sz="quarter" idx="11"/>
          </p:nvPr>
        </p:nvSpPr>
        <p:spPr/>
        <p:txBody>
          <a:bodyPr/>
          <a:lstStyle/>
          <a:p>
            <a:pPr>
              <a:defRPr/>
            </a:pPr>
            <a:endParaRPr lang="it-IT"/>
          </a:p>
        </p:txBody>
      </p:sp>
      <p:sp>
        <p:nvSpPr>
          <p:cNvPr id="4" name="Segnaposto numero diapositiva 3">
            <a:extLst>
              <a:ext uri="{FF2B5EF4-FFF2-40B4-BE49-F238E27FC236}">
                <a16:creationId xmlns:a16="http://schemas.microsoft.com/office/drawing/2014/main" id="{0C62E080-7DA4-4297-8F42-22860D8EEDA4}"/>
              </a:ext>
            </a:extLst>
          </p:cNvPr>
          <p:cNvSpPr>
            <a:spLocks noGrp="1"/>
          </p:cNvSpPr>
          <p:nvPr>
            <p:ph type="sldNum" sz="quarter" idx="12"/>
          </p:nvPr>
        </p:nvSpPr>
        <p:spPr/>
        <p:txBody>
          <a:bodyPr/>
          <a:lstStyle/>
          <a:p>
            <a:fld id="{379D52C2-EF25-49B6-8FC0-B23BEF449E0A}" type="slidenum">
              <a:rPr lang="it-IT" altLang="it-IT" smtClean="0"/>
              <a:pPr/>
              <a:t>‹N›</a:t>
            </a:fld>
            <a:endParaRPr lang="it-IT" altLang="it-IT"/>
          </a:p>
        </p:txBody>
      </p:sp>
    </p:spTree>
    <p:extLst>
      <p:ext uri="{BB962C8B-B14F-4D97-AF65-F5344CB8AC3E}">
        <p14:creationId xmlns:p14="http://schemas.microsoft.com/office/powerpoint/2010/main" val="2784647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EBA2F8-466C-40DE-9E37-656A5A00E76F}"/>
              </a:ext>
            </a:extLst>
          </p:cNvPr>
          <p:cNvSpPr>
            <a:spLocks noGrp="1"/>
          </p:cNvSpPr>
          <p:nvPr>
            <p:ph type="title"/>
          </p:nvPr>
        </p:nvSpPr>
        <p:spPr>
          <a:xfrm>
            <a:off x="629841" y="457200"/>
            <a:ext cx="2949178" cy="1600200"/>
          </a:xfrm>
        </p:spPr>
        <p:txBody>
          <a:bodyPr anchor="b"/>
          <a:lstStyle>
            <a:lvl1pPr>
              <a:defRPr sz="24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4CE8D64-D0B8-4D34-8FEF-18171F87BFFF}"/>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0362FBF0-79F1-4AFE-BD69-D60C533A907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0B0B36E-F4E9-4133-A4D4-B285114BE322}"/>
              </a:ext>
            </a:extLst>
          </p:cNvPr>
          <p:cNvSpPr>
            <a:spLocks noGrp="1"/>
          </p:cNvSpPr>
          <p:nvPr>
            <p:ph type="dt" sz="half" idx="10"/>
          </p:nvPr>
        </p:nvSpPr>
        <p:spPr/>
        <p:txBody>
          <a:bodyPr/>
          <a:lstStyle/>
          <a:p>
            <a:pPr>
              <a:defRPr/>
            </a:pPr>
            <a:fld id="{7967FB09-7332-4BBC-A1DA-85AB58E71935}" type="datetimeFigureOut">
              <a:rPr lang="it-IT" smtClean="0"/>
              <a:pPr>
                <a:defRPr/>
              </a:pPr>
              <a:t>28/10/2024</a:t>
            </a:fld>
            <a:endParaRPr lang="it-IT"/>
          </a:p>
        </p:txBody>
      </p:sp>
      <p:sp>
        <p:nvSpPr>
          <p:cNvPr id="6" name="Segnaposto piè di pagina 5">
            <a:extLst>
              <a:ext uri="{FF2B5EF4-FFF2-40B4-BE49-F238E27FC236}">
                <a16:creationId xmlns:a16="http://schemas.microsoft.com/office/drawing/2014/main" id="{3A4F2909-AAA0-4733-BF71-975A712F4154}"/>
              </a:ext>
            </a:extLst>
          </p:cNvPr>
          <p:cNvSpPr>
            <a:spLocks noGrp="1"/>
          </p:cNvSpPr>
          <p:nvPr>
            <p:ph type="ftr" sz="quarter" idx="11"/>
          </p:nvPr>
        </p:nvSpPr>
        <p:spPr/>
        <p:txBody>
          <a:bodyPr/>
          <a:lstStyle/>
          <a:p>
            <a:pPr>
              <a:defRPr/>
            </a:pPr>
            <a:endParaRPr lang="it-IT"/>
          </a:p>
        </p:txBody>
      </p:sp>
      <p:sp>
        <p:nvSpPr>
          <p:cNvPr id="7" name="Segnaposto numero diapositiva 6">
            <a:extLst>
              <a:ext uri="{FF2B5EF4-FFF2-40B4-BE49-F238E27FC236}">
                <a16:creationId xmlns:a16="http://schemas.microsoft.com/office/drawing/2014/main" id="{ECD75813-8793-46BD-93F8-673E6C75F81F}"/>
              </a:ext>
            </a:extLst>
          </p:cNvPr>
          <p:cNvSpPr>
            <a:spLocks noGrp="1"/>
          </p:cNvSpPr>
          <p:nvPr>
            <p:ph type="sldNum" sz="quarter" idx="12"/>
          </p:nvPr>
        </p:nvSpPr>
        <p:spPr/>
        <p:txBody>
          <a:bodyPr/>
          <a:lstStyle/>
          <a:p>
            <a:fld id="{A37C6BEC-5C05-4F79-A4BA-5324BACF7189}" type="slidenum">
              <a:rPr lang="it-IT" altLang="it-IT" smtClean="0"/>
              <a:pPr/>
              <a:t>‹N›</a:t>
            </a:fld>
            <a:endParaRPr lang="it-IT" altLang="it-IT"/>
          </a:p>
        </p:txBody>
      </p:sp>
    </p:spTree>
    <p:extLst>
      <p:ext uri="{BB962C8B-B14F-4D97-AF65-F5344CB8AC3E}">
        <p14:creationId xmlns:p14="http://schemas.microsoft.com/office/powerpoint/2010/main" val="190627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80F53D-638D-4E8F-B4C5-0B7B13CBC539}"/>
              </a:ext>
            </a:extLst>
          </p:cNvPr>
          <p:cNvSpPr>
            <a:spLocks noGrp="1"/>
          </p:cNvSpPr>
          <p:nvPr>
            <p:ph type="title"/>
          </p:nvPr>
        </p:nvSpPr>
        <p:spPr>
          <a:xfrm>
            <a:off x="629841" y="457200"/>
            <a:ext cx="2949178" cy="1600200"/>
          </a:xfrm>
        </p:spPr>
        <p:txBody>
          <a:bodyPr anchor="b"/>
          <a:lstStyle>
            <a:lvl1pPr>
              <a:defRPr sz="24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1FE3987-D3C8-4718-8BCA-37C6987CC7A5}"/>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it-IT"/>
          </a:p>
        </p:txBody>
      </p:sp>
      <p:sp>
        <p:nvSpPr>
          <p:cNvPr id="4" name="Segnaposto testo 3">
            <a:extLst>
              <a:ext uri="{FF2B5EF4-FFF2-40B4-BE49-F238E27FC236}">
                <a16:creationId xmlns:a16="http://schemas.microsoft.com/office/drawing/2014/main" id="{B799AB9F-E256-4689-9262-790AB0DA22B8}"/>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EDDDEEF9-E571-4EA2-8EA0-B7DACF385BF2}"/>
              </a:ext>
            </a:extLst>
          </p:cNvPr>
          <p:cNvSpPr>
            <a:spLocks noGrp="1"/>
          </p:cNvSpPr>
          <p:nvPr>
            <p:ph type="dt" sz="half" idx="10"/>
          </p:nvPr>
        </p:nvSpPr>
        <p:spPr/>
        <p:txBody>
          <a:bodyPr/>
          <a:lstStyle/>
          <a:p>
            <a:pPr>
              <a:defRPr/>
            </a:pPr>
            <a:fld id="{9A018579-6396-4B17-9386-13E6E5B0FB19}" type="datetimeFigureOut">
              <a:rPr lang="it-IT" smtClean="0"/>
              <a:pPr>
                <a:defRPr/>
              </a:pPr>
              <a:t>28/10/2024</a:t>
            </a:fld>
            <a:endParaRPr lang="it-IT"/>
          </a:p>
        </p:txBody>
      </p:sp>
      <p:sp>
        <p:nvSpPr>
          <p:cNvPr id="6" name="Segnaposto piè di pagina 5">
            <a:extLst>
              <a:ext uri="{FF2B5EF4-FFF2-40B4-BE49-F238E27FC236}">
                <a16:creationId xmlns:a16="http://schemas.microsoft.com/office/drawing/2014/main" id="{D60C9B90-0697-473A-8ABC-CF184AE3CDD7}"/>
              </a:ext>
            </a:extLst>
          </p:cNvPr>
          <p:cNvSpPr>
            <a:spLocks noGrp="1"/>
          </p:cNvSpPr>
          <p:nvPr>
            <p:ph type="ftr" sz="quarter" idx="11"/>
          </p:nvPr>
        </p:nvSpPr>
        <p:spPr/>
        <p:txBody>
          <a:bodyPr/>
          <a:lstStyle/>
          <a:p>
            <a:pPr>
              <a:defRPr/>
            </a:pPr>
            <a:endParaRPr lang="it-IT"/>
          </a:p>
        </p:txBody>
      </p:sp>
      <p:sp>
        <p:nvSpPr>
          <p:cNvPr id="7" name="Segnaposto numero diapositiva 6">
            <a:extLst>
              <a:ext uri="{FF2B5EF4-FFF2-40B4-BE49-F238E27FC236}">
                <a16:creationId xmlns:a16="http://schemas.microsoft.com/office/drawing/2014/main" id="{CDF4CA82-B723-44E2-B82F-7974A272CEB4}"/>
              </a:ext>
            </a:extLst>
          </p:cNvPr>
          <p:cNvSpPr>
            <a:spLocks noGrp="1"/>
          </p:cNvSpPr>
          <p:nvPr>
            <p:ph type="sldNum" sz="quarter" idx="12"/>
          </p:nvPr>
        </p:nvSpPr>
        <p:spPr/>
        <p:txBody>
          <a:bodyPr/>
          <a:lstStyle/>
          <a:p>
            <a:fld id="{81C4B746-7669-484D-A7D1-A08BDAF4EF8D}" type="slidenum">
              <a:rPr lang="it-IT" altLang="it-IT" smtClean="0"/>
              <a:pPr/>
              <a:t>‹N›</a:t>
            </a:fld>
            <a:endParaRPr lang="it-IT" altLang="it-IT"/>
          </a:p>
        </p:txBody>
      </p:sp>
    </p:spTree>
    <p:extLst>
      <p:ext uri="{BB962C8B-B14F-4D97-AF65-F5344CB8AC3E}">
        <p14:creationId xmlns:p14="http://schemas.microsoft.com/office/powerpoint/2010/main" val="1579382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7.xml"/><Relationship Id="rId13" Type="http://schemas.openxmlformats.org/officeDocument/2006/relationships/slideLayout" Target="../slideLayouts/slideLayout42.xml"/><Relationship Id="rId3" Type="http://schemas.openxmlformats.org/officeDocument/2006/relationships/slideLayout" Target="../slideLayouts/slideLayout32.xml"/><Relationship Id="rId7" Type="http://schemas.openxmlformats.org/officeDocument/2006/relationships/slideLayout" Target="../slideLayouts/slideLayout36.xml"/><Relationship Id="rId12" Type="http://schemas.openxmlformats.org/officeDocument/2006/relationships/slideLayout" Target="../slideLayouts/slideLayout41.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5" Type="http://schemas.openxmlformats.org/officeDocument/2006/relationships/slideLayout" Target="../slideLayouts/slideLayout34.xml"/><Relationship Id="rId15" Type="http://schemas.openxmlformats.org/officeDocument/2006/relationships/theme" Target="../theme/theme3.xml"/><Relationship Id="rId10" Type="http://schemas.openxmlformats.org/officeDocument/2006/relationships/slideLayout" Target="../slideLayouts/slideLayout39.xml"/><Relationship Id="rId4" Type="http://schemas.openxmlformats.org/officeDocument/2006/relationships/slideLayout" Target="../slideLayouts/slideLayout33.xml"/><Relationship Id="rId9" Type="http://schemas.openxmlformats.org/officeDocument/2006/relationships/slideLayout" Target="../slideLayouts/slideLayout38.xml"/><Relationship Id="rId14"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9ECCF88A-A7D7-4F5E-BD63-62E271AFD811}"/>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2BB6D8C-86BB-4633-BD0B-976EB15D3F7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F33E5CB-FEE4-4BA7-99C6-A947DD471FB4}"/>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2F977DD-6C9B-4D2C-BCBE-4C1EDFC2420E}" type="datetimeFigureOut">
              <a:rPr lang="it-IT" smtClean="0"/>
              <a:pPr>
                <a:defRPr/>
              </a:pPr>
              <a:t>28/10/2024</a:t>
            </a:fld>
            <a:endParaRPr lang="it-IT"/>
          </a:p>
        </p:txBody>
      </p:sp>
      <p:sp>
        <p:nvSpPr>
          <p:cNvPr id="5" name="Segnaposto piè di pagina 4">
            <a:extLst>
              <a:ext uri="{FF2B5EF4-FFF2-40B4-BE49-F238E27FC236}">
                <a16:creationId xmlns:a16="http://schemas.microsoft.com/office/drawing/2014/main" id="{C1748104-0E51-4570-A45F-314BECCF1687}"/>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it-IT"/>
          </a:p>
        </p:txBody>
      </p:sp>
      <p:sp>
        <p:nvSpPr>
          <p:cNvPr id="6" name="Segnaposto numero diapositiva 5">
            <a:extLst>
              <a:ext uri="{FF2B5EF4-FFF2-40B4-BE49-F238E27FC236}">
                <a16:creationId xmlns:a16="http://schemas.microsoft.com/office/drawing/2014/main" id="{FA7F20E1-4D97-4BD9-B91F-C5CA180DD8FA}"/>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6480ADB-4A20-442B-9CAF-F299C71353EF}" type="slidenum">
              <a:rPr lang="it-IT" altLang="it-IT" smtClean="0"/>
              <a:pPr/>
              <a:t>‹N›</a:t>
            </a:fld>
            <a:endParaRPr lang="it-IT" altLang="it-IT"/>
          </a:p>
        </p:txBody>
      </p:sp>
    </p:spTree>
    <p:extLst>
      <p:ext uri="{BB962C8B-B14F-4D97-AF65-F5344CB8AC3E}">
        <p14:creationId xmlns:p14="http://schemas.microsoft.com/office/powerpoint/2010/main" val="2351966909"/>
      </p:ext>
    </p:extLst>
  </p:cSld>
  <p:clrMap bg1="lt1" tx1="dk1" bg2="lt2" tx2="dk2" accent1="accent1" accent2="accent2" accent3="accent3" accent4="accent4" accent5="accent5" accent6="accent6" hlink="hlink" folHlink="folHlink"/>
  <p:sldLayoutIdLst>
    <p:sldLayoutId id="2147483849"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 id="2147483858" r:id="rId10"/>
    <p:sldLayoutId id="2147483859" r:id="rId11"/>
    <p:sldLayoutId id="2147483861"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D2F977DD-6C9B-4D2C-BCBE-4C1EDFC2420E}" type="datetimeFigureOut">
              <a:rPr lang="it-IT" smtClean="0"/>
              <a:pPr>
                <a:defRPr/>
              </a:pPr>
              <a:t>28/10/2024</a:t>
            </a:fld>
            <a:endParaRPr lang="it-IT"/>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it-IT"/>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A6480ADB-4A20-442B-9CAF-F299C71353EF}" type="slidenum">
              <a:rPr lang="it-IT" altLang="it-IT" smtClean="0"/>
              <a:pPr/>
              <a:t>‹N›</a:t>
            </a:fld>
            <a:endParaRPr lang="it-IT" altLang="it-IT"/>
          </a:p>
        </p:txBody>
      </p:sp>
    </p:spTree>
    <p:extLst>
      <p:ext uri="{BB962C8B-B14F-4D97-AF65-F5344CB8AC3E}">
        <p14:creationId xmlns:p14="http://schemas.microsoft.com/office/powerpoint/2010/main" val="3604158478"/>
      </p:ext>
    </p:extLst>
  </p:cSld>
  <p:clrMap bg1="lt1" tx1="dk1" bg2="lt2" tx2="dk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 id="2147483874" r:id="rId12"/>
    <p:sldLayoutId id="2147483875" r:id="rId13"/>
    <p:sldLayoutId id="2147483876" r:id="rId14"/>
    <p:sldLayoutId id="2147483877" r:id="rId15"/>
    <p:sldLayoutId id="2147483878" r:id="rId16"/>
    <p:sldLayoutId id="2147483879"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036109"/>
      </p:ext>
    </p:extLst>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 id="2147483893" r:id="rId12"/>
    <p:sldLayoutId id="2147483894" r:id="rId13"/>
    <p:sldLayoutId id="2147483895" r:id="rId14"/>
  </p:sldLayoutIdLst>
  <p:hf hdr="0" ftr="0" dt="0"/>
  <p:txStyles>
    <p:titleStyle>
      <a:lvl1pPr algn="l"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342900" algn="l" rtl="0" fontAlgn="base">
        <a:lnSpc>
          <a:spcPct val="90000"/>
        </a:lnSpc>
        <a:spcBef>
          <a:spcPct val="0"/>
        </a:spcBef>
        <a:spcAft>
          <a:spcPct val="0"/>
        </a:spcAft>
        <a:defRPr sz="3300">
          <a:solidFill>
            <a:schemeClr val="tx1"/>
          </a:solidFill>
          <a:latin typeface="Calibri Light" panose="020F0302020204030204" pitchFamily="34" charset="0"/>
        </a:defRPr>
      </a:lvl6pPr>
      <a:lvl7pPr marL="685800" algn="l" rtl="0" fontAlgn="base">
        <a:lnSpc>
          <a:spcPct val="90000"/>
        </a:lnSpc>
        <a:spcBef>
          <a:spcPct val="0"/>
        </a:spcBef>
        <a:spcAft>
          <a:spcPct val="0"/>
        </a:spcAft>
        <a:defRPr sz="3300">
          <a:solidFill>
            <a:schemeClr val="tx1"/>
          </a:solidFill>
          <a:latin typeface="Calibri Light" panose="020F0302020204030204" pitchFamily="34" charset="0"/>
        </a:defRPr>
      </a:lvl7pPr>
      <a:lvl8pPr marL="1028700" algn="l" rtl="0" fontAlgn="base">
        <a:lnSpc>
          <a:spcPct val="90000"/>
        </a:lnSpc>
        <a:spcBef>
          <a:spcPct val="0"/>
        </a:spcBef>
        <a:spcAft>
          <a:spcPct val="0"/>
        </a:spcAft>
        <a:defRPr sz="3300">
          <a:solidFill>
            <a:schemeClr val="tx1"/>
          </a:solidFill>
          <a:latin typeface="Calibri Light" panose="020F0302020204030204" pitchFamily="34" charset="0"/>
        </a:defRPr>
      </a:lvl8pPr>
      <a:lvl9pPr marL="1371600" algn="l"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0" fontAlgn="base" hangingPunct="0">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9.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2.xml"/><Relationship Id="rId6" Type="http://schemas.openxmlformats.org/officeDocument/2006/relationships/image" Target="../media/image9.jpeg"/><Relationship Id="rId5" Type="http://schemas.openxmlformats.org/officeDocument/2006/relationships/hyperlink" Target="https://www.sportesalute.eu/spazicivici.html" TargetMode="External"/><Relationship Id="rId4" Type="http://schemas.openxmlformats.org/officeDocument/2006/relationships/image" Target="../media/image2.jpe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2.xml"/><Relationship Id="rId6" Type="http://schemas.openxmlformats.org/officeDocument/2006/relationships/hyperlink" Target="http://www.rete.giovani2030.it/" TargetMode="External"/><Relationship Id="rId5" Type="http://schemas.openxmlformats.org/officeDocument/2006/relationships/image" Target="../media/image10.png"/><Relationship Id="rId4" Type="http://schemas.openxmlformats.org/officeDocument/2006/relationships/image" Target="../media/image2.jpe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hyperlink" Target="http://www.azioneprovincegiovani.net/" TargetMode="External"/><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jpeg"/></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1.xml"/><Relationship Id="rId1" Type="http://schemas.openxmlformats.org/officeDocument/2006/relationships/slideLayout" Target="../slideLayouts/slideLayout12.xml"/><Relationship Id="rId5" Type="http://schemas.openxmlformats.org/officeDocument/2006/relationships/hyperlink" Target="about:blank" TargetMode="External"/><Relationship Id="rId4" Type="http://schemas.openxmlformats.org/officeDocument/2006/relationships/image" Target="../media/image2.jpeg"/></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12.xml"/><Relationship Id="rId5" Type="http://schemas.openxmlformats.org/officeDocument/2006/relationships/hyperlink" Target="mailto:gameupi@upinet.it" TargetMode="External"/><Relationship Id="rId4" Type="http://schemas.openxmlformats.org/officeDocument/2006/relationships/image" Target="../media/image2.jpeg"/></Relationships>
</file>

<file path=ppt/slides/_rels/slide4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3.xml"/><Relationship Id="rId1" Type="http://schemas.openxmlformats.org/officeDocument/2006/relationships/slideLayout" Target="../slideLayouts/slideLayout12.xml"/><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4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hyperlink" Target="http://www.gameupi.it/" TargetMode="Externa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4294967295"/>
          </p:nvPr>
        </p:nvSpPr>
        <p:spPr>
          <a:xfrm>
            <a:off x="8594725" y="6332538"/>
            <a:ext cx="549275" cy="525462"/>
          </a:xfrm>
        </p:spPr>
        <p:txBody>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fld id="{EDDF377C-4C9C-4293-80AB-E3D2B43D1369}" type="slidenum">
              <a:rPr lang="en-US" altLang="it-IT" smtClean="0">
                <a:sym typeface="Calibri" panose="020F0502020204030204" pitchFamily="34" charset="0"/>
              </a:rPr>
              <a:pPr/>
              <a:t>1</a:t>
            </a:fld>
            <a:endParaRPr lang="it-IT" altLang="it-IT">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defTabSz="685800"/>
            <a:endParaRPr lang="it-IT" altLang="it-IT" sz="1350">
              <a:solidFill>
                <a:prstClr val="black"/>
              </a:solidFill>
              <a:cs typeface="+mn-cs"/>
            </a:endParaRPr>
          </a:p>
        </p:txBody>
      </p:sp>
      <p:sp>
        <p:nvSpPr>
          <p:cNvPr id="13316" name="Rectangle 3">
            <a:extLst>
              <a:ext uri="{FF2B5EF4-FFF2-40B4-BE49-F238E27FC236}">
                <a16:creationId xmlns:a16="http://schemas.microsoft.com/office/drawing/2014/main" id="{5B394915-F6A9-DE06-55DD-91C434E6EFCE}"/>
              </a:ext>
            </a:extLst>
          </p:cNvPr>
          <p:cNvSpPr>
            <a:spLocks noChangeArrowheads="1"/>
          </p:cNvSpPr>
          <p:nvPr/>
        </p:nvSpPr>
        <p:spPr bwMode="auto">
          <a:xfrm>
            <a:off x="184732" y="2555204"/>
            <a:ext cx="8275700" cy="41108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defTabSz="685800"/>
            <a:endParaRPr lang="it-IT" altLang="it-IT" sz="1500" b="1" dirty="0">
              <a:solidFill>
                <a:prstClr val="black"/>
              </a:solidFill>
              <a:latin typeface="Arial" panose="020B0604020202020204" pitchFamily="34" charset="0"/>
              <a:cs typeface="Calibri" panose="020F0502020204030204" pitchFamily="34" charset="0"/>
            </a:endParaRPr>
          </a:p>
          <a:p>
            <a:pPr algn="ctr" defTabSz="685800"/>
            <a:endParaRPr lang="it-IT" altLang="it-IT" sz="1500" b="1" dirty="0">
              <a:solidFill>
                <a:prstClr val="black"/>
              </a:solidFill>
              <a:latin typeface="Arial" panose="020B0604020202020204" pitchFamily="34" charset="0"/>
              <a:cs typeface="Calibri" panose="020F0502020204030204" pitchFamily="34" charset="0"/>
            </a:endParaRPr>
          </a:p>
          <a:p>
            <a:pPr algn="ctr">
              <a:lnSpc>
                <a:spcPct val="107000"/>
              </a:lnSpc>
              <a:spcAft>
                <a:spcPts val="800"/>
              </a:spcAft>
            </a:pPr>
            <a:r>
              <a:rPr lang="it-IT" sz="3200" b="1" kern="100" dirty="0">
                <a:solidFill>
                  <a:srgbClr val="0070C0"/>
                </a:solidFill>
                <a:ea typeface="Aptos" panose="020B0004020202020204" pitchFamily="34" charset="0"/>
                <a:cs typeface="Calibri" panose="020F0502020204030204" pitchFamily="34" charset="0"/>
              </a:rPr>
              <a:t>GAME UPI 2.0</a:t>
            </a:r>
            <a:endParaRPr lang="it-IT" sz="3200" b="1" kern="100" dirty="0">
              <a:solidFill>
                <a:srgbClr val="0070C0"/>
              </a:solidFill>
              <a:effectLst/>
              <a:ea typeface="Aptos" panose="020B0004020202020204" pitchFamily="34" charset="0"/>
              <a:cs typeface="Calibri" panose="020F0502020204030204" pitchFamily="34" charset="0"/>
            </a:endParaRPr>
          </a:p>
          <a:p>
            <a:pPr algn="ctr">
              <a:lnSpc>
                <a:spcPct val="107000"/>
              </a:lnSpc>
              <a:spcAft>
                <a:spcPts val="800"/>
              </a:spcAft>
            </a:pPr>
            <a:endParaRPr lang="it-IT" sz="3200" b="1" kern="100" dirty="0">
              <a:effectLst/>
              <a:ea typeface="Aptos" panose="020B0004020202020204" pitchFamily="34" charset="0"/>
              <a:cs typeface="Calibri" panose="020F0502020204030204" pitchFamily="34" charset="0"/>
            </a:endParaRPr>
          </a:p>
          <a:p>
            <a:pPr algn="ctr">
              <a:lnSpc>
                <a:spcPct val="107000"/>
              </a:lnSpc>
              <a:spcAft>
                <a:spcPts val="800"/>
              </a:spcAft>
            </a:pPr>
            <a:r>
              <a:rPr lang="it-IT" sz="2800" b="1" kern="100" dirty="0">
                <a:effectLst/>
                <a:ea typeface="Aptos" panose="020B0004020202020204" pitchFamily="34" charset="0"/>
                <a:cs typeface="Calibri" panose="020F0502020204030204" pitchFamily="34" charset="0"/>
              </a:rPr>
              <a:t>WEBINAR DI PRESENTAZIONE </a:t>
            </a:r>
          </a:p>
          <a:p>
            <a:pPr algn="ctr">
              <a:lnSpc>
                <a:spcPct val="107000"/>
              </a:lnSpc>
              <a:spcAft>
                <a:spcPts val="800"/>
              </a:spcAft>
            </a:pPr>
            <a:r>
              <a:rPr lang="it-IT" sz="2800" b="1" kern="100" dirty="0">
                <a:effectLst/>
                <a:ea typeface="Aptos" panose="020B0004020202020204" pitchFamily="34" charset="0"/>
                <a:cs typeface="Calibri" panose="020F0502020204030204" pitchFamily="34" charset="0"/>
              </a:rPr>
              <a:t>DELL’AVVISO PUBBLICO</a:t>
            </a:r>
            <a:endParaRPr lang="it-IT" sz="2800" kern="100" dirty="0">
              <a:effectLst/>
              <a:ea typeface="Aptos" panose="020B0004020202020204" pitchFamily="34" charset="0"/>
              <a:cs typeface="Calibri" panose="020F0502020204030204" pitchFamily="34" charset="0"/>
            </a:endParaRPr>
          </a:p>
          <a:p>
            <a:pPr>
              <a:lnSpc>
                <a:spcPct val="107000"/>
              </a:lnSpc>
              <a:spcAft>
                <a:spcPts val="800"/>
              </a:spcAft>
            </a:pPr>
            <a:endParaRPr lang="it-IT" sz="2000" kern="100" dirty="0">
              <a:effectLst/>
              <a:latin typeface="Aptos" panose="020B0004020202020204" pitchFamily="34" charset="0"/>
              <a:ea typeface="Aptos" panose="020B0004020202020204" pitchFamily="34" charset="0"/>
              <a:cs typeface="Times New Roman" panose="02020603050405020304" pitchFamily="18" charset="0"/>
            </a:endParaRPr>
          </a:p>
          <a:p>
            <a:pPr algn="ctr" defTabSz="685800"/>
            <a:endParaRPr lang="it-IT" altLang="it-IT" sz="2400" b="1" dirty="0">
              <a:solidFill>
                <a:srgbClr val="0070C0"/>
              </a:solidFill>
              <a:latin typeface="Arial" panose="020B0604020202020204" pitchFamily="34" charset="0"/>
              <a:cs typeface="Arial" panose="020B0604020202020204" pitchFamily="34" charset="0"/>
            </a:endParaRPr>
          </a:p>
          <a:p>
            <a:pPr algn="ctr" defTabSz="685800"/>
            <a:r>
              <a:rPr lang="it-IT" altLang="it-IT" sz="2400" b="1" dirty="0">
                <a:solidFill>
                  <a:srgbClr val="0070C0"/>
                </a:solidFill>
                <a:latin typeface="Arial" panose="020B0604020202020204" pitchFamily="34" charset="0"/>
                <a:cs typeface="Arial" panose="020B0604020202020204" pitchFamily="34" charset="0"/>
              </a:rPr>
              <a:t>Roma, 29 ottobre 2024</a:t>
            </a:r>
            <a:endParaRPr lang="it-IT" altLang="it-IT" sz="2400" b="1" dirty="0">
              <a:solidFill>
                <a:srgbClr val="0070C0"/>
              </a:solidFill>
              <a:latin typeface="Arial" panose="020B0604020202020204" pitchFamily="34" charset="0"/>
              <a:cs typeface="+mn-cs"/>
            </a:endParaRPr>
          </a:p>
        </p:txBody>
      </p:sp>
      <p:pic>
        <p:nvPicPr>
          <p:cNvPr id="15" name="image1.png">
            <a:extLst>
              <a:ext uri="{FF2B5EF4-FFF2-40B4-BE49-F238E27FC236}">
                <a16:creationId xmlns:a16="http://schemas.microsoft.com/office/drawing/2014/main" id="{B0D73A04-DD2E-C6A5-74E3-4A16E4D7919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4659" y="91264"/>
            <a:ext cx="1594628" cy="1249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 name="Immagine 9">
            <a:extLst>
              <a:ext uri="{FF2B5EF4-FFF2-40B4-BE49-F238E27FC236}">
                <a16:creationId xmlns:a16="http://schemas.microsoft.com/office/drawing/2014/main" id="{EDD425DC-99D3-46B4-ED03-F38B25D58B64}"/>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19890" y="-1"/>
            <a:ext cx="2824109" cy="117874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3" name="Picture 2">
            <a:extLst>
              <a:ext uri="{FF2B5EF4-FFF2-40B4-BE49-F238E27FC236}">
                <a16:creationId xmlns:a16="http://schemas.microsoft.com/office/drawing/2014/main" id="{A43EDF44-0A7D-525F-C494-A0735602AAB2}"/>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174663" y="374117"/>
            <a:ext cx="2232248" cy="2096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10</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pic>
        <p:nvPicPr>
          <p:cNvPr id="11" name="image1.png">
            <a:extLst>
              <a:ext uri="{FF2B5EF4-FFF2-40B4-BE49-F238E27FC236}">
                <a16:creationId xmlns:a16="http://schemas.microsoft.com/office/drawing/2014/main" id="{40AB26F6-F1C7-C626-A16D-EC68C45A36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015" y="350362"/>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3" name="Immagine 9">
            <a:extLst>
              <a:ext uri="{FF2B5EF4-FFF2-40B4-BE49-F238E27FC236}">
                <a16:creationId xmlns:a16="http://schemas.microsoft.com/office/drawing/2014/main" id="{976610DE-ABC6-0321-C10C-38D4995A537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76256" y="272774"/>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3" name="CasellaDiTesto 2">
            <a:extLst>
              <a:ext uri="{FF2B5EF4-FFF2-40B4-BE49-F238E27FC236}">
                <a16:creationId xmlns:a16="http://schemas.microsoft.com/office/drawing/2014/main" id="{25B88F35-B086-0D21-B70A-A34258EECFA5}"/>
              </a:ext>
            </a:extLst>
          </p:cNvPr>
          <p:cNvSpPr txBox="1"/>
          <p:nvPr/>
        </p:nvSpPr>
        <p:spPr>
          <a:xfrm>
            <a:off x="415499" y="2634951"/>
            <a:ext cx="8332965" cy="4002378"/>
          </a:xfrm>
          <a:prstGeom prst="rect">
            <a:avLst/>
          </a:prstGeom>
          <a:noFill/>
        </p:spPr>
        <p:txBody>
          <a:bodyPr wrap="square">
            <a:spAutoFit/>
          </a:bodyPr>
          <a:lstStyle/>
          <a:p>
            <a:pPr marL="0" marR="0" lvl="0" indent="-635" algn="just" defTabSz="914400" rtl="0" eaLnBrk="1" fontAlgn="auto" latinLnBrk="0" hangingPunct="1">
              <a:lnSpc>
                <a:spcPct val="107000"/>
              </a:lnSpc>
              <a:spcBef>
                <a:spcPts val="0"/>
              </a:spcBef>
              <a:spcAft>
                <a:spcPts val="200"/>
              </a:spcAft>
              <a:buClrTx/>
              <a:buSzTx/>
              <a:buFontTx/>
              <a:buNone/>
              <a:tabLst/>
              <a:defRPr/>
            </a:pPr>
            <a:r>
              <a:rPr lang="it-IT" sz="1600" b="1" dirty="0">
                <a:solidFill>
                  <a:srgbClr val="FF0000"/>
                </a:solidFill>
                <a:ea typeface="Book Antiqua" panose="02040602050305030304" pitchFamily="18" charset="0"/>
                <a:cs typeface="Arial" panose="020B0604020202020204" pitchFamily="34" charset="0"/>
              </a:rPr>
              <a:t>CAPOFILA:</a:t>
            </a:r>
            <a:r>
              <a:rPr kumimoji="0" lang="it-IT" sz="1600" b="1" i="0" u="none" strike="noStrike" kern="0" cap="none" spc="0" normalizeH="0" baseline="0" noProof="0" dirty="0">
                <a:ln>
                  <a:noFill/>
                </a:ln>
                <a:solidFill>
                  <a:prstClr val="black"/>
                </a:solidFill>
                <a:effectLst/>
                <a:uLnTx/>
                <a:uFillTx/>
                <a:ea typeface="+mn-ea"/>
                <a:cs typeface="Arial" charset="0"/>
              </a:rPr>
              <a:t> </a:t>
            </a:r>
            <a:r>
              <a:rPr kumimoji="0" lang="it-IT" sz="1600" i="0" u="none" strike="noStrike" kern="0" cap="none" spc="0" normalizeH="0" baseline="0" noProof="0" dirty="0">
                <a:ln>
                  <a:noFill/>
                </a:ln>
                <a:solidFill>
                  <a:prstClr val="black"/>
                </a:solidFill>
                <a:effectLst/>
                <a:uLnTx/>
                <a:uFillTx/>
                <a:ea typeface="+mn-ea"/>
                <a:cs typeface="Arial" charset="0"/>
              </a:rPr>
              <a:t>coordinano il progetto e i partner, si rapportano con UPI, distribuiscono il contributo ricevuto ai partner e predispongono la reportistica e la rendicontazione intermedia e finale.  </a:t>
            </a:r>
            <a:endParaRPr lang="it-IT" sz="1600" dirty="0">
              <a:solidFill>
                <a:srgbClr val="FF0000"/>
              </a:solidFill>
              <a:cs typeface="Arial" panose="020B0604020202020204" pitchFamily="34" charset="0"/>
            </a:endParaRPr>
          </a:p>
          <a:p>
            <a:pPr marL="0" marR="0" lvl="0" indent="-635" algn="just" defTabSz="914400" rtl="0" eaLnBrk="1" fontAlgn="auto" latinLnBrk="0" hangingPunct="1">
              <a:lnSpc>
                <a:spcPct val="107000"/>
              </a:lnSpc>
              <a:spcBef>
                <a:spcPts val="0"/>
              </a:spcBef>
              <a:spcAft>
                <a:spcPts val="200"/>
              </a:spcAft>
              <a:buClrTx/>
              <a:buSzTx/>
              <a:buFontTx/>
              <a:buNone/>
              <a:tabLst/>
              <a:defRPr/>
            </a:pPr>
            <a:endParaRPr kumimoji="0" lang="it-IT" sz="1600" i="0" u="none" strike="noStrike" kern="1200" cap="none" spc="0" normalizeH="0" baseline="0" noProof="0" dirty="0">
              <a:ln>
                <a:noFill/>
              </a:ln>
              <a:solidFill>
                <a:srgbClr val="FF0000"/>
              </a:solidFill>
              <a:effectLst/>
              <a:uLnTx/>
              <a:uFillTx/>
              <a:ea typeface="Book Antiqua" panose="02040602050305030304" pitchFamily="18" charset="0"/>
              <a:cs typeface="Arial" panose="020B0604020202020204" pitchFamily="34" charset="0"/>
            </a:endParaRPr>
          </a:p>
          <a:p>
            <a:pPr marL="0" marR="0" lvl="0" indent="-635" algn="just" defTabSz="914400" rtl="0" eaLnBrk="1" fontAlgn="auto" latinLnBrk="0" hangingPunct="1">
              <a:lnSpc>
                <a:spcPct val="107000"/>
              </a:lnSpc>
              <a:spcBef>
                <a:spcPts val="0"/>
              </a:spcBef>
              <a:spcAft>
                <a:spcPts val="200"/>
              </a:spcAft>
              <a:buClrTx/>
              <a:buSzTx/>
              <a:buFontTx/>
              <a:buNone/>
              <a:tabLst/>
              <a:defRPr/>
            </a:pPr>
            <a:r>
              <a:rPr kumimoji="0" lang="it-IT" sz="1600" b="1" i="0" u="none" strike="noStrike" kern="1200" cap="none" spc="0" normalizeH="0" baseline="0" noProof="0" dirty="0">
                <a:ln>
                  <a:noFill/>
                </a:ln>
                <a:solidFill>
                  <a:srgbClr val="FF0000"/>
                </a:solidFill>
                <a:effectLst/>
                <a:uLnTx/>
                <a:uFillTx/>
                <a:ea typeface="Book Antiqua" panose="02040602050305030304" pitchFamily="18" charset="0"/>
                <a:cs typeface="Arial" panose="020B0604020202020204" pitchFamily="34" charset="0"/>
              </a:rPr>
              <a:t>PARTNER: </a:t>
            </a:r>
            <a:r>
              <a:rPr kumimoji="0" lang="it-IT" sz="1600" i="0" u="none" strike="noStrike" kern="1200" cap="none" spc="0" normalizeH="0" baseline="0" noProof="0" dirty="0">
                <a:ln>
                  <a:noFill/>
                </a:ln>
                <a:effectLst/>
                <a:uLnTx/>
                <a:uFillTx/>
                <a:ea typeface="Book Antiqua" panose="02040602050305030304" pitchFamily="18" charset="0"/>
                <a:cs typeface="Arial" panose="020B0604020202020204" pitchFamily="34" charset="0"/>
              </a:rPr>
              <a:t>gestiscono attività, quote di contributo e quote di budget. Cofinanziano con risorse economiche con qualsiasi voce di spesa oppure in valorizzazione. </a:t>
            </a:r>
          </a:p>
          <a:p>
            <a:pPr marL="0" marR="0" lvl="0" indent="-635" algn="just" defTabSz="914400" rtl="0" eaLnBrk="1" fontAlgn="auto" latinLnBrk="0" hangingPunct="1">
              <a:lnSpc>
                <a:spcPct val="107000"/>
              </a:lnSpc>
              <a:spcBef>
                <a:spcPts val="0"/>
              </a:spcBef>
              <a:spcAft>
                <a:spcPts val="200"/>
              </a:spcAft>
              <a:buClrTx/>
              <a:buSzTx/>
              <a:buFontTx/>
              <a:buNone/>
              <a:tabLst/>
              <a:defRPr/>
            </a:pPr>
            <a:endParaRPr kumimoji="0" lang="it-IT" sz="1600" b="1" i="0" u="none" strike="noStrike" kern="1200" cap="none" spc="0" normalizeH="0" baseline="0" noProof="0" dirty="0">
              <a:ln>
                <a:noFill/>
              </a:ln>
              <a:solidFill>
                <a:srgbClr val="FF0000"/>
              </a:solidFill>
              <a:effectLst/>
              <a:uLnTx/>
              <a:uFillTx/>
              <a:ea typeface="Book Antiqua" panose="02040602050305030304" pitchFamily="18" charset="0"/>
              <a:cs typeface="Arial" panose="020B0604020202020204" pitchFamily="34" charset="0"/>
            </a:endParaRPr>
          </a:p>
          <a:p>
            <a:pPr marL="0" marR="0" lvl="0" indent="-635" algn="just" defTabSz="914400" rtl="0" eaLnBrk="1" fontAlgn="auto" latinLnBrk="0" hangingPunct="1">
              <a:lnSpc>
                <a:spcPct val="107000"/>
              </a:lnSpc>
              <a:spcBef>
                <a:spcPts val="0"/>
              </a:spcBef>
              <a:spcAft>
                <a:spcPts val="200"/>
              </a:spcAft>
              <a:buClrTx/>
              <a:buSzTx/>
              <a:buFontTx/>
              <a:buNone/>
              <a:tabLst/>
              <a:defRPr/>
            </a:pPr>
            <a:r>
              <a:rPr kumimoji="0" lang="it-IT" sz="1600" b="1" i="0" u="none" strike="noStrike" kern="1200" cap="none" spc="0" normalizeH="0" baseline="0" noProof="0" dirty="0">
                <a:ln>
                  <a:noFill/>
                </a:ln>
                <a:solidFill>
                  <a:srgbClr val="FF0000"/>
                </a:solidFill>
                <a:effectLst/>
                <a:uLnTx/>
                <a:uFillTx/>
                <a:ea typeface="Book Antiqua" panose="02040602050305030304" pitchFamily="18" charset="0"/>
                <a:cs typeface="Arial" panose="020B0604020202020204" pitchFamily="34" charset="0"/>
              </a:rPr>
              <a:t>ASSOCIATI: </a:t>
            </a:r>
            <a:r>
              <a:rPr lang="it-IT" sz="1600" dirty="0">
                <a:cs typeface="Arial" panose="020B0604020202020204" pitchFamily="34" charset="0"/>
              </a:rPr>
              <a:t>non gestiscono attività, non ricevono quote di contributo, ma possono gestire quote di budget partecipando al cofinanziamento con spese di personale dipendente o con spese generali o in valorizzazione.</a:t>
            </a:r>
          </a:p>
          <a:p>
            <a:pPr marL="0" marR="0" lvl="0" indent="-635" algn="just" defTabSz="914400" rtl="0" eaLnBrk="1" fontAlgn="auto" latinLnBrk="0" hangingPunct="1">
              <a:lnSpc>
                <a:spcPct val="107000"/>
              </a:lnSpc>
              <a:spcBef>
                <a:spcPts val="0"/>
              </a:spcBef>
              <a:spcAft>
                <a:spcPts val="200"/>
              </a:spcAft>
              <a:buClrTx/>
              <a:buSzTx/>
              <a:buFontTx/>
              <a:buNone/>
              <a:tabLst/>
              <a:defRPr/>
            </a:pPr>
            <a:endParaRPr kumimoji="0" lang="it-IT" sz="1600" b="1" i="0" u="none" strike="noStrike" kern="1200" cap="none" spc="0" normalizeH="0" baseline="0" noProof="0" dirty="0">
              <a:ln>
                <a:noFill/>
              </a:ln>
              <a:solidFill>
                <a:srgbClr val="FF0000"/>
              </a:solidFill>
              <a:effectLst/>
              <a:uLnTx/>
              <a:uFillTx/>
              <a:ea typeface="Book Antiqua" panose="02040602050305030304" pitchFamily="18" charset="0"/>
              <a:cs typeface="Arial" panose="020B0604020202020204" pitchFamily="34" charset="0"/>
            </a:endParaRPr>
          </a:p>
          <a:p>
            <a:pPr marL="0" marR="0" lvl="0" indent="-635" algn="just" defTabSz="914400" rtl="0" eaLnBrk="1" fontAlgn="auto" latinLnBrk="0" hangingPunct="1">
              <a:lnSpc>
                <a:spcPct val="107000"/>
              </a:lnSpc>
              <a:spcBef>
                <a:spcPts val="0"/>
              </a:spcBef>
              <a:spcAft>
                <a:spcPts val="200"/>
              </a:spcAft>
              <a:buClrTx/>
              <a:buSzTx/>
              <a:buFontTx/>
              <a:buNone/>
              <a:tabLst/>
              <a:defRPr/>
            </a:pPr>
            <a:r>
              <a:rPr kumimoji="0" lang="it-IT" sz="1600" b="1" i="0" u="none" strike="noStrike" kern="1200" cap="none" spc="0" normalizeH="0" baseline="0" noProof="0" dirty="0">
                <a:ln>
                  <a:noFill/>
                </a:ln>
                <a:solidFill>
                  <a:srgbClr val="FF0000"/>
                </a:solidFill>
                <a:effectLst/>
                <a:uLnTx/>
                <a:uFillTx/>
                <a:ea typeface="Book Antiqua" panose="02040602050305030304" pitchFamily="18" charset="0"/>
                <a:cs typeface="Arial" panose="020B0604020202020204" pitchFamily="34" charset="0"/>
              </a:rPr>
              <a:t>SPONSOR:</a:t>
            </a:r>
            <a:r>
              <a:rPr kumimoji="0" lang="it-IT" sz="1600" b="1" i="0" u="none" strike="noStrike" kern="0" cap="none" spc="0" normalizeH="0" baseline="0" noProof="0" dirty="0">
                <a:ln>
                  <a:noFill/>
                </a:ln>
                <a:solidFill>
                  <a:prstClr val="black"/>
                </a:solidFill>
                <a:effectLst/>
                <a:uLnTx/>
                <a:uFillTx/>
                <a:latin typeface="Calibri"/>
                <a:ea typeface="+mn-ea"/>
                <a:cs typeface="Arial" charset="0"/>
              </a:rPr>
              <a:t> </a:t>
            </a:r>
            <a:r>
              <a:rPr kumimoji="0" lang="it-IT" sz="1600" i="0" u="none" strike="noStrike" kern="0" cap="none" spc="0" normalizeH="0" baseline="0" noProof="0" dirty="0">
                <a:ln>
                  <a:noFill/>
                </a:ln>
                <a:solidFill>
                  <a:prstClr val="black"/>
                </a:solidFill>
                <a:effectLst/>
                <a:uLnTx/>
                <a:uFillTx/>
                <a:latin typeface="Calibri"/>
                <a:ea typeface="+mn-ea"/>
                <a:cs typeface="Arial" charset="0"/>
              </a:rPr>
              <a:t>non gestiscono quote di budget né ricevono quote di contributo. </a:t>
            </a:r>
            <a:r>
              <a:rPr lang="it-IT" sz="1600" kern="0" dirty="0">
                <a:solidFill>
                  <a:prstClr val="black"/>
                </a:solidFill>
                <a:latin typeface="Calibri"/>
                <a:cs typeface="Arial" panose="020B0604020202020204" pitchFamily="34" charset="0"/>
              </a:rPr>
              <a:t>P</a:t>
            </a:r>
            <a:r>
              <a:rPr lang="it-IT" sz="1600" dirty="0">
                <a:cs typeface="Arial" panose="020B0604020202020204" pitchFamily="34" charset="0"/>
              </a:rPr>
              <a:t>artecipano al cofinanziamento, esclusivamente con risorse finanziarie, al fine di sostenere la durabilità del progetto nel tempo.</a:t>
            </a:r>
            <a:r>
              <a:rPr lang="it-IT" sz="1600" u="sng" kern="0" dirty="0">
                <a:solidFill>
                  <a:srgbClr val="000000"/>
                </a:solidFill>
                <a:effectLst/>
                <a:latin typeface="Tahoma" panose="020B0604030504040204" pitchFamily="34" charset="0"/>
                <a:ea typeface="Times New Roman" panose="02020603050405020304" pitchFamily="18" charset="0"/>
              </a:rPr>
              <a:t> </a:t>
            </a:r>
            <a:endParaRPr kumimoji="0" lang="it-IT" sz="1800" b="1" i="0" u="none" strike="noStrike" kern="1200" cap="none" spc="0" normalizeH="0" baseline="0" dirty="0">
              <a:ln>
                <a:noFill/>
              </a:ln>
              <a:solidFill>
                <a:prstClr val="black"/>
              </a:solidFill>
              <a:effectLst/>
              <a:uLnTx/>
              <a:uFillTx/>
              <a:latin typeface="Arial" panose="020B0604020202020204" pitchFamily="34" charset="0"/>
              <a:ea typeface="Book Antiqua" panose="02040602050305030304" pitchFamily="18" charset="0"/>
              <a:cs typeface="Arial" panose="020B0604020202020204" pitchFamily="34" charset="0"/>
            </a:endParaRPr>
          </a:p>
          <a:p>
            <a:pPr marL="0" marR="0" lvl="0" indent="-635" algn="just" defTabSz="914400" rtl="0" eaLnBrk="1" fontAlgn="auto" latinLnBrk="0" hangingPunct="1">
              <a:lnSpc>
                <a:spcPct val="107000"/>
              </a:lnSpc>
              <a:spcBef>
                <a:spcPts val="0"/>
              </a:spcBef>
              <a:spcAft>
                <a:spcPts val="200"/>
              </a:spcAft>
              <a:buClrTx/>
              <a:buSzTx/>
              <a:buFontTx/>
              <a:buNone/>
              <a:tabLst/>
              <a:defRPr/>
            </a:pPr>
            <a:endParaRPr kumimoji="0" lang="it-IT" sz="2000" b="1" i="0" u="none" strike="noStrike" kern="1200" cap="none" spc="0" normalizeH="0" baseline="0" noProof="0" dirty="0">
              <a:ln>
                <a:noFill/>
              </a:ln>
              <a:solidFill>
                <a:srgbClr val="FF000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pic>
        <p:nvPicPr>
          <p:cNvPr id="2" name="Immagine 1">
            <a:extLst>
              <a:ext uri="{FF2B5EF4-FFF2-40B4-BE49-F238E27FC236}">
                <a16:creationId xmlns:a16="http://schemas.microsoft.com/office/drawing/2014/main" id="{1C7F3ECF-2389-5404-C434-3DB9BCBE6BF5}"/>
              </a:ext>
            </a:extLst>
          </p:cNvPr>
          <p:cNvPicPr>
            <a:picLocks noChangeAspect="1"/>
          </p:cNvPicPr>
          <p:nvPr/>
        </p:nvPicPr>
        <p:blipFill>
          <a:blip r:embed="rId5"/>
          <a:stretch>
            <a:fillRect/>
          </a:stretch>
        </p:blipFill>
        <p:spPr>
          <a:xfrm>
            <a:off x="3788920" y="95585"/>
            <a:ext cx="999831" cy="938865"/>
          </a:xfrm>
          <a:prstGeom prst="rect">
            <a:avLst/>
          </a:prstGeom>
        </p:spPr>
      </p:pic>
      <p:sp>
        <p:nvSpPr>
          <p:cNvPr id="4" name="CasellaDiTesto 1">
            <a:extLst>
              <a:ext uri="{FF2B5EF4-FFF2-40B4-BE49-F238E27FC236}">
                <a16:creationId xmlns:a16="http://schemas.microsoft.com/office/drawing/2014/main" id="{02C17795-6951-A307-E360-5324B13AE404}"/>
              </a:ext>
            </a:extLst>
          </p:cNvPr>
          <p:cNvSpPr txBox="1">
            <a:spLocks noChangeArrowheads="1"/>
          </p:cNvSpPr>
          <p:nvPr/>
        </p:nvSpPr>
        <p:spPr bwMode="auto">
          <a:xfrm>
            <a:off x="432013" y="1249222"/>
            <a:ext cx="8127579"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
        <p:nvSpPr>
          <p:cNvPr id="5" name="Rettangolo arrotondato 7">
            <a:extLst>
              <a:ext uri="{FF2B5EF4-FFF2-40B4-BE49-F238E27FC236}">
                <a16:creationId xmlns:a16="http://schemas.microsoft.com/office/drawing/2014/main" id="{09A4B189-F167-3BE3-A5C2-FB76C7D52D9A}"/>
              </a:ext>
            </a:extLst>
          </p:cNvPr>
          <p:cNvSpPr/>
          <p:nvPr/>
        </p:nvSpPr>
        <p:spPr>
          <a:xfrm>
            <a:off x="1156295" y="1887710"/>
            <a:ext cx="6480175" cy="576262"/>
          </a:xfrm>
          <a:prstGeom prst="roundRect">
            <a:avLst/>
          </a:prstGeom>
          <a:solidFill>
            <a:schemeClr val="bg1"/>
          </a:solidFill>
          <a:ln w="25400" cap="flat" cmpd="sng" algn="ctr">
            <a:noFill/>
            <a:prstDash val="solid"/>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800" b="1" kern="0" dirty="0">
                <a:solidFill>
                  <a:srgbClr val="00B050"/>
                </a:solidFill>
                <a:latin typeface="Calibri"/>
              </a:rPr>
              <a:t>4</a:t>
            </a:r>
            <a:r>
              <a:rPr kumimoji="0" lang="en-GB" sz="2800" b="1" i="0" u="none" strike="noStrike" kern="0" cap="none" spc="0" normalizeH="0" baseline="0" noProof="0" dirty="0">
                <a:ln>
                  <a:noFill/>
                </a:ln>
                <a:solidFill>
                  <a:srgbClr val="00B050"/>
                </a:solidFill>
                <a:effectLst/>
                <a:uLnTx/>
                <a:uFillTx/>
                <a:latin typeface="Calibri"/>
                <a:ea typeface="+mn-ea"/>
                <a:cs typeface="+mn-cs"/>
              </a:rPr>
              <a:t> TIPOLOGIE DI ENTI</a:t>
            </a:r>
          </a:p>
        </p:txBody>
      </p:sp>
    </p:spTree>
    <p:extLst>
      <p:ext uri="{BB962C8B-B14F-4D97-AF65-F5344CB8AC3E}">
        <p14:creationId xmlns:p14="http://schemas.microsoft.com/office/powerpoint/2010/main" val="796318057"/>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11</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9" name="Rettangolo arrotondato 7">
            <a:extLst>
              <a:ext uri="{FF2B5EF4-FFF2-40B4-BE49-F238E27FC236}">
                <a16:creationId xmlns:a16="http://schemas.microsoft.com/office/drawing/2014/main" id="{C1B8AFB2-39F0-79EA-B69C-089F0262B88E}"/>
              </a:ext>
            </a:extLst>
          </p:cNvPr>
          <p:cNvSpPr/>
          <p:nvPr/>
        </p:nvSpPr>
        <p:spPr>
          <a:xfrm>
            <a:off x="1156295" y="1887710"/>
            <a:ext cx="6480175" cy="576262"/>
          </a:xfrm>
          <a:prstGeom prst="roundRect">
            <a:avLst/>
          </a:prstGeom>
          <a:solidFill>
            <a:schemeClr val="bg1"/>
          </a:solidFill>
          <a:ln w="25400" cap="flat" cmpd="sng" algn="ctr">
            <a:noFill/>
            <a:prstDash val="solid"/>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0" cap="none" spc="0" normalizeH="0" baseline="0" noProof="0" dirty="0">
                <a:ln>
                  <a:noFill/>
                </a:ln>
                <a:solidFill>
                  <a:srgbClr val="00B050"/>
                </a:solidFill>
                <a:effectLst/>
                <a:uLnTx/>
                <a:uFillTx/>
                <a:latin typeface="Calibri"/>
                <a:ea typeface="+mn-ea"/>
                <a:cs typeface="+mn-cs"/>
              </a:rPr>
              <a:t>CHI SONO I BENEFICIARI?</a:t>
            </a:r>
          </a:p>
        </p:txBody>
      </p:sp>
      <p:pic>
        <p:nvPicPr>
          <p:cNvPr id="11" name="image1.png">
            <a:extLst>
              <a:ext uri="{FF2B5EF4-FFF2-40B4-BE49-F238E27FC236}">
                <a16:creationId xmlns:a16="http://schemas.microsoft.com/office/drawing/2014/main" id="{40AB26F6-F1C7-C626-A16D-EC68C45A36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015" y="350362"/>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3" name="Immagine 9">
            <a:extLst>
              <a:ext uri="{FF2B5EF4-FFF2-40B4-BE49-F238E27FC236}">
                <a16:creationId xmlns:a16="http://schemas.microsoft.com/office/drawing/2014/main" id="{976610DE-ABC6-0321-C10C-38D4995A537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76256" y="272774"/>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3" name="CasellaDiTesto 2">
            <a:extLst>
              <a:ext uri="{FF2B5EF4-FFF2-40B4-BE49-F238E27FC236}">
                <a16:creationId xmlns:a16="http://schemas.microsoft.com/office/drawing/2014/main" id="{25B88F35-B086-0D21-B70A-A34258EECFA5}"/>
              </a:ext>
            </a:extLst>
          </p:cNvPr>
          <p:cNvSpPr txBox="1"/>
          <p:nvPr/>
        </p:nvSpPr>
        <p:spPr>
          <a:xfrm>
            <a:off x="539552" y="2632245"/>
            <a:ext cx="7306393" cy="2932406"/>
          </a:xfrm>
          <a:prstGeom prst="rect">
            <a:avLst/>
          </a:prstGeom>
          <a:noFill/>
        </p:spPr>
        <p:txBody>
          <a:bodyPr wrap="square">
            <a:spAutoFit/>
          </a:bodyPr>
          <a:lstStyle/>
          <a:p>
            <a:pPr marL="0" marR="0" lvl="0" indent="-635" algn="just" defTabSz="914400" rtl="0" eaLnBrk="1" fontAlgn="auto" latinLnBrk="0" hangingPunct="1">
              <a:lnSpc>
                <a:spcPct val="107000"/>
              </a:lnSpc>
              <a:spcBef>
                <a:spcPts val="0"/>
              </a:spcBef>
              <a:spcAft>
                <a:spcPts val="200"/>
              </a:spcAft>
              <a:buClrTx/>
              <a:buSzTx/>
              <a:buFontTx/>
              <a:buNone/>
              <a:tabLst/>
              <a:defRPr/>
            </a:pPr>
            <a:r>
              <a:rPr kumimoji="0" lang="it-IT" sz="2400" b="1" i="0" u="none" strike="noStrike" kern="1200" cap="none" spc="0" normalizeH="0" baseline="0" noProof="0" dirty="0">
                <a:ln>
                  <a:noFill/>
                </a:ln>
                <a:solidFill>
                  <a:srgbClr val="FF0000"/>
                </a:solidFill>
                <a:effectLst/>
                <a:uLnTx/>
                <a:uFillTx/>
                <a:latin typeface="Arial" panose="020B0604020202020204" pitchFamily="34" charset="0"/>
                <a:ea typeface="Book Antiqua" panose="02040602050305030304" pitchFamily="18" charset="0"/>
                <a:cs typeface="Arial" panose="020B0604020202020204" pitchFamily="34" charset="0"/>
              </a:rPr>
              <a:t>BENEFICIARI DIRETTI</a:t>
            </a:r>
          </a:p>
          <a:p>
            <a:pPr marL="0" marR="0" lvl="0" indent="-635" algn="just" defTabSz="914400" rtl="0" eaLnBrk="1" fontAlgn="auto" latinLnBrk="0" hangingPunct="1">
              <a:lnSpc>
                <a:spcPct val="107000"/>
              </a:lnSpc>
              <a:spcBef>
                <a:spcPts val="0"/>
              </a:spcBef>
              <a:spcAft>
                <a:spcPts val="200"/>
              </a:spcAft>
              <a:buClrTx/>
              <a:buSzTx/>
              <a:buFontTx/>
              <a:buNone/>
              <a:tabLst/>
              <a:defRPr/>
            </a:pPr>
            <a:r>
              <a:rPr kumimoji="0" lang="it-IT" sz="2400" b="1" i="0" u="none" strike="noStrike" kern="1200" cap="none" spc="0" normalizeH="0" baseline="0" noProof="0" dirty="0">
                <a:ln>
                  <a:noFill/>
                </a:ln>
                <a:solidFill>
                  <a:prstClr val="black"/>
                </a:solidFill>
                <a:effectLst/>
                <a:uLnTx/>
                <a:uFillTx/>
                <a:latin typeface="Arial" panose="020B0604020202020204" pitchFamily="34" charset="0"/>
                <a:ea typeface="Book Antiqua" panose="02040602050305030304" pitchFamily="18" charset="0"/>
                <a:cs typeface="Arial" panose="020B0604020202020204" pitchFamily="34" charset="0"/>
              </a:rPr>
              <a:t>GIOVANI TRA I 14 E I 35 ANNI RESIDENTI NEL TERRITORIO PROVINCIALE</a:t>
            </a:r>
          </a:p>
          <a:p>
            <a:pPr marL="0" marR="0" lvl="0" indent="-635" algn="just" defTabSz="914400" rtl="0" eaLnBrk="1" fontAlgn="auto" latinLnBrk="0" hangingPunct="1">
              <a:lnSpc>
                <a:spcPct val="107000"/>
              </a:lnSpc>
              <a:spcBef>
                <a:spcPts val="0"/>
              </a:spcBef>
              <a:spcAft>
                <a:spcPts val="200"/>
              </a:spcAft>
              <a:buClrTx/>
              <a:buSzTx/>
              <a:buFontTx/>
              <a:buNone/>
              <a:tabLst/>
              <a:defRPr/>
            </a:pPr>
            <a:endParaRPr kumimoji="0" lang="it-IT" sz="2400" b="1" i="0" u="none" strike="noStrike" kern="1200" cap="none" spc="0" normalizeH="0" baseline="0" noProof="0" dirty="0">
              <a:ln>
                <a:noFill/>
              </a:ln>
              <a:solidFill>
                <a:prstClr val="black"/>
              </a:solidFill>
              <a:effectLst/>
              <a:uLnTx/>
              <a:uFillTx/>
              <a:latin typeface="Arial" panose="020B0604020202020204" pitchFamily="34" charset="0"/>
              <a:ea typeface="Book Antiqua" panose="02040602050305030304" pitchFamily="18" charset="0"/>
              <a:cs typeface="Arial" panose="020B0604020202020204" pitchFamily="34" charset="0"/>
            </a:endParaRPr>
          </a:p>
          <a:p>
            <a:pPr marL="0" marR="0" lvl="0" indent="-635" algn="just" defTabSz="914400" rtl="0" eaLnBrk="1" fontAlgn="auto" latinLnBrk="0" hangingPunct="1">
              <a:lnSpc>
                <a:spcPct val="107000"/>
              </a:lnSpc>
              <a:spcBef>
                <a:spcPts val="0"/>
              </a:spcBef>
              <a:spcAft>
                <a:spcPts val="200"/>
              </a:spcAft>
              <a:buClrTx/>
              <a:buSzTx/>
              <a:buFontTx/>
              <a:buNone/>
              <a:tabLst/>
              <a:defRPr/>
            </a:pPr>
            <a:r>
              <a:rPr kumimoji="0" lang="it-IT" sz="2400" b="1" i="0" u="none" strike="noStrike" kern="1200" cap="none" spc="0" normalizeH="0" baseline="0" noProof="0" dirty="0">
                <a:ln>
                  <a:noFill/>
                </a:ln>
                <a:solidFill>
                  <a:srgbClr val="FF0000"/>
                </a:solidFill>
                <a:effectLst/>
                <a:uLnTx/>
                <a:uFillTx/>
                <a:latin typeface="Arial" panose="020B0604020202020204" pitchFamily="34" charset="0"/>
                <a:ea typeface="Book Antiqua" panose="02040602050305030304" pitchFamily="18" charset="0"/>
                <a:cs typeface="Arial" panose="020B0604020202020204" pitchFamily="34" charset="0"/>
              </a:rPr>
              <a:t>BENEFICIARI INDIRETTI</a:t>
            </a:r>
            <a:r>
              <a:rPr kumimoji="0" lang="it-IT" sz="2400" b="1" i="0" u="none" strike="noStrike" kern="1200" cap="none" spc="0" normalizeH="0" baseline="0" noProof="0" dirty="0">
                <a:ln>
                  <a:noFill/>
                </a:ln>
                <a:solidFill>
                  <a:prstClr val="black"/>
                </a:solidFill>
                <a:effectLst/>
                <a:uLnTx/>
                <a:uFillTx/>
                <a:latin typeface="Arial" panose="020B0604020202020204" pitchFamily="34" charset="0"/>
                <a:ea typeface="Book Antiqua" panose="02040602050305030304" pitchFamily="18" charset="0"/>
                <a:cs typeface="Arial" panose="020B0604020202020204" pitchFamily="34" charset="0"/>
              </a:rPr>
              <a:t>:</a:t>
            </a:r>
          </a:p>
          <a:p>
            <a:pPr marL="0" marR="0" lvl="0" indent="-635" algn="just" defTabSz="914400" rtl="0" eaLnBrk="1" fontAlgn="auto" latinLnBrk="0" hangingPunct="1">
              <a:lnSpc>
                <a:spcPct val="107000"/>
              </a:lnSpc>
              <a:spcBef>
                <a:spcPts val="0"/>
              </a:spcBef>
              <a:spcAft>
                <a:spcPts val="200"/>
              </a:spcAft>
              <a:buClrTx/>
              <a:buSzTx/>
              <a:buFontTx/>
              <a:buNone/>
              <a:tabLst/>
              <a:defRPr/>
            </a:pPr>
            <a:r>
              <a:rPr kumimoji="0" lang="it-IT" sz="2400" b="1" i="0" u="none" strike="noStrike" kern="1200" cap="none" spc="0" normalizeH="0" baseline="0" noProof="0" dirty="0">
                <a:ln>
                  <a:noFill/>
                </a:ln>
                <a:solidFill>
                  <a:prstClr val="black"/>
                </a:solidFill>
                <a:effectLst/>
                <a:uLnTx/>
                <a:uFillTx/>
                <a:latin typeface="Arial" panose="020B0604020202020204" pitchFamily="34" charset="0"/>
                <a:ea typeface="Book Antiqua" panose="02040602050305030304" pitchFamily="18" charset="0"/>
                <a:cs typeface="Arial" panose="020B0604020202020204" pitchFamily="34" charset="0"/>
              </a:rPr>
              <a:t>SCUOLE, ASSOCIAZIONI GIOVANILI, STAKEHOLDER, ECC. </a:t>
            </a:r>
          </a:p>
        </p:txBody>
      </p:sp>
      <p:pic>
        <p:nvPicPr>
          <p:cNvPr id="2" name="Immagine 1">
            <a:extLst>
              <a:ext uri="{FF2B5EF4-FFF2-40B4-BE49-F238E27FC236}">
                <a16:creationId xmlns:a16="http://schemas.microsoft.com/office/drawing/2014/main" id="{1C7F3ECF-2389-5404-C434-3DB9BCBE6BF5}"/>
              </a:ext>
            </a:extLst>
          </p:cNvPr>
          <p:cNvPicPr>
            <a:picLocks noChangeAspect="1"/>
          </p:cNvPicPr>
          <p:nvPr/>
        </p:nvPicPr>
        <p:blipFill>
          <a:blip r:embed="rId5"/>
          <a:stretch>
            <a:fillRect/>
          </a:stretch>
        </p:blipFill>
        <p:spPr>
          <a:xfrm>
            <a:off x="3788920" y="95585"/>
            <a:ext cx="999831" cy="938865"/>
          </a:xfrm>
          <a:prstGeom prst="rect">
            <a:avLst/>
          </a:prstGeom>
        </p:spPr>
      </p:pic>
      <p:sp>
        <p:nvSpPr>
          <p:cNvPr id="4" name="CasellaDiTesto 1">
            <a:extLst>
              <a:ext uri="{FF2B5EF4-FFF2-40B4-BE49-F238E27FC236}">
                <a16:creationId xmlns:a16="http://schemas.microsoft.com/office/drawing/2014/main" id="{02C17795-6951-A307-E360-5324B13AE404}"/>
              </a:ext>
            </a:extLst>
          </p:cNvPr>
          <p:cNvSpPr txBox="1">
            <a:spLocks noChangeArrowheads="1"/>
          </p:cNvSpPr>
          <p:nvPr/>
        </p:nvSpPr>
        <p:spPr bwMode="auto">
          <a:xfrm>
            <a:off x="432013" y="1249222"/>
            <a:ext cx="8127579"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Tree>
    <p:extLst>
      <p:ext uri="{BB962C8B-B14F-4D97-AF65-F5344CB8AC3E}">
        <p14:creationId xmlns:p14="http://schemas.microsoft.com/office/powerpoint/2010/main" val="1522413838"/>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12</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16" name="CasellaDiTesto 1">
            <a:extLst>
              <a:ext uri="{FF2B5EF4-FFF2-40B4-BE49-F238E27FC236}">
                <a16:creationId xmlns:a16="http://schemas.microsoft.com/office/drawing/2014/main" id="{6886E3EA-B61E-7EDC-4852-44226CF42923}"/>
              </a:ext>
            </a:extLst>
          </p:cNvPr>
          <p:cNvSpPr txBox="1">
            <a:spLocks noChangeArrowheads="1"/>
          </p:cNvSpPr>
          <p:nvPr/>
        </p:nvSpPr>
        <p:spPr bwMode="auto">
          <a:xfrm>
            <a:off x="467544" y="1324244"/>
            <a:ext cx="8127579"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pic>
        <p:nvPicPr>
          <p:cNvPr id="18" name="image1.png">
            <a:extLst>
              <a:ext uri="{FF2B5EF4-FFF2-40B4-BE49-F238E27FC236}">
                <a16:creationId xmlns:a16="http://schemas.microsoft.com/office/drawing/2014/main" id="{5795C654-F6FC-1776-F8C5-0B6FEFA5B6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015" y="350362"/>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2" name="Immagine 9">
            <a:extLst>
              <a:ext uri="{FF2B5EF4-FFF2-40B4-BE49-F238E27FC236}">
                <a16:creationId xmlns:a16="http://schemas.microsoft.com/office/drawing/2014/main" id="{B25442DD-0739-9AEF-F1EE-3BDBEF9430B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01581" y="267949"/>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6" name="CasellaDiTesto 5">
            <a:extLst>
              <a:ext uri="{FF2B5EF4-FFF2-40B4-BE49-F238E27FC236}">
                <a16:creationId xmlns:a16="http://schemas.microsoft.com/office/drawing/2014/main" id="{6086C73A-FE92-42B5-FEE8-C83A2110FE4D}"/>
              </a:ext>
            </a:extLst>
          </p:cNvPr>
          <p:cNvSpPr txBox="1"/>
          <p:nvPr/>
        </p:nvSpPr>
        <p:spPr>
          <a:xfrm>
            <a:off x="382190" y="2708599"/>
            <a:ext cx="4149143" cy="1726691"/>
          </a:xfrm>
          <a:prstGeom prst="rect">
            <a:avLst/>
          </a:prstGeom>
          <a:noFill/>
        </p:spPr>
        <p:txBody>
          <a:bodyPr wrap="square">
            <a:spAutoFit/>
          </a:bodyPr>
          <a:lstStyle/>
          <a:p>
            <a:pPr marL="0" marR="0" lvl="0" indent="0" algn="just" defTabSz="457200" rtl="0" eaLnBrk="1" fontAlgn="auto" latinLnBrk="0" hangingPunct="1">
              <a:lnSpc>
                <a:spcPct val="107000"/>
              </a:lnSpc>
              <a:spcBef>
                <a:spcPts val="0"/>
              </a:spcBef>
              <a:spcAft>
                <a:spcPts val="0"/>
              </a:spcAft>
              <a:buClrTx/>
              <a:buSzTx/>
              <a:buFontTx/>
              <a:buNone/>
              <a:tabLst/>
              <a:defRPr/>
            </a:pPr>
            <a:r>
              <a:rPr kumimoji="0" lang="it-IT" sz="2000" b="1" i="0" u="none" strike="noStrike" kern="100" cap="none" spc="0" normalizeH="0" baseline="0" noProof="0" dirty="0">
                <a:ln>
                  <a:noFill/>
                </a:ln>
                <a:solidFill>
                  <a:srgbClr val="0070C0"/>
                </a:solidFill>
                <a:effectLst/>
                <a:uLnTx/>
                <a:uFillTx/>
                <a:latin typeface="Tahoma" panose="020B0604030504040204" pitchFamily="34" charset="0"/>
                <a:ea typeface="Calibri" panose="020F0502020204030204" pitchFamily="34" charset="0"/>
                <a:cs typeface="Times New Roman" panose="02020603050405020304" pitchFamily="18" charset="0"/>
              </a:rPr>
              <a:t>SPORT E STILI DI VITA SANI</a:t>
            </a:r>
          </a:p>
          <a:p>
            <a:pPr marL="0" marR="0" lvl="0" indent="0" algn="l" defTabSz="457200" rtl="0" eaLnBrk="1" fontAlgn="auto" latinLnBrk="0" hangingPunct="1">
              <a:lnSpc>
                <a:spcPct val="107000"/>
              </a:lnSpc>
              <a:spcBef>
                <a:spcPts val="0"/>
              </a:spcBef>
              <a:spcAft>
                <a:spcPts val="800"/>
              </a:spcAft>
              <a:buClrTx/>
              <a:buSzTx/>
              <a:buFontTx/>
              <a:buNone/>
              <a:tabLst/>
              <a:defRPr/>
            </a:pPr>
            <a:r>
              <a:rPr kumimoji="0" lang="it-IT" sz="2000" b="0" i="0" u="none" strike="noStrike" kern="100" cap="none" spc="0" normalizeH="0" baseline="0" noProof="0" dirty="0">
                <a:ln>
                  <a:noFill/>
                </a:ln>
                <a:solidFill>
                  <a:srgbClr val="222222"/>
                </a:solidFill>
                <a:effectLst/>
                <a:uLnTx/>
                <a:uFillTx/>
                <a:latin typeface="Tahoma" panose="020B0604030504040204" pitchFamily="34" charset="0"/>
                <a:ea typeface="+mn-ea"/>
                <a:cs typeface="Times New Roman" panose="02020603050405020304" pitchFamily="18" charset="0"/>
              </a:rPr>
              <a:t>Due (2) ambiti di intervento</a:t>
            </a:r>
          </a:p>
          <a:p>
            <a:pPr marL="342900" marR="0" lvl="0" indent="-342900" algn="just" defTabSz="457200" rtl="0" eaLnBrk="1" fontAlgn="auto" latinLnBrk="0" hangingPunct="1">
              <a:lnSpc>
                <a:spcPct val="107000"/>
              </a:lnSpc>
              <a:spcBef>
                <a:spcPts val="0"/>
              </a:spcBef>
              <a:spcAft>
                <a:spcPts val="0"/>
              </a:spcAft>
              <a:buClrTx/>
              <a:buSzTx/>
              <a:buFont typeface="Arial" panose="020B0604020202020204" pitchFamily="34" charset="0"/>
              <a:buChar char="•"/>
              <a:tabLst/>
              <a:defRPr/>
            </a:pPr>
            <a:r>
              <a:rPr kumimoji="0" lang="it-IT" sz="1800" b="1" i="0" u="none" strike="noStrike" kern="100" cap="none" spc="0" normalizeH="0" baseline="0" noProof="0" dirty="0">
                <a:ln>
                  <a:noFill/>
                </a:ln>
                <a:solidFill>
                  <a:prstClr val="black"/>
                </a:solidFill>
                <a:effectLst/>
                <a:uLnTx/>
                <a:uFillTx/>
                <a:latin typeface="Tahoma" panose="020B0604030504040204" pitchFamily="34" charset="0"/>
                <a:ea typeface="Calibri" panose="020F0502020204030204" pitchFamily="34" charset="0"/>
                <a:cs typeface="Times New Roman" panose="02020603050405020304" pitchFamily="18" charset="0"/>
              </a:rPr>
              <a:t>Sport</a:t>
            </a:r>
            <a:endParaRPr kumimoji="0" lang="it-IT" sz="16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it-IT" sz="1800" b="1" i="0" u="none" strike="noStrike" kern="100" cap="none" spc="0" normalizeH="0" baseline="0" noProof="0" dirty="0">
                <a:ln>
                  <a:noFill/>
                </a:ln>
                <a:solidFill>
                  <a:prstClr val="black"/>
                </a:solidFill>
                <a:effectLst/>
                <a:uLnTx/>
                <a:uFillTx/>
                <a:latin typeface="Tahoma" panose="020B0604030504040204" pitchFamily="34" charset="0"/>
                <a:ea typeface="Calibri" panose="020F0502020204030204" pitchFamily="34" charset="0"/>
                <a:cs typeface="Times New Roman" panose="02020603050405020304" pitchFamily="18" charset="0"/>
              </a:rPr>
              <a:t>Promozione di stili di vita sani (in rete con Istituti alberghieri)</a:t>
            </a:r>
            <a:endParaRPr kumimoji="0" lang="it-IT" sz="16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2" name="Rettangolo 1">
            <a:extLst>
              <a:ext uri="{FF2B5EF4-FFF2-40B4-BE49-F238E27FC236}">
                <a16:creationId xmlns:a16="http://schemas.microsoft.com/office/drawing/2014/main" id="{13678923-6408-20EA-9C28-8112B1D00855}"/>
              </a:ext>
            </a:extLst>
          </p:cNvPr>
          <p:cNvSpPr/>
          <p:nvPr/>
        </p:nvSpPr>
        <p:spPr>
          <a:xfrm>
            <a:off x="3203848" y="238843"/>
            <a:ext cx="2304256" cy="70206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Annualità 2023</a:t>
            </a:r>
          </a:p>
        </p:txBody>
      </p:sp>
      <p:sp>
        <p:nvSpPr>
          <p:cNvPr id="3" name="CasellaDiTesto 2">
            <a:extLst>
              <a:ext uri="{FF2B5EF4-FFF2-40B4-BE49-F238E27FC236}">
                <a16:creationId xmlns:a16="http://schemas.microsoft.com/office/drawing/2014/main" id="{84BB7462-B844-8E40-53AB-4B36D1D557C1}"/>
              </a:ext>
            </a:extLst>
          </p:cNvPr>
          <p:cNvSpPr txBox="1"/>
          <p:nvPr/>
        </p:nvSpPr>
        <p:spPr>
          <a:xfrm>
            <a:off x="4788024" y="2644161"/>
            <a:ext cx="4036536" cy="3416513"/>
          </a:xfrm>
          <a:prstGeom prst="rect">
            <a:avLst/>
          </a:prstGeom>
          <a:noFill/>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2000" b="1" i="0" u="none" strike="noStrike" kern="100" cap="none" spc="0" normalizeH="0" baseline="0" noProof="0" dirty="0">
                <a:ln>
                  <a:noFill/>
                </a:ln>
                <a:solidFill>
                  <a:srgbClr val="0070C0"/>
                </a:solidFill>
                <a:effectLst/>
                <a:uLnTx/>
                <a:uFillTx/>
                <a:latin typeface="Tahoma" panose="020B0604030504040204" pitchFamily="34" charset="0"/>
                <a:ea typeface="Calibri" panose="020F0502020204030204" pitchFamily="34" charset="0"/>
                <a:cs typeface="Times New Roman" panose="02020603050405020304" pitchFamily="18" charset="0"/>
              </a:rPr>
              <a:t>ORIENTAMENTO PERSONALE E PROFESSIONALE</a:t>
            </a:r>
          </a:p>
          <a:p>
            <a:pPr marL="228600" marR="0" lvl="0" indent="0" algn="just" defTabSz="457200" rtl="0" eaLnBrk="1" fontAlgn="auto" latinLnBrk="0" hangingPunct="1">
              <a:lnSpc>
                <a:spcPct val="107000"/>
              </a:lnSpc>
              <a:spcBef>
                <a:spcPts val="0"/>
              </a:spcBef>
              <a:spcAft>
                <a:spcPts val="800"/>
              </a:spcAft>
              <a:buClrTx/>
              <a:buSzTx/>
              <a:buFontTx/>
              <a:buNone/>
              <a:tabLst/>
              <a:defRPr/>
            </a:pPr>
            <a:r>
              <a:rPr kumimoji="0" lang="it-IT" sz="1800" b="0" i="0" u="none" strike="noStrike" kern="100" cap="none" spc="0" normalizeH="0" baseline="0" noProof="0" dirty="0">
                <a:ln>
                  <a:noFill/>
                </a:ln>
                <a:solidFill>
                  <a:prstClr val="black"/>
                </a:solidFill>
                <a:effectLst/>
                <a:uLnTx/>
                <a:uFillTx/>
                <a:latin typeface="Tahoma" panose="020B0604030504040204" pitchFamily="34" charset="0"/>
                <a:ea typeface="Calibri" panose="020F0502020204030204" pitchFamily="34" charset="0"/>
                <a:cs typeface="Times New Roman" panose="02020603050405020304" pitchFamily="18" charset="0"/>
              </a:rPr>
              <a:t>Tre (3) ambiti di intervento</a:t>
            </a:r>
            <a:endParaRPr kumimoji="0" lang="it-IT" sz="16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7000"/>
              </a:lnSpc>
              <a:spcBef>
                <a:spcPts val="0"/>
              </a:spcBef>
              <a:spcAft>
                <a:spcPts val="0"/>
              </a:spcAft>
              <a:buClrTx/>
              <a:buSzTx/>
              <a:buFont typeface="Wingdings" panose="05000000000000000000" pitchFamily="2" charset="2"/>
              <a:buChar char="§"/>
              <a:tabLst/>
              <a:defRPr/>
            </a:pPr>
            <a:r>
              <a:rPr kumimoji="0" lang="it-IT" sz="1800" b="1" i="0" u="none" strike="noStrike" kern="100" cap="none" spc="0" normalizeH="0" baseline="0" noProof="0" dirty="0">
                <a:ln>
                  <a:noFill/>
                </a:ln>
                <a:solidFill>
                  <a:srgbClr val="222222"/>
                </a:solidFill>
                <a:effectLst/>
                <a:uLnTx/>
                <a:uFillTx/>
                <a:latin typeface="Tahoma" panose="020B0604030504040204" pitchFamily="34" charset="0"/>
                <a:ea typeface="Calibri" panose="020F0502020204030204" pitchFamily="34" charset="0"/>
                <a:cs typeface="Times New Roman" panose="02020603050405020304" pitchFamily="18" charset="0"/>
              </a:rPr>
              <a:t>Orientamento personale – Riorientamento</a:t>
            </a:r>
            <a:endParaRPr kumimoji="0" lang="it-IT" sz="16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7000"/>
              </a:lnSpc>
              <a:spcBef>
                <a:spcPts val="0"/>
              </a:spcBef>
              <a:spcAft>
                <a:spcPts val="0"/>
              </a:spcAft>
              <a:buClrTx/>
              <a:buSzTx/>
              <a:buFont typeface="Wingdings" panose="05000000000000000000" pitchFamily="2" charset="2"/>
              <a:buChar char="§"/>
              <a:tabLst/>
              <a:defRPr/>
            </a:pPr>
            <a:r>
              <a:rPr kumimoji="0" lang="it-IT" sz="1800" b="1" i="0" u="none" strike="noStrike" kern="100" cap="none" spc="0" normalizeH="0" baseline="0" noProof="0" dirty="0">
                <a:ln>
                  <a:noFill/>
                </a:ln>
                <a:solidFill>
                  <a:srgbClr val="222222"/>
                </a:solidFill>
                <a:effectLst/>
                <a:uLnTx/>
                <a:uFillTx/>
                <a:latin typeface="Tahoma" panose="020B0604030504040204" pitchFamily="34" charset="0"/>
                <a:ea typeface="Calibri" panose="020F0502020204030204" pitchFamily="34" charset="0"/>
                <a:cs typeface="Times New Roman" panose="02020603050405020304" pitchFamily="18" charset="0"/>
              </a:rPr>
              <a:t>Orientamento alle discipline STEM</a:t>
            </a:r>
            <a:endParaRPr kumimoji="0" lang="it-IT" sz="16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7000"/>
              </a:lnSpc>
              <a:spcBef>
                <a:spcPts val="0"/>
              </a:spcBef>
              <a:spcAft>
                <a:spcPts val="800"/>
              </a:spcAft>
              <a:buClrTx/>
              <a:buSzTx/>
              <a:buFont typeface="Wingdings" panose="05000000000000000000" pitchFamily="2" charset="2"/>
              <a:buChar char="§"/>
              <a:tabLst/>
              <a:defRPr/>
            </a:pPr>
            <a:r>
              <a:rPr kumimoji="0" lang="it-IT" sz="1800" b="1" i="0" u="none" strike="noStrike" kern="100" cap="none" spc="0" normalizeH="0" baseline="0" noProof="0" dirty="0">
                <a:ln>
                  <a:noFill/>
                </a:ln>
                <a:solidFill>
                  <a:srgbClr val="222222"/>
                </a:solidFill>
                <a:effectLst/>
                <a:uLnTx/>
                <a:uFillTx/>
                <a:latin typeface="Tahoma" panose="020B0604030504040204" pitchFamily="34" charset="0"/>
                <a:ea typeface="Calibri" panose="020F0502020204030204" pitchFamily="34" charset="0"/>
                <a:cs typeface="Times New Roman" panose="02020603050405020304" pitchFamily="18" charset="0"/>
              </a:rPr>
              <a:t>Orientamento lavorativo e universitario</a:t>
            </a:r>
            <a:endParaRPr kumimoji="0" lang="it-IT" sz="16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endParaRPr kumimoji="0" lang="it-IT"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 name="CasellaDiTesto 3">
            <a:extLst>
              <a:ext uri="{FF2B5EF4-FFF2-40B4-BE49-F238E27FC236}">
                <a16:creationId xmlns:a16="http://schemas.microsoft.com/office/drawing/2014/main" id="{30DB151B-6838-00A9-A3E2-1744B48B142E}"/>
              </a:ext>
            </a:extLst>
          </p:cNvPr>
          <p:cNvSpPr txBox="1"/>
          <p:nvPr/>
        </p:nvSpPr>
        <p:spPr>
          <a:xfrm>
            <a:off x="2165077" y="2101690"/>
            <a:ext cx="4536504" cy="403893"/>
          </a:xfrm>
          <a:prstGeom prst="rect">
            <a:avLst/>
          </a:prstGeom>
          <a:noFill/>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2000" b="1" i="0" u="none" strike="noStrike" kern="100" cap="none" spc="0" normalizeH="0" baseline="0" noProof="0" dirty="0">
                <a:ln>
                  <a:noFill/>
                </a:ln>
                <a:solidFill>
                  <a:srgbClr val="222222"/>
                </a:solidFill>
                <a:effectLst/>
                <a:uLnTx/>
                <a:uFillTx/>
                <a:latin typeface="Tahoma" panose="020B0604030504040204" pitchFamily="34" charset="0"/>
                <a:ea typeface="Calibri" panose="020F0502020204030204" pitchFamily="34" charset="0"/>
                <a:cs typeface="Times New Roman" panose="02020603050405020304" pitchFamily="18" charset="0"/>
              </a:rPr>
              <a:t>Due (2) linee tematiche</a:t>
            </a:r>
            <a:endParaRPr kumimoji="0" lang="it-IT"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7" name="CasellaDiTesto 6">
            <a:extLst>
              <a:ext uri="{FF2B5EF4-FFF2-40B4-BE49-F238E27FC236}">
                <a16:creationId xmlns:a16="http://schemas.microsoft.com/office/drawing/2014/main" id="{B8E80CB1-1CDD-4362-39F7-BFAF643CFAD7}"/>
              </a:ext>
            </a:extLst>
          </p:cNvPr>
          <p:cNvSpPr txBox="1"/>
          <p:nvPr/>
        </p:nvSpPr>
        <p:spPr>
          <a:xfrm>
            <a:off x="359471" y="4869160"/>
            <a:ext cx="4315309" cy="92333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FF0000"/>
                </a:solidFill>
                <a:effectLst/>
                <a:uLnTx/>
                <a:uFillTx/>
                <a:latin typeface="Tahoma" panose="020B0604030504040204" pitchFamily="34" charset="0"/>
                <a:ea typeface="Calibri" panose="020F0502020204030204" pitchFamily="34" charset="0"/>
                <a:cs typeface="+mn-cs"/>
              </a:rPr>
              <a:t>Sinergie con l’Iniziativa nazionale </a:t>
            </a:r>
            <a:r>
              <a:rPr kumimoji="0" lang="it-IT" sz="1800" b="1" i="0" u="none" strike="noStrike" kern="1200" cap="none" spc="0" normalizeH="0" baseline="0" noProof="0" dirty="0">
                <a:ln>
                  <a:noFill/>
                </a:ln>
                <a:solidFill>
                  <a:srgbClr val="FF0000"/>
                </a:solidFill>
                <a:effectLst/>
                <a:uLnTx/>
                <a:uFillTx/>
                <a:latin typeface="Tahoma" panose="020B0604030504040204" pitchFamily="34" charset="0"/>
                <a:ea typeface="Calibri" panose="020F0502020204030204" pitchFamily="34" charset="0"/>
                <a:cs typeface="+mn-cs"/>
              </a:rPr>
              <a:t>Spazi Civici di Comunità (Play </a:t>
            </a:r>
            <a:r>
              <a:rPr kumimoji="0" lang="it-IT" sz="1800" b="1" i="0" u="none" strike="noStrike" kern="1200" cap="none" spc="0" normalizeH="0" baseline="0" noProof="0" dirty="0" err="1">
                <a:ln>
                  <a:noFill/>
                </a:ln>
                <a:solidFill>
                  <a:srgbClr val="FF0000"/>
                </a:solidFill>
                <a:effectLst/>
                <a:uLnTx/>
                <a:uFillTx/>
                <a:latin typeface="Tahoma" panose="020B0604030504040204" pitchFamily="34" charset="0"/>
                <a:ea typeface="Calibri" panose="020F0502020204030204" pitchFamily="34" charset="0"/>
                <a:cs typeface="+mn-cs"/>
              </a:rPr>
              <a:t>District</a:t>
            </a:r>
            <a:r>
              <a:rPr kumimoji="0" lang="it-IT" sz="1800" b="1" i="0" u="none" strike="noStrike" kern="1200" cap="none" spc="0" normalizeH="0" baseline="0" noProof="0" dirty="0">
                <a:ln>
                  <a:noFill/>
                </a:ln>
                <a:solidFill>
                  <a:srgbClr val="FF0000"/>
                </a:solidFill>
                <a:effectLst/>
                <a:uLnTx/>
                <a:uFillTx/>
                <a:latin typeface="Tahoma" panose="020B0604030504040204" pitchFamily="34" charset="0"/>
                <a:ea typeface="Calibri" panose="020F0502020204030204" pitchFamily="34" charset="0"/>
                <a:cs typeface="+mn-cs"/>
              </a:rPr>
              <a:t>) </a:t>
            </a:r>
            <a:r>
              <a:rPr kumimoji="0" lang="it-IT" sz="1800" b="0" i="0" u="none" strike="noStrike" kern="1200" cap="none" spc="0" normalizeH="0" baseline="0" noProof="0" dirty="0">
                <a:ln>
                  <a:noFill/>
                </a:ln>
                <a:solidFill>
                  <a:srgbClr val="FF0000"/>
                </a:solidFill>
                <a:effectLst/>
                <a:uLnTx/>
                <a:uFillTx/>
                <a:latin typeface="Tahoma" panose="020B0604030504040204" pitchFamily="34" charset="0"/>
                <a:ea typeface="Calibri" panose="020F0502020204030204" pitchFamily="34" charset="0"/>
                <a:cs typeface="+mn-cs"/>
              </a:rPr>
              <a:t>e con il </a:t>
            </a:r>
            <a:r>
              <a:rPr kumimoji="0" lang="it-IT" sz="1800" b="1" i="0" u="none" strike="noStrike" kern="1200" cap="none" spc="0" normalizeH="0" baseline="0" noProof="0" dirty="0">
                <a:ln>
                  <a:noFill/>
                </a:ln>
                <a:solidFill>
                  <a:srgbClr val="FF0000"/>
                </a:solidFill>
                <a:effectLst/>
                <a:uLnTx/>
                <a:uFillTx/>
                <a:latin typeface="Tahoma" panose="020B0604030504040204" pitchFamily="34" charset="0"/>
                <a:ea typeface="Calibri" panose="020F0502020204030204" pitchFamily="34" charset="0"/>
                <a:cs typeface="+mn-cs"/>
              </a:rPr>
              <a:t>Progetto RETE.</a:t>
            </a:r>
            <a:endParaRPr kumimoji="0" lang="it-IT" sz="1800" b="0"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08920249"/>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13</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16" name="CasellaDiTesto 1">
            <a:extLst>
              <a:ext uri="{FF2B5EF4-FFF2-40B4-BE49-F238E27FC236}">
                <a16:creationId xmlns:a16="http://schemas.microsoft.com/office/drawing/2014/main" id="{6886E3EA-B61E-7EDC-4852-44226CF42923}"/>
              </a:ext>
            </a:extLst>
          </p:cNvPr>
          <p:cNvSpPr txBox="1">
            <a:spLocks noChangeArrowheads="1"/>
          </p:cNvSpPr>
          <p:nvPr/>
        </p:nvSpPr>
        <p:spPr bwMode="auto">
          <a:xfrm>
            <a:off x="444098" y="1178506"/>
            <a:ext cx="8127579"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pic>
        <p:nvPicPr>
          <p:cNvPr id="18" name="image1.png">
            <a:extLst>
              <a:ext uri="{FF2B5EF4-FFF2-40B4-BE49-F238E27FC236}">
                <a16:creationId xmlns:a16="http://schemas.microsoft.com/office/drawing/2014/main" id="{5795C654-F6FC-1776-F8C5-0B6FEFA5B6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015" y="350362"/>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2" name="Immagine 9">
            <a:extLst>
              <a:ext uri="{FF2B5EF4-FFF2-40B4-BE49-F238E27FC236}">
                <a16:creationId xmlns:a16="http://schemas.microsoft.com/office/drawing/2014/main" id="{B25442DD-0739-9AEF-F1EE-3BDBEF9430B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01581" y="267949"/>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Rettangolo 1">
            <a:extLst>
              <a:ext uri="{FF2B5EF4-FFF2-40B4-BE49-F238E27FC236}">
                <a16:creationId xmlns:a16="http://schemas.microsoft.com/office/drawing/2014/main" id="{13678923-6408-20EA-9C28-8112B1D00855}"/>
              </a:ext>
            </a:extLst>
          </p:cNvPr>
          <p:cNvSpPr/>
          <p:nvPr/>
        </p:nvSpPr>
        <p:spPr>
          <a:xfrm>
            <a:off x="3203848" y="238843"/>
            <a:ext cx="2304256" cy="70206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Annualità 2023</a:t>
            </a:r>
          </a:p>
        </p:txBody>
      </p:sp>
      <p:sp>
        <p:nvSpPr>
          <p:cNvPr id="4" name="CasellaDiTesto 3">
            <a:extLst>
              <a:ext uri="{FF2B5EF4-FFF2-40B4-BE49-F238E27FC236}">
                <a16:creationId xmlns:a16="http://schemas.microsoft.com/office/drawing/2014/main" id="{30DB151B-6838-00A9-A3E2-1744B48B142E}"/>
              </a:ext>
            </a:extLst>
          </p:cNvPr>
          <p:cNvSpPr txBox="1"/>
          <p:nvPr/>
        </p:nvSpPr>
        <p:spPr>
          <a:xfrm>
            <a:off x="2157691" y="1837287"/>
            <a:ext cx="4536504" cy="403893"/>
          </a:xfrm>
          <a:prstGeom prst="rect">
            <a:avLst/>
          </a:prstGeom>
          <a:noFill/>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2000" b="1" i="0" u="none" strike="noStrike" kern="100" cap="none" spc="0" normalizeH="0" baseline="0" noProof="0" dirty="0">
                <a:ln>
                  <a:noFill/>
                </a:ln>
                <a:solidFill>
                  <a:srgbClr val="222222"/>
                </a:solidFill>
                <a:effectLst/>
                <a:uLnTx/>
                <a:uFillTx/>
                <a:latin typeface="Tahoma" panose="020B0604030504040204" pitchFamily="34" charset="0"/>
                <a:ea typeface="Calibri" panose="020F0502020204030204" pitchFamily="34" charset="0"/>
                <a:cs typeface="Times New Roman" panose="02020603050405020304" pitchFamily="18" charset="0"/>
              </a:rPr>
              <a:t>SPORT E STILI DI VITA SANI</a:t>
            </a:r>
            <a:endParaRPr kumimoji="0" lang="it-IT"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7" name="CasellaDiTesto 6">
            <a:extLst>
              <a:ext uri="{FF2B5EF4-FFF2-40B4-BE49-F238E27FC236}">
                <a16:creationId xmlns:a16="http://schemas.microsoft.com/office/drawing/2014/main" id="{819186DC-FDC8-C0D3-1E3C-D6CD8AECF62E}"/>
              </a:ext>
            </a:extLst>
          </p:cNvPr>
          <p:cNvSpPr txBox="1"/>
          <p:nvPr/>
        </p:nvSpPr>
        <p:spPr>
          <a:xfrm>
            <a:off x="467544" y="2419906"/>
            <a:ext cx="8208912" cy="4487832"/>
          </a:xfrm>
          <a:prstGeom prst="rect">
            <a:avLst/>
          </a:prstGeom>
          <a:noFill/>
        </p:spPr>
        <p:txBody>
          <a:bodyPr wrap="square">
            <a:spAutoFit/>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kumimoji="0" lang="it-IT" sz="1600" b="1" i="0" u="sng"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rPr>
              <a:t>OBIETTIVI GENERALI</a:t>
            </a:r>
            <a:endParaRPr kumimoji="0" lang="it-IT" sz="1600" b="0" i="0" u="none"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600"/>
              </a:spcAft>
              <a:buClrTx/>
              <a:buSzTx/>
              <a:buFontTx/>
              <a:buNone/>
              <a:tabLst/>
              <a:defRPr/>
            </a:pPr>
            <a:r>
              <a:rPr kumimoji="0" lang="it-IT" sz="16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t>- Promuovere l’inserimento sociale dei giovani attraverso i valori dello sport;</a:t>
            </a:r>
            <a:br>
              <a:rPr kumimoji="0" lang="it-IT" sz="16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br>
            <a:r>
              <a:rPr kumimoji="0" lang="it-IT" sz="16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t>- Promuovere lo sport come strumento di crescita psico-fisica e inclusione sociale;</a:t>
            </a:r>
            <a:br>
              <a:rPr kumimoji="0" lang="it-IT" sz="16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br>
            <a:r>
              <a:rPr kumimoji="0" lang="it-IT" sz="16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t>- Diffondere stili di vita sani e contrastare i disturbi alimentari;</a:t>
            </a:r>
            <a:br>
              <a:rPr kumimoji="0" lang="it-IT" sz="16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br>
            <a:r>
              <a:rPr kumimoji="0" lang="it-IT" sz="16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t>- Combattere l’abbandono precoce dello sport, incrementando la motivazione e la resilienza dei giovani;</a:t>
            </a:r>
            <a:br>
              <a:rPr kumimoji="0" lang="it-IT" sz="16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br>
            <a:r>
              <a:rPr kumimoji="0" lang="it-IT" sz="16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t>- Creare reti territoriali per condividere esperienze e competenze legate allo sport;</a:t>
            </a:r>
            <a:br>
              <a:rPr kumimoji="0" lang="it-IT" sz="16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br>
            <a:r>
              <a:rPr kumimoji="0" lang="it-IT" sz="16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t>- Promuovere il ruolo dell’attività fisica per il benessere individuale e sociale.</a:t>
            </a:r>
            <a:br>
              <a:rPr kumimoji="0" lang="it-IT" sz="16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br>
            <a:br>
              <a:rPr kumimoji="0" lang="it-IT" sz="16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br>
            <a:r>
              <a:rPr kumimoji="0" lang="it-IT" sz="1600" b="1" i="0" u="sng"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rPr>
              <a:t>RISULTATI ATTESI</a:t>
            </a:r>
            <a:endParaRPr kumimoji="0" lang="it-IT" sz="1600" b="0" i="0" u="none"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600"/>
              </a:spcAft>
              <a:buClrTx/>
              <a:buSzTx/>
              <a:buFontTx/>
              <a:buNone/>
              <a:tabLst/>
              <a:defRPr/>
            </a:pPr>
            <a:r>
              <a:rPr kumimoji="0" lang="it-IT" sz="16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t>- Sperimentare nuovi modelli educativi attraverso lo sport, sostenendo l’autogestione e il protagonismo giovanile;</a:t>
            </a:r>
            <a:br>
              <a:rPr kumimoji="0" lang="it-IT" sz="16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br>
            <a:r>
              <a:rPr kumimoji="0" lang="it-IT" sz="16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t>- Aumentare la partecipazione attiva dei giovani nelle comunità locali;</a:t>
            </a:r>
            <a:br>
              <a:rPr kumimoji="0" lang="it-IT" sz="16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br>
            <a:r>
              <a:rPr kumimoji="0" lang="it-IT" sz="16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t>- Promuovere lo scambio intergenerazionale tramite lo sport e la diffusione di stili di vita sani;</a:t>
            </a:r>
            <a:br>
              <a:rPr kumimoji="0" lang="it-IT" sz="16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br>
            <a:r>
              <a:rPr kumimoji="0" lang="it-IT" sz="16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t>- Stimolare il desiderio di partecipazione dei giovani.</a:t>
            </a:r>
            <a:endParaRPr kumimoji="0" lang="it-IT" sz="1600" b="0" i="0" u="none"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800"/>
              </a:spcAft>
              <a:buClrTx/>
              <a:buSzTx/>
              <a:buFontTx/>
              <a:buNone/>
              <a:tabLst/>
              <a:defRPr/>
            </a:pPr>
            <a:r>
              <a:rPr kumimoji="0" lang="it-IT" sz="1200" b="1" i="0" u="none" strike="noStrike" kern="100" cap="none" spc="0" normalizeH="0" baseline="0" noProof="0" dirty="0">
                <a:ln>
                  <a:noFill/>
                </a:ln>
                <a:solidFill>
                  <a:prstClr val="black"/>
                </a:solidFill>
                <a:effectLst/>
                <a:uLnTx/>
                <a:uFillTx/>
                <a:latin typeface="Tahoma" panose="020B0604030504040204" pitchFamily="34" charset="0"/>
                <a:ea typeface="Calibri" panose="020F0502020204030204" pitchFamily="34" charset="0"/>
                <a:cs typeface="Times New Roman" panose="02020603050405020304" pitchFamily="18" charset="0"/>
              </a:rPr>
              <a:t> </a:t>
            </a:r>
            <a:endParaRPr kumimoji="0" lang="it-IT" sz="11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40976386"/>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14</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16" name="CasellaDiTesto 1">
            <a:extLst>
              <a:ext uri="{FF2B5EF4-FFF2-40B4-BE49-F238E27FC236}">
                <a16:creationId xmlns:a16="http://schemas.microsoft.com/office/drawing/2014/main" id="{6886E3EA-B61E-7EDC-4852-44226CF42923}"/>
              </a:ext>
            </a:extLst>
          </p:cNvPr>
          <p:cNvSpPr txBox="1">
            <a:spLocks noChangeArrowheads="1"/>
          </p:cNvSpPr>
          <p:nvPr/>
        </p:nvSpPr>
        <p:spPr bwMode="auto">
          <a:xfrm>
            <a:off x="467544" y="1090282"/>
            <a:ext cx="8127579"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pic>
        <p:nvPicPr>
          <p:cNvPr id="18" name="image1.png">
            <a:extLst>
              <a:ext uri="{FF2B5EF4-FFF2-40B4-BE49-F238E27FC236}">
                <a16:creationId xmlns:a16="http://schemas.microsoft.com/office/drawing/2014/main" id="{5795C654-F6FC-1776-F8C5-0B6FEFA5B6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015" y="350362"/>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2" name="Immagine 9">
            <a:extLst>
              <a:ext uri="{FF2B5EF4-FFF2-40B4-BE49-F238E27FC236}">
                <a16:creationId xmlns:a16="http://schemas.microsoft.com/office/drawing/2014/main" id="{B25442DD-0739-9AEF-F1EE-3BDBEF9430B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01581" y="267949"/>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Rettangolo 1">
            <a:extLst>
              <a:ext uri="{FF2B5EF4-FFF2-40B4-BE49-F238E27FC236}">
                <a16:creationId xmlns:a16="http://schemas.microsoft.com/office/drawing/2014/main" id="{13678923-6408-20EA-9C28-8112B1D00855}"/>
              </a:ext>
            </a:extLst>
          </p:cNvPr>
          <p:cNvSpPr/>
          <p:nvPr/>
        </p:nvSpPr>
        <p:spPr>
          <a:xfrm>
            <a:off x="3203848" y="238843"/>
            <a:ext cx="2304256" cy="70206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Annualità 2023</a:t>
            </a:r>
          </a:p>
        </p:txBody>
      </p:sp>
      <p:sp>
        <p:nvSpPr>
          <p:cNvPr id="4" name="CasellaDiTesto 3">
            <a:extLst>
              <a:ext uri="{FF2B5EF4-FFF2-40B4-BE49-F238E27FC236}">
                <a16:creationId xmlns:a16="http://schemas.microsoft.com/office/drawing/2014/main" id="{30DB151B-6838-00A9-A3E2-1744B48B142E}"/>
              </a:ext>
            </a:extLst>
          </p:cNvPr>
          <p:cNvSpPr txBox="1"/>
          <p:nvPr/>
        </p:nvSpPr>
        <p:spPr>
          <a:xfrm>
            <a:off x="2087724" y="1786120"/>
            <a:ext cx="4536504" cy="403893"/>
          </a:xfrm>
          <a:prstGeom prst="rect">
            <a:avLst/>
          </a:prstGeom>
          <a:noFill/>
        </p:spPr>
        <p:txBody>
          <a:bodyPr wrap="square">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it-IT" sz="2000" b="1" kern="100" dirty="0">
                <a:solidFill>
                  <a:srgbClr val="00B050"/>
                </a:solidFill>
                <a:latin typeface="Tahoma" panose="020B0604030504040204" pitchFamily="34" charset="0"/>
                <a:ea typeface="Calibri" panose="020F0502020204030204" pitchFamily="34" charset="0"/>
                <a:cs typeface="Times New Roman" panose="02020603050405020304" pitchFamily="18" charset="0"/>
              </a:rPr>
              <a:t>AMBITO 1 </a:t>
            </a:r>
            <a:r>
              <a:rPr kumimoji="0" lang="it-IT" sz="2000" b="1" i="0" u="none" strike="noStrike" kern="100" cap="none" spc="0" normalizeH="0" baseline="0" noProof="0" dirty="0">
                <a:ln>
                  <a:noFill/>
                </a:ln>
                <a:solidFill>
                  <a:srgbClr val="00B050"/>
                </a:solidFill>
                <a:effectLst/>
                <a:uLnTx/>
                <a:uFillTx/>
                <a:latin typeface="Tahoma" panose="020B0604030504040204" pitchFamily="34" charset="0"/>
                <a:ea typeface="Calibri" panose="020F0502020204030204" pitchFamily="34" charset="0"/>
                <a:cs typeface="Times New Roman" panose="02020603050405020304" pitchFamily="18" charset="0"/>
              </a:rPr>
              <a:t>SPORT</a:t>
            </a:r>
            <a:endParaRPr kumimoji="0" lang="it-IT" sz="1800" b="0" i="0" u="none" strike="noStrike" kern="100" cap="none" spc="0" normalizeH="0" baseline="0" noProof="0" dirty="0">
              <a:ln>
                <a:noFill/>
              </a:ln>
              <a:solidFill>
                <a:srgbClr val="00B050"/>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6" name="CasellaDiTesto 5">
            <a:extLst>
              <a:ext uri="{FF2B5EF4-FFF2-40B4-BE49-F238E27FC236}">
                <a16:creationId xmlns:a16="http://schemas.microsoft.com/office/drawing/2014/main" id="{12F73174-B342-DA97-3643-58B818E099BC}"/>
              </a:ext>
            </a:extLst>
          </p:cNvPr>
          <p:cNvSpPr txBox="1"/>
          <p:nvPr/>
        </p:nvSpPr>
        <p:spPr>
          <a:xfrm>
            <a:off x="287414" y="2301077"/>
            <a:ext cx="8533058" cy="4425570"/>
          </a:xfrm>
          <a:prstGeom prst="rect">
            <a:avLst/>
          </a:prstGeom>
          <a:noFill/>
        </p:spPr>
        <p:txBody>
          <a:bodyPr wrap="square">
            <a:spAutoFit/>
          </a:bodyPr>
          <a:lstStyle/>
          <a:p>
            <a:pPr algn="just">
              <a:lnSpc>
                <a:spcPct val="115000"/>
              </a:lnSpc>
              <a:spcAft>
                <a:spcPts val="800"/>
              </a:spcAft>
            </a:pPr>
            <a:r>
              <a:rPr lang="it-IT" sz="1600" u="sng" kern="100" dirty="0">
                <a:effectLst/>
                <a:ea typeface="Calibri" panose="020F0502020204030204" pitchFamily="34" charset="0"/>
                <a:cs typeface="Times New Roman" panose="02020603050405020304" pitchFamily="18" charset="0"/>
              </a:rPr>
              <a:t>Attività possibili (lista indicativa, non esaustiva)</a:t>
            </a:r>
            <a:r>
              <a:rPr lang="it-IT" sz="1600" kern="100" dirty="0">
                <a:solidFill>
                  <a:srgbClr val="222222"/>
                </a:solidFill>
                <a:effectLst/>
                <a:ea typeface="Calibri" panose="020F0502020204030204" pitchFamily="34" charset="0"/>
                <a:cs typeface="Times New Roman" panose="02020603050405020304" pitchFamily="18" charset="0"/>
              </a:rPr>
              <a:t>:</a:t>
            </a:r>
            <a:endParaRPr lang="it-IT" sz="1600" kern="100" dirty="0">
              <a:effectLst/>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Eventi e manifestazioni sportive;</a:t>
            </a:r>
            <a:endParaRPr lang="it-IT" sz="1600" kern="100" dirty="0">
              <a:effectLst/>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Laboratori sportivi per giovani, normodotati e con disabilità;</a:t>
            </a:r>
            <a:endParaRPr lang="it-IT" sz="1600" kern="100" dirty="0">
              <a:effectLst/>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Laboratori psico-sociali basati sull’attività motoria;</a:t>
            </a:r>
            <a:endParaRPr lang="it-IT" sz="1600" kern="100" dirty="0">
              <a:effectLst/>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Eventi di sport "sociale", che reinterpretano sport tradizionali (es. calcio, basket, pallavolo) affiancando alla competizione l’attenzione alla cura;</a:t>
            </a:r>
            <a:endParaRPr lang="it-IT" sz="1600" kern="100" dirty="0">
              <a:effectLst/>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Pratiche sportive innovative (es. </a:t>
            </a:r>
            <a:r>
              <a:rPr lang="it-IT" sz="1600" kern="100" dirty="0" err="1">
                <a:solidFill>
                  <a:srgbClr val="222222"/>
                </a:solidFill>
                <a:effectLst/>
                <a:ea typeface="Calibri" panose="020F0502020204030204" pitchFamily="34" charset="0"/>
                <a:cs typeface="Times New Roman" panose="02020603050405020304" pitchFamily="18" charset="0"/>
              </a:rPr>
              <a:t>plogging</a:t>
            </a:r>
            <a:r>
              <a:rPr lang="it-IT" sz="1600" kern="100" dirty="0">
                <a:solidFill>
                  <a:srgbClr val="222222"/>
                </a:solidFill>
                <a:effectLst/>
                <a:ea typeface="Calibri" panose="020F0502020204030204" pitchFamily="34" charset="0"/>
                <a:cs typeface="Times New Roman" panose="02020603050405020304" pitchFamily="18" charset="0"/>
              </a:rPr>
              <a:t>);</a:t>
            </a:r>
            <a:endParaRPr lang="it-IT" sz="1600" kern="100" dirty="0">
              <a:effectLst/>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Attività sportive non tradizionali per favorire la partecipazione della popolazione migrante;</a:t>
            </a:r>
            <a:endParaRPr lang="it-IT" sz="1600" kern="100" dirty="0">
              <a:effectLst/>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Laboratori intergenerazionali, in cui i giovani insegnano agli anziani pratiche sportive salutari;</a:t>
            </a:r>
            <a:endParaRPr lang="it-IT" sz="1600" kern="100" dirty="0">
              <a:effectLst/>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Laboratori di cortometraggio, per raccontare lo sport dal punto di vista dei ragazzi, e di cartoni animati per trasmettere le regole dello sport;</a:t>
            </a:r>
            <a:endParaRPr lang="it-IT" sz="1600" kern="100" dirty="0">
              <a:effectLst/>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Manifestazioni per incentivare la partecipazione della comunità;</a:t>
            </a:r>
            <a:endParaRPr lang="it-IT" sz="1600" kern="100" dirty="0">
              <a:effectLst/>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Eventi sull’inclusione sociale e sulla lotta al razzismo attraverso lo sport;</a:t>
            </a:r>
            <a:endParaRPr lang="it-IT" sz="1600" kern="100" dirty="0">
              <a:effectLst/>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Eventi pubblici di sensibilizzazione sull’inclusione sociale (reading letterari, performance, concerti, la notte bianca dello sport, ecc.).</a:t>
            </a:r>
            <a:endParaRPr lang="it-IT" sz="16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0897901"/>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15</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16" name="CasellaDiTesto 1">
            <a:extLst>
              <a:ext uri="{FF2B5EF4-FFF2-40B4-BE49-F238E27FC236}">
                <a16:creationId xmlns:a16="http://schemas.microsoft.com/office/drawing/2014/main" id="{6886E3EA-B61E-7EDC-4852-44226CF42923}"/>
              </a:ext>
            </a:extLst>
          </p:cNvPr>
          <p:cNvSpPr txBox="1">
            <a:spLocks noChangeArrowheads="1"/>
          </p:cNvSpPr>
          <p:nvPr/>
        </p:nvSpPr>
        <p:spPr bwMode="auto">
          <a:xfrm>
            <a:off x="467544" y="1324244"/>
            <a:ext cx="8127579"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pic>
        <p:nvPicPr>
          <p:cNvPr id="18" name="image1.png">
            <a:extLst>
              <a:ext uri="{FF2B5EF4-FFF2-40B4-BE49-F238E27FC236}">
                <a16:creationId xmlns:a16="http://schemas.microsoft.com/office/drawing/2014/main" id="{5795C654-F6FC-1776-F8C5-0B6FEFA5B6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015" y="350362"/>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2" name="Immagine 9">
            <a:extLst>
              <a:ext uri="{FF2B5EF4-FFF2-40B4-BE49-F238E27FC236}">
                <a16:creationId xmlns:a16="http://schemas.microsoft.com/office/drawing/2014/main" id="{B25442DD-0739-9AEF-F1EE-3BDBEF9430B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01581" y="267949"/>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Rettangolo 1">
            <a:extLst>
              <a:ext uri="{FF2B5EF4-FFF2-40B4-BE49-F238E27FC236}">
                <a16:creationId xmlns:a16="http://schemas.microsoft.com/office/drawing/2014/main" id="{13678923-6408-20EA-9C28-8112B1D00855}"/>
              </a:ext>
            </a:extLst>
          </p:cNvPr>
          <p:cNvSpPr/>
          <p:nvPr/>
        </p:nvSpPr>
        <p:spPr>
          <a:xfrm>
            <a:off x="3203848" y="238843"/>
            <a:ext cx="2304256" cy="70206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Annualità 2023</a:t>
            </a:r>
          </a:p>
        </p:txBody>
      </p:sp>
      <p:sp>
        <p:nvSpPr>
          <p:cNvPr id="4" name="CasellaDiTesto 3">
            <a:extLst>
              <a:ext uri="{FF2B5EF4-FFF2-40B4-BE49-F238E27FC236}">
                <a16:creationId xmlns:a16="http://schemas.microsoft.com/office/drawing/2014/main" id="{30DB151B-6838-00A9-A3E2-1744B48B142E}"/>
              </a:ext>
            </a:extLst>
          </p:cNvPr>
          <p:cNvSpPr txBox="1"/>
          <p:nvPr/>
        </p:nvSpPr>
        <p:spPr>
          <a:xfrm>
            <a:off x="457999" y="2054596"/>
            <a:ext cx="7764010" cy="403893"/>
          </a:xfrm>
          <a:prstGeom prst="rect">
            <a:avLst/>
          </a:prstGeom>
          <a:noFill/>
        </p:spPr>
        <p:txBody>
          <a:bodyPr wrap="square">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it-IT" sz="2000" b="1" kern="100" dirty="0">
                <a:solidFill>
                  <a:srgbClr val="00B050"/>
                </a:solidFill>
                <a:latin typeface="Tahoma" panose="020B0604030504040204" pitchFamily="34" charset="0"/>
                <a:ea typeface="Calibri" panose="020F0502020204030204" pitchFamily="34" charset="0"/>
                <a:cs typeface="Times New Roman" panose="02020603050405020304" pitchFamily="18" charset="0"/>
              </a:rPr>
              <a:t>AMBITO 2 PROMOZIONE DI STILI DI VITA SANI</a:t>
            </a:r>
            <a:endParaRPr kumimoji="0" lang="it-IT" sz="1800" b="0" i="0" u="none" strike="noStrike" kern="100" cap="none" spc="0" normalizeH="0" baseline="0" noProof="0" dirty="0">
              <a:ln>
                <a:noFill/>
              </a:ln>
              <a:solidFill>
                <a:srgbClr val="00B050"/>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6" name="CasellaDiTesto 5">
            <a:extLst>
              <a:ext uri="{FF2B5EF4-FFF2-40B4-BE49-F238E27FC236}">
                <a16:creationId xmlns:a16="http://schemas.microsoft.com/office/drawing/2014/main" id="{12F73174-B342-DA97-3643-58B818E099BC}"/>
              </a:ext>
            </a:extLst>
          </p:cNvPr>
          <p:cNvSpPr txBox="1"/>
          <p:nvPr/>
        </p:nvSpPr>
        <p:spPr>
          <a:xfrm>
            <a:off x="457999" y="2604067"/>
            <a:ext cx="8137124" cy="4476738"/>
          </a:xfrm>
          <a:prstGeom prst="rect">
            <a:avLst/>
          </a:prstGeom>
          <a:noFill/>
        </p:spPr>
        <p:txBody>
          <a:bodyPr wrap="square">
            <a:spAutoFit/>
          </a:bodyPr>
          <a:lstStyle/>
          <a:p>
            <a:pPr algn="just">
              <a:lnSpc>
                <a:spcPct val="115000"/>
              </a:lnSpc>
              <a:spcAft>
                <a:spcPts val="800"/>
              </a:spcAft>
            </a:pPr>
            <a:r>
              <a:rPr lang="it-IT" sz="1600" u="sng" kern="100" dirty="0">
                <a:effectLst/>
                <a:ea typeface="Calibri" panose="020F0502020204030204" pitchFamily="34" charset="0"/>
                <a:cs typeface="Times New Roman" panose="02020603050405020304" pitchFamily="18" charset="0"/>
              </a:rPr>
              <a:t>Attività possibili (lista indicativa, non esaustiva)</a:t>
            </a:r>
            <a:r>
              <a:rPr lang="it-IT" sz="1600" kern="100" dirty="0">
                <a:solidFill>
                  <a:srgbClr val="222222"/>
                </a:solidFill>
                <a:effectLst/>
                <a:ea typeface="Calibri" panose="020F0502020204030204" pitchFamily="34" charset="0"/>
                <a:cs typeface="Times New Roman" panose="02020603050405020304" pitchFamily="18" charset="0"/>
              </a:rPr>
              <a:t>:</a:t>
            </a:r>
          </a:p>
          <a:p>
            <a:pPr marL="342900" lvl="0" indent="-342900" algn="just">
              <a:lnSpc>
                <a:spcPct val="115000"/>
              </a:lnSpc>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Laboratori tematici per gli studenti degli istituti alberghieri e simili;</a:t>
            </a:r>
            <a:endParaRPr lang="it-IT" sz="1600" kern="100" dirty="0">
              <a:effectLst/>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Attività di educazione tra pari in contesti scolastici ed extrascolastici, per approfondire il legame tra cibo, movimento e corporeità;</a:t>
            </a:r>
            <a:endParaRPr lang="it-IT" sz="1600" kern="100" dirty="0">
              <a:effectLst/>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Laboratori esperienziali nelle attività di Cucina e Bar, incentrati su Alimentazione e Benessere Psicofisico, con particolare attenzione al contrasto dei disordini alimentari;</a:t>
            </a:r>
            <a:endParaRPr lang="it-IT" sz="1600" kern="100" dirty="0">
              <a:effectLst/>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Policy scolastiche: adozione di raccomandazioni formative condivise da docenti, studenti, famiglie e personale scolastico, per promuovere stili di vita sani;</a:t>
            </a:r>
            <a:endParaRPr lang="it-IT" sz="1600" kern="100" dirty="0">
              <a:effectLst/>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Contest "GAME CHEF": una gara di cucina tra studenti, aperta alla comunità locale, per sensibilizzare sull'importanza di una sana alimentazione, della pratica quotidiana dell'attività fisica, del rispetto per l’ambiente e della cittadinanza attiva. Gli studenti, guidati da esperti e valutati da giudici, cucineranno ricette da loro ideate, raccontando il ricordo che ha ispirato la loro creazione.</a:t>
            </a:r>
            <a:endParaRPr lang="it-IT" sz="1600" kern="100" dirty="0">
              <a:effectLst/>
              <a:ea typeface="Calibri" panose="020F0502020204030204" pitchFamily="34" charset="0"/>
              <a:cs typeface="Times New Roman" panose="02020603050405020304" pitchFamily="18" charset="0"/>
            </a:endParaRPr>
          </a:p>
          <a:p>
            <a:pPr algn="just">
              <a:lnSpc>
                <a:spcPct val="115000"/>
              </a:lnSpc>
              <a:spcAft>
                <a:spcPts val="800"/>
              </a:spcAft>
            </a:pPr>
            <a:endParaRPr lang="it-IT" sz="1200" kern="100" dirty="0">
              <a:solidFill>
                <a:srgbClr val="222222"/>
              </a:solidFill>
              <a:latin typeface="Tahoma" panose="020B0604030504040204" pitchFamily="34" charset="0"/>
              <a:ea typeface="Calibri" panose="020F0502020204030204" pitchFamily="34" charset="0"/>
              <a:cs typeface="Times New Roman" panose="02020603050405020304" pitchFamily="18" charset="0"/>
            </a:endParaRPr>
          </a:p>
          <a:p>
            <a:pPr algn="just">
              <a:lnSpc>
                <a:spcPct val="115000"/>
              </a:lnSpc>
              <a:spcAft>
                <a:spcPts val="800"/>
              </a:spcAft>
            </a:pPr>
            <a:endParaRPr lang="it-IT"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53845602"/>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16</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16" name="CasellaDiTesto 1">
            <a:extLst>
              <a:ext uri="{FF2B5EF4-FFF2-40B4-BE49-F238E27FC236}">
                <a16:creationId xmlns:a16="http://schemas.microsoft.com/office/drawing/2014/main" id="{6886E3EA-B61E-7EDC-4852-44226CF42923}"/>
              </a:ext>
            </a:extLst>
          </p:cNvPr>
          <p:cNvSpPr txBox="1">
            <a:spLocks noChangeArrowheads="1"/>
          </p:cNvSpPr>
          <p:nvPr/>
        </p:nvSpPr>
        <p:spPr bwMode="auto">
          <a:xfrm>
            <a:off x="369539" y="1123021"/>
            <a:ext cx="8127579"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pic>
        <p:nvPicPr>
          <p:cNvPr id="18" name="image1.png">
            <a:extLst>
              <a:ext uri="{FF2B5EF4-FFF2-40B4-BE49-F238E27FC236}">
                <a16:creationId xmlns:a16="http://schemas.microsoft.com/office/drawing/2014/main" id="{5795C654-F6FC-1776-F8C5-0B6FEFA5B6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015" y="350362"/>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2" name="Immagine 9">
            <a:extLst>
              <a:ext uri="{FF2B5EF4-FFF2-40B4-BE49-F238E27FC236}">
                <a16:creationId xmlns:a16="http://schemas.microsoft.com/office/drawing/2014/main" id="{B25442DD-0739-9AEF-F1EE-3BDBEF9430B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01581" y="267949"/>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Rettangolo 1">
            <a:extLst>
              <a:ext uri="{FF2B5EF4-FFF2-40B4-BE49-F238E27FC236}">
                <a16:creationId xmlns:a16="http://schemas.microsoft.com/office/drawing/2014/main" id="{13678923-6408-20EA-9C28-8112B1D00855}"/>
              </a:ext>
            </a:extLst>
          </p:cNvPr>
          <p:cNvSpPr/>
          <p:nvPr/>
        </p:nvSpPr>
        <p:spPr>
          <a:xfrm>
            <a:off x="3203848" y="238843"/>
            <a:ext cx="2304256" cy="70206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Annualità 2023</a:t>
            </a:r>
          </a:p>
        </p:txBody>
      </p:sp>
      <p:sp>
        <p:nvSpPr>
          <p:cNvPr id="4" name="CasellaDiTesto 3">
            <a:extLst>
              <a:ext uri="{FF2B5EF4-FFF2-40B4-BE49-F238E27FC236}">
                <a16:creationId xmlns:a16="http://schemas.microsoft.com/office/drawing/2014/main" id="{30DB151B-6838-00A9-A3E2-1744B48B142E}"/>
              </a:ext>
            </a:extLst>
          </p:cNvPr>
          <p:cNvSpPr txBox="1"/>
          <p:nvPr/>
        </p:nvSpPr>
        <p:spPr>
          <a:xfrm>
            <a:off x="2165077" y="1962516"/>
            <a:ext cx="4536504" cy="403893"/>
          </a:xfrm>
          <a:prstGeom prst="rect">
            <a:avLst/>
          </a:prstGeom>
          <a:noFill/>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2000" b="1" i="0" u="none" strike="noStrike" kern="100" cap="none" spc="0" normalizeH="0" baseline="0" noProof="0" dirty="0">
                <a:ln>
                  <a:noFill/>
                </a:ln>
                <a:solidFill>
                  <a:srgbClr val="222222"/>
                </a:solidFill>
                <a:effectLst/>
                <a:uLnTx/>
                <a:uFillTx/>
                <a:latin typeface="Tahoma" panose="020B0604030504040204" pitchFamily="34" charset="0"/>
                <a:ea typeface="Calibri" panose="020F0502020204030204" pitchFamily="34" charset="0"/>
                <a:cs typeface="Times New Roman" panose="02020603050405020304" pitchFamily="18" charset="0"/>
              </a:rPr>
              <a:t>SPORT E STILI DI VITA SANI</a:t>
            </a:r>
            <a:endParaRPr kumimoji="0" lang="it-IT"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5" name="CasellaDiTesto 4">
            <a:extLst>
              <a:ext uri="{FF2B5EF4-FFF2-40B4-BE49-F238E27FC236}">
                <a16:creationId xmlns:a16="http://schemas.microsoft.com/office/drawing/2014/main" id="{6341D011-1C4B-3F2E-458A-156BB7B0A3CD}"/>
              </a:ext>
            </a:extLst>
          </p:cNvPr>
          <p:cNvSpPr txBox="1"/>
          <p:nvPr/>
        </p:nvSpPr>
        <p:spPr>
          <a:xfrm>
            <a:off x="527422" y="4694073"/>
            <a:ext cx="7657108" cy="1096519"/>
          </a:xfrm>
          <a:prstGeom prst="rect">
            <a:avLst/>
          </a:prstGeom>
          <a:noFill/>
        </p:spPr>
        <p:txBody>
          <a:bodyPr wrap="square">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kumimoji="0" lang="it-IT" sz="2800" b="1" i="0" u="none" strike="noStrike" kern="100" cap="none" spc="0" normalizeH="0" baseline="0" noProof="0" dirty="0">
                <a:ln>
                  <a:noFill/>
                </a:ln>
                <a:solidFill>
                  <a:srgbClr val="00B050"/>
                </a:solidFill>
                <a:effectLst/>
                <a:uLnTx/>
                <a:uFillTx/>
                <a:latin typeface="Calibri" panose="020F0502020204030204"/>
                <a:ea typeface="Calibri" panose="020F0502020204030204" pitchFamily="34" charset="0"/>
                <a:cs typeface="Times New Roman" panose="02020603050405020304" pitchFamily="18" charset="0"/>
              </a:rPr>
              <a:t>SINERGIA CON SPAZI CIVICI DI COMUNITA’ </a:t>
            </a:r>
          </a:p>
          <a:p>
            <a:pPr marL="0" marR="0" lvl="0" indent="0" algn="ctr" defTabSz="457200" rtl="0" eaLnBrk="1" fontAlgn="auto" latinLnBrk="0" hangingPunct="1">
              <a:lnSpc>
                <a:spcPct val="107000"/>
              </a:lnSpc>
              <a:spcBef>
                <a:spcPts val="0"/>
              </a:spcBef>
              <a:spcAft>
                <a:spcPts val="800"/>
              </a:spcAft>
              <a:buClrTx/>
              <a:buSzTx/>
              <a:buFontTx/>
              <a:buNone/>
              <a:tabLst/>
              <a:defRPr/>
            </a:pPr>
            <a:r>
              <a:rPr kumimoji="0" lang="it-IT" sz="2800" b="1" i="0" u="none" strike="noStrike" kern="100" cap="none" spc="0" normalizeH="0" baseline="0" noProof="0" dirty="0">
                <a:ln>
                  <a:noFill/>
                </a:ln>
                <a:solidFill>
                  <a:srgbClr val="00B050"/>
                </a:solidFill>
                <a:effectLst/>
                <a:uLnTx/>
                <a:uFillTx/>
                <a:latin typeface="Calibri" panose="020F0502020204030204"/>
                <a:ea typeface="Calibri" panose="020F0502020204030204" pitchFamily="34" charset="0"/>
                <a:cs typeface="Times New Roman" panose="02020603050405020304" pitchFamily="18" charset="0"/>
              </a:rPr>
              <a:t>(PLAY DISTRICT)</a:t>
            </a:r>
          </a:p>
        </p:txBody>
      </p:sp>
      <p:sp>
        <p:nvSpPr>
          <p:cNvPr id="8" name="CasellaDiTesto 7">
            <a:extLst>
              <a:ext uri="{FF2B5EF4-FFF2-40B4-BE49-F238E27FC236}">
                <a16:creationId xmlns:a16="http://schemas.microsoft.com/office/drawing/2014/main" id="{C29113D8-7150-7122-73B1-CC3944C28AD0}"/>
              </a:ext>
            </a:extLst>
          </p:cNvPr>
          <p:cNvSpPr txBox="1"/>
          <p:nvPr/>
        </p:nvSpPr>
        <p:spPr>
          <a:xfrm>
            <a:off x="3923928" y="2996670"/>
            <a:ext cx="4824536" cy="46166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2400" b="0" i="0" u="sng" strike="noStrike" kern="1200" cap="none" spc="0" normalizeH="0" baseline="0" noProof="0" dirty="0">
                <a:ln>
                  <a:noFill/>
                </a:ln>
                <a:solidFill>
                  <a:srgbClr val="0563C1"/>
                </a:solidFill>
                <a:effectLst/>
                <a:uLnTx/>
                <a:uFillTx/>
                <a:latin typeface="Calibri" panose="020F0502020204030204"/>
                <a:ea typeface="Calibri" panose="020F0502020204030204" pitchFamily="34" charset="0"/>
                <a:cs typeface="Times New Roman" panose="02020603050405020304" pitchFamily="18" charset="0"/>
                <a:hlinkClick r:id="rId5"/>
              </a:rPr>
              <a:t>www.sportesalute.eu/spazicivici.html</a:t>
            </a: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026" name="Picture 2" descr="Play District - Spazi Civici di Comunità: aperta la piattaforma informatica  per l'inserimento delle candidature da parte di ASD/SSD - Sport e Salute  S.p.A.">
            <a:extLst>
              <a:ext uri="{FF2B5EF4-FFF2-40B4-BE49-F238E27FC236}">
                <a16:creationId xmlns:a16="http://schemas.microsoft.com/office/drawing/2014/main" id="{EBEE17D2-B20F-5FFD-5380-CC65A2FF283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6634" y="2551400"/>
            <a:ext cx="28575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3214791"/>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17</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16" name="CasellaDiTesto 1">
            <a:extLst>
              <a:ext uri="{FF2B5EF4-FFF2-40B4-BE49-F238E27FC236}">
                <a16:creationId xmlns:a16="http://schemas.microsoft.com/office/drawing/2014/main" id="{6886E3EA-B61E-7EDC-4852-44226CF42923}"/>
              </a:ext>
            </a:extLst>
          </p:cNvPr>
          <p:cNvSpPr txBox="1">
            <a:spLocks noChangeArrowheads="1"/>
          </p:cNvSpPr>
          <p:nvPr/>
        </p:nvSpPr>
        <p:spPr bwMode="auto">
          <a:xfrm>
            <a:off x="508210" y="1198216"/>
            <a:ext cx="8127579"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pic>
        <p:nvPicPr>
          <p:cNvPr id="18" name="image1.png">
            <a:extLst>
              <a:ext uri="{FF2B5EF4-FFF2-40B4-BE49-F238E27FC236}">
                <a16:creationId xmlns:a16="http://schemas.microsoft.com/office/drawing/2014/main" id="{5795C654-F6FC-1776-F8C5-0B6FEFA5B6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015" y="350362"/>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2" name="Immagine 9">
            <a:extLst>
              <a:ext uri="{FF2B5EF4-FFF2-40B4-BE49-F238E27FC236}">
                <a16:creationId xmlns:a16="http://schemas.microsoft.com/office/drawing/2014/main" id="{B25442DD-0739-9AEF-F1EE-3BDBEF9430B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01581" y="267949"/>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Rettangolo 1">
            <a:extLst>
              <a:ext uri="{FF2B5EF4-FFF2-40B4-BE49-F238E27FC236}">
                <a16:creationId xmlns:a16="http://schemas.microsoft.com/office/drawing/2014/main" id="{13678923-6408-20EA-9C28-8112B1D00855}"/>
              </a:ext>
            </a:extLst>
          </p:cNvPr>
          <p:cNvSpPr/>
          <p:nvPr/>
        </p:nvSpPr>
        <p:spPr>
          <a:xfrm>
            <a:off x="3203848" y="238843"/>
            <a:ext cx="2304256" cy="70206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Annualità 2023</a:t>
            </a:r>
          </a:p>
        </p:txBody>
      </p:sp>
      <p:sp>
        <p:nvSpPr>
          <p:cNvPr id="4" name="CasellaDiTesto 3">
            <a:extLst>
              <a:ext uri="{FF2B5EF4-FFF2-40B4-BE49-F238E27FC236}">
                <a16:creationId xmlns:a16="http://schemas.microsoft.com/office/drawing/2014/main" id="{30DB151B-6838-00A9-A3E2-1744B48B142E}"/>
              </a:ext>
            </a:extLst>
          </p:cNvPr>
          <p:cNvSpPr txBox="1"/>
          <p:nvPr/>
        </p:nvSpPr>
        <p:spPr>
          <a:xfrm>
            <a:off x="1187624" y="1936697"/>
            <a:ext cx="7407499" cy="403893"/>
          </a:xfrm>
          <a:prstGeom prst="rect">
            <a:avLst/>
          </a:prstGeom>
          <a:noFill/>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2000" b="1" i="0" u="none" strike="noStrike" kern="100" cap="none" spc="0" normalizeH="0" baseline="0" noProof="0" dirty="0">
                <a:ln>
                  <a:noFill/>
                </a:ln>
                <a:solidFill>
                  <a:srgbClr val="222222"/>
                </a:solidFill>
                <a:effectLst/>
                <a:uLnTx/>
                <a:uFillTx/>
                <a:latin typeface="Tahoma" panose="020B0604030504040204" pitchFamily="34" charset="0"/>
                <a:ea typeface="Calibri" panose="020F0502020204030204" pitchFamily="34" charset="0"/>
                <a:cs typeface="Times New Roman" panose="02020603050405020304" pitchFamily="18" charset="0"/>
              </a:rPr>
              <a:t>ORIENTAMENTO PERSONALE E PROFESSIONALE</a:t>
            </a:r>
            <a:endParaRPr kumimoji="0" lang="it-IT"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5" name="CasellaDiTesto 4">
            <a:extLst>
              <a:ext uri="{FF2B5EF4-FFF2-40B4-BE49-F238E27FC236}">
                <a16:creationId xmlns:a16="http://schemas.microsoft.com/office/drawing/2014/main" id="{153994CB-569F-C6E5-148F-928EC2C32B46}"/>
              </a:ext>
            </a:extLst>
          </p:cNvPr>
          <p:cNvSpPr txBox="1"/>
          <p:nvPr/>
        </p:nvSpPr>
        <p:spPr>
          <a:xfrm>
            <a:off x="522074" y="2340590"/>
            <a:ext cx="7776864" cy="4411208"/>
          </a:xfrm>
          <a:prstGeom prst="rect">
            <a:avLst/>
          </a:prstGeom>
          <a:noFill/>
        </p:spPr>
        <p:txBody>
          <a:bodyPr wrap="square">
            <a:spAutoFit/>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kumimoji="0" lang="it-IT" sz="1400" b="1" i="0" u="sng"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rPr>
              <a:t>OBIETTIVI GENERALI</a:t>
            </a:r>
            <a:endParaRPr kumimoji="0" lang="it-IT" sz="1400" b="0" i="0" u="none"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7000"/>
              </a:lnSpc>
              <a:spcBef>
                <a:spcPts val="0"/>
              </a:spcBef>
              <a:spcAft>
                <a:spcPts val="0"/>
              </a:spcAft>
              <a:buClrTx/>
              <a:buSzTx/>
              <a:buFont typeface="Symbol" panose="05050102010706020507" pitchFamily="18" charset="2"/>
              <a:buChar char=""/>
              <a:tabLst/>
              <a:defRPr/>
            </a:pPr>
            <a:r>
              <a:rPr kumimoji="0" lang="it-IT" sz="14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t>Favorire l’orientamento e il </a:t>
            </a:r>
            <a:r>
              <a:rPr kumimoji="0" lang="it-IT" sz="1400" b="0" i="0" u="none" strike="noStrike" kern="100" cap="none" spc="0" normalizeH="0" baseline="0" noProof="0" dirty="0" err="1">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t>ri</a:t>
            </a:r>
            <a:r>
              <a:rPr kumimoji="0" lang="it-IT" sz="14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t>-orientamento dei giovani;</a:t>
            </a:r>
            <a:endParaRPr kumimoji="0" lang="it-IT" sz="1400" b="0" i="0" u="none"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7000"/>
              </a:lnSpc>
              <a:spcBef>
                <a:spcPts val="0"/>
              </a:spcBef>
              <a:spcAft>
                <a:spcPts val="0"/>
              </a:spcAft>
              <a:buClrTx/>
              <a:buSzTx/>
              <a:buFont typeface="Symbol" panose="05050102010706020507" pitchFamily="18" charset="2"/>
              <a:buChar char=""/>
              <a:tabLst/>
              <a:defRPr/>
            </a:pPr>
            <a:r>
              <a:rPr kumimoji="0" lang="it-IT" sz="14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t>Prevenire la dispersione scolastica;</a:t>
            </a:r>
            <a:endParaRPr kumimoji="0" lang="it-IT" sz="1400" b="0" i="0" u="none"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7000"/>
              </a:lnSpc>
              <a:spcBef>
                <a:spcPts val="0"/>
              </a:spcBef>
              <a:spcAft>
                <a:spcPts val="0"/>
              </a:spcAft>
              <a:buClrTx/>
              <a:buSzTx/>
              <a:buFont typeface="Symbol" panose="05050102010706020507" pitchFamily="18" charset="2"/>
              <a:buChar char=""/>
              <a:tabLst/>
              <a:defRPr/>
            </a:pPr>
            <a:r>
              <a:rPr kumimoji="0" lang="it-IT" sz="14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t>Offrire supporto individuale a giovani con fragilità, che abbandonano la scuola o sono a rischio di abbandono;</a:t>
            </a:r>
            <a:endParaRPr kumimoji="0" lang="it-IT" sz="1400" b="0" i="0" u="none"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7000"/>
              </a:lnSpc>
              <a:spcBef>
                <a:spcPts val="0"/>
              </a:spcBef>
              <a:spcAft>
                <a:spcPts val="0"/>
              </a:spcAft>
              <a:buClrTx/>
              <a:buSzTx/>
              <a:buFont typeface="Symbol" panose="05050102010706020507" pitchFamily="18" charset="2"/>
              <a:buChar char=""/>
              <a:tabLst/>
              <a:defRPr/>
            </a:pPr>
            <a:r>
              <a:rPr kumimoji="0" lang="it-IT" sz="14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t>Far acquisire ai giovani competenze chiave per l'apprendimento permanente;</a:t>
            </a:r>
            <a:endParaRPr kumimoji="0" lang="it-IT" sz="1400" b="0" i="0" u="none"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7000"/>
              </a:lnSpc>
              <a:spcBef>
                <a:spcPts val="0"/>
              </a:spcBef>
              <a:spcAft>
                <a:spcPts val="0"/>
              </a:spcAft>
              <a:buClrTx/>
              <a:buSzTx/>
              <a:buFont typeface="Symbol" panose="05050102010706020507" pitchFamily="18" charset="2"/>
              <a:buChar char=""/>
              <a:tabLst/>
              <a:defRPr/>
            </a:pPr>
            <a:r>
              <a:rPr kumimoji="0" lang="it-IT" sz="14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t>Sostenere la creatività, l'innovazione e il talento dei giovani, per garantire loro opportunità di sviluppo personale e sociale;</a:t>
            </a:r>
            <a:endParaRPr kumimoji="0" lang="it-IT" sz="1400" b="0" i="0" u="none"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7000"/>
              </a:lnSpc>
              <a:spcBef>
                <a:spcPts val="0"/>
              </a:spcBef>
              <a:spcAft>
                <a:spcPts val="800"/>
              </a:spcAft>
              <a:buClrTx/>
              <a:buSzTx/>
              <a:buFont typeface="Symbol" panose="05050102010706020507" pitchFamily="18" charset="2"/>
              <a:buChar char=""/>
              <a:tabLst/>
              <a:defRPr/>
            </a:pPr>
            <a:r>
              <a:rPr kumimoji="0" lang="it-IT" sz="14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t>Promuovere la partecipazione attiva dei giovani nella società e migliorarne l'occupabilità.</a:t>
            </a:r>
            <a:endParaRPr kumimoji="0" lang="it-IT" sz="1400" b="0" i="0" u="none"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p>
            <a:pPr marL="228600" marR="0" lvl="0" indent="0" algn="just" defTabSz="457200" rtl="0" eaLnBrk="1" fontAlgn="auto" latinLnBrk="0" hangingPunct="1">
              <a:lnSpc>
                <a:spcPct val="107000"/>
              </a:lnSpc>
              <a:spcBef>
                <a:spcPts val="0"/>
              </a:spcBef>
              <a:spcAft>
                <a:spcPts val="800"/>
              </a:spcAft>
              <a:buClrTx/>
              <a:buSzTx/>
              <a:buFontTx/>
              <a:buNone/>
              <a:tabLst/>
              <a:defRPr/>
            </a:pPr>
            <a:r>
              <a:rPr kumimoji="0" lang="it-IT" sz="14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t>È essenziale coinvolgere attivamente i giovani fin dalla fase di progettazione, con iniziative di progettazione partecipata.</a:t>
            </a:r>
            <a:endParaRPr kumimoji="0" lang="it-IT" sz="1400" b="0" i="0" u="none"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p>
            <a:pPr marL="228600" marR="0" lvl="0" indent="0" algn="just" defTabSz="457200" rtl="0" eaLnBrk="1" fontAlgn="auto" latinLnBrk="0" hangingPunct="1">
              <a:lnSpc>
                <a:spcPct val="107000"/>
              </a:lnSpc>
              <a:spcBef>
                <a:spcPts val="0"/>
              </a:spcBef>
              <a:spcAft>
                <a:spcPts val="800"/>
              </a:spcAft>
              <a:buClrTx/>
              <a:buSzTx/>
              <a:buFontTx/>
              <a:buNone/>
              <a:tabLst/>
              <a:defRPr/>
            </a:pPr>
            <a:br>
              <a:rPr kumimoji="0" lang="it-IT" sz="14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br>
            <a:r>
              <a:rPr kumimoji="0" lang="it-IT" sz="1400" b="1" i="0" u="sng"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rPr>
              <a:t>RISULTATI ATTESI:</a:t>
            </a:r>
            <a:endParaRPr kumimoji="0" lang="it-IT" sz="1400" b="0" i="0" u="none"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7000"/>
              </a:lnSpc>
              <a:spcBef>
                <a:spcPts val="0"/>
              </a:spcBef>
              <a:spcAft>
                <a:spcPts val="0"/>
              </a:spcAft>
              <a:buClrTx/>
              <a:buSzTx/>
              <a:buFont typeface="Symbol" panose="05050102010706020507" pitchFamily="18" charset="2"/>
              <a:buChar char=""/>
              <a:tabLst/>
              <a:defRPr/>
            </a:pPr>
            <a:r>
              <a:rPr kumimoji="0" lang="it-IT" sz="14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t>Sperimentare un approccio educativo che promuova l’autogestione e il protagonismo dei giovani nelle province italiane;</a:t>
            </a:r>
            <a:endParaRPr kumimoji="0" lang="it-IT" sz="1400" b="0" i="0" u="none"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7000"/>
              </a:lnSpc>
              <a:spcBef>
                <a:spcPts val="0"/>
              </a:spcBef>
              <a:spcAft>
                <a:spcPts val="0"/>
              </a:spcAft>
              <a:buClrTx/>
              <a:buSzTx/>
              <a:buFont typeface="Symbol" panose="05050102010706020507" pitchFamily="18" charset="2"/>
              <a:buChar char=""/>
              <a:tabLst/>
              <a:defRPr/>
            </a:pPr>
            <a:r>
              <a:rPr kumimoji="0" lang="it-IT" sz="14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t>Aumentare la partecipazione attiva e l’integrazione dei giovani nelle comunità locali;</a:t>
            </a:r>
            <a:endParaRPr kumimoji="0" lang="it-IT" sz="1400" b="0" i="0" u="none"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7000"/>
              </a:lnSpc>
              <a:spcBef>
                <a:spcPts val="0"/>
              </a:spcBef>
              <a:spcAft>
                <a:spcPts val="800"/>
              </a:spcAft>
              <a:buClrTx/>
              <a:buSzTx/>
              <a:buFont typeface="Symbol" panose="05050102010706020507" pitchFamily="18" charset="2"/>
              <a:buChar char=""/>
              <a:tabLst/>
              <a:defRPr/>
            </a:pPr>
            <a:r>
              <a:rPr kumimoji="0" lang="it-IT" sz="1400" b="0" i="0" u="none" strike="noStrike" kern="100" cap="none" spc="0" normalizeH="0" baseline="0" noProof="0" dirty="0">
                <a:ln>
                  <a:noFill/>
                </a:ln>
                <a:solidFill>
                  <a:srgbClr val="222222"/>
                </a:solidFill>
                <a:effectLst/>
                <a:uLnTx/>
                <a:uFillTx/>
                <a:latin typeface="Calibri" panose="020F0502020204030204"/>
                <a:ea typeface="Calibri" panose="020F0502020204030204" pitchFamily="34" charset="0"/>
                <a:cs typeface="Times New Roman" panose="02020603050405020304" pitchFamily="18" charset="0"/>
              </a:rPr>
              <a:t>Stimolare il desiderio di partecipazione e azione dei giovani.</a:t>
            </a:r>
            <a:endParaRPr kumimoji="0" lang="it-IT" sz="1400" b="0" i="0" u="none"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31101776"/>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18</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16" name="CasellaDiTesto 1">
            <a:extLst>
              <a:ext uri="{FF2B5EF4-FFF2-40B4-BE49-F238E27FC236}">
                <a16:creationId xmlns:a16="http://schemas.microsoft.com/office/drawing/2014/main" id="{6886E3EA-B61E-7EDC-4852-44226CF42923}"/>
              </a:ext>
            </a:extLst>
          </p:cNvPr>
          <p:cNvSpPr txBox="1">
            <a:spLocks noChangeArrowheads="1"/>
          </p:cNvSpPr>
          <p:nvPr/>
        </p:nvSpPr>
        <p:spPr bwMode="auto">
          <a:xfrm>
            <a:off x="467544" y="1324244"/>
            <a:ext cx="8127579"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pic>
        <p:nvPicPr>
          <p:cNvPr id="18" name="image1.png">
            <a:extLst>
              <a:ext uri="{FF2B5EF4-FFF2-40B4-BE49-F238E27FC236}">
                <a16:creationId xmlns:a16="http://schemas.microsoft.com/office/drawing/2014/main" id="{5795C654-F6FC-1776-F8C5-0B6FEFA5B6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015" y="350362"/>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2" name="Immagine 9">
            <a:extLst>
              <a:ext uri="{FF2B5EF4-FFF2-40B4-BE49-F238E27FC236}">
                <a16:creationId xmlns:a16="http://schemas.microsoft.com/office/drawing/2014/main" id="{B25442DD-0739-9AEF-F1EE-3BDBEF9430B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01581" y="267949"/>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Rettangolo 1">
            <a:extLst>
              <a:ext uri="{FF2B5EF4-FFF2-40B4-BE49-F238E27FC236}">
                <a16:creationId xmlns:a16="http://schemas.microsoft.com/office/drawing/2014/main" id="{13678923-6408-20EA-9C28-8112B1D00855}"/>
              </a:ext>
            </a:extLst>
          </p:cNvPr>
          <p:cNvSpPr/>
          <p:nvPr/>
        </p:nvSpPr>
        <p:spPr>
          <a:xfrm>
            <a:off x="3203848" y="238843"/>
            <a:ext cx="2304256" cy="70206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Annualità 2023</a:t>
            </a:r>
          </a:p>
        </p:txBody>
      </p:sp>
      <p:sp>
        <p:nvSpPr>
          <p:cNvPr id="4" name="CasellaDiTesto 3">
            <a:extLst>
              <a:ext uri="{FF2B5EF4-FFF2-40B4-BE49-F238E27FC236}">
                <a16:creationId xmlns:a16="http://schemas.microsoft.com/office/drawing/2014/main" id="{30DB151B-6838-00A9-A3E2-1744B48B142E}"/>
              </a:ext>
            </a:extLst>
          </p:cNvPr>
          <p:cNvSpPr txBox="1"/>
          <p:nvPr/>
        </p:nvSpPr>
        <p:spPr>
          <a:xfrm>
            <a:off x="467544" y="2054596"/>
            <a:ext cx="7956994" cy="403893"/>
          </a:xfrm>
          <a:prstGeom prst="rect">
            <a:avLst/>
          </a:prstGeom>
          <a:noFill/>
        </p:spPr>
        <p:txBody>
          <a:bodyPr wrap="square">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kumimoji="0" lang="it-IT" sz="2000" b="1" i="0" u="none" strike="noStrike" kern="100" cap="none" spc="0" normalizeH="0" baseline="0" noProof="0" dirty="0">
                <a:ln>
                  <a:noFill/>
                </a:ln>
                <a:solidFill>
                  <a:srgbClr val="00B050"/>
                </a:solidFill>
                <a:effectLst/>
                <a:uLnTx/>
                <a:uFillTx/>
                <a:latin typeface="Tahoma" panose="020B0604030504040204" pitchFamily="34" charset="0"/>
                <a:ea typeface="Calibri" panose="020F0502020204030204" pitchFamily="34" charset="0"/>
                <a:cs typeface="Times New Roman" panose="02020603050405020304" pitchFamily="18" charset="0"/>
              </a:rPr>
              <a:t>AMBITO 1 ORIENTAMENTO PERSONALE - RIORIENTAMENTO</a:t>
            </a:r>
            <a:endParaRPr kumimoji="0" lang="it-IT" sz="1800" b="0" i="0" u="none" strike="noStrike" kern="100" cap="none" spc="0" normalizeH="0" baseline="0" noProof="0" dirty="0">
              <a:ln>
                <a:noFill/>
              </a:ln>
              <a:solidFill>
                <a:srgbClr val="00B050"/>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6" name="CasellaDiTesto 5">
            <a:extLst>
              <a:ext uri="{FF2B5EF4-FFF2-40B4-BE49-F238E27FC236}">
                <a16:creationId xmlns:a16="http://schemas.microsoft.com/office/drawing/2014/main" id="{12F73174-B342-DA97-3643-58B818E099BC}"/>
              </a:ext>
            </a:extLst>
          </p:cNvPr>
          <p:cNvSpPr txBox="1"/>
          <p:nvPr/>
        </p:nvSpPr>
        <p:spPr>
          <a:xfrm>
            <a:off x="377479" y="2621415"/>
            <a:ext cx="8137124" cy="3399905"/>
          </a:xfrm>
          <a:prstGeom prst="rect">
            <a:avLst/>
          </a:prstGeom>
          <a:noFill/>
        </p:spPr>
        <p:txBody>
          <a:bodyPr wrap="square">
            <a:spAutoFit/>
          </a:bodyPr>
          <a:lstStyle/>
          <a:p>
            <a:pPr marL="0" marR="0" lvl="0" indent="0" algn="just" defTabSz="457200" rtl="0" eaLnBrk="1" fontAlgn="auto" latinLnBrk="0" hangingPunct="1">
              <a:lnSpc>
                <a:spcPct val="115000"/>
              </a:lnSpc>
              <a:spcBef>
                <a:spcPts val="0"/>
              </a:spcBef>
              <a:spcAft>
                <a:spcPts val="800"/>
              </a:spcAft>
              <a:buClrTx/>
              <a:buSzTx/>
              <a:buFontTx/>
              <a:buNone/>
              <a:tabLst/>
              <a:defRPr/>
            </a:pPr>
            <a:r>
              <a:rPr kumimoji="0" lang="it-IT" sz="1800" b="0" i="0" u="sng"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rPr>
              <a:t>Attività possibili (lista indicativa, non esaustiva):</a:t>
            </a:r>
            <a:endParaRPr kumimoji="0" lang="it-IT" sz="1800" b="0" i="0" u="none"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Rilevazione dei bisogni di riorientamento, con il supporto delle scuole:</a:t>
            </a:r>
            <a:endParaRPr lang="it-IT" sz="1600" kern="100" dirty="0">
              <a:effectLst/>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Laboratori tematici educativi e di orientamento per studenti e insegnanti;</a:t>
            </a:r>
            <a:endParaRPr lang="it-IT" sz="1600" kern="100" dirty="0">
              <a:effectLst/>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Attività che incentivano la creatività, l'innovazione e il talento dei giovani, promuovendo la loro partecipazione attiva e migliorandone l'occupabilità;</a:t>
            </a:r>
            <a:endParaRPr lang="it-IT" sz="1600" kern="100" dirty="0">
              <a:effectLst/>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Policy scolastiche: adozione di raccomandazioni formative per rendere l'educazione e l'orientamento personale più coinvolgenti ed efficaci;</a:t>
            </a:r>
            <a:endParaRPr lang="it-IT" sz="1600" kern="100" dirty="0">
              <a:effectLst/>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Organizzazione di giornate di Orientamento e Riorientamento;</a:t>
            </a:r>
            <a:endParaRPr lang="it-IT" sz="1600" kern="100" dirty="0">
              <a:effectLst/>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Interventi informativi e formativi per prevenire la dispersione scolastica;</a:t>
            </a:r>
            <a:endParaRPr lang="it-IT" sz="1600" kern="100" dirty="0">
              <a:effectLst/>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Percorsi di orientamento e supporto individuale per giovani a rischio di abbandono scolastico, per favorire il successo personale e formativo;</a:t>
            </a:r>
            <a:endParaRPr lang="it-IT" sz="1600" kern="100" dirty="0">
              <a:effectLst/>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it-IT" sz="1600" kern="100" dirty="0">
                <a:solidFill>
                  <a:srgbClr val="222222"/>
                </a:solidFill>
                <a:effectLst/>
                <a:ea typeface="Calibri" panose="020F0502020204030204" pitchFamily="34" charset="0"/>
                <a:cs typeface="Times New Roman" panose="02020603050405020304" pitchFamily="18" charset="0"/>
              </a:rPr>
              <a:t>Attuazione di servizi socio-pedagogici nelle scuole o in spazi accessibili ai giovani.</a:t>
            </a:r>
            <a:endParaRPr lang="it-IT" sz="16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77967164"/>
      </p:ext>
    </p:extLst>
  </p:cSld>
  <p:clrMapOvr>
    <a:masterClrMapping/>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19</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16" name="CasellaDiTesto 1">
            <a:extLst>
              <a:ext uri="{FF2B5EF4-FFF2-40B4-BE49-F238E27FC236}">
                <a16:creationId xmlns:a16="http://schemas.microsoft.com/office/drawing/2014/main" id="{6886E3EA-B61E-7EDC-4852-44226CF42923}"/>
              </a:ext>
            </a:extLst>
          </p:cNvPr>
          <p:cNvSpPr txBox="1">
            <a:spLocks noChangeArrowheads="1"/>
          </p:cNvSpPr>
          <p:nvPr/>
        </p:nvSpPr>
        <p:spPr bwMode="auto">
          <a:xfrm>
            <a:off x="467544" y="1324244"/>
            <a:ext cx="8127579"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pic>
        <p:nvPicPr>
          <p:cNvPr id="18" name="image1.png">
            <a:extLst>
              <a:ext uri="{FF2B5EF4-FFF2-40B4-BE49-F238E27FC236}">
                <a16:creationId xmlns:a16="http://schemas.microsoft.com/office/drawing/2014/main" id="{5795C654-F6FC-1776-F8C5-0B6FEFA5B6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015" y="350362"/>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2" name="Immagine 9">
            <a:extLst>
              <a:ext uri="{FF2B5EF4-FFF2-40B4-BE49-F238E27FC236}">
                <a16:creationId xmlns:a16="http://schemas.microsoft.com/office/drawing/2014/main" id="{B25442DD-0739-9AEF-F1EE-3BDBEF9430B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01581" y="267949"/>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Rettangolo 1">
            <a:extLst>
              <a:ext uri="{FF2B5EF4-FFF2-40B4-BE49-F238E27FC236}">
                <a16:creationId xmlns:a16="http://schemas.microsoft.com/office/drawing/2014/main" id="{13678923-6408-20EA-9C28-8112B1D00855}"/>
              </a:ext>
            </a:extLst>
          </p:cNvPr>
          <p:cNvSpPr/>
          <p:nvPr/>
        </p:nvSpPr>
        <p:spPr>
          <a:xfrm>
            <a:off x="3203848" y="238843"/>
            <a:ext cx="2304256" cy="70206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Annualità 2023</a:t>
            </a:r>
          </a:p>
        </p:txBody>
      </p:sp>
      <p:sp>
        <p:nvSpPr>
          <p:cNvPr id="4" name="CasellaDiTesto 3">
            <a:extLst>
              <a:ext uri="{FF2B5EF4-FFF2-40B4-BE49-F238E27FC236}">
                <a16:creationId xmlns:a16="http://schemas.microsoft.com/office/drawing/2014/main" id="{30DB151B-6838-00A9-A3E2-1744B48B142E}"/>
              </a:ext>
            </a:extLst>
          </p:cNvPr>
          <p:cNvSpPr txBox="1"/>
          <p:nvPr/>
        </p:nvSpPr>
        <p:spPr>
          <a:xfrm>
            <a:off x="467544" y="2054596"/>
            <a:ext cx="7956994" cy="403893"/>
          </a:xfrm>
          <a:prstGeom prst="rect">
            <a:avLst/>
          </a:prstGeom>
          <a:noFill/>
        </p:spPr>
        <p:txBody>
          <a:bodyPr wrap="square">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kumimoji="0" lang="it-IT" sz="2000" b="1" i="0" u="none" strike="noStrike" kern="100" cap="none" spc="0" normalizeH="0" baseline="0" noProof="0" dirty="0">
                <a:ln>
                  <a:noFill/>
                </a:ln>
                <a:solidFill>
                  <a:srgbClr val="00B050"/>
                </a:solidFill>
                <a:effectLst/>
                <a:uLnTx/>
                <a:uFillTx/>
                <a:latin typeface="Tahoma" panose="020B0604030504040204" pitchFamily="34" charset="0"/>
                <a:ea typeface="Calibri" panose="020F0502020204030204" pitchFamily="34" charset="0"/>
                <a:cs typeface="Times New Roman" panose="02020603050405020304" pitchFamily="18" charset="0"/>
              </a:rPr>
              <a:t>AMBITO 2 ORIENTAMENTO ALLE DISCIPLINE STEM</a:t>
            </a:r>
            <a:endParaRPr kumimoji="0" lang="it-IT" sz="1800" b="0" i="0" u="none" strike="noStrike" kern="100" cap="none" spc="0" normalizeH="0" baseline="0" noProof="0" dirty="0">
              <a:ln>
                <a:noFill/>
              </a:ln>
              <a:solidFill>
                <a:srgbClr val="00B050"/>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6" name="CasellaDiTesto 5">
            <a:extLst>
              <a:ext uri="{FF2B5EF4-FFF2-40B4-BE49-F238E27FC236}">
                <a16:creationId xmlns:a16="http://schemas.microsoft.com/office/drawing/2014/main" id="{12F73174-B342-DA97-3643-58B818E099BC}"/>
              </a:ext>
            </a:extLst>
          </p:cNvPr>
          <p:cNvSpPr txBox="1"/>
          <p:nvPr/>
        </p:nvSpPr>
        <p:spPr>
          <a:xfrm>
            <a:off x="377479" y="2621415"/>
            <a:ext cx="8137124" cy="3680238"/>
          </a:xfrm>
          <a:prstGeom prst="rect">
            <a:avLst/>
          </a:prstGeom>
          <a:noFill/>
        </p:spPr>
        <p:txBody>
          <a:bodyPr wrap="square">
            <a:spAutoFit/>
          </a:bodyPr>
          <a:lstStyle/>
          <a:p>
            <a:pPr algn="just">
              <a:lnSpc>
                <a:spcPct val="115000"/>
              </a:lnSpc>
              <a:spcAft>
                <a:spcPts val="800"/>
              </a:spcAft>
            </a:pPr>
            <a:r>
              <a:rPr lang="it-IT" u="sng" kern="100" dirty="0">
                <a:effectLst/>
                <a:ea typeface="Calibri" panose="020F0502020204030204" pitchFamily="34" charset="0"/>
                <a:cs typeface="Times New Roman" panose="02020603050405020304" pitchFamily="18" charset="0"/>
              </a:rPr>
              <a:t>Attività possibili (lista indicativa, non esaustiva):</a:t>
            </a:r>
            <a:endParaRPr lang="it-IT" kern="100" dirty="0">
              <a:effectLst/>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it-IT" kern="100" dirty="0">
                <a:solidFill>
                  <a:srgbClr val="222222"/>
                </a:solidFill>
                <a:effectLst/>
                <a:ea typeface="Calibri" panose="020F0502020204030204" pitchFamily="34" charset="0"/>
                <a:cs typeface="Times New Roman" panose="02020603050405020304" pitchFamily="18" charset="0"/>
              </a:rPr>
              <a:t>Rilevazione dei bisogni di orientamento verso le discipline STEM, con il supporto delle scuole;</a:t>
            </a:r>
            <a:endParaRPr lang="it-IT" kern="100" dirty="0">
              <a:effectLst/>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it-IT" kern="100" dirty="0">
                <a:solidFill>
                  <a:srgbClr val="222222"/>
                </a:solidFill>
                <a:effectLst/>
                <a:ea typeface="Calibri" panose="020F0502020204030204" pitchFamily="34" charset="0"/>
                <a:cs typeface="Times New Roman" panose="02020603050405020304" pitchFamily="18" charset="0"/>
              </a:rPr>
              <a:t>Apprendimento esperienziale tramite attività pratiche e laboratoriali, per favorire l'apprendimento delle STEM in modo collaborativo e centrato sugli studenti;</a:t>
            </a:r>
            <a:endParaRPr lang="it-IT" kern="100" dirty="0">
              <a:effectLst/>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it-IT" kern="100" dirty="0">
                <a:solidFill>
                  <a:srgbClr val="222222"/>
                </a:solidFill>
                <a:effectLst/>
                <a:ea typeface="Calibri" panose="020F0502020204030204" pitchFamily="34" charset="0"/>
                <a:cs typeface="Times New Roman" panose="02020603050405020304" pitchFamily="18" charset="0"/>
              </a:rPr>
              <a:t>Laboratori tematici sull’utilizzo della realtà virtuale e dell’intelligenza artificiale generativa per scopi educativi e orientativi;</a:t>
            </a:r>
            <a:endParaRPr lang="it-IT" kern="100" dirty="0">
              <a:effectLst/>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it-IT" kern="100" dirty="0">
                <a:solidFill>
                  <a:srgbClr val="222222"/>
                </a:solidFill>
                <a:effectLst/>
                <a:ea typeface="Calibri" panose="020F0502020204030204" pitchFamily="34" charset="0"/>
                <a:cs typeface="Times New Roman" panose="02020603050405020304" pitchFamily="18" charset="0"/>
              </a:rPr>
              <a:t>Organizzazione di giornate di Orientamento verso le discipline STEM;</a:t>
            </a:r>
            <a:endParaRPr lang="it-IT" kern="100" dirty="0">
              <a:effectLst/>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it-IT" kern="100" dirty="0">
                <a:solidFill>
                  <a:srgbClr val="222222"/>
                </a:solidFill>
                <a:effectLst/>
                <a:ea typeface="Calibri" panose="020F0502020204030204" pitchFamily="34" charset="0"/>
                <a:cs typeface="Times New Roman" panose="02020603050405020304" pitchFamily="18" charset="0"/>
              </a:rPr>
              <a:t>Alfabetizzazione digitale, soprattutto per i giovani tra 20 e 35 anni;</a:t>
            </a:r>
            <a:endParaRPr lang="it-IT" kern="100" dirty="0">
              <a:effectLst/>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Symbol" panose="05050102010706020507" pitchFamily="18" charset="2"/>
              <a:buChar char=""/>
            </a:pPr>
            <a:r>
              <a:rPr lang="it-IT" kern="100" dirty="0">
                <a:solidFill>
                  <a:srgbClr val="222222"/>
                </a:solidFill>
                <a:effectLst/>
                <a:ea typeface="Calibri" panose="020F0502020204030204" pitchFamily="34" charset="0"/>
                <a:cs typeface="Times New Roman" panose="02020603050405020304" pitchFamily="18" charset="0"/>
              </a:rPr>
              <a:t>Rafforzamento delle competenze digitali e promozione dell’apprendimento delle discipline STEM, in particolare per i giovani tra 14 e 20 anni.</a:t>
            </a:r>
            <a:endParaRPr lang="it-IT"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29096062"/>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2</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pic>
        <p:nvPicPr>
          <p:cNvPr id="13" name="image1.png">
            <a:extLst>
              <a:ext uri="{FF2B5EF4-FFF2-40B4-BE49-F238E27FC236}">
                <a16:creationId xmlns:a16="http://schemas.microsoft.com/office/drawing/2014/main" id="{A41DA658-A5D0-0E5E-9415-4DCA1CAEF2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1" y="136805"/>
            <a:ext cx="936104" cy="733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5" name="Immagine 9">
            <a:extLst>
              <a:ext uri="{FF2B5EF4-FFF2-40B4-BE49-F238E27FC236}">
                <a16:creationId xmlns:a16="http://schemas.microsoft.com/office/drawing/2014/main" id="{D77D9078-28FA-336B-B307-E0E334A6FE7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04248" y="241800"/>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5" name="CasellaDiTesto 4">
            <a:extLst>
              <a:ext uri="{FF2B5EF4-FFF2-40B4-BE49-F238E27FC236}">
                <a16:creationId xmlns:a16="http://schemas.microsoft.com/office/drawing/2014/main" id="{19476C7C-ED4E-B90E-3E39-13E1815917C7}"/>
              </a:ext>
            </a:extLst>
          </p:cNvPr>
          <p:cNvSpPr txBox="1"/>
          <p:nvPr/>
        </p:nvSpPr>
        <p:spPr>
          <a:xfrm>
            <a:off x="467544" y="1631545"/>
            <a:ext cx="8127578" cy="3844129"/>
          </a:xfrm>
          <a:prstGeom prst="rect">
            <a:avLst/>
          </a:prstGeom>
          <a:noFill/>
        </p:spPr>
        <p:txBody>
          <a:bodyPr wrap="square">
            <a:spAutoFit/>
          </a:bodyPr>
          <a:lstStyle/>
          <a:p>
            <a:pPr algn="just">
              <a:lnSpc>
                <a:spcPct val="115000"/>
              </a:lnSpc>
              <a:spcAft>
                <a:spcPts val="1000"/>
              </a:spcAft>
            </a:pPr>
            <a:r>
              <a:rPr lang="it-IT" dirty="0">
                <a:effectLst/>
                <a:ea typeface="Calibri" panose="020F0502020204030204" pitchFamily="34" charset="0"/>
                <a:cs typeface="Calibri" panose="020F0502020204030204" pitchFamily="34" charset="0"/>
              </a:rPr>
              <a:t>UPI partecipa con una quota del 3% al riparto annuale del Fondo Nazionale per le Politiche Giovanili, finalizzata a promuovere interventi integrati in materia di politiche giovanili e valorizzare strategie e politiche coordinate a favore dei giovani promosse dalle Province.</a:t>
            </a:r>
            <a:endParaRPr lang="it-IT" dirty="0">
              <a:effectLst/>
              <a:ea typeface="Calibri" panose="020F0502020204030204" pitchFamily="34" charset="0"/>
            </a:endParaRPr>
          </a:p>
          <a:p>
            <a:pPr algn="just">
              <a:lnSpc>
                <a:spcPct val="107000"/>
              </a:lnSpc>
              <a:spcAft>
                <a:spcPts val="1000"/>
              </a:spcAft>
            </a:pPr>
            <a:r>
              <a:rPr lang="it-IT" dirty="0">
                <a:effectLst/>
                <a:ea typeface="Calibri" panose="020F0502020204030204" pitchFamily="34" charset="0"/>
                <a:cs typeface="Calibri" panose="020F0502020204030204" pitchFamily="34" charset="0"/>
              </a:rPr>
              <a:t>Come è noto, per alcuni anni UPI era stata esclusa dal riparto del Fondo, ma nel 2019 in sede di Conferenza Unificata è stata sancita l’Intesa che ribadisce la centralità delle Province per il supporto ai Comuni e con funzioni fondamentali che impattano fortemente sui nostri giovani.</a:t>
            </a:r>
          </a:p>
          <a:p>
            <a:pPr algn="just">
              <a:lnSpc>
                <a:spcPct val="107000"/>
              </a:lnSpc>
              <a:spcAft>
                <a:spcPts val="1000"/>
              </a:spcAft>
            </a:pPr>
            <a:r>
              <a:rPr lang="it-IT" dirty="0">
                <a:ea typeface="Calibri" panose="020F0502020204030204" pitchFamily="34" charset="0"/>
                <a:cs typeface="Calibri" panose="020F0502020204030204" pitchFamily="34" charset="0"/>
              </a:rPr>
              <a:t>La nuova Intesa </a:t>
            </a:r>
            <a:r>
              <a:rPr lang="it-IT" dirty="0"/>
              <a:t>sulla ripartizione del Fondo per le politiche giovanili – Triennio 2024 – 2026 assegna ad UPI le seguenti risorse:</a:t>
            </a:r>
          </a:p>
          <a:p>
            <a:pPr algn="just">
              <a:lnSpc>
                <a:spcPct val="107000"/>
              </a:lnSpc>
              <a:spcAft>
                <a:spcPts val="1000"/>
              </a:spcAft>
            </a:pPr>
            <a:endParaRPr lang="it-IT" sz="2000" dirty="0">
              <a:effectLst/>
              <a:latin typeface="Calibri" panose="020F0502020204030204" pitchFamily="34" charset="0"/>
              <a:ea typeface="Calibri" panose="020F0502020204030204" pitchFamily="34" charset="0"/>
            </a:endParaRPr>
          </a:p>
        </p:txBody>
      </p:sp>
      <p:sp>
        <p:nvSpPr>
          <p:cNvPr id="6" name="CasellaDiTesto 1">
            <a:extLst>
              <a:ext uri="{FF2B5EF4-FFF2-40B4-BE49-F238E27FC236}">
                <a16:creationId xmlns:a16="http://schemas.microsoft.com/office/drawing/2014/main" id="{38435E51-D654-1312-AD57-BDC6B7651053}"/>
              </a:ext>
            </a:extLst>
          </p:cNvPr>
          <p:cNvSpPr txBox="1">
            <a:spLocks noChangeArrowheads="1"/>
          </p:cNvSpPr>
          <p:nvPr/>
        </p:nvSpPr>
        <p:spPr bwMode="auto">
          <a:xfrm>
            <a:off x="467544" y="961587"/>
            <a:ext cx="8127579"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IL FONDO POLITICHE GIOVANI E LE PROVINCE</a:t>
            </a:r>
          </a:p>
        </p:txBody>
      </p:sp>
      <p:graphicFrame>
        <p:nvGraphicFramePr>
          <p:cNvPr id="2" name="Tabella 1">
            <a:extLst>
              <a:ext uri="{FF2B5EF4-FFF2-40B4-BE49-F238E27FC236}">
                <a16:creationId xmlns:a16="http://schemas.microsoft.com/office/drawing/2014/main" id="{669E570F-7348-5C6B-B8BE-A8F56CF84BA1}"/>
              </a:ext>
            </a:extLst>
          </p:cNvPr>
          <p:cNvGraphicFramePr>
            <a:graphicFrameLocks noGrp="1"/>
          </p:cNvGraphicFramePr>
          <p:nvPr>
            <p:extLst>
              <p:ext uri="{D42A27DB-BD31-4B8C-83A1-F6EECF244321}">
                <p14:modId xmlns:p14="http://schemas.microsoft.com/office/powerpoint/2010/main" val="743805221"/>
              </p:ext>
            </p:extLst>
          </p:nvPr>
        </p:nvGraphicFramePr>
        <p:xfrm>
          <a:off x="683568" y="5170905"/>
          <a:ext cx="7344816" cy="1026894"/>
        </p:xfrm>
        <a:graphic>
          <a:graphicData uri="http://schemas.openxmlformats.org/drawingml/2006/table">
            <a:tbl>
              <a:tblPr firstRow="1" bandRow="1">
                <a:tableStyleId>{5C22544A-7EE6-4342-B048-85BDC9FD1C3A}</a:tableStyleId>
              </a:tblPr>
              <a:tblGrid>
                <a:gridCol w="1836204">
                  <a:extLst>
                    <a:ext uri="{9D8B030D-6E8A-4147-A177-3AD203B41FA5}">
                      <a16:colId xmlns:a16="http://schemas.microsoft.com/office/drawing/2014/main" val="2331352487"/>
                    </a:ext>
                  </a:extLst>
                </a:gridCol>
                <a:gridCol w="1836204">
                  <a:extLst>
                    <a:ext uri="{9D8B030D-6E8A-4147-A177-3AD203B41FA5}">
                      <a16:colId xmlns:a16="http://schemas.microsoft.com/office/drawing/2014/main" val="1365552541"/>
                    </a:ext>
                  </a:extLst>
                </a:gridCol>
                <a:gridCol w="1836204">
                  <a:extLst>
                    <a:ext uri="{9D8B030D-6E8A-4147-A177-3AD203B41FA5}">
                      <a16:colId xmlns:a16="http://schemas.microsoft.com/office/drawing/2014/main" val="2820277118"/>
                    </a:ext>
                  </a:extLst>
                </a:gridCol>
                <a:gridCol w="1836204">
                  <a:extLst>
                    <a:ext uri="{9D8B030D-6E8A-4147-A177-3AD203B41FA5}">
                      <a16:colId xmlns:a16="http://schemas.microsoft.com/office/drawing/2014/main" val="3861780943"/>
                    </a:ext>
                  </a:extLst>
                </a:gridCol>
              </a:tblGrid>
              <a:tr h="318234">
                <a:tc>
                  <a:txBody>
                    <a:bodyPr/>
                    <a:lstStyle/>
                    <a:p>
                      <a:endParaRPr lang="it-IT" dirty="0"/>
                    </a:p>
                  </a:txBody>
                  <a:tcPr>
                    <a:solidFill>
                      <a:schemeClr val="accent5">
                        <a:lumMod val="75000"/>
                      </a:schemeClr>
                    </a:solidFill>
                  </a:tcPr>
                </a:tc>
                <a:tc>
                  <a:txBody>
                    <a:bodyPr/>
                    <a:lstStyle/>
                    <a:p>
                      <a:pPr algn="ctr"/>
                      <a:r>
                        <a:rPr lang="it-IT" dirty="0"/>
                        <a:t>QUOTA UPI FPG 2024</a:t>
                      </a:r>
                    </a:p>
                  </a:txBody>
                  <a:tcPr>
                    <a:solidFill>
                      <a:schemeClr val="accent5">
                        <a:lumMod val="75000"/>
                      </a:schemeClr>
                    </a:solidFill>
                  </a:tcPr>
                </a:tc>
                <a:tc>
                  <a:txBody>
                    <a:bodyPr/>
                    <a:lstStyle/>
                    <a:p>
                      <a:pPr algn="ctr"/>
                      <a:r>
                        <a:rPr lang="it-IT" dirty="0"/>
                        <a:t>QUOTA UPI FPG 2025</a:t>
                      </a:r>
                    </a:p>
                  </a:txBody>
                  <a:tcPr>
                    <a:solidFill>
                      <a:schemeClr val="accent5">
                        <a:lumMod val="75000"/>
                      </a:schemeClr>
                    </a:solidFill>
                  </a:tcPr>
                </a:tc>
                <a:tc>
                  <a:txBody>
                    <a:bodyPr/>
                    <a:lstStyle/>
                    <a:p>
                      <a:pPr algn="ctr"/>
                      <a:r>
                        <a:rPr lang="it-IT" dirty="0"/>
                        <a:t>QUOTA UPI FPG 2026</a:t>
                      </a:r>
                    </a:p>
                  </a:txBody>
                  <a:tcPr>
                    <a:solidFill>
                      <a:schemeClr val="accent5">
                        <a:lumMod val="75000"/>
                      </a:schemeClr>
                    </a:solidFill>
                  </a:tcPr>
                </a:tc>
                <a:extLst>
                  <a:ext uri="{0D108BD9-81ED-4DB2-BD59-A6C34878D82A}">
                    <a16:rowId xmlns:a16="http://schemas.microsoft.com/office/drawing/2014/main" val="2095929380"/>
                  </a:ext>
                </a:extLst>
              </a:tr>
              <a:tr h="608132">
                <a:tc>
                  <a:txBody>
                    <a:bodyPr/>
                    <a:lstStyle/>
                    <a:p>
                      <a:pPr algn="just"/>
                      <a:r>
                        <a:rPr lang="it-IT" dirty="0"/>
                        <a:t>Valore delle risorse del Fondo FPG, destinate ad UPI, è pari ad euro</a:t>
                      </a:r>
                    </a:p>
                  </a:txBody>
                  <a:tcPr/>
                </a:tc>
                <a:tc>
                  <a:txBody>
                    <a:bodyPr/>
                    <a:lstStyle/>
                    <a:p>
                      <a:pPr algn="ctr"/>
                      <a:r>
                        <a:rPr lang="it-IT" b="1" dirty="0"/>
                        <a:t>2.184.613,00</a:t>
                      </a:r>
                    </a:p>
                  </a:txBody>
                  <a:tcPr/>
                </a:tc>
                <a:tc>
                  <a:txBody>
                    <a:bodyPr/>
                    <a:lstStyle/>
                    <a:p>
                      <a:pPr algn="ctr"/>
                      <a:r>
                        <a:rPr lang="it-IT" b="1" dirty="0"/>
                        <a:t>1.668.023,00</a:t>
                      </a:r>
                    </a:p>
                  </a:txBody>
                  <a:tcPr/>
                </a:tc>
                <a:tc>
                  <a:txBody>
                    <a:bodyPr/>
                    <a:lstStyle/>
                    <a:p>
                      <a:pPr algn="ctr"/>
                      <a:r>
                        <a:rPr lang="it-IT" b="1" dirty="0"/>
                        <a:t>1.667.267,00</a:t>
                      </a:r>
                    </a:p>
                  </a:txBody>
                  <a:tcPr/>
                </a:tc>
                <a:extLst>
                  <a:ext uri="{0D108BD9-81ED-4DB2-BD59-A6C34878D82A}">
                    <a16:rowId xmlns:a16="http://schemas.microsoft.com/office/drawing/2014/main" val="2365062367"/>
                  </a:ext>
                </a:extLst>
              </a:tr>
            </a:tbl>
          </a:graphicData>
        </a:graphic>
      </p:graphicFrame>
    </p:spTree>
    <p:extLst>
      <p:ext uri="{BB962C8B-B14F-4D97-AF65-F5344CB8AC3E}">
        <p14:creationId xmlns:p14="http://schemas.microsoft.com/office/powerpoint/2010/main" val="3225060913"/>
      </p:ext>
    </p:extLst>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20</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16" name="CasellaDiTesto 1">
            <a:extLst>
              <a:ext uri="{FF2B5EF4-FFF2-40B4-BE49-F238E27FC236}">
                <a16:creationId xmlns:a16="http://schemas.microsoft.com/office/drawing/2014/main" id="{6886E3EA-B61E-7EDC-4852-44226CF42923}"/>
              </a:ext>
            </a:extLst>
          </p:cNvPr>
          <p:cNvSpPr txBox="1">
            <a:spLocks noChangeArrowheads="1"/>
          </p:cNvSpPr>
          <p:nvPr/>
        </p:nvSpPr>
        <p:spPr bwMode="auto">
          <a:xfrm>
            <a:off x="467544" y="1324244"/>
            <a:ext cx="8127579"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pic>
        <p:nvPicPr>
          <p:cNvPr id="18" name="image1.png">
            <a:extLst>
              <a:ext uri="{FF2B5EF4-FFF2-40B4-BE49-F238E27FC236}">
                <a16:creationId xmlns:a16="http://schemas.microsoft.com/office/drawing/2014/main" id="{5795C654-F6FC-1776-F8C5-0B6FEFA5B6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015" y="350362"/>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2" name="Immagine 9">
            <a:extLst>
              <a:ext uri="{FF2B5EF4-FFF2-40B4-BE49-F238E27FC236}">
                <a16:creationId xmlns:a16="http://schemas.microsoft.com/office/drawing/2014/main" id="{B25442DD-0739-9AEF-F1EE-3BDBEF9430B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01581" y="267949"/>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Rettangolo 1">
            <a:extLst>
              <a:ext uri="{FF2B5EF4-FFF2-40B4-BE49-F238E27FC236}">
                <a16:creationId xmlns:a16="http://schemas.microsoft.com/office/drawing/2014/main" id="{13678923-6408-20EA-9C28-8112B1D00855}"/>
              </a:ext>
            </a:extLst>
          </p:cNvPr>
          <p:cNvSpPr/>
          <p:nvPr/>
        </p:nvSpPr>
        <p:spPr>
          <a:xfrm>
            <a:off x="3203848" y="238843"/>
            <a:ext cx="2304256" cy="70206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Annualità 2023</a:t>
            </a:r>
          </a:p>
        </p:txBody>
      </p:sp>
      <p:sp>
        <p:nvSpPr>
          <p:cNvPr id="4" name="CasellaDiTesto 3">
            <a:extLst>
              <a:ext uri="{FF2B5EF4-FFF2-40B4-BE49-F238E27FC236}">
                <a16:creationId xmlns:a16="http://schemas.microsoft.com/office/drawing/2014/main" id="{30DB151B-6838-00A9-A3E2-1744B48B142E}"/>
              </a:ext>
            </a:extLst>
          </p:cNvPr>
          <p:cNvSpPr txBox="1"/>
          <p:nvPr/>
        </p:nvSpPr>
        <p:spPr>
          <a:xfrm>
            <a:off x="467544" y="2054596"/>
            <a:ext cx="7956994" cy="403893"/>
          </a:xfrm>
          <a:prstGeom prst="rect">
            <a:avLst/>
          </a:prstGeom>
          <a:noFill/>
        </p:spPr>
        <p:txBody>
          <a:bodyPr wrap="square">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kumimoji="0" lang="it-IT" sz="2000" b="1" i="0" u="none" strike="noStrike" kern="100" cap="none" spc="0" normalizeH="0" baseline="0" noProof="0" dirty="0">
                <a:ln>
                  <a:noFill/>
                </a:ln>
                <a:solidFill>
                  <a:srgbClr val="00B050"/>
                </a:solidFill>
                <a:effectLst/>
                <a:uLnTx/>
                <a:uFillTx/>
                <a:latin typeface="Tahoma" panose="020B0604030504040204" pitchFamily="34" charset="0"/>
                <a:ea typeface="Calibri" panose="020F0502020204030204" pitchFamily="34" charset="0"/>
                <a:cs typeface="Times New Roman" panose="02020603050405020304" pitchFamily="18" charset="0"/>
              </a:rPr>
              <a:t>AMBITO 3 ORIENTAMENTO </a:t>
            </a:r>
            <a:r>
              <a:rPr lang="it-IT" sz="2000" b="1" kern="100" dirty="0">
                <a:solidFill>
                  <a:srgbClr val="00B050"/>
                </a:solidFill>
                <a:latin typeface="Tahoma" panose="020B0604030504040204" pitchFamily="34" charset="0"/>
                <a:ea typeface="Calibri" panose="020F0502020204030204" pitchFamily="34" charset="0"/>
                <a:cs typeface="Times New Roman" panose="02020603050405020304" pitchFamily="18" charset="0"/>
              </a:rPr>
              <a:t>LAVORATIVO E UNIVERSITARIO</a:t>
            </a:r>
            <a:endParaRPr kumimoji="0" lang="it-IT" sz="1800" b="0" i="0" u="none" strike="noStrike" kern="100" cap="none" spc="0" normalizeH="0" baseline="0" noProof="0" dirty="0">
              <a:ln>
                <a:noFill/>
              </a:ln>
              <a:solidFill>
                <a:srgbClr val="00B050"/>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6" name="CasellaDiTesto 5">
            <a:extLst>
              <a:ext uri="{FF2B5EF4-FFF2-40B4-BE49-F238E27FC236}">
                <a16:creationId xmlns:a16="http://schemas.microsoft.com/office/drawing/2014/main" id="{12F73174-B342-DA97-3643-58B818E099BC}"/>
              </a:ext>
            </a:extLst>
          </p:cNvPr>
          <p:cNvSpPr txBox="1"/>
          <p:nvPr/>
        </p:nvSpPr>
        <p:spPr>
          <a:xfrm>
            <a:off x="377479" y="2621415"/>
            <a:ext cx="8137124" cy="3120726"/>
          </a:xfrm>
          <a:prstGeom prst="rect">
            <a:avLst/>
          </a:prstGeom>
          <a:noFill/>
        </p:spPr>
        <p:txBody>
          <a:bodyPr wrap="square">
            <a:spAutoFit/>
          </a:bodyPr>
          <a:lstStyle/>
          <a:p>
            <a:pPr algn="just">
              <a:lnSpc>
                <a:spcPct val="115000"/>
              </a:lnSpc>
              <a:spcAft>
                <a:spcPts val="800"/>
              </a:spcAft>
            </a:pPr>
            <a:r>
              <a:rPr lang="it-IT" u="sng" kern="100" dirty="0">
                <a:effectLst/>
                <a:ea typeface="Calibri" panose="020F0502020204030204" pitchFamily="34" charset="0"/>
                <a:cs typeface="Times New Roman" panose="02020603050405020304" pitchFamily="18" charset="0"/>
              </a:rPr>
              <a:t>Attività possibili (lista indicativa, non esaustiva):</a:t>
            </a:r>
            <a:endParaRPr lang="it-IT" kern="100" dirty="0">
              <a:effectLst/>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it-IT" u="none" strike="noStrike" kern="100" dirty="0">
                <a:effectLst/>
                <a:ea typeface="Calibri" panose="020F0502020204030204" pitchFamily="34" charset="0"/>
                <a:cs typeface="Times New Roman" panose="02020603050405020304" pitchFamily="18" charset="0"/>
              </a:rPr>
              <a:t> </a:t>
            </a:r>
            <a:r>
              <a:rPr lang="it-IT" kern="100" dirty="0">
                <a:solidFill>
                  <a:srgbClr val="222222"/>
                </a:solidFill>
                <a:effectLst/>
                <a:ea typeface="Calibri" panose="020F0502020204030204" pitchFamily="34" charset="0"/>
                <a:cs typeface="Times New Roman" panose="02020603050405020304" pitchFamily="18" charset="0"/>
              </a:rPr>
              <a:t>Rilevazione dei bisogni di orientamento universitario e lavorativo;</a:t>
            </a:r>
            <a:endParaRPr lang="it-IT" kern="100" dirty="0">
              <a:effectLst/>
              <a:ea typeface="Calibri" panose="020F0502020204030204" pitchFamily="34" charset="0"/>
              <a:cs typeface="Times New Roman" panose="02020603050405020304" pitchFamily="18" charset="0"/>
            </a:endParaRPr>
          </a:p>
          <a:p>
            <a:pPr marL="342900" lvl="0" indent="-342900" algn="just">
              <a:lnSpc>
                <a:spcPct val="115000"/>
              </a:lnSpc>
              <a:buFont typeface="Arial" panose="020B0604020202020204" pitchFamily="34" charset="0"/>
              <a:buChar char="•"/>
            </a:pPr>
            <a:r>
              <a:rPr lang="it-IT" kern="100" dirty="0">
                <a:solidFill>
                  <a:srgbClr val="222222"/>
                </a:solidFill>
                <a:effectLst/>
                <a:ea typeface="Calibri" panose="020F0502020204030204" pitchFamily="34" charset="0"/>
                <a:cs typeface="Times New Roman" panose="02020603050405020304" pitchFamily="18" charset="0"/>
              </a:rPr>
              <a:t>Laboratori tematici per l'orientamento rivolti a studenti delle scuole superiori e universitari;</a:t>
            </a:r>
            <a:endParaRPr lang="it-IT" kern="100" dirty="0">
              <a:effectLst/>
              <a:ea typeface="Calibri" panose="020F0502020204030204" pitchFamily="34" charset="0"/>
              <a:cs typeface="Times New Roman" panose="02020603050405020304" pitchFamily="18" charset="0"/>
            </a:endParaRPr>
          </a:p>
          <a:p>
            <a:pPr marL="342900" lvl="0" indent="-342900" algn="just">
              <a:lnSpc>
                <a:spcPct val="115000"/>
              </a:lnSpc>
              <a:buFont typeface="Arial" panose="020B0604020202020204" pitchFamily="34" charset="0"/>
              <a:buChar char="•"/>
            </a:pPr>
            <a:r>
              <a:rPr lang="it-IT" kern="100" dirty="0">
                <a:solidFill>
                  <a:srgbClr val="222222"/>
                </a:solidFill>
                <a:effectLst/>
                <a:ea typeface="Calibri" panose="020F0502020204030204" pitchFamily="34" charset="0"/>
                <a:cs typeface="Times New Roman" panose="02020603050405020304" pitchFamily="18" charset="0"/>
              </a:rPr>
              <a:t>Attività di consulenza orientativa e supporto nell’accompagnamento alla scelta del percorso universitario o professionale;</a:t>
            </a:r>
            <a:endParaRPr lang="it-IT" kern="100" dirty="0">
              <a:effectLst/>
              <a:ea typeface="Calibri" panose="020F0502020204030204" pitchFamily="34" charset="0"/>
              <a:cs typeface="Times New Roman" panose="02020603050405020304" pitchFamily="18" charset="0"/>
            </a:endParaRPr>
          </a:p>
          <a:p>
            <a:pPr marL="342900" lvl="0" indent="-342900" algn="just">
              <a:lnSpc>
                <a:spcPct val="115000"/>
              </a:lnSpc>
              <a:buFont typeface="Arial" panose="020B0604020202020204" pitchFamily="34" charset="0"/>
              <a:buChar char="•"/>
            </a:pPr>
            <a:r>
              <a:rPr lang="it-IT" kern="100" dirty="0">
                <a:solidFill>
                  <a:srgbClr val="222222"/>
                </a:solidFill>
                <a:effectLst/>
                <a:ea typeface="Calibri" panose="020F0502020204030204" pitchFamily="34" charset="0"/>
                <a:cs typeface="Times New Roman" panose="02020603050405020304" pitchFamily="18" charset="0"/>
              </a:rPr>
              <a:t>Organizzazione di giornate di orientamento lavorativo e universitario;</a:t>
            </a:r>
            <a:endParaRPr lang="it-IT" kern="100" dirty="0">
              <a:effectLst/>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Arial" panose="020B0604020202020204" pitchFamily="34" charset="0"/>
              <a:buChar char="•"/>
            </a:pPr>
            <a:r>
              <a:rPr lang="it-IT" kern="100" dirty="0">
                <a:solidFill>
                  <a:srgbClr val="222222"/>
                </a:solidFill>
                <a:effectLst/>
                <a:ea typeface="Calibri" panose="020F0502020204030204" pitchFamily="34" charset="0"/>
                <a:cs typeface="Times New Roman" panose="02020603050405020304" pitchFamily="18" charset="0"/>
              </a:rPr>
              <a:t>Attività di supporto all'inserimento lavorativo, favorendo la creazione di reti e collaborazioni con stakeholder locali.</a:t>
            </a:r>
            <a:endParaRPr lang="it-IT"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92274928"/>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21</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16" name="CasellaDiTesto 1">
            <a:extLst>
              <a:ext uri="{FF2B5EF4-FFF2-40B4-BE49-F238E27FC236}">
                <a16:creationId xmlns:a16="http://schemas.microsoft.com/office/drawing/2014/main" id="{6886E3EA-B61E-7EDC-4852-44226CF42923}"/>
              </a:ext>
            </a:extLst>
          </p:cNvPr>
          <p:cNvSpPr txBox="1">
            <a:spLocks noChangeArrowheads="1"/>
          </p:cNvSpPr>
          <p:nvPr/>
        </p:nvSpPr>
        <p:spPr bwMode="auto">
          <a:xfrm>
            <a:off x="294430" y="1256828"/>
            <a:ext cx="8127579"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pic>
        <p:nvPicPr>
          <p:cNvPr id="18" name="image1.png">
            <a:extLst>
              <a:ext uri="{FF2B5EF4-FFF2-40B4-BE49-F238E27FC236}">
                <a16:creationId xmlns:a16="http://schemas.microsoft.com/office/drawing/2014/main" id="{5795C654-F6FC-1776-F8C5-0B6FEFA5B6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015" y="350362"/>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2" name="Immagine 9">
            <a:extLst>
              <a:ext uri="{FF2B5EF4-FFF2-40B4-BE49-F238E27FC236}">
                <a16:creationId xmlns:a16="http://schemas.microsoft.com/office/drawing/2014/main" id="{B25442DD-0739-9AEF-F1EE-3BDBEF9430B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01581" y="267949"/>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Rettangolo 1">
            <a:extLst>
              <a:ext uri="{FF2B5EF4-FFF2-40B4-BE49-F238E27FC236}">
                <a16:creationId xmlns:a16="http://schemas.microsoft.com/office/drawing/2014/main" id="{13678923-6408-20EA-9C28-8112B1D00855}"/>
              </a:ext>
            </a:extLst>
          </p:cNvPr>
          <p:cNvSpPr/>
          <p:nvPr/>
        </p:nvSpPr>
        <p:spPr>
          <a:xfrm>
            <a:off x="3203848" y="238843"/>
            <a:ext cx="2304256" cy="70206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Annualità 2023</a:t>
            </a:r>
          </a:p>
        </p:txBody>
      </p:sp>
      <p:sp>
        <p:nvSpPr>
          <p:cNvPr id="4" name="CasellaDiTesto 3">
            <a:extLst>
              <a:ext uri="{FF2B5EF4-FFF2-40B4-BE49-F238E27FC236}">
                <a16:creationId xmlns:a16="http://schemas.microsoft.com/office/drawing/2014/main" id="{30DB151B-6838-00A9-A3E2-1744B48B142E}"/>
              </a:ext>
            </a:extLst>
          </p:cNvPr>
          <p:cNvSpPr txBox="1"/>
          <p:nvPr/>
        </p:nvSpPr>
        <p:spPr>
          <a:xfrm>
            <a:off x="1259632" y="1962516"/>
            <a:ext cx="7335491" cy="403893"/>
          </a:xfrm>
          <a:prstGeom prst="rect">
            <a:avLst/>
          </a:prstGeom>
          <a:noFill/>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2000" b="1" i="0" u="none" strike="noStrike" kern="100" cap="none" spc="0" normalizeH="0" baseline="0" noProof="0" dirty="0">
                <a:ln>
                  <a:noFill/>
                </a:ln>
                <a:solidFill>
                  <a:srgbClr val="222222"/>
                </a:solidFill>
                <a:effectLst/>
                <a:uLnTx/>
                <a:uFillTx/>
                <a:latin typeface="Tahoma" panose="020B0604030504040204" pitchFamily="34" charset="0"/>
                <a:ea typeface="Calibri" panose="020F0502020204030204" pitchFamily="34" charset="0"/>
                <a:cs typeface="Times New Roman" panose="02020603050405020304" pitchFamily="18" charset="0"/>
              </a:rPr>
              <a:t>ORIENTAMENTO PERSONALE E PROFESSIONALE</a:t>
            </a:r>
            <a:endParaRPr kumimoji="0" lang="it-IT"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5" name="CasellaDiTesto 4">
            <a:extLst>
              <a:ext uri="{FF2B5EF4-FFF2-40B4-BE49-F238E27FC236}">
                <a16:creationId xmlns:a16="http://schemas.microsoft.com/office/drawing/2014/main" id="{6341D011-1C4B-3F2E-458A-156BB7B0A3CD}"/>
              </a:ext>
            </a:extLst>
          </p:cNvPr>
          <p:cNvSpPr txBox="1"/>
          <p:nvPr/>
        </p:nvSpPr>
        <p:spPr>
          <a:xfrm>
            <a:off x="527422" y="4694073"/>
            <a:ext cx="7657108" cy="532903"/>
          </a:xfrm>
          <a:prstGeom prst="rect">
            <a:avLst/>
          </a:prstGeom>
          <a:noFill/>
        </p:spPr>
        <p:txBody>
          <a:bodyPr wrap="square">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kumimoji="0" lang="it-IT" sz="2800" b="1" i="0" u="none" strike="noStrike" kern="100" cap="none" spc="0" normalizeH="0" baseline="0" noProof="0" dirty="0">
                <a:ln>
                  <a:noFill/>
                </a:ln>
                <a:solidFill>
                  <a:srgbClr val="00B050"/>
                </a:solidFill>
                <a:effectLst/>
                <a:uLnTx/>
                <a:uFillTx/>
                <a:latin typeface="Calibri" panose="020F0502020204030204"/>
                <a:ea typeface="Calibri" panose="020F0502020204030204" pitchFamily="34" charset="0"/>
                <a:cs typeface="Times New Roman" panose="02020603050405020304" pitchFamily="18" charset="0"/>
              </a:rPr>
              <a:t>SINERGIA CON IL PROGETTO RETE</a:t>
            </a:r>
          </a:p>
        </p:txBody>
      </p:sp>
      <p:pic>
        <p:nvPicPr>
          <p:cNvPr id="2050" name="Picture 2" descr="Home - Dipartimento per le Politiche Giovanili e il Servizio Civile  Universale">
            <a:extLst>
              <a:ext uri="{FF2B5EF4-FFF2-40B4-BE49-F238E27FC236}">
                <a16:creationId xmlns:a16="http://schemas.microsoft.com/office/drawing/2014/main" id="{1915CB7E-334B-7AE0-E746-4C1589A1BDE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1991" y="2720684"/>
            <a:ext cx="2481857" cy="1754848"/>
          </a:xfrm>
          <a:prstGeom prst="rect">
            <a:avLst/>
          </a:prstGeom>
          <a:noFill/>
          <a:extLst>
            <a:ext uri="{909E8E84-426E-40DD-AFC4-6F175D3DCCD1}">
              <a14:hiddenFill xmlns:a14="http://schemas.microsoft.com/office/drawing/2010/main">
                <a:solidFill>
                  <a:srgbClr val="FFFFFF"/>
                </a:solidFill>
              </a14:hiddenFill>
            </a:ext>
          </a:extLst>
        </p:spPr>
      </p:pic>
      <p:sp>
        <p:nvSpPr>
          <p:cNvPr id="6" name="CasellaDiTesto 5">
            <a:extLst>
              <a:ext uri="{FF2B5EF4-FFF2-40B4-BE49-F238E27FC236}">
                <a16:creationId xmlns:a16="http://schemas.microsoft.com/office/drawing/2014/main" id="{BC09416D-07A6-6E53-BCC2-E74A4C2B839B}"/>
              </a:ext>
            </a:extLst>
          </p:cNvPr>
          <p:cNvSpPr txBox="1"/>
          <p:nvPr/>
        </p:nvSpPr>
        <p:spPr>
          <a:xfrm>
            <a:off x="4297562" y="3219693"/>
            <a:ext cx="4124447" cy="461665"/>
          </a:xfrm>
          <a:prstGeom prst="rect">
            <a:avLst/>
          </a:prstGeom>
          <a:noFill/>
        </p:spPr>
        <p:txBody>
          <a:bodyPr wrap="square">
            <a:spAutoFit/>
          </a:bodyPr>
          <a:lstStyle/>
          <a:p>
            <a:r>
              <a:rPr lang="it-IT" sz="2400" b="1" u="sng" dirty="0">
                <a:solidFill>
                  <a:srgbClr val="0563C1"/>
                </a:solidFill>
                <a:effectLst/>
                <a:ea typeface="Calibri" panose="020F0502020204030204" pitchFamily="34" charset="0"/>
                <a:cs typeface="Times New Roman" panose="02020603050405020304" pitchFamily="18" charset="0"/>
                <a:hlinkClick r:id="rId6"/>
              </a:rPr>
              <a:t>www.rete.giovani2030.it</a:t>
            </a:r>
            <a:endParaRPr lang="it-IT" sz="2400" dirty="0"/>
          </a:p>
        </p:txBody>
      </p:sp>
    </p:spTree>
    <p:extLst>
      <p:ext uri="{BB962C8B-B14F-4D97-AF65-F5344CB8AC3E}">
        <p14:creationId xmlns:p14="http://schemas.microsoft.com/office/powerpoint/2010/main" val="2824372029"/>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22</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16" name="CasellaDiTesto 1">
            <a:extLst>
              <a:ext uri="{FF2B5EF4-FFF2-40B4-BE49-F238E27FC236}">
                <a16:creationId xmlns:a16="http://schemas.microsoft.com/office/drawing/2014/main" id="{6886E3EA-B61E-7EDC-4852-44226CF42923}"/>
              </a:ext>
            </a:extLst>
          </p:cNvPr>
          <p:cNvSpPr txBox="1">
            <a:spLocks noChangeArrowheads="1"/>
          </p:cNvSpPr>
          <p:nvPr/>
        </p:nvSpPr>
        <p:spPr bwMode="auto">
          <a:xfrm>
            <a:off x="736818" y="1006406"/>
            <a:ext cx="7007613" cy="523220"/>
          </a:xfrm>
          <a:prstGeom prst="rect">
            <a:avLst/>
          </a:prstGeom>
          <a:solidFill>
            <a:srgbClr val="00B050"/>
          </a:solidFill>
          <a:ln>
            <a:noFill/>
          </a:ln>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28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COSA FA UPI</a:t>
            </a:r>
          </a:p>
        </p:txBody>
      </p:sp>
      <p:pic>
        <p:nvPicPr>
          <p:cNvPr id="9" name="image1.png">
            <a:extLst>
              <a:ext uri="{FF2B5EF4-FFF2-40B4-BE49-F238E27FC236}">
                <a16:creationId xmlns:a16="http://schemas.microsoft.com/office/drawing/2014/main" id="{1A477F64-4798-C930-8C36-6896B7C0D8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986" y="145706"/>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 name="Immagine 9">
            <a:extLst>
              <a:ext uri="{FF2B5EF4-FFF2-40B4-BE49-F238E27FC236}">
                <a16:creationId xmlns:a16="http://schemas.microsoft.com/office/drawing/2014/main" id="{AF12EDDC-F656-37FE-5BEB-C2AF8824C62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40905" y="101652"/>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3" name="CasellaDiTesto 2">
            <a:extLst>
              <a:ext uri="{FF2B5EF4-FFF2-40B4-BE49-F238E27FC236}">
                <a16:creationId xmlns:a16="http://schemas.microsoft.com/office/drawing/2014/main" id="{055A78C5-829F-F141-7F7A-FD0F005632D6}"/>
              </a:ext>
            </a:extLst>
          </p:cNvPr>
          <p:cNvSpPr txBox="1"/>
          <p:nvPr/>
        </p:nvSpPr>
        <p:spPr>
          <a:xfrm>
            <a:off x="184732" y="1768999"/>
            <a:ext cx="8213609" cy="5349926"/>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prstClr val="black"/>
                </a:solidFill>
                <a:effectLst/>
                <a:uLnTx/>
                <a:uFillTx/>
                <a:latin typeface="Calibri" panose="020F0502020204030204"/>
                <a:ea typeface="+mn-ea"/>
                <a:cs typeface="+mn-cs"/>
              </a:rPr>
              <a:t>SELEZIONA LE 20 PROVINCE  E FINANZIA 20 PROGETTI</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it-IT" sz="20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prstClr val="black"/>
                </a:solidFill>
                <a:effectLst/>
                <a:uLnTx/>
                <a:uFillTx/>
                <a:latin typeface="Calibri" panose="020F0502020204030204"/>
                <a:ea typeface="+mn-ea"/>
                <a:cs typeface="+mn-cs"/>
              </a:rPr>
              <a:t>ATTIVA UNA CABINA DI REGIA A SUPPORTO DEI PROGETTI</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it-IT" sz="2000" b="1" dirty="0">
              <a:solidFill>
                <a:prstClr val="black"/>
              </a:solidFill>
              <a:latin typeface="Calibri" panose="020F0502020204030204"/>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prstClr val="black"/>
                </a:solidFill>
                <a:effectLst/>
                <a:uLnTx/>
                <a:uFillTx/>
                <a:latin typeface="Calibri" panose="020F0502020204030204"/>
                <a:ea typeface="+mn-ea"/>
                <a:cs typeface="+mn-cs"/>
              </a:rPr>
              <a:t>GARANTISCE IL COORDINAMENTO ISTITUZIONALE E IL MONITORAGGIO DEI PROGETTI</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it-IT" sz="20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it-IT" sz="2000" b="1" dirty="0">
                <a:solidFill>
                  <a:prstClr val="black"/>
                </a:solidFill>
                <a:latin typeface="Calibri" panose="020F0502020204030204"/>
              </a:rPr>
              <a:t>PROMUOVE A LIVELLO NAZIONALE L’INIZIATIVA SPAZI CIVICI DI COMUNITA’ E IL PROGETTO RETE</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it-IT" sz="2000" b="1" dirty="0">
              <a:solidFill>
                <a:prstClr val="black"/>
              </a:solidFill>
              <a:latin typeface="Calibri" panose="020F0502020204030204"/>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prstClr val="black"/>
                </a:solidFill>
                <a:effectLst/>
                <a:uLnTx/>
                <a:uFillTx/>
                <a:latin typeface="Calibri" panose="020F0502020204030204"/>
                <a:ea typeface="+mn-ea"/>
                <a:cs typeface="+mn-cs"/>
              </a:rPr>
              <a:t>ASSICURA LA REPORTISTICA E LA RENDICONTAZIONE INTERMEDIA  E FINALE</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it-IT" sz="20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it-IT" sz="2000" b="1" dirty="0">
                <a:solidFill>
                  <a:prstClr val="black"/>
                </a:solidFill>
                <a:latin typeface="Calibri" panose="020F0502020204030204"/>
              </a:rPr>
              <a:t>COORDINA LA COMUNICAZIONE DEL PROGRAMMA A LIVELLO NAZIONALE</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it-IT" sz="2000" b="1" dirty="0">
              <a:solidFill>
                <a:prstClr val="black"/>
              </a:solidFill>
              <a:latin typeface="Calibri" panose="020F0502020204030204"/>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prstClr val="black"/>
                </a:solidFill>
                <a:effectLst/>
                <a:uLnTx/>
                <a:uFillTx/>
                <a:latin typeface="Calibri" panose="020F0502020204030204"/>
                <a:ea typeface="+mn-ea"/>
                <a:cs typeface="+mn-cs"/>
              </a:rPr>
              <a:t>ORGANIZZA L’EVENTO FINALE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it-IT" sz="20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R="0" lvl="0" algn="just" defTabSz="457200" rtl="0" eaLnBrk="1" fontAlgn="auto" latinLnBrk="0" hangingPunct="1">
              <a:lnSpc>
                <a:spcPct val="115000"/>
              </a:lnSpc>
              <a:spcBef>
                <a:spcPts val="0"/>
              </a:spcBef>
              <a:spcAft>
                <a:spcPts val="0"/>
              </a:spcAft>
              <a:buClrTx/>
              <a:buSzTx/>
              <a:tabLst/>
              <a:defRPr/>
            </a:pPr>
            <a:endParaRPr kumimoji="0" lang="it-IT" sz="20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CasellaDiTesto 1">
            <a:extLst>
              <a:ext uri="{FF2B5EF4-FFF2-40B4-BE49-F238E27FC236}">
                <a16:creationId xmlns:a16="http://schemas.microsoft.com/office/drawing/2014/main" id="{0631A429-23F5-2FC4-0DD7-37A9419E36B8}"/>
              </a:ext>
            </a:extLst>
          </p:cNvPr>
          <p:cNvSpPr txBox="1">
            <a:spLocks noChangeArrowheads="1"/>
          </p:cNvSpPr>
          <p:nvPr/>
        </p:nvSpPr>
        <p:spPr bwMode="auto">
          <a:xfrm>
            <a:off x="1835695" y="182258"/>
            <a:ext cx="4680521"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Tree>
    <p:extLst>
      <p:ext uri="{BB962C8B-B14F-4D97-AF65-F5344CB8AC3E}">
        <p14:creationId xmlns:p14="http://schemas.microsoft.com/office/powerpoint/2010/main" val="1178513198"/>
      </p:ext>
    </p:extLst>
  </p:cSld>
  <p:clrMapOvr>
    <a:masterClrMapping/>
  </p:clrMapOvr>
  <p:transition spd="slow">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23</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16" name="CasellaDiTesto 1">
            <a:extLst>
              <a:ext uri="{FF2B5EF4-FFF2-40B4-BE49-F238E27FC236}">
                <a16:creationId xmlns:a16="http://schemas.microsoft.com/office/drawing/2014/main" id="{6886E3EA-B61E-7EDC-4852-44226CF42923}"/>
              </a:ext>
            </a:extLst>
          </p:cNvPr>
          <p:cNvSpPr txBox="1">
            <a:spLocks noChangeArrowheads="1"/>
          </p:cNvSpPr>
          <p:nvPr/>
        </p:nvSpPr>
        <p:spPr bwMode="auto">
          <a:xfrm>
            <a:off x="736818" y="1006406"/>
            <a:ext cx="7007613" cy="523220"/>
          </a:xfrm>
          <a:prstGeom prst="rect">
            <a:avLst/>
          </a:prstGeom>
          <a:solidFill>
            <a:srgbClr val="00B050"/>
          </a:solidFill>
          <a:ln>
            <a:noFill/>
          </a:ln>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28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COSA FANNO LE PROVINCE</a:t>
            </a:r>
          </a:p>
        </p:txBody>
      </p:sp>
      <p:pic>
        <p:nvPicPr>
          <p:cNvPr id="9" name="image1.png">
            <a:extLst>
              <a:ext uri="{FF2B5EF4-FFF2-40B4-BE49-F238E27FC236}">
                <a16:creationId xmlns:a16="http://schemas.microsoft.com/office/drawing/2014/main" id="{1A477F64-4798-C930-8C36-6896B7C0D8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986" y="145706"/>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 name="Immagine 9">
            <a:extLst>
              <a:ext uri="{FF2B5EF4-FFF2-40B4-BE49-F238E27FC236}">
                <a16:creationId xmlns:a16="http://schemas.microsoft.com/office/drawing/2014/main" id="{AF12EDDC-F656-37FE-5BEB-C2AF8824C62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40905" y="101652"/>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CasellaDiTesto 1">
            <a:extLst>
              <a:ext uri="{FF2B5EF4-FFF2-40B4-BE49-F238E27FC236}">
                <a16:creationId xmlns:a16="http://schemas.microsoft.com/office/drawing/2014/main" id="{0631A429-23F5-2FC4-0DD7-37A9419E36B8}"/>
              </a:ext>
            </a:extLst>
          </p:cNvPr>
          <p:cNvSpPr txBox="1">
            <a:spLocks noChangeArrowheads="1"/>
          </p:cNvSpPr>
          <p:nvPr/>
        </p:nvSpPr>
        <p:spPr bwMode="auto">
          <a:xfrm>
            <a:off x="1835695" y="182258"/>
            <a:ext cx="4680521"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
        <p:nvSpPr>
          <p:cNvPr id="5" name="CasellaDiTesto 4">
            <a:extLst>
              <a:ext uri="{FF2B5EF4-FFF2-40B4-BE49-F238E27FC236}">
                <a16:creationId xmlns:a16="http://schemas.microsoft.com/office/drawing/2014/main" id="{F9E55F98-06FC-6FD2-F628-E167C631EAEE}"/>
              </a:ext>
            </a:extLst>
          </p:cNvPr>
          <p:cNvSpPr txBox="1"/>
          <p:nvPr/>
        </p:nvSpPr>
        <p:spPr>
          <a:xfrm>
            <a:off x="736817" y="1806633"/>
            <a:ext cx="7858305" cy="4832413"/>
          </a:xfrm>
          <a:prstGeom prst="rect">
            <a:avLst/>
          </a:prstGeom>
          <a:noFill/>
        </p:spPr>
        <p:txBody>
          <a:bodyPr wrap="square">
            <a:spAutoFit/>
          </a:bodyPr>
          <a:lstStyle/>
          <a:p>
            <a:pPr marL="0" marR="0" lvl="0" indent="0" algn="just" defTabSz="914400" rtl="0" eaLnBrk="1" fontAlgn="auto" latinLnBrk="0" hangingPunct="1">
              <a:lnSpc>
                <a:spcPct val="107000"/>
              </a:lnSpc>
              <a:spcBef>
                <a:spcPts val="0"/>
              </a:spcBef>
              <a:spcAft>
                <a:spcPts val="200"/>
              </a:spcAft>
              <a:buClrTx/>
              <a:buSzTx/>
              <a:buFontTx/>
              <a:buNone/>
              <a:tabLst/>
              <a:defRPr/>
            </a:pPr>
            <a:r>
              <a:rPr lang="it-IT" b="1" dirty="0">
                <a:solidFill>
                  <a:prstClr val="black"/>
                </a:solidFill>
                <a:latin typeface="Calibri" panose="020F0502020204030204"/>
              </a:rPr>
              <a:t>DEFINISCONO IL PARTENARIATO, PREDISPONGONO LE PROPOSTE E TRASMETTONO I PROGETTI AD UPI</a:t>
            </a:r>
          </a:p>
          <a:p>
            <a:pPr marL="0" marR="0" lvl="0" indent="0" algn="just" defTabSz="914400" rtl="0" eaLnBrk="1" fontAlgn="auto" latinLnBrk="0" hangingPunct="1">
              <a:lnSpc>
                <a:spcPct val="107000"/>
              </a:lnSpc>
              <a:spcBef>
                <a:spcPts val="0"/>
              </a:spcBef>
              <a:spcAft>
                <a:spcPts val="200"/>
              </a:spcAft>
              <a:buClrTx/>
              <a:buSzTx/>
              <a:buFontTx/>
              <a:buNone/>
              <a:tabLst/>
              <a:defRPr/>
            </a:pPr>
            <a:endParaRPr lang="it-IT" b="1" dirty="0">
              <a:solidFill>
                <a:prstClr val="black"/>
              </a:solidFill>
              <a:latin typeface="Calibri" panose="020F0502020204030204"/>
            </a:endParaRPr>
          </a:p>
          <a:p>
            <a:pPr marL="0" marR="0" lvl="0" indent="0" algn="just" defTabSz="914400" rtl="0" eaLnBrk="1" fontAlgn="auto" latinLnBrk="0" hangingPunct="1">
              <a:lnSpc>
                <a:spcPct val="107000"/>
              </a:lnSpc>
              <a:spcBef>
                <a:spcPts val="0"/>
              </a:spcBef>
              <a:spcAft>
                <a:spcPts val="200"/>
              </a:spcAft>
              <a:buClrTx/>
              <a:buSzTx/>
              <a:buFontTx/>
              <a:buNone/>
              <a:tabLst/>
              <a:defRPr/>
            </a:pPr>
            <a:r>
              <a:rPr lang="it-IT" b="1" dirty="0">
                <a:solidFill>
                  <a:prstClr val="black"/>
                </a:solidFill>
                <a:latin typeface="Calibri" panose="020F0502020204030204"/>
              </a:rPr>
              <a:t>DISTRIBUISCONO IL CONTRIBUTO TRA I PARTNER</a:t>
            </a:r>
          </a:p>
          <a:p>
            <a:pPr marL="0" marR="0" lvl="0" indent="0" algn="just" defTabSz="914400" rtl="0" eaLnBrk="1" fontAlgn="auto" latinLnBrk="0" hangingPunct="1">
              <a:lnSpc>
                <a:spcPct val="107000"/>
              </a:lnSpc>
              <a:spcBef>
                <a:spcPts val="0"/>
              </a:spcBef>
              <a:spcAft>
                <a:spcPts val="200"/>
              </a:spcAft>
              <a:buClrTx/>
              <a:buSzTx/>
              <a:buFontTx/>
              <a:buNone/>
              <a:tabLst/>
              <a:defRPr/>
            </a:pPr>
            <a:endParaRPr kumimoji="0" lang="it-IT"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107000"/>
              </a:lnSpc>
              <a:spcBef>
                <a:spcPts val="0"/>
              </a:spcBef>
              <a:spcAft>
                <a:spcPts val="200"/>
              </a:spcAft>
              <a:buClrTx/>
              <a:buSzTx/>
              <a:buFontTx/>
              <a:buNone/>
              <a:tabLst/>
              <a:defRPr/>
            </a:pPr>
            <a:r>
              <a:rPr lang="it-IT" b="1" dirty="0">
                <a:solidFill>
                  <a:prstClr val="black"/>
                </a:solidFill>
                <a:latin typeface="Calibri" panose="020F0502020204030204"/>
              </a:rPr>
              <a:t>ATTUANO I PROGETTI, COORDINANO I PARTNER, REALIZZANO LE ATTIVITA’ SUI TERRITORI, COINVOLGONO I RAGAZZI BENEFICIARI </a:t>
            </a:r>
          </a:p>
          <a:p>
            <a:pPr marL="0" marR="0" lvl="0" indent="0" algn="just" defTabSz="914400" rtl="0" eaLnBrk="1" fontAlgn="auto" latinLnBrk="0" hangingPunct="1">
              <a:lnSpc>
                <a:spcPct val="107000"/>
              </a:lnSpc>
              <a:spcBef>
                <a:spcPts val="0"/>
              </a:spcBef>
              <a:spcAft>
                <a:spcPts val="200"/>
              </a:spcAft>
              <a:buClrTx/>
              <a:buSzTx/>
              <a:buFontTx/>
              <a:buNone/>
              <a:tabLst/>
              <a:defRPr/>
            </a:pPr>
            <a:endParaRPr kumimoji="0" lang="it-IT"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107000"/>
              </a:lnSpc>
              <a:spcBef>
                <a:spcPts val="0"/>
              </a:spcBef>
              <a:spcAft>
                <a:spcPts val="200"/>
              </a:spcAft>
              <a:buClrTx/>
              <a:buSzTx/>
              <a:buFontTx/>
              <a:buNone/>
              <a:tabLst/>
              <a:defRPr/>
            </a:pPr>
            <a:r>
              <a:rPr lang="it-IT" b="1" dirty="0">
                <a:solidFill>
                  <a:prstClr val="black"/>
                </a:solidFill>
                <a:latin typeface="Calibri" panose="020F0502020204030204"/>
              </a:rPr>
              <a:t>MONITORANO LO STATO DI AVANZAMENTO DEI PROGETTI</a:t>
            </a:r>
          </a:p>
          <a:p>
            <a:pPr marL="0" marR="0" lvl="0" indent="0" algn="just" defTabSz="914400" rtl="0" eaLnBrk="1" fontAlgn="auto" latinLnBrk="0" hangingPunct="1">
              <a:lnSpc>
                <a:spcPct val="107000"/>
              </a:lnSpc>
              <a:spcBef>
                <a:spcPts val="0"/>
              </a:spcBef>
              <a:spcAft>
                <a:spcPts val="200"/>
              </a:spcAft>
              <a:buClrTx/>
              <a:buSzTx/>
              <a:buFontTx/>
              <a:buNone/>
              <a:tabLst/>
              <a:defRPr/>
            </a:pPr>
            <a:endParaRPr kumimoji="0" lang="it-IT"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107000"/>
              </a:lnSpc>
              <a:spcBef>
                <a:spcPts val="0"/>
              </a:spcBef>
              <a:spcAft>
                <a:spcPts val="200"/>
              </a:spcAft>
              <a:buClrTx/>
              <a:buSzTx/>
              <a:buFontTx/>
              <a:buNone/>
              <a:tabLst/>
              <a:defRPr/>
            </a:pPr>
            <a:r>
              <a:rPr lang="it-IT" b="1" dirty="0">
                <a:solidFill>
                  <a:prstClr val="black"/>
                </a:solidFill>
                <a:latin typeface="Calibri" panose="020F0502020204030204"/>
              </a:rPr>
              <a:t>DISSEMINANO I RISULTATI</a:t>
            </a:r>
          </a:p>
          <a:p>
            <a:pPr marL="0" marR="0" lvl="0" indent="0" algn="just" defTabSz="914400" rtl="0" eaLnBrk="1" fontAlgn="auto" latinLnBrk="0" hangingPunct="1">
              <a:lnSpc>
                <a:spcPct val="107000"/>
              </a:lnSpc>
              <a:spcBef>
                <a:spcPts val="0"/>
              </a:spcBef>
              <a:spcAft>
                <a:spcPts val="200"/>
              </a:spcAft>
              <a:buClrTx/>
              <a:buSzTx/>
              <a:buFontTx/>
              <a:buNone/>
              <a:tabLst/>
              <a:defRPr/>
            </a:pPr>
            <a:endParaRPr kumimoji="0" lang="it-IT"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107000"/>
              </a:lnSpc>
              <a:spcBef>
                <a:spcPts val="0"/>
              </a:spcBef>
              <a:spcAft>
                <a:spcPts val="200"/>
              </a:spcAft>
              <a:buClrTx/>
              <a:buSzTx/>
              <a:buFontTx/>
              <a:buNone/>
              <a:tabLst/>
              <a:defRPr/>
            </a:pPr>
            <a:r>
              <a:rPr lang="it-IT" b="1" dirty="0">
                <a:solidFill>
                  <a:prstClr val="black"/>
                </a:solidFill>
                <a:latin typeface="Calibri" panose="020F0502020204030204"/>
              </a:rPr>
              <a:t>PROMUOVONO IL PROTAGONISMO GIOVANILE</a:t>
            </a:r>
          </a:p>
          <a:p>
            <a:pPr marL="0" marR="0" lvl="0" indent="0" algn="just" defTabSz="914400" rtl="0" eaLnBrk="1" fontAlgn="auto" latinLnBrk="0" hangingPunct="1">
              <a:lnSpc>
                <a:spcPct val="107000"/>
              </a:lnSpc>
              <a:spcBef>
                <a:spcPts val="0"/>
              </a:spcBef>
              <a:spcAft>
                <a:spcPts val="200"/>
              </a:spcAft>
              <a:buClrTx/>
              <a:buSzTx/>
              <a:buFontTx/>
              <a:buNone/>
              <a:tabLst/>
              <a:defRPr/>
            </a:pPr>
            <a:endParaRPr kumimoji="0" lang="it-IT"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107000"/>
              </a:lnSpc>
              <a:spcBef>
                <a:spcPts val="0"/>
              </a:spcBef>
              <a:spcAft>
                <a:spcPts val="200"/>
              </a:spcAft>
              <a:buClrTx/>
              <a:buSzTx/>
              <a:buFontTx/>
              <a:buNone/>
              <a:tabLst/>
              <a:defRPr/>
            </a:pPr>
            <a:r>
              <a:rPr lang="it-IT" b="1" dirty="0">
                <a:solidFill>
                  <a:prstClr val="black"/>
                </a:solidFill>
                <a:latin typeface="Calibri" panose="020F0502020204030204"/>
              </a:rPr>
              <a:t>RENDICONTANO LE SPESE E LE ATTIVITA’ AD UPI</a:t>
            </a:r>
          </a:p>
        </p:txBody>
      </p:sp>
    </p:spTree>
    <p:extLst>
      <p:ext uri="{BB962C8B-B14F-4D97-AF65-F5344CB8AC3E}">
        <p14:creationId xmlns:p14="http://schemas.microsoft.com/office/powerpoint/2010/main" val="2891306460"/>
      </p:ext>
    </p:extLst>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24</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16" name="CasellaDiTesto 1">
            <a:extLst>
              <a:ext uri="{FF2B5EF4-FFF2-40B4-BE49-F238E27FC236}">
                <a16:creationId xmlns:a16="http://schemas.microsoft.com/office/drawing/2014/main" id="{6886E3EA-B61E-7EDC-4852-44226CF42923}"/>
              </a:ext>
            </a:extLst>
          </p:cNvPr>
          <p:cNvSpPr txBox="1">
            <a:spLocks noChangeArrowheads="1"/>
          </p:cNvSpPr>
          <p:nvPr/>
        </p:nvSpPr>
        <p:spPr bwMode="auto">
          <a:xfrm>
            <a:off x="736818" y="1006406"/>
            <a:ext cx="7007613" cy="523220"/>
          </a:xfrm>
          <a:prstGeom prst="rect">
            <a:avLst/>
          </a:prstGeom>
          <a:solidFill>
            <a:srgbClr val="00B050"/>
          </a:solidFill>
          <a:ln>
            <a:noFill/>
          </a:ln>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lvl="1" indent="0" algn="ctr" defTabSz="914400">
              <a:defRPr/>
            </a:pPr>
            <a:r>
              <a:rPr lang="it-IT" altLang="it-IT" sz="2800" dirty="0">
                <a:solidFill>
                  <a:prstClr val="white"/>
                </a:solidFill>
              </a:rPr>
              <a:t>GLI INDICATORI DI OUTPUT</a:t>
            </a:r>
            <a:endParaRPr kumimoji="0" lang="it-IT" altLang="it-IT" sz="28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pic>
        <p:nvPicPr>
          <p:cNvPr id="9" name="image1.png">
            <a:extLst>
              <a:ext uri="{FF2B5EF4-FFF2-40B4-BE49-F238E27FC236}">
                <a16:creationId xmlns:a16="http://schemas.microsoft.com/office/drawing/2014/main" id="{1A477F64-4798-C930-8C36-6896B7C0D8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986" y="145706"/>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 name="Immagine 9">
            <a:extLst>
              <a:ext uri="{FF2B5EF4-FFF2-40B4-BE49-F238E27FC236}">
                <a16:creationId xmlns:a16="http://schemas.microsoft.com/office/drawing/2014/main" id="{AF12EDDC-F656-37FE-5BEB-C2AF8824C62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40905" y="101652"/>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CasellaDiTesto 1">
            <a:extLst>
              <a:ext uri="{FF2B5EF4-FFF2-40B4-BE49-F238E27FC236}">
                <a16:creationId xmlns:a16="http://schemas.microsoft.com/office/drawing/2014/main" id="{0631A429-23F5-2FC4-0DD7-37A9419E36B8}"/>
              </a:ext>
            </a:extLst>
          </p:cNvPr>
          <p:cNvSpPr txBox="1">
            <a:spLocks noChangeArrowheads="1"/>
          </p:cNvSpPr>
          <p:nvPr/>
        </p:nvSpPr>
        <p:spPr bwMode="auto">
          <a:xfrm>
            <a:off x="1835695" y="182258"/>
            <a:ext cx="4680521"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
        <p:nvSpPr>
          <p:cNvPr id="6" name="CasellaDiTesto 5">
            <a:extLst>
              <a:ext uri="{FF2B5EF4-FFF2-40B4-BE49-F238E27FC236}">
                <a16:creationId xmlns:a16="http://schemas.microsoft.com/office/drawing/2014/main" id="{D1CE7CB8-17D2-BD04-AF05-3B91370EF0FE}"/>
              </a:ext>
            </a:extLst>
          </p:cNvPr>
          <p:cNvSpPr txBox="1"/>
          <p:nvPr/>
        </p:nvSpPr>
        <p:spPr>
          <a:xfrm>
            <a:off x="715985" y="2492896"/>
            <a:ext cx="7219558" cy="3477875"/>
          </a:xfrm>
          <a:prstGeom prst="rect">
            <a:avLst/>
          </a:prstGeom>
          <a:noFill/>
        </p:spPr>
        <p:txBody>
          <a:bodyPr wrap="square">
            <a:spAutoFit/>
          </a:bodyPr>
          <a:lstStyle/>
          <a:p>
            <a:r>
              <a:rPr lang="it-IT" sz="2000" b="1" dirty="0">
                <a:solidFill>
                  <a:srgbClr val="C00000"/>
                </a:solidFill>
              </a:rPr>
              <a:t>N. destinatari coinvolti nelle attività </a:t>
            </a:r>
          </a:p>
          <a:p>
            <a:r>
              <a:rPr lang="it-IT" sz="2000" b="1" dirty="0">
                <a:solidFill>
                  <a:srgbClr val="C00000"/>
                </a:solidFill>
              </a:rPr>
              <a:t>N. docenti coinvolti </a:t>
            </a:r>
          </a:p>
          <a:p>
            <a:r>
              <a:rPr lang="it-IT" sz="2000" b="1" dirty="0">
                <a:solidFill>
                  <a:srgbClr val="C00000"/>
                </a:solidFill>
              </a:rPr>
              <a:t>N. destinatari con disabilità coinvolti in attività di progetto</a:t>
            </a:r>
          </a:p>
          <a:p>
            <a:r>
              <a:rPr lang="it-IT" sz="2000" b="1" dirty="0">
                <a:solidFill>
                  <a:srgbClr val="C00000"/>
                </a:solidFill>
              </a:rPr>
              <a:t>N. destinatari adulti coinvolti nelle attività di progetto</a:t>
            </a:r>
          </a:p>
          <a:p>
            <a:r>
              <a:rPr lang="it-IT" sz="2000" b="1" dirty="0">
                <a:solidFill>
                  <a:srgbClr val="C00000"/>
                </a:solidFill>
              </a:rPr>
              <a:t>N. manifestazioni sportive organizzate sul territorio</a:t>
            </a:r>
          </a:p>
          <a:p>
            <a:r>
              <a:rPr lang="it-IT" sz="2000" b="1" dirty="0">
                <a:solidFill>
                  <a:srgbClr val="C00000"/>
                </a:solidFill>
              </a:rPr>
              <a:t>N. laboratori organizzati</a:t>
            </a:r>
          </a:p>
          <a:p>
            <a:r>
              <a:rPr lang="it-IT" sz="2000" b="1" dirty="0">
                <a:solidFill>
                  <a:srgbClr val="C00000"/>
                </a:solidFill>
              </a:rPr>
              <a:t>N. eventi di comunicazione/disseminazione organizzati sul territorio</a:t>
            </a:r>
          </a:p>
          <a:p>
            <a:r>
              <a:rPr lang="it-IT" sz="2000" b="1" dirty="0">
                <a:solidFill>
                  <a:srgbClr val="C00000"/>
                </a:solidFill>
              </a:rPr>
              <a:t>N. complessivo di giovani raggiunti</a:t>
            </a:r>
          </a:p>
          <a:p>
            <a:r>
              <a:rPr lang="it-IT" sz="2000" b="1" dirty="0">
                <a:solidFill>
                  <a:srgbClr val="C00000"/>
                </a:solidFill>
              </a:rPr>
              <a:t>N. scuole coinvolte </a:t>
            </a:r>
          </a:p>
          <a:p>
            <a:r>
              <a:rPr lang="it-IT" sz="2000" b="1" dirty="0">
                <a:solidFill>
                  <a:srgbClr val="C00000"/>
                </a:solidFill>
              </a:rPr>
              <a:t>N. associazioni sportive coinvolte nel progetto</a:t>
            </a:r>
          </a:p>
        </p:txBody>
      </p:sp>
      <p:sp>
        <p:nvSpPr>
          <p:cNvPr id="7" name="CasellaDiTesto 6">
            <a:extLst>
              <a:ext uri="{FF2B5EF4-FFF2-40B4-BE49-F238E27FC236}">
                <a16:creationId xmlns:a16="http://schemas.microsoft.com/office/drawing/2014/main" id="{C6AFEAE7-0CA2-5D26-D1A8-530B7F0D3CF4}"/>
              </a:ext>
            </a:extLst>
          </p:cNvPr>
          <p:cNvSpPr txBox="1"/>
          <p:nvPr/>
        </p:nvSpPr>
        <p:spPr>
          <a:xfrm>
            <a:off x="2123728" y="1744682"/>
            <a:ext cx="4536504" cy="403893"/>
          </a:xfrm>
          <a:prstGeom prst="rect">
            <a:avLst/>
          </a:prstGeom>
          <a:noFill/>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2000" b="1" i="0" u="none" strike="noStrike" kern="100" cap="none" spc="0" normalizeH="0" baseline="0" noProof="0" dirty="0">
                <a:ln>
                  <a:noFill/>
                </a:ln>
                <a:solidFill>
                  <a:srgbClr val="222222"/>
                </a:solidFill>
                <a:effectLst/>
                <a:uLnTx/>
                <a:uFillTx/>
                <a:latin typeface="Tahoma" panose="020B0604030504040204" pitchFamily="34" charset="0"/>
                <a:ea typeface="Calibri" panose="020F0502020204030204" pitchFamily="34" charset="0"/>
                <a:cs typeface="Times New Roman" panose="02020603050405020304" pitchFamily="18" charset="0"/>
              </a:rPr>
              <a:t>SPORT E STILI DI VITA SANI</a:t>
            </a:r>
            <a:endParaRPr kumimoji="0" lang="it-IT"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5317940"/>
      </p:ext>
    </p:extLst>
  </p:cSld>
  <p:clrMapOvr>
    <a:masterClrMapping/>
  </p:clrMapOvr>
  <p:transition spd="slow">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25</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16" name="CasellaDiTesto 1">
            <a:extLst>
              <a:ext uri="{FF2B5EF4-FFF2-40B4-BE49-F238E27FC236}">
                <a16:creationId xmlns:a16="http://schemas.microsoft.com/office/drawing/2014/main" id="{6886E3EA-B61E-7EDC-4852-44226CF42923}"/>
              </a:ext>
            </a:extLst>
          </p:cNvPr>
          <p:cNvSpPr txBox="1">
            <a:spLocks noChangeArrowheads="1"/>
          </p:cNvSpPr>
          <p:nvPr/>
        </p:nvSpPr>
        <p:spPr bwMode="auto">
          <a:xfrm>
            <a:off x="813014" y="994006"/>
            <a:ext cx="7007613" cy="523220"/>
          </a:xfrm>
          <a:prstGeom prst="rect">
            <a:avLst/>
          </a:prstGeom>
          <a:solidFill>
            <a:srgbClr val="00B050"/>
          </a:solidFill>
          <a:ln>
            <a:noFill/>
          </a:ln>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lvl="1" indent="0" algn="ctr" defTabSz="914400">
              <a:defRPr/>
            </a:pPr>
            <a:r>
              <a:rPr lang="it-IT" altLang="it-IT" sz="2800" dirty="0">
                <a:solidFill>
                  <a:prstClr val="white"/>
                </a:solidFill>
              </a:rPr>
              <a:t>GLI INDICATORI DI OUTPUT</a:t>
            </a:r>
            <a:endParaRPr kumimoji="0" lang="it-IT" altLang="it-IT" sz="28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pic>
        <p:nvPicPr>
          <p:cNvPr id="9" name="image1.png">
            <a:extLst>
              <a:ext uri="{FF2B5EF4-FFF2-40B4-BE49-F238E27FC236}">
                <a16:creationId xmlns:a16="http://schemas.microsoft.com/office/drawing/2014/main" id="{1A477F64-4798-C930-8C36-6896B7C0D8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986" y="145706"/>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 name="Immagine 9">
            <a:extLst>
              <a:ext uri="{FF2B5EF4-FFF2-40B4-BE49-F238E27FC236}">
                <a16:creationId xmlns:a16="http://schemas.microsoft.com/office/drawing/2014/main" id="{AF12EDDC-F656-37FE-5BEB-C2AF8824C62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40905" y="101652"/>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CasellaDiTesto 1">
            <a:extLst>
              <a:ext uri="{FF2B5EF4-FFF2-40B4-BE49-F238E27FC236}">
                <a16:creationId xmlns:a16="http://schemas.microsoft.com/office/drawing/2014/main" id="{0631A429-23F5-2FC4-0DD7-37A9419E36B8}"/>
              </a:ext>
            </a:extLst>
          </p:cNvPr>
          <p:cNvSpPr txBox="1">
            <a:spLocks noChangeArrowheads="1"/>
          </p:cNvSpPr>
          <p:nvPr/>
        </p:nvSpPr>
        <p:spPr bwMode="auto">
          <a:xfrm>
            <a:off x="1835695" y="182258"/>
            <a:ext cx="4680521"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
        <p:nvSpPr>
          <p:cNvPr id="7" name="CasellaDiTesto 6">
            <a:extLst>
              <a:ext uri="{FF2B5EF4-FFF2-40B4-BE49-F238E27FC236}">
                <a16:creationId xmlns:a16="http://schemas.microsoft.com/office/drawing/2014/main" id="{C6AFEAE7-0CA2-5D26-D1A8-530B7F0D3CF4}"/>
              </a:ext>
            </a:extLst>
          </p:cNvPr>
          <p:cNvSpPr txBox="1"/>
          <p:nvPr/>
        </p:nvSpPr>
        <p:spPr>
          <a:xfrm>
            <a:off x="971600" y="1809314"/>
            <a:ext cx="7395991" cy="403893"/>
          </a:xfrm>
          <a:prstGeom prst="rect">
            <a:avLst/>
          </a:prstGeom>
          <a:noFill/>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2000" b="1" i="0" u="none" strike="noStrike" kern="100" cap="none" spc="0" normalizeH="0" baseline="0" noProof="0" dirty="0">
                <a:ln>
                  <a:noFill/>
                </a:ln>
                <a:solidFill>
                  <a:srgbClr val="222222"/>
                </a:solidFill>
                <a:effectLst/>
                <a:uLnTx/>
                <a:uFillTx/>
                <a:latin typeface="Tahoma" panose="020B0604030504040204" pitchFamily="34" charset="0"/>
                <a:ea typeface="Calibri" panose="020F0502020204030204" pitchFamily="34" charset="0"/>
                <a:cs typeface="Times New Roman" panose="02020603050405020304" pitchFamily="18" charset="0"/>
              </a:rPr>
              <a:t>ORIENTAMENTO PERSONALE E PROFESSIONALE</a:t>
            </a:r>
            <a:endParaRPr kumimoji="0" lang="it-IT"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5" name="CasellaDiTesto 4">
            <a:extLst>
              <a:ext uri="{FF2B5EF4-FFF2-40B4-BE49-F238E27FC236}">
                <a16:creationId xmlns:a16="http://schemas.microsoft.com/office/drawing/2014/main" id="{41A28518-23DB-C869-F856-CC408D8EAA1B}"/>
              </a:ext>
            </a:extLst>
          </p:cNvPr>
          <p:cNvSpPr txBox="1"/>
          <p:nvPr/>
        </p:nvSpPr>
        <p:spPr>
          <a:xfrm>
            <a:off x="611560" y="2645449"/>
            <a:ext cx="7395990" cy="3477875"/>
          </a:xfrm>
          <a:prstGeom prst="rect">
            <a:avLst/>
          </a:prstGeom>
          <a:noFill/>
        </p:spPr>
        <p:txBody>
          <a:bodyPr wrap="square">
            <a:spAutoFit/>
          </a:bodyPr>
          <a:lstStyle/>
          <a:p>
            <a:r>
              <a:rPr lang="it-IT" sz="2000" b="1" dirty="0">
                <a:solidFill>
                  <a:srgbClr val="C00000"/>
                </a:solidFill>
              </a:rPr>
              <a:t>N. destinatari coinvolti nelle attività </a:t>
            </a:r>
          </a:p>
          <a:p>
            <a:r>
              <a:rPr lang="it-IT" sz="2000" b="1" dirty="0">
                <a:solidFill>
                  <a:srgbClr val="C00000"/>
                </a:solidFill>
              </a:rPr>
              <a:t>N. studenti universitari coinvolti</a:t>
            </a:r>
          </a:p>
          <a:p>
            <a:r>
              <a:rPr lang="it-IT" sz="2000" b="1" dirty="0">
                <a:solidFill>
                  <a:srgbClr val="C00000"/>
                </a:solidFill>
              </a:rPr>
              <a:t>N. docenti coinvolti </a:t>
            </a:r>
          </a:p>
          <a:p>
            <a:r>
              <a:rPr lang="it-IT" sz="2000" b="1" dirty="0">
                <a:solidFill>
                  <a:srgbClr val="C00000"/>
                </a:solidFill>
              </a:rPr>
              <a:t>N. Interventi formativi</a:t>
            </a:r>
          </a:p>
          <a:p>
            <a:r>
              <a:rPr lang="it-IT" sz="2000" b="1" dirty="0">
                <a:solidFill>
                  <a:srgbClr val="C00000"/>
                </a:solidFill>
              </a:rPr>
              <a:t>N. laboratori tematici</a:t>
            </a:r>
          </a:p>
          <a:p>
            <a:r>
              <a:rPr lang="it-IT" sz="2000" b="1" dirty="0">
                <a:solidFill>
                  <a:srgbClr val="C00000"/>
                </a:solidFill>
              </a:rPr>
              <a:t>N. giornate di orientamento e riorientamento</a:t>
            </a:r>
          </a:p>
          <a:p>
            <a:r>
              <a:rPr lang="it-IT" sz="2000" b="1" dirty="0">
                <a:solidFill>
                  <a:srgbClr val="C00000"/>
                </a:solidFill>
              </a:rPr>
              <a:t>N. eventi di comunicazione/disseminazione organizzati sul territorio</a:t>
            </a:r>
          </a:p>
          <a:p>
            <a:r>
              <a:rPr lang="it-IT" sz="2000" b="1" dirty="0">
                <a:solidFill>
                  <a:srgbClr val="C00000"/>
                </a:solidFill>
              </a:rPr>
              <a:t>N. eventi di promozione del progetto RETE</a:t>
            </a:r>
          </a:p>
          <a:p>
            <a:r>
              <a:rPr lang="it-IT" sz="2000" b="1" dirty="0">
                <a:solidFill>
                  <a:srgbClr val="C00000"/>
                </a:solidFill>
              </a:rPr>
              <a:t>N. complessivo di giovani raggiunti</a:t>
            </a:r>
          </a:p>
          <a:p>
            <a:r>
              <a:rPr lang="it-IT" sz="2000" b="1" dirty="0">
                <a:solidFill>
                  <a:srgbClr val="C00000"/>
                </a:solidFill>
              </a:rPr>
              <a:t>N. scuole/università coinvolte </a:t>
            </a:r>
          </a:p>
          <a:p>
            <a:r>
              <a:rPr lang="it-IT" sz="2000" b="1" dirty="0">
                <a:solidFill>
                  <a:srgbClr val="C00000"/>
                </a:solidFill>
              </a:rPr>
              <a:t>N. eventi di alfabetizzazione digitale</a:t>
            </a:r>
          </a:p>
        </p:txBody>
      </p:sp>
    </p:spTree>
    <p:extLst>
      <p:ext uri="{BB962C8B-B14F-4D97-AF65-F5344CB8AC3E}">
        <p14:creationId xmlns:p14="http://schemas.microsoft.com/office/powerpoint/2010/main" val="2191140429"/>
      </p:ext>
    </p:extLst>
  </p:cSld>
  <p:clrMapOvr>
    <a:masterClrMapping/>
  </p:clrMapOvr>
  <p:transition spd="slow">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BD2F3-59A8-4397-8A4A-E4BD87A86D88}"/>
            </a:ext>
          </a:extLst>
        </p:cNvPr>
        <p:cNvGrpSpPr/>
        <p:nvPr/>
      </p:nvGrpSpPr>
      <p:grpSpPr>
        <a:xfrm>
          <a:off x="0" y="0"/>
          <a:ext cx="0" cy="0"/>
          <a:chOff x="0" y="0"/>
          <a:chExt cx="0" cy="0"/>
        </a:xfrm>
      </p:grpSpPr>
      <p:sp>
        <p:nvSpPr>
          <p:cNvPr id="13314" name="Google Shape;35;p1">
            <a:extLst>
              <a:ext uri="{FF2B5EF4-FFF2-40B4-BE49-F238E27FC236}">
                <a16:creationId xmlns:a16="http://schemas.microsoft.com/office/drawing/2014/main" id="{0442F1F5-177F-E200-48A6-E26BFDACD733}"/>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26</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86C30B59-6204-371A-AA95-37D54FCAE2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16" name="CasellaDiTesto 1">
            <a:extLst>
              <a:ext uri="{FF2B5EF4-FFF2-40B4-BE49-F238E27FC236}">
                <a16:creationId xmlns:a16="http://schemas.microsoft.com/office/drawing/2014/main" id="{649C75EB-679F-5B99-1C0A-F5D68C5C9D1D}"/>
              </a:ext>
            </a:extLst>
          </p:cNvPr>
          <p:cNvSpPr txBox="1">
            <a:spLocks noChangeArrowheads="1"/>
          </p:cNvSpPr>
          <p:nvPr/>
        </p:nvSpPr>
        <p:spPr bwMode="auto">
          <a:xfrm>
            <a:off x="813014" y="994006"/>
            <a:ext cx="7007613" cy="954107"/>
          </a:xfrm>
          <a:prstGeom prst="rect">
            <a:avLst/>
          </a:prstGeom>
          <a:solidFill>
            <a:srgbClr val="00B050"/>
          </a:solidFill>
          <a:ln>
            <a:noFill/>
          </a:ln>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lvl="1" indent="0" algn="ctr" defTabSz="914400">
              <a:defRPr/>
            </a:pPr>
            <a:r>
              <a:rPr kumimoji="0" lang="it-IT" altLang="it-IT" sz="28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LINEE GUIDA </a:t>
            </a:r>
            <a:r>
              <a:rPr lang="it-IT" altLang="it-IT" sz="2800" dirty="0">
                <a:solidFill>
                  <a:prstClr val="white"/>
                </a:solidFill>
              </a:rPr>
              <a:t>PER LA COMPILAZIONE DELLE SCHEDE FINANZIARIE</a:t>
            </a:r>
            <a:endParaRPr kumimoji="0" lang="it-IT" altLang="it-IT" sz="28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pic>
        <p:nvPicPr>
          <p:cNvPr id="9" name="image1.png">
            <a:extLst>
              <a:ext uri="{FF2B5EF4-FFF2-40B4-BE49-F238E27FC236}">
                <a16:creationId xmlns:a16="http://schemas.microsoft.com/office/drawing/2014/main" id="{D3D46AE9-D0E3-B65C-EE33-BF1DC1C9E41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986" y="145706"/>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 name="Immagine 9">
            <a:extLst>
              <a:ext uri="{FF2B5EF4-FFF2-40B4-BE49-F238E27FC236}">
                <a16:creationId xmlns:a16="http://schemas.microsoft.com/office/drawing/2014/main" id="{154A59F8-8FD2-0764-3F13-84E23F9E7A6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40905" y="101652"/>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CasellaDiTesto 1">
            <a:extLst>
              <a:ext uri="{FF2B5EF4-FFF2-40B4-BE49-F238E27FC236}">
                <a16:creationId xmlns:a16="http://schemas.microsoft.com/office/drawing/2014/main" id="{7727685E-8C69-C9D4-42B3-7F1E3E0F151C}"/>
              </a:ext>
            </a:extLst>
          </p:cNvPr>
          <p:cNvSpPr txBox="1">
            <a:spLocks noChangeArrowheads="1"/>
          </p:cNvSpPr>
          <p:nvPr/>
        </p:nvSpPr>
        <p:spPr bwMode="auto">
          <a:xfrm>
            <a:off x="1835695" y="182258"/>
            <a:ext cx="4680521"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
        <p:nvSpPr>
          <p:cNvPr id="7" name="CasellaDiTesto 6">
            <a:extLst>
              <a:ext uri="{FF2B5EF4-FFF2-40B4-BE49-F238E27FC236}">
                <a16:creationId xmlns:a16="http://schemas.microsoft.com/office/drawing/2014/main" id="{F5D05DFC-93ED-B531-7BED-DB39E822070E}"/>
              </a:ext>
            </a:extLst>
          </p:cNvPr>
          <p:cNvSpPr txBox="1"/>
          <p:nvPr/>
        </p:nvSpPr>
        <p:spPr>
          <a:xfrm>
            <a:off x="971600" y="1809314"/>
            <a:ext cx="7395991" cy="835806"/>
          </a:xfrm>
          <a:prstGeom prst="rect">
            <a:avLst/>
          </a:prstGeom>
          <a:noFill/>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defRPr/>
            </a:pPr>
            <a:endParaRPr kumimoji="0" lang="it-IT" sz="2000" b="1" i="0" u="none" strike="noStrike" kern="100" cap="none" spc="0" normalizeH="0" baseline="0" noProof="0" dirty="0">
              <a:ln>
                <a:noFill/>
              </a:ln>
              <a:solidFill>
                <a:srgbClr val="222222"/>
              </a:solidFill>
              <a:effectLst/>
              <a:uLnTx/>
              <a:uFillTx/>
              <a:latin typeface="Tahoma" panose="020B0604030504040204" pitchFamily="34" charset="0"/>
              <a:ea typeface="Calibri" panose="020F0502020204030204" pitchFamily="34" charset="0"/>
              <a:cs typeface="Times New Roman" panose="02020603050405020304" pitchFamily="18" charset="0"/>
            </a:endParaRPr>
          </a:p>
          <a:p>
            <a:pPr marL="0" marR="0" lvl="0" indent="0" algn="ctr" defTabSz="457200" rtl="0" eaLnBrk="1" fontAlgn="auto" latinLnBrk="0" hangingPunct="1">
              <a:lnSpc>
                <a:spcPct val="107000"/>
              </a:lnSpc>
              <a:spcBef>
                <a:spcPts val="0"/>
              </a:spcBef>
              <a:spcAft>
                <a:spcPts val="800"/>
              </a:spcAft>
              <a:buClrTx/>
              <a:buSzTx/>
              <a:buFontTx/>
              <a:buNone/>
              <a:tabLst/>
              <a:defRPr/>
            </a:pPr>
            <a:r>
              <a:rPr lang="it-IT" sz="2000" b="1" kern="100" dirty="0">
                <a:solidFill>
                  <a:srgbClr val="222222"/>
                </a:solidFill>
                <a:latin typeface="Tahoma" panose="020B0604030504040204" pitchFamily="34" charset="0"/>
                <a:ea typeface="Calibri" panose="020F0502020204030204" pitchFamily="34" charset="0"/>
                <a:cs typeface="Times New Roman" panose="02020603050405020304" pitchFamily="18" charset="0"/>
              </a:rPr>
              <a:t>EROGAZIONE DEL CONTRIBUTO UPI (1/2)</a:t>
            </a:r>
            <a:endParaRPr kumimoji="0" lang="it-IT"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5" name="CasellaDiTesto 4">
            <a:extLst>
              <a:ext uri="{FF2B5EF4-FFF2-40B4-BE49-F238E27FC236}">
                <a16:creationId xmlns:a16="http://schemas.microsoft.com/office/drawing/2014/main" id="{E0D3C3D5-1940-1F23-8FF0-23D5DD4455E5}"/>
              </a:ext>
            </a:extLst>
          </p:cNvPr>
          <p:cNvSpPr txBox="1"/>
          <p:nvPr/>
        </p:nvSpPr>
        <p:spPr>
          <a:xfrm>
            <a:off x="611560" y="2645449"/>
            <a:ext cx="7395990" cy="4154984"/>
          </a:xfrm>
          <a:prstGeom prst="rect">
            <a:avLst/>
          </a:prstGeom>
          <a:noFill/>
        </p:spPr>
        <p:txBody>
          <a:bodyPr wrap="square">
            <a:spAutoFit/>
          </a:bodyPr>
          <a:lstStyle/>
          <a:p>
            <a:pPr marL="0" marR="0" lvl="0" indent="0" algn="just" defTabSz="457200" rtl="0" eaLnBrk="1" fontAlgn="auto" latinLnBrk="0" hangingPunct="1">
              <a:lnSpc>
                <a:spcPct val="100000"/>
              </a:lnSpc>
              <a:spcBef>
                <a:spcPts val="600"/>
              </a:spcBef>
              <a:spcAft>
                <a:spcPts val="600"/>
              </a:spcAft>
              <a:buClrTx/>
              <a:buSzTx/>
              <a:buFontTx/>
              <a:buNone/>
              <a:tabLst/>
              <a:defRPr/>
            </a:pPr>
            <a:r>
              <a:rPr kumimoji="0" lang="it-IT" sz="1800" b="0" i="0" u="none" strike="noStrike" kern="1200" cap="none" spc="0" normalizeH="0" baseline="0" noProof="0" dirty="0">
                <a:ln>
                  <a:noFill/>
                </a:ln>
                <a:solidFill>
                  <a:srgbClr val="000000"/>
                </a:solidFill>
                <a:effectLst/>
                <a:uLnTx/>
                <a:uFillTx/>
                <a:latin typeface="Trebuchet MS" panose="020B0603020202020204"/>
                <a:ea typeface="+mn-ea"/>
                <a:cs typeface="+mn-cs"/>
              </a:rPr>
              <a:t>Il contributo di € 108.000,00 viene erogato da UPI secondo le seguenti modalità:</a:t>
            </a:r>
          </a:p>
          <a:p>
            <a:pPr marL="285750" marR="0" lvl="0" indent="-285750" algn="just" defTabSz="457200" rtl="0" eaLnBrk="1" fontAlgn="auto" latinLnBrk="0" hangingPunct="1">
              <a:lnSpc>
                <a:spcPct val="100000"/>
              </a:lnSpc>
              <a:spcBef>
                <a:spcPts val="600"/>
              </a:spcBef>
              <a:spcAft>
                <a:spcPts val="600"/>
              </a:spcAft>
              <a:buClrTx/>
              <a:buSzTx/>
              <a:buFont typeface="Wingdings" panose="05000000000000000000" pitchFamily="2" charset="2"/>
              <a:buChar char="ü"/>
              <a:tabLst/>
              <a:defRPr/>
            </a:pPr>
            <a:r>
              <a:rPr kumimoji="0" lang="it-IT" sz="1800" b="0" i="0" u="none" strike="noStrike" kern="1200" cap="none" spc="0" normalizeH="0" baseline="0" noProof="0" dirty="0">
                <a:ln>
                  <a:noFill/>
                </a:ln>
                <a:solidFill>
                  <a:srgbClr val="000000"/>
                </a:solidFill>
                <a:effectLst/>
                <a:uLnTx/>
                <a:uFillTx/>
                <a:latin typeface="Trebuchet MS" panose="020B0603020202020204"/>
                <a:ea typeface="+mn-ea"/>
                <a:cs typeface="+mn-cs"/>
              </a:rPr>
              <a:t>Prima quota pari al 30% (entro 30 gg): dietro formale richiesta di pagamento e dichiarazione di avvio attività;</a:t>
            </a:r>
          </a:p>
          <a:p>
            <a:pPr marL="285750" marR="0" lvl="0" indent="-285750" algn="just" defTabSz="457200" rtl="0" eaLnBrk="1" fontAlgn="auto" latinLnBrk="0" hangingPunct="1">
              <a:lnSpc>
                <a:spcPct val="100000"/>
              </a:lnSpc>
              <a:spcBef>
                <a:spcPts val="600"/>
              </a:spcBef>
              <a:spcAft>
                <a:spcPts val="600"/>
              </a:spcAft>
              <a:buClrTx/>
              <a:buSzTx/>
              <a:buFont typeface="Wingdings" panose="05000000000000000000" pitchFamily="2" charset="2"/>
              <a:buChar char="ü"/>
              <a:tabLst/>
              <a:defRPr/>
            </a:pPr>
            <a:r>
              <a:rPr kumimoji="0" lang="it-IT" sz="1800" b="0" i="0" u="none" strike="noStrike" kern="1200" cap="none" spc="0" normalizeH="0" baseline="0" noProof="0" dirty="0">
                <a:ln>
                  <a:noFill/>
                </a:ln>
                <a:solidFill>
                  <a:srgbClr val="000000"/>
                </a:solidFill>
                <a:effectLst/>
                <a:uLnTx/>
                <a:uFillTx/>
                <a:latin typeface="Trebuchet MS" panose="020B0603020202020204"/>
                <a:ea typeface="+mn-ea"/>
                <a:cs typeface="+mn-cs"/>
              </a:rPr>
              <a:t>Seconda quota pari al 30% o al 60% (entro 30 gg): dietro formale richiesta di pagamento e presentazione della rendicontazione intermedia attestante spese per un valore pari al 30% o al 60% del contributo con la relativa documentazione giustificativa e della relazione attività;</a:t>
            </a:r>
          </a:p>
          <a:p>
            <a:pPr marL="285750" marR="0" lvl="0" indent="-285750" algn="just" defTabSz="457200" rtl="0" eaLnBrk="1" fontAlgn="auto" latinLnBrk="0" hangingPunct="1">
              <a:lnSpc>
                <a:spcPct val="100000"/>
              </a:lnSpc>
              <a:spcBef>
                <a:spcPts val="600"/>
              </a:spcBef>
              <a:spcAft>
                <a:spcPts val="600"/>
              </a:spcAft>
              <a:buClrTx/>
              <a:buSzTx/>
              <a:buFont typeface="Wingdings" panose="05000000000000000000" pitchFamily="2" charset="2"/>
              <a:buChar char="ü"/>
              <a:tabLst/>
              <a:defRPr/>
            </a:pPr>
            <a:r>
              <a:rPr kumimoji="0" lang="it-IT" sz="1800" b="0" i="0" u="none" strike="noStrike" kern="1200" cap="none" spc="0" normalizeH="0" baseline="0" noProof="0" dirty="0">
                <a:ln>
                  <a:noFill/>
                </a:ln>
                <a:solidFill>
                  <a:srgbClr val="000000"/>
                </a:solidFill>
                <a:effectLst/>
                <a:uLnTx/>
                <a:uFillTx/>
                <a:latin typeface="Trebuchet MS" panose="020B0603020202020204"/>
                <a:ea typeface="+mn-ea"/>
                <a:cs typeface="+mn-cs"/>
              </a:rPr>
              <a:t>Terza quota a saldo pari al 40% o al 10% (entro 30 gg): dietro formale richiesta di pagamento e presentazione della rendicontazione finale con la relativa documentazione giustificativa e della relazione attività.</a:t>
            </a:r>
          </a:p>
        </p:txBody>
      </p:sp>
    </p:spTree>
    <p:extLst>
      <p:ext uri="{BB962C8B-B14F-4D97-AF65-F5344CB8AC3E}">
        <p14:creationId xmlns:p14="http://schemas.microsoft.com/office/powerpoint/2010/main" val="1904956226"/>
      </p:ext>
    </p:extLst>
  </p:cSld>
  <p:clrMapOvr>
    <a:masterClrMapping/>
  </p:clrMapOvr>
  <p:transition spd="slow">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A6D507-944D-BB8C-6568-42BA4234FBB5}"/>
            </a:ext>
          </a:extLst>
        </p:cNvPr>
        <p:cNvGrpSpPr/>
        <p:nvPr/>
      </p:nvGrpSpPr>
      <p:grpSpPr>
        <a:xfrm>
          <a:off x="0" y="0"/>
          <a:ext cx="0" cy="0"/>
          <a:chOff x="0" y="0"/>
          <a:chExt cx="0" cy="0"/>
        </a:xfrm>
      </p:grpSpPr>
      <p:sp>
        <p:nvSpPr>
          <p:cNvPr id="13314" name="Google Shape;35;p1">
            <a:extLst>
              <a:ext uri="{FF2B5EF4-FFF2-40B4-BE49-F238E27FC236}">
                <a16:creationId xmlns:a16="http://schemas.microsoft.com/office/drawing/2014/main" id="{65796368-CF12-D19D-9798-0956150D0945}"/>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27</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56EA458E-BCC3-30A8-7FEA-717B9DCB0BA3}"/>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pic>
        <p:nvPicPr>
          <p:cNvPr id="9" name="image1.png">
            <a:extLst>
              <a:ext uri="{FF2B5EF4-FFF2-40B4-BE49-F238E27FC236}">
                <a16:creationId xmlns:a16="http://schemas.microsoft.com/office/drawing/2014/main" id="{7842E369-BA8E-638E-9A56-03759DEB00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986" y="145706"/>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 name="Immagine 9">
            <a:extLst>
              <a:ext uri="{FF2B5EF4-FFF2-40B4-BE49-F238E27FC236}">
                <a16:creationId xmlns:a16="http://schemas.microsoft.com/office/drawing/2014/main" id="{7ABCBEF9-324E-E0B0-1D42-2A2B50360F4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40905" y="101652"/>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CasellaDiTesto 1">
            <a:extLst>
              <a:ext uri="{FF2B5EF4-FFF2-40B4-BE49-F238E27FC236}">
                <a16:creationId xmlns:a16="http://schemas.microsoft.com/office/drawing/2014/main" id="{346E42A3-0A73-1A24-8AEA-CEAD0B58B3D3}"/>
              </a:ext>
            </a:extLst>
          </p:cNvPr>
          <p:cNvSpPr txBox="1">
            <a:spLocks noChangeArrowheads="1"/>
          </p:cNvSpPr>
          <p:nvPr/>
        </p:nvSpPr>
        <p:spPr bwMode="auto">
          <a:xfrm>
            <a:off x="1835695" y="182258"/>
            <a:ext cx="4680521"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
        <p:nvSpPr>
          <p:cNvPr id="7" name="CasellaDiTesto 6">
            <a:extLst>
              <a:ext uri="{FF2B5EF4-FFF2-40B4-BE49-F238E27FC236}">
                <a16:creationId xmlns:a16="http://schemas.microsoft.com/office/drawing/2014/main" id="{C800CEF0-692A-5610-C081-5651BC7FE610}"/>
              </a:ext>
            </a:extLst>
          </p:cNvPr>
          <p:cNvSpPr txBox="1"/>
          <p:nvPr/>
        </p:nvSpPr>
        <p:spPr>
          <a:xfrm>
            <a:off x="1113651" y="1178741"/>
            <a:ext cx="7253940" cy="835806"/>
          </a:xfrm>
          <a:prstGeom prst="rect">
            <a:avLst/>
          </a:prstGeom>
          <a:noFill/>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defRPr/>
            </a:pPr>
            <a:endParaRPr kumimoji="0" lang="it-IT" sz="2000" b="1" i="0" u="none" strike="noStrike" kern="100" cap="none" spc="0" normalizeH="0" baseline="0" noProof="0" dirty="0">
              <a:ln>
                <a:noFill/>
              </a:ln>
              <a:solidFill>
                <a:srgbClr val="222222"/>
              </a:solidFill>
              <a:effectLst/>
              <a:uLnTx/>
              <a:uFillTx/>
              <a:latin typeface="Tahoma" panose="020B0604030504040204" pitchFamily="34" charset="0"/>
              <a:ea typeface="Calibri" panose="020F0502020204030204" pitchFamily="34" charset="0"/>
              <a:cs typeface="Times New Roman" panose="02020603050405020304" pitchFamily="18" charset="0"/>
            </a:endParaRPr>
          </a:p>
          <a:p>
            <a:pPr marL="0" marR="0" lvl="0" indent="0" algn="ctr" defTabSz="457200" rtl="0" eaLnBrk="1" fontAlgn="auto" latinLnBrk="0" hangingPunct="1">
              <a:lnSpc>
                <a:spcPct val="107000"/>
              </a:lnSpc>
              <a:spcBef>
                <a:spcPts val="0"/>
              </a:spcBef>
              <a:spcAft>
                <a:spcPts val="800"/>
              </a:spcAft>
              <a:buClrTx/>
              <a:buSzTx/>
              <a:buFontTx/>
              <a:buNone/>
              <a:tabLst/>
              <a:defRPr/>
            </a:pPr>
            <a:r>
              <a:rPr lang="it-IT" sz="2000" b="1" kern="100" dirty="0">
                <a:solidFill>
                  <a:srgbClr val="222222"/>
                </a:solidFill>
                <a:latin typeface="Tahoma" panose="020B0604030504040204" pitchFamily="34" charset="0"/>
                <a:ea typeface="Calibri" panose="020F0502020204030204" pitchFamily="34" charset="0"/>
                <a:cs typeface="Times New Roman" panose="02020603050405020304" pitchFamily="18" charset="0"/>
              </a:rPr>
              <a:t>EROGAZIONE DEL CONTRIBUTO UPI (2/2)</a:t>
            </a:r>
            <a:endParaRPr kumimoji="0" lang="it-IT"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5" name="CasellaDiTesto 4">
            <a:extLst>
              <a:ext uri="{FF2B5EF4-FFF2-40B4-BE49-F238E27FC236}">
                <a16:creationId xmlns:a16="http://schemas.microsoft.com/office/drawing/2014/main" id="{6DF78B2D-CAFF-628F-5FC7-8933B4EB4A48}"/>
              </a:ext>
            </a:extLst>
          </p:cNvPr>
          <p:cNvSpPr txBox="1"/>
          <p:nvPr/>
        </p:nvSpPr>
        <p:spPr>
          <a:xfrm>
            <a:off x="753610" y="2132856"/>
            <a:ext cx="7253940" cy="3754874"/>
          </a:xfrm>
          <a:prstGeom prst="rect">
            <a:avLst/>
          </a:prstGeom>
          <a:noFill/>
        </p:spPr>
        <p:txBody>
          <a:bodyPr wrap="square">
            <a:spAutoFit/>
          </a:bodyPr>
          <a:lstStyle/>
          <a:p>
            <a:pPr algn="just">
              <a:spcBef>
                <a:spcPts val="600"/>
              </a:spcBef>
              <a:spcAft>
                <a:spcPts val="600"/>
              </a:spcAft>
            </a:pPr>
            <a:r>
              <a:rPr lang="it-IT" dirty="0"/>
              <a:t>L’UPI può disporre la revoca totale o parziale del contributo concesso nei seguenti casi:</a:t>
            </a:r>
          </a:p>
          <a:p>
            <a:pPr algn="just">
              <a:spcBef>
                <a:spcPts val="600"/>
              </a:spcBef>
              <a:spcAft>
                <a:spcPts val="600"/>
              </a:spcAft>
            </a:pPr>
            <a:r>
              <a:rPr lang="it-IT" dirty="0"/>
              <a:t>1)	mancata ottemperanza agli adempimenti di rendicontazione e di presentazione delle informazioni sulle attività richiesti, con le cadenze e le modalità specificate;</a:t>
            </a:r>
          </a:p>
          <a:p>
            <a:pPr algn="just">
              <a:spcBef>
                <a:spcPts val="600"/>
              </a:spcBef>
              <a:spcAft>
                <a:spcPts val="600"/>
              </a:spcAft>
            </a:pPr>
            <a:r>
              <a:rPr lang="it-IT" dirty="0"/>
              <a:t>2)	ottenimento, per le stesse spese oggetto della domanda di finanziamento, di finanziamenti erogati da amministrazioni o enti pubblici nazionali o da istituzioni comunitarie;</a:t>
            </a:r>
          </a:p>
          <a:p>
            <a:pPr algn="just">
              <a:spcBef>
                <a:spcPts val="600"/>
              </a:spcBef>
              <a:spcAft>
                <a:spcPts val="600"/>
              </a:spcAft>
            </a:pPr>
            <a:r>
              <a:rPr lang="it-IT" dirty="0"/>
              <a:t>3)	mancata realizzazione delle attività progettuali e mancato rispetto delle regole sulla visibilità;</a:t>
            </a:r>
          </a:p>
          <a:p>
            <a:pPr algn="just">
              <a:spcBef>
                <a:spcPts val="600"/>
              </a:spcBef>
              <a:spcAft>
                <a:spcPts val="600"/>
              </a:spcAft>
            </a:pPr>
            <a:r>
              <a:rPr lang="it-IT" dirty="0"/>
              <a:t>4)	minori costi sostenuti per la realizzazione delle attività progettuali.</a:t>
            </a:r>
          </a:p>
        </p:txBody>
      </p:sp>
    </p:spTree>
    <p:extLst>
      <p:ext uri="{BB962C8B-B14F-4D97-AF65-F5344CB8AC3E}">
        <p14:creationId xmlns:p14="http://schemas.microsoft.com/office/powerpoint/2010/main" val="2991430003"/>
      </p:ext>
    </p:extLst>
  </p:cSld>
  <p:clrMapOvr>
    <a:masterClrMapping/>
  </p:clrMapOvr>
  <p:transition spd="slow">
    <p:wip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D51ED4-460B-2DBD-4983-258C1E675076}"/>
            </a:ext>
          </a:extLst>
        </p:cNvPr>
        <p:cNvGrpSpPr/>
        <p:nvPr/>
      </p:nvGrpSpPr>
      <p:grpSpPr>
        <a:xfrm>
          <a:off x="0" y="0"/>
          <a:ext cx="0" cy="0"/>
          <a:chOff x="0" y="0"/>
          <a:chExt cx="0" cy="0"/>
        </a:xfrm>
      </p:grpSpPr>
      <p:sp>
        <p:nvSpPr>
          <p:cNvPr id="13314" name="Google Shape;35;p1">
            <a:extLst>
              <a:ext uri="{FF2B5EF4-FFF2-40B4-BE49-F238E27FC236}">
                <a16:creationId xmlns:a16="http://schemas.microsoft.com/office/drawing/2014/main" id="{B9060E2C-66DE-EE40-46BD-6739F2C862D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28</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7F31D113-B1A8-2E61-D388-523D3777CC29}"/>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pic>
        <p:nvPicPr>
          <p:cNvPr id="9" name="image1.png">
            <a:extLst>
              <a:ext uri="{FF2B5EF4-FFF2-40B4-BE49-F238E27FC236}">
                <a16:creationId xmlns:a16="http://schemas.microsoft.com/office/drawing/2014/main" id="{582EEC18-5BB8-C34D-D1E6-8CA38149E3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986" y="145706"/>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 name="Immagine 9">
            <a:extLst>
              <a:ext uri="{FF2B5EF4-FFF2-40B4-BE49-F238E27FC236}">
                <a16:creationId xmlns:a16="http://schemas.microsoft.com/office/drawing/2014/main" id="{9E1A5F0E-AE61-7BBF-E7A0-433000A429D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40905" y="101652"/>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CasellaDiTesto 1">
            <a:extLst>
              <a:ext uri="{FF2B5EF4-FFF2-40B4-BE49-F238E27FC236}">
                <a16:creationId xmlns:a16="http://schemas.microsoft.com/office/drawing/2014/main" id="{85F9C7E2-56F3-F0DA-BF4E-B09082C7C84A}"/>
              </a:ext>
            </a:extLst>
          </p:cNvPr>
          <p:cNvSpPr txBox="1">
            <a:spLocks noChangeArrowheads="1"/>
          </p:cNvSpPr>
          <p:nvPr/>
        </p:nvSpPr>
        <p:spPr bwMode="auto">
          <a:xfrm>
            <a:off x="1835695" y="182258"/>
            <a:ext cx="4680521"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
        <p:nvSpPr>
          <p:cNvPr id="7" name="CasellaDiTesto 6">
            <a:extLst>
              <a:ext uri="{FF2B5EF4-FFF2-40B4-BE49-F238E27FC236}">
                <a16:creationId xmlns:a16="http://schemas.microsoft.com/office/drawing/2014/main" id="{2B3BD997-856E-B53A-3601-B543D478182A}"/>
              </a:ext>
            </a:extLst>
          </p:cNvPr>
          <p:cNvSpPr txBox="1"/>
          <p:nvPr/>
        </p:nvSpPr>
        <p:spPr>
          <a:xfrm>
            <a:off x="1187624" y="1124744"/>
            <a:ext cx="7179967" cy="835806"/>
          </a:xfrm>
          <a:prstGeom prst="rect">
            <a:avLst/>
          </a:prstGeom>
          <a:noFill/>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defRPr/>
            </a:pPr>
            <a:endParaRPr kumimoji="0" lang="it-IT" sz="2000" b="1" i="0" u="none" strike="noStrike" kern="100" cap="none" spc="0" normalizeH="0" baseline="0" noProof="0" dirty="0">
              <a:ln>
                <a:noFill/>
              </a:ln>
              <a:solidFill>
                <a:srgbClr val="222222"/>
              </a:solidFill>
              <a:effectLst/>
              <a:uLnTx/>
              <a:uFillTx/>
              <a:latin typeface="Tahoma" panose="020B0604030504040204" pitchFamily="34" charset="0"/>
              <a:ea typeface="Calibri" panose="020F0502020204030204" pitchFamily="34" charset="0"/>
              <a:cs typeface="Times New Roman" panose="02020603050405020304" pitchFamily="18" charset="0"/>
            </a:endParaRPr>
          </a:p>
          <a:p>
            <a:pPr marL="0" marR="0" lvl="0" indent="0" algn="ctr" defTabSz="457200" rtl="0" eaLnBrk="1" fontAlgn="auto" latinLnBrk="0" hangingPunct="1">
              <a:lnSpc>
                <a:spcPct val="107000"/>
              </a:lnSpc>
              <a:spcBef>
                <a:spcPts val="0"/>
              </a:spcBef>
              <a:spcAft>
                <a:spcPts val="800"/>
              </a:spcAft>
              <a:buClrTx/>
              <a:buSzTx/>
              <a:buFontTx/>
              <a:buNone/>
              <a:tabLst/>
              <a:defRPr/>
            </a:pPr>
            <a:r>
              <a:rPr kumimoji="0" lang="it-IT" sz="2000" b="1" i="0" u="none" strike="noStrike" kern="100" cap="none" spc="0" normalizeH="0" baseline="0" noProof="0" dirty="0">
                <a:ln>
                  <a:noFill/>
                </a:ln>
                <a:solidFill>
                  <a:srgbClr val="222222"/>
                </a:solidFill>
                <a:effectLst/>
                <a:uLnTx/>
                <a:uFillTx/>
                <a:latin typeface="Tahoma" panose="020B0604030504040204" pitchFamily="34" charset="0"/>
                <a:ea typeface="Calibri" panose="020F0502020204030204" pitchFamily="34" charset="0"/>
                <a:cs typeface="Times New Roman" panose="02020603050405020304" pitchFamily="18" charset="0"/>
              </a:rPr>
              <a:t>CODICE UNIVOCO DI PROGETTO (CUP)</a:t>
            </a:r>
            <a:endParaRPr kumimoji="0" lang="it-IT"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5" name="CasellaDiTesto 4">
            <a:extLst>
              <a:ext uri="{FF2B5EF4-FFF2-40B4-BE49-F238E27FC236}">
                <a16:creationId xmlns:a16="http://schemas.microsoft.com/office/drawing/2014/main" id="{1BBCE521-4CA5-3E05-E603-46A5535D8F1E}"/>
              </a:ext>
            </a:extLst>
          </p:cNvPr>
          <p:cNvSpPr txBox="1"/>
          <p:nvPr/>
        </p:nvSpPr>
        <p:spPr>
          <a:xfrm>
            <a:off x="827582" y="2204864"/>
            <a:ext cx="7179967" cy="2308324"/>
          </a:xfrm>
          <a:prstGeom prst="rect">
            <a:avLst/>
          </a:prstGeom>
          <a:noFill/>
        </p:spPr>
        <p:txBody>
          <a:bodyPr wrap="square">
            <a:spAutoFit/>
          </a:bodyPr>
          <a:lstStyle/>
          <a:p>
            <a:pPr algn="just">
              <a:spcBef>
                <a:spcPts val="600"/>
              </a:spcBef>
              <a:spcAft>
                <a:spcPts val="600"/>
              </a:spcAft>
            </a:pPr>
            <a:r>
              <a:rPr lang="it-IT" sz="2400" dirty="0"/>
              <a:t>Al fine di assicurare la necessaria tracciabilità delle risorse, in fase di avvio del Progetto, la Provincia capofila dovrà fare richiesta del CUP che successivamente dovrà comunicare a tutti i partner di Progetto. </a:t>
            </a:r>
            <a:r>
              <a:rPr lang="it-IT" sz="2400" u="sng" dirty="0"/>
              <a:t>Il CUP dovrà essere indicato su tutti i documenti amministrativi del Progetto.</a:t>
            </a:r>
          </a:p>
        </p:txBody>
      </p:sp>
    </p:spTree>
    <p:extLst>
      <p:ext uri="{BB962C8B-B14F-4D97-AF65-F5344CB8AC3E}">
        <p14:creationId xmlns:p14="http://schemas.microsoft.com/office/powerpoint/2010/main" val="4067041100"/>
      </p:ext>
    </p:extLst>
  </p:cSld>
  <p:clrMapOvr>
    <a:masterClrMapping/>
  </p:clrMapOvr>
  <p:transition spd="slow">
    <p:wip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72D7EE-B193-C8FC-AC42-CB77067E0FD2}"/>
            </a:ext>
          </a:extLst>
        </p:cNvPr>
        <p:cNvGrpSpPr/>
        <p:nvPr/>
      </p:nvGrpSpPr>
      <p:grpSpPr>
        <a:xfrm>
          <a:off x="0" y="0"/>
          <a:ext cx="0" cy="0"/>
          <a:chOff x="0" y="0"/>
          <a:chExt cx="0" cy="0"/>
        </a:xfrm>
      </p:grpSpPr>
      <p:sp>
        <p:nvSpPr>
          <p:cNvPr id="13314" name="Google Shape;35;p1">
            <a:extLst>
              <a:ext uri="{FF2B5EF4-FFF2-40B4-BE49-F238E27FC236}">
                <a16:creationId xmlns:a16="http://schemas.microsoft.com/office/drawing/2014/main" id="{60E367EA-2DA4-D471-9029-EBA447D68BF0}"/>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29</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6E9BC2A1-121F-8EAF-FEFF-FD4B2CADBAAA}"/>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pic>
        <p:nvPicPr>
          <p:cNvPr id="9" name="image1.png">
            <a:extLst>
              <a:ext uri="{FF2B5EF4-FFF2-40B4-BE49-F238E27FC236}">
                <a16:creationId xmlns:a16="http://schemas.microsoft.com/office/drawing/2014/main" id="{F7DAE19D-6D0D-5FC5-1427-6316DB13F2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986" y="145706"/>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 name="Immagine 9">
            <a:extLst>
              <a:ext uri="{FF2B5EF4-FFF2-40B4-BE49-F238E27FC236}">
                <a16:creationId xmlns:a16="http://schemas.microsoft.com/office/drawing/2014/main" id="{6F86E41E-2132-E6B7-5C21-733E7537536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40905" y="101652"/>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CasellaDiTesto 1">
            <a:extLst>
              <a:ext uri="{FF2B5EF4-FFF2-40B4-BE49-F238E27FC236}">
                <a16:creationId xmlns:a16="http://schemas.microsoft.com/office/drawing/2014/main" id="{A4CFBF80-B694-01C0-552F-F21AC352FDF6}"/>
              </a:ext>
            </a:extLst>
          </p:cNvPr>
          <p:cNvSpPr txBox="1">
            <a:spLocks noChangeArrowheads="1"/>
          </p:cNvSpPr>
          <p:nvPr/>
        </p:nvSpPr>
        <p:spPr bwMode="auto">
          <a:xfrm>
            <a:off x="1835695" y="182258"/>
            <a:ext cx="4680521"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
        <p:nvSpPr>
          <p:cNvPr id="7" name="CasellaDiTesto 6">
            <a:extLst>
              <a:ext uri="{FF2B5EF4-FFF2-40B4-BE49-F238E27FC236}">
                <a16:creationId xmlns:a16="http://schemas.microsoft.com/office/drawing/2014/main" id="{E8367399-F6F4-8689-B317-864DC59DF854}"/>
              </a:ext>
            </a:extLst>
          </p:cNvPr>
          <p:cNvSpPr txBox="1"/>
          <p:nvPr/>
        </p:nvSpPr>
        <p:spPr>
          <a:xfrm>
            <a:off x="1113651" y="1052736"/>
            <a:ext cx="7253940" cy="835806"/>
          </a:xfrm>
          <a:prstGeom prst="rect">
            <a:avLst/>
          </a:prstGeom>
          <a:noFill/>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defRPr/>
            </a:pPr>
            <a:endParaRPr kumimoji="0" lang="it-IT" sz="2000" b="1" i="0" u="none" strike="noStrike" kern="100" cap="none" spc="0" normalizeH="0" baseline="0" noProof="0" dirty="0">
              <a:ln>
                <a:noFill/>
              </a:ln>
              <a:solidFill>
                <a:srgbClr val="222222"/>
              </a:solidFill>
              <a:effectLst/>
              <a:uLnTx/>
              <a:uFillTx/>
              <a:latin typeface="Tahoma" panose="020B0604030504040204" pitchFamily="34" charset="0"/>
              <a:ea typeface="Calibri" panose="020F0502020204030204" pitchFamily="34" charset="0"/>
              <a:cs typeface="Times New Roman" panose="02020603050405020304" pitchFamily="18" charset="0"/>
            </a:endParaRPr>
          </a:p>
          <a:p>
            <a:pPr marL="0" marR="0" lvl="0" indent="0" algn="ctr" defTabSz="457200" rtl="0" eaLnBrk="1" fontAlgn="auto" latinLnBrk="0" hangingPunct="1">
              <a:lnSpc>
                <a:spcPct val="107000"/>
              </a:lnSpc>
              <a:spcBef>
                <a:spcPts val="0"/>
              </a:spcBef>
              <a:spcAft>
                <a:spcPts val="800"/>
              </a:spcAft>
              <a:buClrTx/>
              <a:buSzTx/>
              <a:buFontTx/>
              <a:buNone/>
              <a:tabLst/>
              <a:defRPr/>
            </a:pPr>
            <a:r>
              <a:rPr lang="it-IT" sz="2000" b="1" kern="100" dirty="0">
                <a:solidFill>
                  <a:srgbClr val="222222"/>
                </a:solidFill>
                <a:latin typeface="Tahoma" panose="020B0604030504040204" pitchFamily="34" charset="0"/>
                <a:ea typeface="Calibri" panose="020F0502020204030204" pitchFamily="34" charset="0"/>
                <a:cs typeface="Times New Roman" panose="02020603050405020304" pitchFamily="18" charset="0"/>
              </a:rPr>
              <a:t>COFINANZIAMENTO E VALORIZZAZIONE</a:t>
            </a:r>
            <a:endParaRPr kumimoji="0" lang="it-IT"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5" name="CasellaDiTesto 4">
            <a:extLst>
              <a:ext uri="{FF2B5EF4-FFF2-40B4-BE49-F238E27FC236}">
                <a16:creationId xmlns:a16="http://schemas.microsoft.com/office/drawing/2014/main" id="{186E9C7D-6B0C-C876-8AA4-A58C99743A26}"/>
              </a:ext>
            </a:extLst>
          </p:cNvPr>
          <p:cNvSpPr txBox="1"/>
          <p:nvPr/>
        </p:nvSpPr>
        <p:spPr>
          <a:xfrm>
            <a:off x="971600" y="1888542"/>
            <a:ext cx="7471868" cy="4370427"/>
          </a:xfrm>
          <a:prstGeom prst="rect">
            <a:avLst/>
          </a:prstGeom>
          <a:noFill/>
        </p:spPr>
        <p:txBody>
          <a:bodyPr wrap="square">
            <a:spAutoFit/>
          </a:bodyPr>
          <a:lstStyle/>
          <a:p>
            <a:pPr marL="342900" marR="0" lvl="0" indent="-342900" algn="just" defTabSz="457200" rtl="0" eaLnBrk="1" fontAlgn="auto" latinLnBrk="0" hangingPunct="1">
              <a:lnSpc>
                <a:spcPct val="100000"/>
              </a:lnSpc>
              <a:spcBef>
                <a:spcPts val="600"/>
              </a:spcBef>
              <a:spcAft>
                <a:spcPts val="600"/>
              </a:spcAft>
              <a:buClrTx/>
              <a:buSzTx/>
              <a:buFont typeface="Wingdings" panose="05000000000000000000" pitchFamily="2" charset="2"/>
              <a:buChar char="ü"/>
              <a:tabLst/>
              <a:defRPr/>
            </a:pPr>
            <a:r>
              <a:rPr kumimoji="0" lang="it-IT" sz="1400" b="0" i="0" u="none" strike="noStrike" kern="1200" cap="none" spc="0" normalizeH="0" baseline="0" noProof="0" dirty="0">
                <a:ln>
                  <a:noFill/>
                </a:ln>
                <a:solidFill>
                  <a:srgbClr val="000000"/>
                </a:solidFill>
                <a:effectLst/>
                <a:uLnTx/>
                <a:uFillTx/>
                <a:latin typeface="Trebuchet MS" panose="020B0603020202020204"/>
                <a:ea typeface="+mn-ea"/>
                <a:cs typeface="+mn-cs"/>
              </a:rPr>
              <a:t>La quota di cofinanziamento deve essere pari ad almeno il </a:t>
            </a:r>
            <a:r>
              <a:rPr kumimoji="0" lang="it-IT" sz="1400" b="1" i="0" u="none" strike="noStrike" kern="1200" cap="none" spc="0" normalizeH="0" baseline="0" noProof="0" dirty="0">
                <a:ln>
                  <a:noFill/>
                </a:ln>
                <a:solidFill>
                  <a:srgbClr val="000000"/>
                </a:solidFill>
                <a:effectLst/>
                <a:uLnTx/>
                <a:uFillTx/>
                <a:latin typeface="Trebuchet MS" panose="020B0603020202020204"/>
                <a:ea typeface="+mn-ea"/>
                <a:cs typeface="+mn-cs"/>
              </a:rPr>
              <a:t>20%</a:t>
            </a:r>
            <a:r>
              <a:rPr kumimoji="0" lang="it-IT" sz="1400" b="0" i="0" u="none" strike="noStrike" kern="1200" cap="none" spc="0" normalizeH="0" baseline="0" noProof="0" dirty="0">
                <a:ln>
                  <a:noFill/>
                </a:ln>
                <a:solidFill>
                  <a:srgbClr val="000000"/>
                </a:solidFill>
                <a:effectLst/>
                <a:uLnTx/>
                <a:uFillTx/>
                <a:latin typeface="Trebuchet MS" panose="020B0603020202020204"/>
                <a:ea typeface="+mn-ea"/>
                <a:cs typeface="+mn-cs"/>
              </a:rPr>
              <a:t> del costo totale del Progetto (Esempio pratico: totale budget € 135.000,00; contributo UPI € 108.000,00; cofinanziamento € 27.000,00);</a:t>
            </a:r>
          </a:p>
          <a:p>
            <a:pPr marL="342900" marR="0" lvl="0" indent="-342900" algn="just" defTabSz="457200" rtl="0" eaLnBrk="1" fontAlgn="auto" latinLnBrk="0" hangingPunct="1">
              <a:lnSpc>
                <a:spcPct val="100000"/>
              </a:lnSpc>
              <a:spcBef>
                <a:spcPts val="600"/>
              </a:spcBef>
              <a:spcAft>
                <a:spcPts val="600"/>
              </a:spcAft>
              <a:buClrTx/>
              <a:buSzTx/>
              <a:buFont typeface="Wingdings" panose="05000000000000000000" pitchFamily="2" charset="2"/>
              <a:buChar char="ü"/>
              <a:tabLst/>
              <a:defRPr/>
            </a:pPr>
            <a:r>
              <a:rPr kumimoji="0" lang="it-IT" sz="1400" b="0" i="0" u="none" strike="noStrike" kern="1200" cap="none" spc="0" normalizeH="0" baseline="0" noProof="0" dirty="0">
                <a:ln>
                  <a:noFill/>
                </a:ln>
                <a:solidFill>
                  <a:srgbClr val="000000"/>
                </a:solidFill>
                <a:effectLst/>
                <a:uLnTx/>
                <a:uFillTx/>
                <a:latin typeface="Trebuchet MS" panose="020B0603020202020204"/>
                <a:ea typeface="+mn-ea"/>
                <a:cs typeface="+mn-cs"/>
              </a:rPr>
              <a:t>Può essere apportata in </a:t>
            </a:r>
            <a:r>
              <a:rPr kumimoji="0" lang="it-IT" sz="1400" b="1" i="0" u="none" strike="noStrike" kern="1200" cap="none" spc="0" normalizeH="0" baseline="0" noProof="0" dirty="0">
                <a:ln>
                  <a:noFill/>
                </a:ln>
                <a:solidFill>
                  <a:srgbClr val="000000"/>
                </a:solidFill>
                <a:effectLst/>
                <a:uLnTx/>
                <a:uFillTx/>
                <a:latin typeface="Trebuchet MS" panose="020B0603020202020204"/>
                <a:ea typeface="+mn-ea"/>
                <a:cs typeface="+mn-cs"/>
              </a:rPr>
              <a:t>«risorse economiche»</a:t>
            </a:r>
            <a:r>
              <a:rPr kumimoji="0" lang="it-IT" sz="1400" b="0" i="0" u="none" strike="noStrike" kern="1200" cap="none" spc="0" normalizeH="0" baseline="0" noProof="0" dirty="0">
                <a:ln>
                  <a:noFill/>
                </a:ln>
                <a:solidFill>
                  <a:srgbClr val="000000"/>
                </a:solidFill>
                <a:effectLst/>
                <a:uLnTx/>
                <a:uFillTx/>
                <a:latin typeface="Trebuchet MS" panose="020B0603020202020204"/>
                <a:ea typeface="+mn-ea"/>
                <a:cs typeface="+mn-cs"/>
              </a:rPr>
              <a:t> e può essere riferita a qualsiasi voce di spesa o in </a:t>
            </a:r>
            <a:r>
              <a:rPr kumimoji="0" lang="it-IT" sz="1400" b="1" i="0" u="none" strike="noStrike" kern="1200" cap="none" spc="0" normalizeH="0" baseline="0" noProof="0" dirty="0">
                <a:ln>
                  <a:noFill/>
                </a:ln>
                <a:solidFill>
                  <a:srgbClr val="000000"/>
                </a:solidFill>
                <a:effectLst/>
                <a:uLnTx/>
                <a:uFillTx/>
                <a:latin typeface="Trebuchet MS" panose="020B0603020202020204"/>
                <a:ea typeface="+mn-ea"/>
                <a:cs typeface="+mn-cs"/>
              </a:rPr>
              <a:t>«valorizzazione»</a:t>
            </a:r>
            <a:r>
              <a:rPr kumimoji="0" lang="it-IT" sz="1400" b="0" i="0" u="none" strike="noStrike" kern="1200" cap="none" spc="0" normalizeH="0" baseline="0" noProof="0" dirty="0">
                <a:ln>
                  <a:noFill/>
                </a:ln>
                <a:solidFill>
                  <a:srgbClr val="000000"/>
                </a:solidFill>
                <a:effectLst/>
                <a:uLnTx/>
                <a:uFillTx/>
                <a:latin typeface="Trebuchet MS" panose="020B0603020202020204"/>
                <a:ea typeface="+mn-ea"/>
                <a:cs typeface="+mn-cs"/>
              </a:rPr>
              <a:t>;</a:t>
            </a:r>
          </a:p>
          <a:p>
            <a:pPr marL="342900" indent="-342900" algn="just">
              <a:spcBef>
                <a:spcPts val="600"/>
              </a:spcBef>
              <a:spcAft>
                <a:spcPts val="600"/>
              </a:spcAft>
              <a:buFont typeface="Wingdings" panose="05000000000000000000" pitchFamily="2" charset="2"/>
              <a:buChar char="ü"/>
              <a:defRPr/>
            </a:pPr>
            <a:r>
              <a:rPr lang="it-IT" sz="1400" dirty="0">
                <a:solidFill>
                  <a:srgbClr val="000000"/>
                </a:solidFill>
                <a:latin typeface="Trebuchet MS" panose="020B0603020202020204"/>
              </a:rPr>
              <a:t>La valorizzazione è intesa come valore economico corrispondente alla stima della spesa del personale volontario. La valorizzazione del costo del volontario è effettuata attraverso l’utilizzo delle unità di costo standard (€ 131,00 per giornata/€ 16,37 per ora) e documentabile attraverso time </a:t>
            </a:r>
            <a:r>
              <a:rPr lang="it-IT" sz="1400" dirty="0" err="1">
                <a:solidFill>
                  <a:srgbClr val="000000"/>
                </a:solidFill>
                <a:latin typeface="Trebuchet MS" panose="020B0603020202020204"/>
              </a:rPr>
              <a:t>sheet</a:t>
            </a:r>
            <a:r>
              <a:rPr lang="it-IT" sz="1400" dirty="0">
                <a:solidFill>
                  <a:srgbClr val="000000"/>
                </a:solidFill>
                <a:latin typeface="Trebuchet MS" panose="020B0603020202020204"/>
              </a:rPr>
              <a:t> riepilogativi delle ore svolte da ogni volontario per il Progetto. L’attività del personale volontario non potrà essere retribuita.</a:t>
            </a:r>
          </a:p>
          <a:p>
            <a:pPr marL="342900" indent="-342900" algn="just">
              <a:spcBef>
                <a:spcPts val="600"/>
              </a:spcBef>
              <a:spcAft>
                <a:spcPts val="600"/>
              </a:spcAft>
              <a:buFont typeface="Wingdings" panose="05000000000000000000" pitchFamily="2" charset="2"/>
              <a:buChar char="ü"/>
              <a:defRPr/>
            </a:pPr>
            <a:r>
              <a:rPr lang="it-IT" sz="1400" u="sng" dirty="0">
                <a:solidFill>
                  <a:srgbClr val="000000"/>
                </a:solidFill>
                <a:latin typeface="Trebuchet MS" panose="020B0603020202020204"/>
              </a:rPr>
              <a:t>Al cofinanziamento possono partecipare anche gli Sponsor che non gestiscono quote di budget né ricevono quote di contributo ma partecipano al Progetto esclusivamente con risorse finanziarie e gli Associati che non ricevono quote di contributo ma possono gestire quote di budget partecipando al cofinanziamento con spese del proprio personale dipendente oppure con le spese generali oppure in valorizzazione.</a:t>
            </a:r>
          </a:p>
          <a:p>
            <a:pPr marL="342900" marR="0" lvl="0" indent="-342900" algn="just" defTabSz="457200" rtl="0" eaLnBrk="1" fontAlgn="auto" latinLnBrk="0" hangingPunct="1">
              <a:lnSpc>
                <a:spcPct val="100000"/>
              </a:lnSpc>
              <a:spcBef>
                <a:spcPts val="600"/>
              </a:spcBef>
              <a:spcAft>
                <a:spcPts val="600"/>
              </a:spcAft>
              <a:buClrTx/>
              <a:buSzTx/>
              <a:buFont typeface="Wingdings" panose="05000000000000000000" pitchFamily="2" charset="2"/>
              <a:buChar char="ü"/>
              <a:tabLst/>
              <a:defRPr/>
            </a:pPr>
            <a:r>
              <a:rPr kumimoji="0" lang="it-IT" sz="1400" b="0" i="0" u="sng" strike="noStrike" kern="1200" cap="none" spc="0" normalizeH="0" baseline="0" noProof="0" dirty="0">
                <a:ln>
                  <a:noFill/>
                </a:ln>
                <a:solidFill>
                  <a:srgbClr val="000000"/>
                </a:solidFill>
                <a:effectLst/>
                <a:uLnTx/>
                <a:uFillTx/>
                <a:latin typeface="Trebuchet MS" panose="020B0603020202020204"/>
                <a:ea typeface="+mn-ea"/>
                <a:cs typeface="+mn-cs"/>
              </a:rPr>
              <a:t>Ogni partner di progetto deve apportare una quota di cofinanziamento anche minima.</a:t>
            </a:r>
          </a:p>
        </p:txBody>
      </p:sp>
    </p:spTree>
    <p:extLst>
      <p:ext uri="{BB962C8B-B14F-4D97-AF65-F5344CB8AC3E}">
        <p14:creationId xmlns:p14="http://schemas.microsoft.com/office/powerpoint/2010/main" val="3587914826"/>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3</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pic>
        <p:nvPicPr>
          <p:cNvPr id="13" name="image1.png">
            <a:extLst>
              <a:ext uri="{FF2B5EF4-FFF2-40B4-BE49-F238E27FC236}">
                <a16:creationId xmlns:a16="http://schemas.microsoft.com/office/drawing/2014/main" id="{A41DA658-A5D0-0E5E-9415-4DCA1CAEF2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015" y="350362"/>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5" name="Immagine 9">
            <a:extLst>
              <a:ext uri="{FF2B5EF4-FFF2-40B4-BE49-F238E27FC236}">
                <a16:creationId xmlns:a16="http://schemas.microsoft.com/office/drawing/2014/main" id="{D77D9078-28FA-336B-B307-E0E334A6FE7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04248" y="241800"/>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6" name="CasellaDiTesto 1">
            <a:extLst>
              <a:ext uri="{FF2B5EF4-FFF2-40B4-BE49-F238E27FC236}">
                <a16:creationId xmlns:a16="http://schemas.microsoft.com/office/drawing/2014/main" id="{38435E51-D654-1312-AD57-BDC6B7651053}"/>
              </a:ext>
            </a:extLst>
          </p:cNvPr>
          <p:cNvSpPr txBox="1">
            <a:spLocks noChangeArrowheads="1"/>
          </p:cNvSpPr>
          <p:nvPr/>
        </p:nvSpPr>
        <p:spPr bwMode="auto">
          <a:xfrm>
            <a:off x="467544" y="1324244"/>
            <a:ext cx="8127579"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LE INIZIATIVE UPI</a:t>
            </a:r>
          </a:p>
        </p:txBody>
      </p:sp>
      <p:sp>
        <p:nvSpPr>
          <p:cNvPr id="2" name="Rettangolo 1">
            <a:extLst>
              <a:ext uri="{FF2B5EF4-FFF2-40B4-BE49-F238E27FC236}">
                <a16:creationId xmlns:a16="http://schemas.microsoft.com/office/drawing/2014/main" id="{72FB1A68-1280-FBA4-6125-7D12572C7F96}"/>
              </a:ext>
            </a:extLst>
          </p:cNvPr>
          <p:cNvSpPr/>
          <p:nvPr/>
        </p:nvSpPr>
        <p:spPr>
          <a:xfrm>
            <a:off x="683568" y="2420888"/>
            <a:ext cx="3600400" cy="252809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solidFill>
                  <a:srgbClr val="FF0000"/>
                </a:solidFill>
              </a:rPr>
              <a:t>APG 2019</a:t>
            </a:r>
          </a:p>
          <a:p>
            <a:pPr algn="ctr"/>
            <a:r>
              <a:rPr lang="it-IT" b="1" dirty="0">
                <a:solidFill>
                  <a:srgbClr val="FF0000"/>
                </a:solidFill>
              </a:rPr>
              <a:t>APG 2020</a:t>
            </a:r>
          </a:p>
          <a:p>
            <a:pPr algn="ctr"/>
            <a:r>
              <a:rPr lang="it-IT" b="1" dirty="0">
                <a:solidFill>
                  <a:srgbClr val="FF0000"/>
                </a:solidFill>
              </a:rPr>
              <a:t>APG 2021</a:t>
            </a:r>
          </a:p>
          <a:p>
            <a:pPr algn="ctr"/>
            <a:endParaRPr lang="it-IT" b="1" dirty="0">
              <a:solidFill>
                <a:srgbClr val="FF0000"/>
              </a:solidFill>
            </a:endParaRPr>
          </a:p>
          <a:p>
            <a:pPr algn="ctr"/>
            <a:r>
              <a:rPr lang="it-IT" b="1" dirty="0">
                <a:solidFill>
                  <a:srgbClr val="FF0000"/>
                </a:solidFill>
              </a:rPr>
              <a:t>GAME UPI</a:t>
            </a:r>
          </a:p>
          <a:p>
            <a:pPr algn="ctr"/>
            <a:endParaRPr lang="it-IT" b="1" dirty="0">
              <a:solidFill>
                <a:srgbClr val="FF0000"/>
              </a:solidFill>
            </a:endParaRPr>
          </a:p>
          <a:p>
            <a:pPr algn="ctr"/>
            <a:r>
              <a:rPr lang="it-IT" b="1" dirty="0">
                <a:solidFill>
                  <a:srgbClr val="FF0000"/>
                </a:solidFill>
              </a:rPr>
              <a:t>GAME UPI 2.0</a:t>
            </a:r>
          </a:p>
        </p:txBody>
      </p:sp>
      <p:sp>
        <p:nvSpPr>
          <p:cNvPr id="3" name="Rettangolo 2">
            <a:extLst>
              <a:ext uri="{FF2B5EF4-FFF2-40B4-BE49-F238E27FC236}">
                <a16:creationId xmlns:a16="http://schemas.microsoft.com/office/drawing/2014/main" id="{21523091-E580-B039-42DA-6C9C8D59013E}"/>
              </a:ext>
            </a:extLst>
          </p:cNvPr>
          <p:cNvSpPr/>
          <p:nvPr/>
        </p:nvSpPr>
        <p:spPr>
          <a:xfrm>
            <a:off x="4497459" y="2420888"/>
            <a:ext cx="3600400" cy="252809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solidFill>
                  <a:srgbClr val="0070C0"/>
                </a:solidFill>
              </a:rPr>
              <a:t>ACCORDO 19/07/2019</a:t>
            </a:r>
          </a:p>
          <a:p>
            <a:pPr algn="ctr"/>
            <a:r>
              <a:rPr lang="it-IT" b="1" dirty="0">
                <a:solidFill>
                  <a:srgbClr val="0070C0"/>
                </a:solidFill>
              </a:rPr>
              <a:t>ACCORDO 12/10/2020</a:t>
            </a:r>
          </a:p>
          <a:p>
            <a:pPr algn="ctr"/>
            <a:r>
              <a:rPr lang="it-IT" b="1" dirty="0">
                <a:solidFill>
                  <a:srgbClr val="0070C0"/>
                </a:solidFill>
              </a:rPr>
              <a:t>ACCORDO 9/12/2021 e Incremento con ACCORDO 11/04/2022</a:t>
            </a:r>
          </a:p>
          <a:p>
            <a:pPr algn="ctr"/>
            <a:endParaRPr lang="it-IT" b="1" dirty="0">
              <a:solidFill>
                <a:srgbClr val="0070C0"/>
              </a:solidFill>
            </a:endParaRPr>
          </a:p>
          <a:p>
            <a:pPr algn="ctr"/>
            <a:r>
              <a:rPr lang="it-IT" b="1" dirty="0">
                <a:solidFill>
                  <a:srgbClr val="0070C0"/>
                </a:solidFill>
              </a:rPr>
              <a:t>ACCORDO 4/05/2023</a:t>
            </a:r>
          </a:p>
          <a:p>
            <a:pPr algn="ctr"/>
            <a:endParaRPr lang="it-IT" b="1" dirty="0">
              <a:solidFill>
                <a:srgbClr val="0070C0"/>
              </a:solidFill>
            </a:endParaRPr>
          </a:p>
          <a:p>
            <a:pPr algn="ctr"/>
            <a:r>
              <a:rPr lang="it-IT" b="1" dirty="0">
                <a:solidFill>
                  <a:srgbClr val="0070C0"/>
                </a:solidFill>
              </a:rPr>
              <a:t>ACCORDO 12/06/2024</a:t>
            </a:r>
          </a:p>
        </p:txBody>
      </p:sp>
      <p:sp>
        <p:nvSpPr>
          <p:cNvPr id="4" name="Rettangolo 3">
            <a:extLst>
              <a:ext uri="{FF2B5EF4-FFF2-40B4-BE49-F238E27FC236}">
                <a16:creationId xmlns:a16="http://schemas.microsoft.com/office/drawing/2014/main" id="{8E7C0BC9-8262-E7D2-4726-4B51523E0403}"/>
              </a:ext>
            </a:extLst>
          </p:cNvPr>
          <p:cNvSpPr/>
          <p:nvPr/>
        </p:nvSpPr>
        <p:spPr>
          <a:xfrm>
            <a:off x="938015" y="5157192"/>
            <a:ext cx="7522417" cy="100811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400" b="1" dirty="0">
                <a:solidFill>
                  <a:schemeClr val="tx1"/>
                </a:solidFill>
              </a:rPr>
              <a:t>103 PROGETTI COFINANZIATI FINO AL 2022 </a:t>
            </a:r>
          </a:p>
        </p:txBody>
      </p:sp>
    </p:spTree>
    <p:extLst>
      <p:ext uri="{BB962C8B-B14F-4D97-AF65-F5344CB8AC3E}">
        <p14:creationId xmlns:p14="http://schemas.microsoft.com/office/powerpoint/2010/main" val="3069142226"/>
      </p:ext>
    </p:extLst>
  </p:cSld>
  <p:clrMapOvr>
    <a:masterClrMapping/>
  </p:clrMapOvr>
  <p:transition spd="slow">
    <p:wip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F8ED71-4187-0218-B524-B514D2555FAF}"/>
            </a:ext>
          </a:extLst>
        </p:cNvPr>
        <p:cNvGrpSpPr/>
        <p:nvPr/>
      </p:nvGrpSpPr>
      <p:grpSpPr>
        <a:xfrm>
          <a:off x="0" y="0"/>
          <a:ext cx="0" cy="0"/>
          <a:chOff x="0" y="0"/>
          <a:chExt cx="0" cy="0"/>
        </a:xfrm>
      </p:grpSpPr>
      <p:sp>
        <p:nvSpPr>
          <p:cNvPr id="13314" name="Google Shape;35;p1">
            <a:extLst>
              <a:ext uri="{FF2B5EF4-FFF2-40B4-BE49-F238E27FC236}">
                <a16:creationId xmlns:a16="http://schemas.microsoft.com/office/drawing/2014/main" id="{C6BAED30-500A-C4D5-E64F-D9110AC89C79}"/>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30</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95EC2739-05DF-F43A-CCDF-BF1F7CF135A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pic>
        <p:nvPicPr>
          <p:cNvPr id="9" name="image1.png">
            <a:extLst>
              <a:ext uri="{FF2B5EF4-FFF2-40B4-BE49-F238E27FC236}">
                <a16:creationId xmlns:a16="http://schemas.microsoft.com/office/drawing/2014/main" id="{ABBE16C9-C3C0-9406-984C-3816C410F6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986" y="145706"/>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 name="Immagine 9">
            <a:extLst>
              <a:ext uri="{FF2B5EF4-FFF2-40B4-BE49-F238E27FC236}">
                <a16:creationId xmlns:a16="http://schemas.microsoft.com/office/drawing/2014/main" id="{09B3EDE8-BDB1-0EB3-46E8-9EBEBE5E3CD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40905" y="101652"/>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CasellaDiTesto 1">
            <a:extLst>
              <a:ext uri="{FF2B5EF4-FFF2-40B4-BE49-F238E27FC236}">
                <a16:creationId xmlns:a16="http://schemas.microsoft.com/office/drawing/2014/main" id="{78B3D23D-8F17-2EEA-72FC-3D43589F6179}"/>
              </a:ext>
            </a:extLst>
          </p:cNvPr>
          <p:cNvSpPr txBox="1">
            <a:spLocks noChangeArrowheads="1"/>
          </p:cNvSpPr>
          <p:nvPr/>
        </p:nvSpPr>
        <p:spPr bwMode="auto">
          <a:xfrm>
            <a:off x="1835695" y="182258"/>
            <a:ext cx="4680521"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
        <p:nvSpPr>
          <p:cNvPr id="7" name="CasellaDiTesto 6">
            <a:extLst>
              <a:ext uri="{FF2B5EF4-FFF2-40B4-BE49-F238E27FC236}">
                <a16:creationId xmlns:a16="http://schemas.microsoft.com/office/drawing/2014/main" id="{DF9A06FB-2670-E1A1-9E0A-9516BD79A0FF}"/>
              </a:ext>
            </a:extLst>
          </p:cNvPr>
          <p:cNvSpPr txBox="1"/>
          <p:nvPr/>
        </p:nvSpPr>
        <p:spPr>
          <a:xfrm>
            <a:off x="1331640" y="1052736"/>
            <a:ext cx="7035951" cy="835806"/>
          </a:xfrm>
          <a:prstGeom prst="rect">
            <a:avLst/>
          </a:prstGeom>
          <a:noFill/>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defRPr/>
            </a:pPr>
            <a:endParaRPr kumimoji="0" lang="it-IT" sz="2000" b="1" i="0" u="none" strike="noStrike" kern="100" cap="none" spc="0" normalizeH="0" baseline="0" noProof="0" dirty="0">
              <a:ln>
                <a:noFill/>
              </a:ln>
              <a:solidFill>
                <a:srgbClr val="222222"/>
              </a:solidFill>
              <a:effectLst/>
              <a:uLnTx/>
              <a:uFillTx/>
              <a:latin typeface="Tahoma" panose="020B0604030504040204" pitchFamily="34" charset="0"/>
              <a:ea typeface="Calibri" panose="020F0502020204030204" pitchFamily="34" charset="0"/>
              <a:cs typeface="Times New Roman" panose="02020603050405020304" pitchFamily="18" charset="0"/>
            </a:endParaRPr>
          </a:p>
          <a:p>
            <a:pPr marL="0" marR="0" lvl="0" indent="0" algn="ctr" defTabSz="457200" rtl="0" eaLnBrk="1" fontAlgn="auto" latinLnBrk="0" hangingPunct="1">
              <a:lnSpc>
                <a:spcPct val="107000"/>
              </a:lnSpc>
              <a:spcBef>
                <a:spcPts val="0"/>
              </a:spcBef>
              <a:spcAft>
                <a:spcPts val="800"/>
              </a:spcAft>
              <a:buClrTx/>
              <a:buSzTx/>
              <a:buFontTx/>
              <a:buNone/>
              <a:tabLst/>
              <a:defRPr/>
            </a:pPr>
            <a:r>
              <a:rPr kumimoji="0" lang="it-IT" sz="2000" b="1" i="0" u="none" strike="noStrike" kern="100" cap="none" spc="0" normalizeH="0" baseline="0" noProof="0" dirty="0">
                <a:ln>
                  <a:noFill/>
                </a:ln>
                <a:solidFill>
                  <a:srgbClr val="222222"/>
                </a:solidFill>
                <a:effectLst/>
                <a:uLnTx/>
                <a:uFillTx/>
                <a:latin typeface="Tahoma" panose="020B0604030504040204" pitchFamily="34" charset="0"/>
                <a:ea typeface="Calibri" panose="020F0502020204030204" pitchFamily="34" charset="0"/>
                <a:cs typeface="Times New Roman" panose="02020603050405020304" pitchFamily="18" charset="0"/>
              </a:rPr>
              <a:t>AMMISSIBILITA’ DEI COSTI DI PROGETTO (1/2)</a:t>
            </a:r>
            <a:endParaRPr kumimoji="0" lang="it-IT"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5" name="CasellaDiTesto 4">
            <a:extLst>
              <a:ext uri="{FF2B5EF4-FFF2-40B4-BE49-F238E27FC236}">
                <a16:creationId xmlns:a16="http://schemas.microsoft.com/office/drawing/2014/main" id="{14C67AB9-24F5-E1B5-336E-0204EBE1FA76}"/>
              </a:ext>
            </a:extLst>
          </p:cNvPr>
          <p:cNvSpPr txBox="1"/>
          <p:nvPr/>
        </p:nvSpPr>
        <p:spPr>
          <a:xfrm>
            <a:off x="1113650" y="1988841"/>
            <a:ext cx="7329817" cy="4401205"/>
          </a:xfrm>
          <a:prstGeom prst="rect">
            <a:avLst/>
          </a:prstGeom>
          <a:noFill/>
        </p:spPr>
        <p:txBody>
          <a:bodyPr wrap="square">
            <a:spAutoFit/>
          </a:bodyPr>
          <a:lstStyle/>
          <a:p>
            <a:pPr algn="just">
              <a:spcBef>
                <a:spcPts val="600"/>
              </a:spcBef>
              <a:spcAft>
                <a:spcPts val="600"/>
              </a:spcAft>
            </a:pPr>
            <a:r>
              <a:rPr lang="it-IT" sz="2400" dirty="0"/>
              <a:t>Per essere considerati ammissibili, i costi devono essere:</a:t>
            </a:r>
          </a:p>
          <a:p>
            <a:pPr algn="just">
              <a:spcBef>
                <a:spcPts val="600"/>
              </a:spcBef>
              <a:spcAft>
                <a:spcPts val="600"/>
              </a:spcAft>
            </a:pPr>
            <a:r>
              <a:rPr lang="it-IT" sz="2400" dirty="0"/>
              <a:t>1.	necessari per l’attuazione del progetto e rispondere ai principi di buona gestione finanziaria, e soprattutto di razionalità e di rapporto costi/benefici;</a:t>
            </a:r>
          </a:p>
          <a:p>
            <a:pPr algn="just">
              <a:spcBef>
                <a:spcPts val="600"/>
              </a:spcBef>
              <a:spcAft>
                <a:spcPts val="600"/>
              </a:spcAft>
            </a:pPr>
            <a:r>
              <a:rPr lang="it-IT" sz="2400" dirty="0"/>
              <a:t>2.	generati durante la durata del progetto;</a:t>
            </a:r>
          </a:p>
          <a:p>
            <a:pPr algn="just">
              <a:spcBef>
                <a:spcPts val="600"/>
              </a:spcBef>
              <a:spcAft>
                <a:spcPts val="600"/>
              </a:spcAft>
            </a:pPr>
            <a:r>
              <a:rPr lang="it-IT" sz="2400" dirty="0"/>
              <a:t>3.	effettivamente sostenuti dal beneficiario e registrati nella contabilità del beneficiario conformemente ai principi contabili;</a:t>
            </a:r>
          </a:p>
          <a:p>
            <a:pPr algn="just">
              <a:spcBef>
                <a:spcPts val="600"/>
              </a:spcBef>
              <a:spcAft>
                <a:spcPts val="600"/>
              </a:spcAft>
            </a:pPr>
            <a:r>
              <a:rPr lang="it-IT" sz="2400" dirty="0"/>
              <a:t>4.	identificabili e controllabili e attestati da documenti giustificativi originali.</a:t>
            </a:r>
          </a:p>
        </p:txBody>
      </p:sp>
    </p:spTree>
    <p:extLst>
      <p:ext uri="{BB962C8B-B14F-4D97-AF65-F5344CB8AC3E}">
        <p14:creationId xmlns:p14="http://schemas.microsoft.com/office/powerpoint/2010/main" val="1755771378"/>
      </p:ext>
    </p:extLst>
  </p:cSld>
  <p:clrMapOvr>
    <a:masterClrMapping/>
  </p:clrMapOvr>
  <p:transition spd="slow">
    <p:wip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0B71A-FD24-11B9-D338-D1ED67F13CD2}"/>
            </a:ext>
          </a:extLst>
        </p:cNvPr>
        <p:cNvGrpSpPr/>
        <p:nvPr/>
      </p:nvGrpSpPr>
      <p:grpSpPr>
        <a:xfrm>
          <a:off x="0" y="0"/>
          <a:ext cx="0" cy="0"/>
          <a:chOff x="0" y="0"/>
          <a:chExt cx="0" cy="0"/>
        </a:xfrm>
      </p:grpSpPr>
      <p:sp>
        <p:nvSpPr>
          <p:cNvPr id="13314" name="Google Shape;35;p1">
            <a:extLst>
              <a:ext uri="{FF2B5EF4-FFF2-40B4-BE49-F238E27FC236}">
                <a16:creationId xmlns:a16="http://schemas.microsoft.com/office/drawing/2014/main" id="{10E66EFE-1939-ED92-B450-0E8314365ED5}"/>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31</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B8B4A646-E73C-4E01-CEB4-6C2D6EE32BAD}"/>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pic>
        <p:nvPicPr>
          <p:cNvPr id="9" name="image1.png">
            <a:extLst>
              <a:ext uri="{FF2B5EF4-FFF2-40B4-BE49-F238E27FC236}">
                <a16:creationId xmlns:a16="http://schemas.microsoft.com/office/drawing/2014/main" id="{0F47788E-BF41-0B8C-D6F1-9221038C3A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986" y="145706"/>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 name="Immagine 9">
            <a:extLst>
              <a:ext uri="{FF2B5EF4-FFF2-40B4-BE49-F238E27FC236}">
                <a16:creationId xmlns:a16="http://schemas.microsoft.com/office/drawing/2014/main" id="{BA66351F-D253-BAE1-3107-6709A5D7F4E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40905" y="101652"/>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CasellaDiTesto 1">
            <a:extLst>
              <a:ext uri="{FF2B5EF4-FFF2-40B4-BE49-F238E27FC236}">
                <a16:creationId xmlns:a16="http://schemas.microsoft.com/office/drawing/2014/main" id="{F52A6AB8-2476-E840-D662-D9896250797F}"/>
              </a:ext>
            </a:extLst>
          </p:cNvPr>
          <p:cNvSpPr txBox="1">
            <a:spLocks noChangeArrowheads="1"/>
          </p:cNvSpPr>
          <p:nvPr/>
        </p:nvSpPr>
        <p:spPr bwMode="auto">
          <a:xfrm>
            <a:off x="1835695" y="182258"/>
            <a:ext cx="4680521"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
        <p:nvSpPr>
          <p:cNvPr id="7" name="CasellaDiTesto 6">
            <a:extLst>
              <a:ext uri="{FF2B5EF4-FFF2-40B4-BE49-F238E27FC236}">
                <a16:creationId xmlns:a16="http://schemas.microsoft.com/office/drawing/2014/main" id="{C62591D1-3BC6-1774-3AC0-BB9DF91682B0}"/>
              </a:ext>
            </a:extLst>
          </p:cNvPr>
          <p:cNvSpPr txBox="1"/>
          <p:nvPr/>
        </p:nvSpPr>
        <p:spPr>
          <a:xfrm>
            <a:off x="1259632" y="980728"/>
            <a:ext cx="7107959" cy="403893"/>
          </a:xfrm>
          <a:prstGeom prst="rect">
            <a:avLst/>
          </a:prstGeom>
          <a:noFill/>
        </p:spPr>
        <p:txBody>
          <a:bodyPr wrap="square">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kumimoji="0" lang="it-IT" sz="2000" b="1" i="0" u="none" strike="noStrike" kern="100" cap="none" spc="0" normalizeH="0" baseline="0" noProof="0" dirty="0">
                <a:ln>
                  <a:noFill/>
                </a:ln>
                <a:solidFill>
                  <a:srgbClr val="222222"/>
                </a:solidFill>
                <a:effectLst/>
                <a:uLnTx/>
                <a:uFillTx/>
                <a:latin typeface="Tahoma" panose="020B0604030504040204" pitchFamily="34" charset="0"/>
                <a:ea typeface="Calibri" panose="020F0502020204030204" pitchFamily="34" charset="0"/>
                <a:cs typeface="Times New Roman" panose="02020603050405020304" pitchFamily="18" charset="0"/>
              </a:rPr>
              <a:t>AMMISSIBILITA’ DEI COSTI DI PROGETTO (2/2)</a:t>
            </a:r>
            <a:endParaRPr kumimoji="0" lang="it-IT"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5" name="CasellaDiTesto 4">
            <a:extLst>
              <a:ext uri="{FF2B5EF4-FFF2-40B4-BE49-F238E27FC236}">
                <a16:creationId xmlns:a16="http://schemas.microsoft.com/office/drawing/2014/main" id="{DB831C41-59AE-1D68-4C72-ED9911BA5282}"/>
              </a:ext>
            </a:extLst>
          </p:cNvPr>
          <p:cNvSpPr txBox="1"/>
          <p:nvPr/>
        </p:nvSpPr>
        <p:spPr>
          <a:xfrm>
            <a:off x="1259632" y="1598317"/>
            <a:ext cx="7183835" cy="5201424"/>
          </a:xfrm>
          <a:prstGeom prst="rect">
            <a:avLst/>
          </a:prstGeom>
          <a:noFill/>
        </p:spPr>
        <p:txBody>
          <a:bodyPr wrap="square">
            <a:spAutoFit/>
          </a:bodyPr>
          <a:lstStyle/>
          <a:p>
            <a:pPr marL="0" marR="0" lvl="0" indent="0" algn="just" defTabSz="457200" rtl="0" eaLnBrk="1" fontAlgn="auto" latinLnBrk="0" hangingPunct="1">
              <a:lnSpc>
                <a:spcPct val="100000"/>
              </a:lnSpc>
              <a:spcBef>
                <a:spcPts val="600"/>
              </a:spcBef>
              <a:spcAft>
                <a:spcPts val="600"/>
              </a:spcAft>
              <a:buClrTx/>
              <a:buSzTx/>
              <a:buFontTx/>
              <a:buNone/>
              <a:tabLst/>
              <a:defRPr/>
            </a:pPr>
            <a:r>
              <a:rPr kumimoji="0" lang="it-IT" sz="1600" b="0" i="0" u="none" strike="noStrike" kern="1200" cap="none" spc="0" normalizeH="0" baseline="0" noProof="0" dirty="0">
                <a:ln>
                  <a:noFill/>
                </a:ln>
                <a:solidFill>
                  <a:srgbClr val="000000"/>
                </a:solidFill>
                <a:effectLst/>
                <a:uLnTx/>
                <a:uFillTx/>
                <a:latin typeface="Trebuchet MS" panose="020B0603020202020204"/>
                <a:ea typeface="+mn-ea"/>
                <a:cs typeface="+mn-cs"/>
              </a:rPr>
              <a:t>In particolare, sono ammissibili i seguenti costi operativi:</a:t>
            </a:r>
          </a:p>
          <a:p>
            <a:pPr marL="0" marR="0" lvl="0" indent="0" algn="just" defTabSz="457200" rtl="0" eaLnBrk="1" fontAlgn="auto" latinLnBrk="0" hangingPunct="1">
              <a:lnSpc>
                <a:spcPct val="100000"/>
              </a:lnSpc>
              <a:spcBef>
                <a:spcPts val="600"/>
              </a:spcBef>
              <a:spcAft>
                <a:spcPts val="600"/>
              </a:spcAft>
              <a:buClrTx/>
              <a:buSzTx/>
              <a:buFontTx/>
              <a:buNone/>
              <a:tabLst/>
              <a:defRPr/>
            </a:pPr>
            <a:r>
              <a:rPr kumimoji="0" lang="it-IT" sz="1600" b="0" i="0" u="none" strike="noStrike" kern="1200" cap="none" spc="0" normalizeH="0" baseline="0" noProof="0" dirty="0">
                <a:ln>
                  <a:noFill/>
                </a:ln>
                <a:solidFill>
                  <a:srgbClr val="000000"/>
                </a:solidFill>
                <a:effectLst/>
                <a:uLnTx/>
                <a:uFillTx/>
                <a:latin typeface="Trebuchet MS" panose="020B0603020202020204"/>
                <a:ea typeface="+mn-ea"/>
                <a:cs typeface="+mn-cs"/>
              </a:rPr>
              <a:t>1.	I costi del personale per la realizzazione delle attività del progetto, corrispondenti alle retribuzioni lorde. Il costo del personale non può superare il 40% del costo totale del Progetto; </a:t>
            </a:r>
          </a:p>
          <a:p>
            <a:pPr marL="0" marR="0" lvl="0" indent="0" algn="just" defTabSz="457200" rtl="0" eaLnBrk="1" fontAlgn="auto" latinLnBrk="0" hangingPunct="1">
              <a:lnSpc>
                <a:spcPct val="100000"/>
              </a:lnSpc>
              <a:spcBef>
                <a:spcPts val="600"/>
              </a:spcBef>
              <a:spcAft>
                <a:spcPts val="600"/>
              </a:spcAft>
              <a:buClrTx/>
              <a:buSzTx/>
              <a:buFontTx/>
              <a:buNone/>
              <a:tabLst/>
              <a:defRPr/>
            </a:pPr>
            <a:r>
              <a:rPr kumimoji="0" lang="it-IT" sz="1600" b="0" i="0" u="none" strike="noStrike" kern="1200" cap="none" spc="0" normalizeH="0" baseline="0" noProof="0" dirty="0">
                <a:ln>
                  <a:noFill/>
                </a:ln>
                <a:solidFill>
                  <a:srgbClr val="000000"/>
                </a:solidFill>
                <a:effectLst/>
                <a:uLnTx/>
                <a:uFillTx/>
                <a:latin typeface="Trebuchet MS" panose="020B0603020202020204"/>
                <a:ea typeface="+mn-ea"/>
                <a:cs typeface="+mn-cs"/>
              </a:rPr>
              <a:t>2.	Le spese di viaggio e di soggiorno del personale dipendente ed assimilato che partecipa al progetto (per esempio nell’ambito della realizzazione di riunioni, ecc.); </a:t>
            </a:r>
          </a:p>
          <a:p>
            <a:pPr marL="0" marR="0" lvl="0" indent="0" algn="just" defTabSz="457200" rtl="0" eaLnBrk="1" fontAlgn="auto" latinLnBrk="0" hangingPunct="1">
              <a:lnSpc>
                <a:spcPct val="100000"/>
              </a:lnSpc>
              <a:spcBef>
                <a:spcPts val="600"/>
              </a:spcBef>
              <a:spcAft>
                <a:spcPts val="600"/>
              </a:spcAft>
              <a:buClrTx/>
              <a:buSzTx/>
              <a:buFontTx/>
              <a:buNone/>
              <a:tabLst/>
              <a:defRPr/>
            </a:pPr>
            <a:r>
              <a:rPr kumimoji="0" lang="it-IT" sz="1600" b="0" i="0" u="none" strike="noStrike" kern="1200" cap="none" spc="0" normalizeH="0" baseline="0" noProof="0" dirty="0">
                <a:ln>
                  <a:noFill/>
                </a:ln>
                <a:solidFill>
                  <a:srgbClr val="000000"/>
                </a:solidFill>
                <a:effectLst/>
                <a:uLnTx/>
                <a:uFillTx/>
                <a:latin typeface="Trebuchet MS" panose="020B0603020202020204"/>
                <a:ea typeface="+mn-ea"/>
                <a:cs typeface="+mn-cs"/>
              </a:rPr>
              <a:t>3.	Le spese necessarie all’espletamento delle attività progettuali e derivanti direttamente dalle esigenze di realizzazione del progetto (servizi e consulenze esterne; costi di progetto per i beneficiari; altri costi diretti; volontari);</a:t>
            </a:r>
          </a:p>
          <a:p>
            <a:pPr marL="0" marR="0" lvl="0" indent="0" algn="just" defTabSz="457200" rtl="0" eaLnBrk="1" fontAlgn="auto" latinLnBrk="0" hangingPunct="1">
              <a:lnSpc>
                <a:spcPct val="100000"/>
              </a:lnSpc>
              <a:spcBef>
                <a:spcPts val="600"/>
              </a:spcBef>
              <a:spcAft>
                <a:spcPts val="600"/>
              </a:spcAft>
              <a:buClrTx/>
              <a:buSzTx/>
              <a:buFontTx/>
              <a:buNone/>
              <a:tabLst/>
              <a:defRPr/>
            </a:pPr>
            <a:r>
              <a:rPr kumimoji="0" lang="it-IT" sz="1600" b="0" i="0" u="none" strike="noStrike" kern="1200" cap="none" spc="0" normalizeH="0" baseline="0" noProof="0" dirty="0">
                <a:ln>
                  <a:noFill/>
                </a:ln>
                <a:solidFill>
                  <a:srgbClr val="000000"/>
                </a:solidFill>
                <a:effectLst/>
                <a:uLnTx/>
                <a:uFillTx/>
                <a:latin typeface="Trebuchet MS" panose="020B0603020202020204"/>
                <a:ea typeface="+mn-ea"/>
                <a:cs typeface="+mn-cs"/>
              </a:rPr>
              <a:t>4.	Spese generali max il 7% del costo totale del Progetto; </a:t>
            </a:r>
          </a:p>
          <a:p>
            <a:pPr marL="0" marR="0" lvl="0" indent="0" algn="just" defTabSz="457200" rtl="0" eaLnBrk="1" fontAlgn="auto" latinLnBrk="0" hangingPunct="1">
              <a:lnSpc>
                <a:spcPct val="100000"/>
              </a:lnSpc>
              <a:spcBef>
                <a:spcPts val="600"/>
              </a:spcBef>
              <a:spcAft>
                <a:spcPts val="600"/>
              </a:spcAft>
              <a:buClrTx/>
              <a:buSzTx/>
              <a:buFontTx/>
              <a:buNone/>
              <a:tabLst/>
              <a:defRPr/>
            </a:pPr>
            <a:r>
              <a:rPr kumimoji="0" lang="it-IT" sz="1600" b="0" i="0" u="none" strike="noStrike" kern="1200" cap="none" spc="0" normalizeH="0" baseline="0" noProof="0" dirty="0">
                <a:ln>
                  <a:noFill/>
                </a:ln>
                <a:solidFill>
                  <a:srgbClr val="000000"/>
                </a:solidFill>
                <a:effectLst/>
                <a:uLnTx/>
                <a:uFillTx/>
                <a:latin typeface="Trebuchet MS" panose="020B0603020202020204"/>
                <a:ea typeface="+mn-ea"/>
                <a:cs typeface="+mn-cs"/>
              </a:rPr>
              <a:t>5.	Tali costi devono essere obbligatoriamente costi reali del beneficiario e dei partner. In ogni caso, non è ammissibile l’utilizzo del contributo finanziario erogato per l’acquisto di beni immobili e terreni;</a:t>
            </a:r>
          </a:p>
          <a:p>
            <a:pPr marL="0" marR="0" lvl="0" indent="0" algn="just" defTabSz="457200" rtl="0" eaLnBrk="1" fontAlgn="auto" latinLnBrk="0" hangingPunct="1">
              <a:lnSpc>
                <a:spcPct val="100000"/>
              </a:lnSpc>
              <a:spcBef>
                <a:spcPts val="600"/>
              </a:spcBef>
              <a:spcAft>
                <a:spcPts val="600"/>
              </a:spcAft>
              <a:buClrTx/>
              <a:buSzTx/>
              <a:buFontTx/>
              <a:buNone/>
              <a:tabLst/>
              <a:defRPr/>
            </a:pPr>
            <a:r>
              <a:rPr kumimoji="0" lang="it-IT" sz="1600" b="0" i="0" u="none" strike="noStrike" kern="1200" cap="none" spc="0" normalizeH="0" baseline="0" noProof="0" dirty="0">
                <a:ln>
                  <a:noFill/>
                </a:ln>
                <a:solidFill>
                  <a:srgbClr val="000000"/>
                </a:solidFill>
                <a:effectLst/>
                <a:uLnTx/>
                <a:uFillTx/>
                <a:latin typeface="Trebuchet MS" panose="020B0603020202020204"/>
                <a:ea typeface="+mn-ea"/>
                <a:cs typeface="+mn-cs"/>
              </a:rPr>
              <a:t>6.	L’imposta sul valore aggiunto è un costo ammissibile, qualora, ai sensi della vigente normativa fiscale, non sia recuperabile dall’ente.</a:t>
            </a:r>
          </a:p>
        </p:txBody>
      </p:sp>
    </p:spTree>
    <p:extLst>
      <p:ext uri="{BB962C8B-B14F-4D97-AF65-F5344CB8AC3E}">
        <p14:creationId xmlns:p14="http://schemas.microsoft.com/office/powerpoint/2010/main" val="1893991495"/>
      </p:ext>
    </p:extLst>
  </p:cSld>
  <p:clrMapOvr>
    <a:masterClrMapping/>
  </p:clrMapOvr>
  <p:transition spd="slow">
    <p:wip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59844A-1EAA-7500-E4E3-4573C22E0F64}"/>
            </a:ext>
          </a:extLst>
        </p:cNvPr>
        <p:cNvGrpSpPr/>
        <p:nvPr/>
      </p:nvGrpSpPr>
      <p:grpSpPr>
        <a:xfrm>
          <a:off x="0" y="0"/>
          <a:ext cx="0" cy="0"/>
          <a:chOff x="0" y="0"/>
          <a:chExt cx="0" cy="0"/>
        </a:xfrm>
      </p:grpSpPr>
      <p:sp>
        <p:nvSpPr>
          <p:cNvPr id="13314" name="Google Shape;35;p1">
            <a:extLst>
              <a:ext uri="{FF2B5EF4-FFF2-40B4-BE49-F238E27FC236}">
                <a16:creationId xmlns:a16="http://schemas.microsoft.com/office/drawing/2014/main" id="{35882354-F648-65B4-B824-8098EDEE53BA}"/>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32</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AAF94BD6-C2D9-43C1-8C71-295883814611}"/>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pic>
        <p:nvPicPr>
          <p:cNvPr id="9" name="image1.png">
            <a:extLst>
              <a:ext uri="{FF2B5EF4-FFF2-40B4-BE49-F238E27FC236}">
                <a16:creationId xmlns:a16="http://schemas.microsoft.com/office/drawing/2014/main" id="{EA2B4772-4A19-08B6-F72A-B9BB82901A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986" y="145706"/>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 name="Immagine 9">
            <a:extLst>
              <a:ext uri="{FF2B5EF4-FFF2-40B4-BE49-F238E27FC236}">
                <a16:creationId xmlns:a16="http://schemas.microsoft.com/office/drawing/2014/main" id="{4CA265E5-8FC8-394B-9A6E-324499CBF3E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40905" y="101652"/>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CasellaDiTesto 1">
            <a:extLst>
              <a:ext uri="{FF2B5EF4-FFF2-40B4-BE49-F238E27FC236}">
                <a16:creationId xmlns:a16="http://schemas.microsoft.com/office/drawing/2014/main" id="{79975D2D-5661-D792-E7DF-170A0CB70B9E}"/>
              </a:ext>
            </a:extLst>
          </p:cNvPr>
          <p:cNvSpPr txBox="1">
            <a:spLocks noChangeArrowheads="1"/>
          </p:cNvSpPr>
          <p:nvPr/>
        </p:nvSpPr>
        <p:spPr bwMode="auto">
          <a:xfrm>
            <a:off x="1835695" y="182258"/>
            <a:ext cx="4680521"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
        <p:nvSpPr>
          <p:cNvPr id="7" name="CasellaDiTesto 6">
            <a:extLst>
              <a:ext uri="{FF2B5EF4-FFF2-40B4-BE49-F238E27FC236}">
                <a16:creationId xmlns:a16="http://schemas.microsoft.com/office/drawing/2014/main" id="{8A2E4C94-6F8D-4796-1260-6B2BCA211A0D}"/>
              </a:ext>
            </a:extLst>
          </p:cNvPr>
          <p:cNvSpPr txBox="1"/>
          <p:nvPr/>
        </p:nvSpPr>
        <p:spPr>
          <a:xfrm>
            <a:off x="1037774" y="980728"/>
            <a:ext cx="7329817" cy="403893"/>
          </a:xfrm>
          <a:prstGeom prst="rect">
            <a:avLst/>
          </a:prstGeom>
          <a:noFill/>
        </p:spPr>
        <p:txBody>
          <a:bodyPr wrap="square">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it-IT" sz="2000" b="1" kern="100" dirty="0">
                <a:solidFill>
                  <a:srgbClr val="222222"/>
                </a:solidFill>
                <a:latin typeface="Tahoma" panose="020B0604030504040204" pitchFamily="34" charset="0"/>
                <a:ea typeface="Calibri" panose="020F0502020204030204" pitchFamily="34" charset="0"/>
                <a:cs typeface="Times New Roman" panose="02020603050405020304" pitchFamily="18" charset="0"/>
              </a:rPr>
              <a:t>VOCI DI SPESA DEL PIANO FINANZIARIO (1/6)</a:t>
            </a:r>
            <a:endParaRPr kumimoji="0" lang="it-IT"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5" name="CasellaDiTesto 4">
            <a:extLst>
              <a:ext uri="{FF2B5EF4-FFF2-40B4-BE49-F238E27FC236}">
                <a16:creationId xmlns:a16="http://schemas.microsoft.com/office/drawing/2014/main" id="{E3A092FD-B68B-07B1-D5E5-4558B0B1E4E3}"/>
              </a:ext>
            </a:extLst>
          </p:cNvPr>
          <p:cNvSpPr txBox="1"/>
          <p:nvPr/>
        </p:nvSpPr>
        <p:spPr>
          <a:xfrm>
            <a:off x="611560" y="1384621"/>
            <a:ext cx="7831907" cy="4708981"/>
          </a:xfrm>
          <a:prstGeom prst="rect">
            <a:avLst/>
          </a:prstGeom>
          <a:noFill/>
        </p:spPr>
        <p:txBody>
          <a:bodyPr wrap="square">
            <a:spAutoFit/>
          </a:bodyPr>
          <a:lstStyle/>
          <a:p>
            <a:pPr algn="just">
              <a:spcBef>
                <a:spcPts val="600"/>
              </a:spcBef>
              <a:spcAft>
                <a:spcPts val="600"/>
              </a:spcAft>
            </a:pPr>
            <a:r>
              <a:rPr lang="it-IT" sz="2000" dirty="0"/>
              <a:t>Il Piano finanziario è suddiviso nelle seguenti voci di spesa:</a:t>
            </a:r>
          </a:p>
          <a:p>
            <a:pPr algn="just">
              <a:spcBef>
                <a:spcPts val="600"/>
              </a:spcBef>
              <a:spcAft>
                <a:spcPts val="600"/>
              </a:spcAft>
            </a:pPr>
            <a:r>
              <a:rPr lang="it-IT" sz="2000" dirty="0"/>
              <a:t>1.	Personale dipendente e assimilato</a:t>
            </a:r>
          </a:p>
          <a:p>
            <a:pPr algn="just">
              <a:spcBef>
                <a:spcPts val="600"/>
              </a:spcBef>
              <a:spcAft>
                <a:spcPts val="600"/>
              </a:spcAft>
            </a:pPr>
            <a:r>
              <a:rPr lang="it-IT" sz="2000" dirty="0"/>
              <a:t>2.	Viaggi e Soggiorni</a:t>
            </a:r>
          </a:p>
          <a:p>
            <a:pPr algn="just">
              <a:spcBef>
                <a:spcPts val="600"/>
              </a:spcBef>
              <a:spcAft>
                <a:spcPts val="600"/>
              </a:spcAft>
            </a:pPr>
            <a:r>
              <a:rPr lang="it-IT" sz="2000" dirty="0"/>
              <a:t>3.	Servizi e consulenze esterne</a:t>
            </a:r>
          </a:p>
          <a:p>
            <a:pPr algn="just">
              <a:spcBef>
                <a:spcPts val="600"/>
              </a:spcBef>
              <a:spcAft>
                <a:spcPts val="600"/>
              </a:spcAft>
            </a:pPr>
            <a:r>
              <a:rPr lang="it-IT" sz="2000" dirty="0"/>
              <a:t>4.	Costi di progetto per i beneficiari</a:t>
            </a:r>
          </a:p>
          <a:p>
            <a:pPr algn="just">
              <a:spcBef>
                <a:spcPts val="600"/>
              </a:spcBef>
              <a:spcAft>
                <a:spcPts val="600"/>
              </a:spcAft>
            </a:pPr>
            <a:r>
              <a:rPr lang="it-IT" sz="2000" dirty="0"/>
              <a:t>5.	Altri costi diretti</a:t>
            </a:r>
          </a:p>
          <a:p>
            <a:pPr algn="just">
              <a:spcBef>
                <a:spcPts val="600"/>
              </a:spcBef>
              <a:spcAft>
                <a:spcPts val="600"/>
              </a:spcAft>
            </a:pPr>
            <a:r>
              <a:rPr lang="it-IT" sz="2000" dirty="0"/>
              <a:t>6.	Volontari</a:t>
            </a:r>
          </a:p>
          <a:p>
            <a:pPr algn="just">
              <a:spcBef>
                <a:spcPts val="600"/>
              </a:spcBef>
              <a:spcAft>
                <a:spcPts val="600"/>
              </a:spcAft>
            </a:pPr>
            <a:r>
              <a:rPr lang="it-IT" sz="2000" dirty="0"/>
              <a:t>7.	Spese generali</a:t>
            </a:r>
          </a:p>
          <a:p>
            <a:pPr algn="just">
              <a:spcBef>
                <a:spcPts val="600"/>
              </a:spcBef>
              <a:spcAft>
                <a:spcPts val="600"/>
              </a:spcAft>
            </a:pPr>
            <a:r>
              <a:rPr lang="it-IT" sz="2000" dirty="0"/>
              <a:t>Ad ogni voce di spesa del Piano finanziario corrisponde un budget di spesa ammissibile. La somma dei budget per voce di spesa corrisponde al budget totale.</a:t>
            </a:r>
          </a:p>
        </p:txBody>
      </p:sp>
    </p:spTree>
    <p:extLst>
      <p:ext uri="{BB962C8B-B14F-4D97-AF65-F5344CB8AC3E}">
        <p14:creationId xmlns:p14="http://schemas.microsoft.com/office/powerpoint/2010/main" val="98505480"/>
      </p:ext>
    </p:extLst>
  </p:cSld>
  <p:clrMapOvr>
    <a:masterClrMapping/>
  </p:clrMapOvr>
  <p:transition spd="slow">
    <p:wip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72100C-855B-D877-32F1-610C4F7C89EA}"/>
            </a:ext>
          </a:extLst>
        </p:cNvPr>
        <p:cNvGrpSpPr/>
        <p:nvPr/>
      </p:nvGrpSpPr>
      <p:grpSpPr>
        <a:xfrm>
          <a:off x="0" y="0"/>
          <a:ext cx="0" cy="0"/>
          <a:chOff x="0" y="0"/>
          <a:chExt cx="0" cy="0"/>
        </a:xfrm>
      </p:grpSpPr>
      <p:sp>
        <p:nvSpPr>
          <p:cNvPr id="13314" name="Google Shape;35;p1">
            <a:extLst>
              <a:ext uri="{FF2B5EF4-FFF2-40B4-BE49-F238E27FC236}">
                <a16:creationId xmlns:a16="http://schemas.microsoft.com/office/drawing/2014/main" id="{02225450-5587-D79B-CD99-BE28BDCFE076}"/>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33</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5B75CFAC-FC88-0795-5C07-23205F49ECF1}"/>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pic>
        <p:nvPicPr>
          <p:cNvPr id="9" name="image1.png">
            <a:extLst>
              <a:ext uri="{FF2B5EF4-FFF2-40B4-BE49-F238E27FC236}">
                <a16:creationId xmlns:a16="http://schemas.microsoft.com/office/drawing/2014/main" id="{0A5A91E0-0C25-55BE-60A1-3CE4BA35242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986" y="145706"/>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 name="Immagine 9">
            <a:extLst>
              <a:ext uri="{FF2B5EF4-FFF2-40B4-BE49-F238E27FC236}">
                <a16:creationId xmlns:a16="http://schemas.microsoft.com/office/drawing/2014/main" id="{55353F00-A080-085D-D5E9-0BF5AB44D8A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40905" y="101652"/>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CasellaDiTesto 1">
            <a:extLst>
              <a:ext uri="{FF2B5EF4-FFF2-40B4-BE49-F238E27FC236}">
                <a16:creationId xmlns:a16="http://schemas.microsoft.com/office/drawing/2014/main" id="{C59C1526-E9EF-2EB2-9382-3F776CE4250A}"/>
              </a:ext>
            </a:extLst>
          </p:cNvPr>
          <p:cNvSpPr txBox="1">
            <a:spLocks noChangeArrowheads="1"/>
          </p:cNvSpPr>
          <p:nvPr/>
        </p:nvSpPr>
        <p:spPr bwMode="auto">
          <a:xfrm>
            <a:off x="1835695" y="182258"/>
            <a:ext cx="4680521"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
        <p:nvSpPr>
          <p:cNvPr id="7" name="CasellaDiTesto 6">
            <a:extLst>
              <a:ext uri="{FF2B5EF4-FFF2-40B4-BE49-F238E27FC236}">
                <a16:creationId xmlns:a16="http://schemas.microsoft.com/office/drawing/2014/main" id="{30CF0FA7-4118-042B-50F4-4366C434FF94}"/>
              </a:ext>
            </a:extLst>
          </p:cNvPr>
          <p:cNvSpPr txBox="1"/>
          <p:nvPr/>
        </p:nvSpPr>
        <p:spPr>
          <a:xfrm>
            <a:off x="1037776" y="1178742"/>
            <a:ext cx="7329815" cy="403893"/>
          </a:xfrm>
          <a:prstGeom prst="rect">
            <a:avLst/>
          </a:prstGeom>
          <a:noFill/>
        </p:spPr>
        <p:txBody>
          <a:bodyPr wrap="square">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it-IT" sz="2000" b="1" kern="100" dirty="0">
                <a:solidFill>
                  <a:srgbClr val="222222"/>
                </a:solidFill>
                <a:latin typeface="Tahoma" panose="020B0604030504040204" pitchFamily="34" charset="0"/>
                <a:ea typeface="Calibri" panose="020F0502020204030204" pitchFamily="34" charset="0"/>
                <a:cs typeface="Times New Roman" panose="02020603050405020304" pitchFamily="18" charset="0"/>
              </a:rPr>
              <a:t>VOCI DI SPESA DEL PIANO FINANZIARIO (2/6)</a:t>
            </a:r>
            <a:endParaRPr kumimoji="0" lang="it-IT"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5" name="CasellaDiTesto 4">
            <a:extLst>
              <a:ext uri="{FF2B5EF4-FFF2-40B4-BE49-F238E27FC236}">
                <a16:creationId xmlns:a16="http://schemas.microsoft.com/office/drawing/2014/main" id="{7CB2598F-74B1-BD00-6E9B-922FB1082916}"/>
              </a:ext>
            </a:extLst>
          </p:cNvPr>
          <p:cNvSpPr txBox="1"/>
          <p:nvPr/>
        </p:nvSpPr>
        <p:spPr>
          <a:xfrm>
            <a:off x="899592" y="1582636"/>
            <a:ext cx="7543875" cy="5016758"/>
          </a:xfrm>
          <a:prstGeom prst="rect">
            <a:avLst/>
          </a:prstGeom>
          <a:noFill/>
        </p:spPr>
        <p:txBody>
          <a:bodyPr wrap="square">
            <a:spAutoFit/>
          </a:bodyPr>
          <a:lstStyle/>
          <a:p>
            <a:pPr algn="just">
              <a:spcBef>
                <a:spcPts val="600"/>
              </a:spcBef>
              <a:spcAft>
                <a:spcPts val="600"/>
              </a:spcAft>
            </a:pPr>
            <a:r>
              <a:rPr lang="it-IT" sz="2000" u="sng" dirty="0"/>
              <a:t>Personale dipendente e assimilato </a:t>
            </a:r>
          </a:p>
          <a:p>
            <a:pPr algn="just">
              <a:spcBef>
                <a:spcPts val="600"/>
              </a:spcBef>
              <a:spcAft>
                <a:spcPts val="600"/>
              </a:spcAft>
            </a:pPr>
            <a:r>
              <a:rPr lang="it-IT" sz="2000" dirty="0"/>
              <a:t>Rientrano le spese per stipendi e compensi per le prestazioni erogate da persone fisiche. Riguardano spese per il personale interno, tra cui si annoverano spese per il personale assunto a tempo indeterminato e/o a tempo determinato e/o con contratti di collaborazione a progetto.</a:t>
            </a:r>
          </a:p>
          <a:p>
            <a:pPr algn="just">
              <a:spcBef>
                <a:spcPts val="600"/>
              </a:spcBef>
              <a:spcAft>
                <a:spcPts val="600"/>
              </a:spcAft>
            </a:pPr>
            <a:r>
              <a:rPr lang="it-IT" sz="2000" dirty="0"/>
              <a:t>Le attività dovranno essere svolte da personale qualificato e ritenuto idoneo a svolgere le relative funzioni.</a:t>
            </a:r>
            <a:r>
              <a:rPr lang="it-IT" sz="1800" u="sng" dirty="0">
                <a:effectLst/>
                <a:latin typeface="Times New Roman" panose="02020603050405020304" pitchFamily="18" charset="0"/>
                <a:ea typeface="TimesNewRoman"/>
              </a:rPr>
              <a:t> </a:t>
            </a:r>
            <a:r>
              <a:rPr lang="it-IT" sz="2000" dirty="0"/>
              <a:t>Si richiede, a ciascuna provincia coinvolta e in seguito selezionata, di coinvolgere almeno 2 risorse umane, interne all’amministrazione provinciale, per la gestione tecnica ed amministrativa dell’intervento.</a:t>
            </a:r>
          </a:p>
          <a:p>
            <a:pPr algn="just">
              <a:spcBef>
                <a:spcPts val="600"/>
              </a:spcBef>
              <a:spcAft>
                <a:spcPts val="600"/>
              </a:spcAft>
            </a:pPr>
            <a:r>
              <a:rPr lang="it-IT" sz="2000" dirty="0"/>
              <a:t>Per “costo giornaliero lordo” si intende il costo orario al lordo di tutti gli oneri, a carico del lavoratore e del datore di lavoro. </a:t>
            </a:r>
          </a:p>
          <a:p>
            <a:pPr algn="just">
              <a:spcBef>
                <a:spcPts val="600"/>
              </a:spcBef>
              <a:spcAft>
                <a:spcPts val="600"/>
              </a:spcAft>
            </a:pPr>
            <a:r>
              <a:rPr lang="it-IT" sz="2000" dirty="0"/>
              <a:t>Le spese di personale dipendente ed assimilato non possono superare il 40% del totale del progetto. </a:t>
            </a:r>
          </a:p>
        </p:txBody>
      </p:sp>
    </p:spTree>
    <p:extLst>
      <p:ext uri="{BB962C8B-B14F-4D97-AF65-F5344CB8AC3E}">
        <p14:creationId xmlns:p14="http://schemas.microsoft.com/office/powerpoint/2010/main" val="1016671861"/>
      </p:ext>
    </p:extLst>
  </p:cSld>
  <p:clrMapOvr>
    <a:masterClrMapping/>
  </p:clrMapOvr>
  <p:transition spd="slow">
    <p:wip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582E7-A6B2-A6CC-3F8E-5824E761A679}"/>
            </a:ext>
          </a:extLst>
        </p:cNvPr>
        <p:cNvGrpSpPr/>
        <p:nvPr/>
      </p:nvGrpSpPr>
      <p:grpSpPr>
        <a:xfrm>
          <a:off x="0" y="0"/>
          <a:ext cx="0" cy="0"/>
          <a:chOff x="0" y="0"/>
          <a:chExt cx="0" cy="0"/>
        </a:xfrm>
      </p:grpSpPr>
      <p:sp>
        <p:nvSpPr>
          <p:cNvPr id="13314" name="Google Shape;35;p1">
            <a:extLst>
              <a:ext uri="{FF2B5EF4-FFF2-40B4-BE49-F238E27FC236}">
                <a16:creationId xmlns:a16="http://schemas.microsoft.com/office/drawing/2014/main" id="{9CE041B6-BDCB-B5CF-BDCC-0A7E5C9F74AA}"/>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34</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92A32D2E-78E4-0B41-551E-B38DD74B2153}"/>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pic>
        <p:nvPicPr>
          <p:cNvPr id="9" name="image1.png">
            <a:extLst>
              <a:ext uri="{FF2B5EF4-FFF2-40B4-BE49-F238E27FC236}">
                <a16:creationId xmlns:a16="http://schemas.microsoft.com/office/drawing/2014/main" id="{0A593656-4DD6-8BCC-286D-5DCFDFE1B47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986" y="145706"/>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 name="Immagine 9">
            <a:extLst>
              <a:ext uri="{FF2B5EF4-FFF2-40B4-BE49-F238E27FC236}">
                <a16:creationId xmlns:a16="http://schemas.microsoft.com/office/drawing/2014/main" id="{B174B661-C8D6-0E5B-18FC-FEC4CE35C32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40905" y="101652"/>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CasellaDiTesto 1">
            <a:extLst>
              <a:ext uri="{FF2B5EF4-FFF2-40B4-BE49-F238E27FC236}">
                <a16:creationId xmlns:a16="http://schemas.microsoft.com/office/drawing/2014/main" id="{636DD89C-619A-EF05-A69D-8C84869FE374}"/>
              </a:ext>
            </a:extLst>
          </p:cNvPr>
          <p:cNvSpPr txBox="1">
            <a:spLocks noChangeArrowheads="1"/>
          </p:cNvSpPr>
          <p:nvPr/>
        </p:nvSpPr>
        <p:spPr bwMode="auto">
          <a:xfrm>
            <a:off x="1835695" y="182258"/>
            <a:ext cx="4680521"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
        <p:nvSpPr>
          <p:cNvPr id="7" name="CasellaDiTesto 6">
            <a:extLst>
              <a:ext uri="{FF2B5EF4-FFF2-40B4-BE49-F238E27FC236}">
                <a16:creationId xmlns:a16="http://schemas.microsoft.com/office/drawing/2014/main" id="{76CCEBFA-D52E-A3A7-A28E-548A10946CBF}"/>
              </a:ext>
            </a:extLst>
          </p:cNvPr>
          <p:cNvSpPr txBox="1"/>
          <p:nvPr/>
        </p:nvSpPr>
        <p:spPr>
          <a:xfrm>
            <a:off x="1113651" y="992086"/>
            <a:ext cx="7253940" cy="403893"/>
          </a:xfrm>
          <a:prstGeom prst="rect">
            <a:avLst/>
          </a:prstGeom>
          <a:noFill/>
        </p:spPr>
        <p:txBody>
          <a:bodyPr wrap="square">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it-IT" sz="2000" b="1" kern="100" dirty="0">
                <a:solidFill>
                  <a:srgbClr val="222222"/>
                </a:solidFill>
                <a:latin typeface="Tahoma" panose="020B0604030504040204" pitchFamily="34" charset="0"/>
                <a:ea typeface="Calibri" panose="020F0502020204030204" pitchFamily="34" charset="0"/>
                <a:cs typeface="Times New Roman" panose="02020603050405020304" pitchFamily="18" charset="0"/>
              </a:rPr>
              <a:t>VOCI DI SPESA DEL PIANO FINANZIARIO (3/6)</a:t>
            </a:r>
            <a:endParaRPr kumimoji="0" lang="it-IT"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5" name="CasellaDiTesto 4">
            <a:extLst>
              <a:ext uri="{FF2B5EF4-FFF2-40B4-BE49-F238E27FC236}">
                <a16:creationId xmlns:a16="http://schemas.microsoft.com/office/drawing/2014/main" id="{8BFE8676-920A-FA7E-DBEE-B264A07F081F}"/>
              </a:ext>
            </a:extLst>
          </p:cNvPr>
          <p:cNvSpPr txBox="1"/>
          <p:nvPr/>
        </p:nvSpPr>
        <p:spPr>
          <a:xfrm>
            <a:off x="899592" y="1582636"/>
            <a:ext cx="7543875" cy="4862870"/>
          </a:xfrm>
          <a:prstGeom prst="rect">
            <a:avLst/>
          </a:prstGeom>
          <a:noFill/>
        </p:spPr>
        <p:txBody>
          <a:bodyPr wrap="square">
            <a:spAutoFit/>
          </a:bodyPr>
          <a:lstStyle/>
          <a:p>
            <a:pPr algn="just">
              <a:spcBef>
                <a:spcPts val="600"/>
              </a:spcBef>
              <a:spcAft>
                <a:spcPts val="600"/>
              </a:spcAft>
            </a:pPr>
            <a:r>
              <a:rPr lang="it-IT" u="sng" dirty="0"/>
              <a:t>Viaggi e Soggiorni </a:t>
            </a:r>
          </a:p>
          <a:p>
            <a:pPr algn="just">
              <a:spcBef>
                <a:spcPts val="600"/>
              </a:spcBef>
              <a:spcAft>
                <a:spcPts val="600"/>
              </a:spcAft>
            </a:pPr>
            <a:r>
              <a:rPr lang="it-IT" dirty="0"/>
              <a:t>In tale voce rientrano le spese sostenute per l’effettuazione di viaggi strettamente attinenti al Progetto. Tali spese dovranno corrispondere alla formula più economica possibile (ad esempio, in caso di trasporto aereo la formula “economy”, in caso di trasporto ferroviario o navale il rimborso spese viene riconosciuto nella misura della tariffa di seconda classe). </a:t>
            </a:r>
          </a:p>
          <a:p>
            <a:pPr algn="just">
              <a:spcBef>
                <a:spcPts val="600"/>
              </a:spcBef>
              <a:spcAft>
                <a:spcPts val="600"/>
              </a:spcAft>
            </a:pPr>
            <a:r>
              <a:rPr lang="it-IT" dirty="0"/>
              <a:t>Per i trasporti devono essere utilizzati i mezzi pubblici; l’uso del mezzo proprio e del taxi può essere autorizzato nei casi in cui ci sia oggettiva impossibilità a raggiungere la destinazione e/o la dimostrazione dell’effettiva maggiore economicità con il rimborso di 1/5 del costo del carburante.</a:t>
            </a:r>
          </a:p>
          <a:p>
            <a:pPr algn="just">
              <a:spcBef>
                <a:spcPts val="600"/>
              </a:spcBef>
              <a:spcAft>
                <a:spcPts val="600"/>
              </a:spcAft>
            </a:pPr>
            <a:r>
              <a:rPr lang="it-IT" dirty="0"/>
              <a:t>I costi di vitto ed alloggio sono ammissibili in accordo al proprio Regolamento interno.</a:t>
            </a:r>
          </a:p>
          <a:p>
            <a:pPr algn="just">
              <a:spcBef>
                <a:spcPts val="600"/>
              </a:spcBef>
              <a:spcAft>
                <a:spcPts val="600"/>
              </a:spcAft>
            </a:pPr>
            <a:r>
              <a:rPr lang="it-IT" dirty="0"/>
              <a:t>Non rientrano nei viaggi e nei soggiorni i costi di mobilità dei beneficiari e i costi di trasferte dei consulenti esterni, che devono essere indicati invece nelle apposite categorie di costo.</a:t>
            </a:r>
          </a:p>
        </p:txBody>
      </p:sp>
    </p:spTree>
    <p:extLst>
      <p:ext uri="{BB962C8B-B14F-4D97-AF65-F5344CB8AC3E}">
        <p14:creationId xmlns:p14="http://schemas.microsoft.com/office/powerpoint/2010/main" val="1460370920"/>
      </p:ext>
    </p:extLst>
  </p:cSld>
  <p:clrMapOvr>
    <a:masterClrMapping/>
  </p:clrMapOvr>
  <p:transition spd="slow">
    <p:wip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11CB5-77B6-4B08-C723-389074C156B2}"/>
            </a:ext>
          </a:extLst>
        </p:cNvPr>
        <p:cNvGrpSpPr/>
        <p:nvPr/>
      </p:nvGrpSpPr>
      <p:grpSpPr>
        <a:xfrm>
          <a:off x="0" y="0"/>
          <a:ext cx="0" cy="0"/>
          <a:chOff x="0" y="0"/>
          <a:chExt cx="0" cy="0"/>
        </a:xfrm>
      </p:grpSpPr>
      <p:sp>
        <p:nvSpPr>
          <p:cNvPr id="13314" name="Google Shape;35;p1">
            <a:extLst>
              <a:ext uri="{FF2B5EF4-FFF2-40B4-BE49-F238E27FC236}">
                <a16:creationId xmlns:a16="http://schemas.microsoft.com/office/drawing/2014/main" id="{AD7A34C1-AB75-ACD1-A938-5812502295D6}"/>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35</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C0A12B52-7910-B8C6-E5CB-18CFEA531B4D}"/>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pic>
        <p:nvPicPr>
          <p:cNvPr id="9" name="image1.png">
            <a:extLst>
              <a:ext uri="{FF2B5EF4-FFF2-40B4-BE49-F238E27FC236}">
                <a16:creationId xmlns:a16="http://schemas.microsoft.com/office/drawing/2014/main" id="{BF9EFF3E-649D-C7FF-25E2-83DA5840336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986" y="145706"/>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 name="Immagine 9">
            <a:extLst>
              <a:ext uri="{FF2B5EF4-FFF2-40B4-BE49-F238E27FC236}">
                <a16:creationId xmlns:a16="http://schemas.microsoft.com/office/drawing/2014/main" id="{EC3797EF-8330-8E61-D3CF-879C430FB18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40905" y="101652"/>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CasellaDiTesto 1">
            <a:extLst>
              <a:ext uri="{FF2B5EF4-FFF2-40B4-BE49-F238E27FC236}">
                <a16:creationId xmlns:a16="http://schemas.microsoft.com/office/drawing/2014/main" id="{76AC9478-5AE8-2FA6-F7B8-9F08A22A1593}"/>
              </a:ext>
            </a:extLst>
          </p:cNvPr>
          <p:cNvSpPr txBox="1">
            <a:spLocks noChangeArrowheads="1"/>
          </p:cNvSpPr>
          <p:nvPr/>
        </p:nvSpPr>
        <p:spPr bwMode="auto">
          <a:xfrm>
            <a:off x="1835695" y="182258"/>
            <a:ext cx="4680521"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
        <p:nvSpPr>
          <p:cNvPr id="7" name="CasellaDiTesto 6">
            <a:extLst>
              <a:ext uri="{FF2B5EF4-FFF2-40B4-BE49-F238E27FC236}">
                <a16:creationId xmlns:a16="http://schemas.microsoft.com/office/drawing/2014/main" id="{6A19D786-0A29-E35C-FD2B-5E0CDC62DDFC}"/>
              </a:ext>
            </a:extLst>
          </p:cNvPr>
          <p:cNvSpPr txBox="1"/>
          <p:nvPr/>
        </p:nvSpPr>
        <p:spPr>
          <a:xfrm>
            <a:off x="1113651" y="992086"/>
            <a:ext cx="7253940" cy="403893"/>
          </a:xfrm>
          <a:prstGeom prst="rect">
            <a:avLst/>
          </a:prstGeom>
          <a:noFill/>
        </p:spPr>
        <p:txBody>
          <a:bodyPr wrap="square">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it-IT" sz="2000" b="1" kern="100" dirty="0">
                <a:solidFill>
                  <a:srgbClr val="222222"/>
                </a:solidFill>
                <a:latin typeface="Tahoma" panose="020B0604030504040204" pitchFamily="34" charset="0"/>
                <a:ea typeface="Calibri" panose="020F0502020204030204" pitchFamily="34" charset="0"/>
                <a:cs typeface="Times New Roman" panose="02020603050405020304" pitchFamily="18" charset="0"/>
              </a:rPr>
              <a:t>VOCI DI SPESA DEL PIANO FINANZIARIO (4/6)</a:t>
            </a:r>
            <a:endParaRPr kumimoji="0" lang="it-IT"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5" name="CasellaDiTesto 4">
            <a:extLst>
              <a:ext uri="{FF2B5EF4-FFF2-40B4-BE49-F238E27FC236}">
                <a16:creationId xmlns:a16="http://schemas.microsoft.com/office/drawing/2014/main" id="{0883192A-0596-6F80-A31E-E56C28129EB7}"/>
              </a:ext>
            </a:extLst>
          </p:cNvPr>
          <p:cNvSpPr txBox="1"/>
          <p:nvPr/>
        </p:nvSpPr>
        <p:spPr>
          <a:xfrm>
            <a:off x="899592" y="1582636"/>
            <a:ext cx="7543875" cy="2862322"/>
          </a:xfrm>
          <a:prstGeom prst="rect">
            <a:avLst/>
          </a:prstGeom>
          <a:noFill/>
        </p:spPr>
        <p:txBody>
          <a:bodyPr wrap="square">
            <a:spAutoFit/>
          </a:bodyPr>
          <a:lstStyle/>
          <a:p>
            <a:pPr algn="just">
              <a:spcBef>
                <a:spcPts val="600"/>
              </a:spcBef>
              <a:spcAft>
                <a:spcPts val="600"/>
              </a:spcAft>
            </a:pPr>
            <a:r>
              <a:rPr lang="it-IT" sz="2000" u="sng" dirty="0"/>
              <a:t>Servizi e consulenze esterne</a:t>
            </a:r>
          </a:p>
          <a:p>
            <a:pPr algn="just">
              <a:spcBef>
                <a:spcPts val="600"/>
              </a:spcBef>
              <a:spcAft>
                <a:spcPts val="600"/>
              </a:spcAft>
            </a:pPr>
            <a:r>
              <a:rPr lang="it-IT" sz="2000" dirty="0"/>
              <a:t>Rientrano in tale voce le spese relative ai servizi e le consulenze necessari per lo sviluppo delle attività di progetto. </a:t>
            </a:r>
          </a:p>
          <a:p>
            <a:pPr algn="just">
              <a:spcBef>
                <a:spcPts val="600"/>
              </a:spcBef>
              <a:spcAft>
                <a:spcPts val="600"/>
              </a:spcAft>
            </a:pPr>
            <a:endParaRPr lang="it-IT" sz="2000" dirty="0"/>
          </a:p>
          <a:p>
            <a:pPr algn="just">
              <a:spcBef>
                <a:spcPts val="600"/>
              </a:spcBef>
              <a:spcAft>
                <a:spcPts val="600"/>
              </a:spcAft>
            </a:pPr>
            <a:r>
              <a:rPr lang="it-IT" sz="2000" u="sng" dirty="0"/>
              <a:t>Costi di progetto per i beneficiari</a:t>
            </a:r>
          </a:p>
          <a:p>
            <a:pPr algn="just">
              <a:spcBef>
                <a:spcPts val="600"/>
              </a:spcBef>
              <a:spcAft>
                <a:spcPts val="600"/>
              </a:spcAft>
            </a:pPr>
            <a:r>
              <a:rPr lang="it-IT" sz="2000" dirty="0"/>
              <a:t>Rientrano in tale voce eventuali spese per premi, borse di studio, rimborsi per tirocini etc.</a:t>
            </a:r>
          </a:p>
        </p:txBody>
      </p:sp>
    </p:spTree>
    <p:extLst>
      <p:ext uri="{BB962C8B-B14F-4D97-AF65-F5344CB8AC3E}">
        <p14:creationId xmlns:p14="http://schemas.microsoft.com/office/powerpoint/2010/main" val="2680446303"/>
      </p:ext>
    </p:extLst>
  </p:cSld>
  <p:clrMapOvr>
    <a:masterClrMapping/>
  </p:clrMapOvr>
  <p:transition spd="slow">
    <p:wip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107483-FE15-579C-A288-88485E7C31CA}"/>
            </a:ext>
          </a:extLst>
        </p:cNvPr>
        <p:cNvGrpSpPr/>
        <p:nvPr/>
      </p:nvGrpSpPr>
      <p:grpSpPr>
        <a:xfrm>
          <a:off x="0" y="0"/>
          <a:ext cx="0" cy="0"/>
          <a:chOff x="0" y="0"/>
          <a:chExt cx="0" cy="0"/>
        </a:xfrm>
      </p:grpSpPr>
      <p:sp>
        <p:nvSpPr>
          <p:cNvPr id="13314" name="Google Shape;35;p1">
            <a:extLst>
              <a:ext uri="{FF2B5EF4-FFF2-40B4-BE49-F238E27FC236}">
                <a16:creationId xmlns:a16="http://schemas.microsoft.com/office/drawing/2014/main" id="{26A243A8-BADC-79C2-8927-D52B55229EBF}"/>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36</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64699CAA-CD58-63F9-75FC-548492A99904}"/>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pic>
        <p:nvPicPr>
          <p:cNvPr id="9" name="image1.png">
            <a:extLst>
              <a:ext uri="{FF2B5EF4-FFF2-40B4-BE49-F238E27FC236}">
                <a16:creationId xmlns:a16="http://schemas.microsoft.com/office/drawing/2014/main" id="{23D5193D-630C-1997-8F90-33EEA1616F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986" y="145706"/>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 name="Immagine 9">
            <a:extLst>
              <a:ext uri="{FF2B5EF4-FFF2-40B4-BE49-F238E27FC236}">
                <a16:creationId xmlns:a16="http://schemas.microsoft.com/office/drawing/2014/main" id="{811EC64B-96AC-F6E3-7540-EE88765C9ED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40905" y="101652"/>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CasellaDiTesto 1">
            <a:extLst>
              <a:ext uri="{FF2B5EF4-FFF2-40B4-BE49-F238E27FC236}">
                <a16:creationId xmlns:a16="http://schemas.microsoft.com/office/drawing/2014/main" id="{E74A1FDB-9C53-9B79-FD15-7E17DE3DD0C1}"/>
              </a:ext>
            </a:extLst>
          </p:cNvPr>
          <p:cNvSpPr txBox="1">
            <a:spLocks noChangeArrowheads="1"/>
          </p:cNvSpPr>
          <p:nvPr/>
        </p:nvSpPr>
        <p:spPr bwMode="auto">
          <a:xfrm>
            <a:off x="1835695" y="182258"/>
            <a:ext cx="4680521"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
        <p:nvSpPr>
          <p:cNvPr id="7" name="CasellaDiTesto 6">
            <a:extLst>
              <a:ext uri="{FF2B5EF4-FFF2-40B4-BE49-F238E27FC236}">
                <a16:creationId xmlns:a16="http://schemas.microsoft.com/office/drawing/2014/main" id="{F8349D3C-928C-AB59-2DFA-F5C9FABC9042}"/>
              </a:ext>
            </a:extLst>
          </p:cNvPr>
          <p:cNvSpPr txBox="1"/>
          <p:nvPr/>
        </p:nvSpPr>
        <p:spPr>
          <a:xfrm>
            <a:off x="1113651" y="992086"/>
            <a:ext cx="7253940" cy="403893"/>
          </a:xfrm>
          <a:prstGeom prst="rect">
            <a:avLst/>
          </a:prstGeom>
          <a:noFill/>
        </p:spPr>
        <p:txBody>
          <a:bodyPr wrap="square">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it-IT" sz="2000" b="1" kern="100" dirty="0">
                <a:solidFill>
                  <a:srgbClr val="222222"/>
                </a:solidFill>
                <a:latin typeface="Tahoma" panose="020B0604030504040204" pitchFamily="34" charset="0"/>
                <a:ea typeface="Calibri" panose="020F0502020204030204" pitchFamily="34" charset="0"/>
                <a:cs typeface="Times New Roman" panose="02020603050405020304" pitchFamily="18" charset="0"/>
              </a:rPr>
              <a:t>VOCI DI SPESA DEL PIANO FINANZIARIO (5/6)</a:t>
            </a:r>
            <a:endParaRPr kumimoji="0" lang="it-IT"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5" name="CasellaDiTesto 4">
            <a:extLst>
              <a:ext uri="{FF2B5EF4-FFF2-40B4-BE49-F238E27FC236}">
                <a16:creationId xmlns:a16="http://schemas.microsoft.com/office/drawing/2014/main" id="{D73C1FDE-E2C8-4E0B-4505-42D9E2B3BBE9}"/>
              </a:ext>
            </a:extLst>
          </p:cNvPr>
          <p:cNvSpPr txBox="1"/>
          <p:nvPr/>
        </p:nvSpPr>
        <p:spPr>
          <a:xfrm>
            <a:off x="899592" y="1582636"/>
            <a:ext cx="7543875" cy="4555093"/>
          </a:xfrm>
          <a:prstGeom prst="rect">
            <a:avLst/>
          </a:prstGeom>
          <a:noFill/>
        </p:spPr>
        <p:txBody>
          <a:bodyPr wrap="square">
            <a:spAutoFit/>
          </a:bodyPr>
          <a:lstStyle/>
          <a:p>
            <a:pPr algn="just">
              <a:spcBef>
                <a:spcPts val="600"/>
              </a:spcBef>
              <a:spcAft>
                <a:spcPts val="600"/>
              </a:spcAft>
            </a:pPr>
            <a:r>
              <a:rPr lang="it-IT" sz="2000" u="sng"/>
              <a:t>Altri costi diretti</a:t>
            </a:r>
          </a:p>
          <a:p>
            <a:pPr algn="just">
              <a:spcBef>
                <a:spcPts val="600"/>
              </a:spcBef>
              <a:spcAft>
                <a:spcPts val="600"/>
              </a:spcAft>
            </a:pPr>
            <a:r>
              <a:rPr lang="it-IT" sz="2000"/>
              <a:t>Spese non rientranti nelle altre voci di costo e sono, a titolo esemplificativo: acquisto materiale di consumo; affitto sala per riunioni; acquisto/noleggio di attrezzature (computer, videoproiettori ecc.…).</a:t>
            </a:r>
          </a:p>
          <a:p>
            <a:pPr algn="just">
              <a:spcBef>
                <a:spcPts val="600"/>
              </a:spcBef>
              <a:spcAft>
                <a:spcPts val="600"/>
              </a:spcAft>
            </a:pPr>
            <a:r>
              <a:rPr lang="it-IT" sz="2000"/>
              <a:t>Le spese per attrezzature vanno calcolate in base alle quote di ammortamento stabilite dalla vigente normativa fiscale e/o in base ai canoni di leasing versati per il periodo relativo alla durata del progetto oppure in base ai corrispettivi pagati per la locazione.</a:t>
            </a:r>
          </a:p>
          <a:p>
            <a:pPr algn="just">
              <a:spcBef>
                <a:spcPts val="600"/>
              </a:spcBef>
              <a:spcAft>
                <a:spcPts val="600"/>
              </a:spcAft>
            </a:pPr>
            <a:r>
              <a:rPr lang="it-IT" sz="2000"/>
              <a:t>Se il costo di ogni singola attrezzatura è pari o inferiore ad € 516,46 (IVA esclusa), il costo è interamente ammissibile. Se, invece, il costo è superiore ad € 516,46 (IVA esclusa), è ammissibile la sola quota di ammortamento.</a:t>
            </a:r>
            <a:endParaRPr lang="it-IT" sz="2000" dirty="0"/>
          </a:p>
        </p:txBody>
      </p:sp>
    </p:spTree>
    <p:extLst>
      <p:ext uri="{BB962C8B-B14F-4D97-AF65-F5344CB8AC3E}">
        <p14:creationId xmlns:p14="http://schemas.microsoft.com/office/powerpoint/2010/main" val="2811453557"/>
      </p:ext>
    </p:extLst>
  </p:cSld>
  <p:clrMapOvr>
    <a:masterClrMapping/>
  </p:clrMapOvr>
  <p:transition spd="slow">
    <p:wip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784453-0429-E6BD-6FAA-53D1EA88ADEC}"/>
            </a:ext>
          </a:extLst>
        </p:cNvPr>
        <p:cNvGrpSpPr/>
        <p:nvPr/>
      </p:nvGrpSpPr>
      <p:grpSpPr>
        <a:xfrm>
          <a:off x="0" y="0"/>
          <a:ext cx="0" cy="0"/>
          <a:chOff x="0" y="0"/>
          <a:chExt cx="0" cy="0"/>
        </a:xfrm>
      </p:grpSpPr>
      <p:sp>
        <p:nvSpPr>
          <p:cNvPr id="13314" name="Google Shape;35;p1">
            <a:extLst>
              <a:ext uri="{FF2B5EF4-FFF2-40B4-BE49-F238E27FC236}">
                <a16:creationId xmlns:a16="http://schemas.microsoft.com/office/drawing/2014/main" id="{A7FEDD37-57B4-3C36-386A-4ED44DF5987A}"/>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37</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834AFB84-BFCC-4E83-39BF-4AB9A9CE74D1}"/>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pic>
        <p:nvPicPr>
          <p:cNvPr id="9" name="image1.png">
            <a:extLst>
              <a:ext uri="{FF2B5EF4-FFF2-40B4-BE49-F238E27FC236}">
                <a16:creationId xmlns:a16="http://schemas.microsoft.com/office/drawing/2014/main" id="{989C413B-B0FD-3824-43FC-366398C6A8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986" y="145706"/>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 name="Immagine 9">
            <a:extLst>
              <a:ext uri="{FF2B5EF4-FFF2-40B4-BE49-F238E27FC236}">
                <a16:creationId xmlns:a16="http://schemas.microsoft.com/office/drawing/2014/main" id="{9B035472-CDC6-7CB9-3C2B-6580A3331C6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40905" y="101652"/>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CasellaDiTesto 1">
            <a:extLst>
              <a:ext uri="{FF2B5EF4-FFF2-40B4-BE49-F238E27FC236}">
                <a16:creationId xmlns:a16="http://schemas.microsoft.com/office/drawing/2014/main" id="{0E69E390-8526-D09F-7965-5662C5F0E6DC}"/>
              </a:ext>
            </a:extLst>
          </p:cNvPr>
          <p:cNvSpPr txBox="1">
            <a:spLocks noChangeArrowheads="1"/>
          </p:cNvSpPr>
          <p:nvPr/>
        </p:nvSpPr>
        <p:spPr bwMode="auto">
          <a:xfrm>
            <a:off x="1835695" y="182258"/>
            <a:ext cx="4680521"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
        <p:nvSpPr>
          <p:cNvPr id="7" name="CasellaDiTesto 6">
            <a:extLst>
              <a:ext uri="{FF2B5EF4-FFF2-40B4-BE49-F238E27FC236}">
                <a16:creationId xmlns:a16="http://schemas.microsoft.com/office/drawing/2014/main" id="{087F82C2-7995-45A9-364B-87E03900A563}"/>
              </a:ext>
            </a:extLst>
          </p:cNvPr>
          <p:cNvSpPr txBox="1"/>
          <p:nvPr/>
        </p:nvSpPr>
        <p:spPr>
          <a:xfrm>
            <a:off x="1113651" y="992086"/>
            <a:ext cx="7253940" cy="403893"/>
          </a:xfrm>
          <a:prstGeom prst="rect">
            <a:avLst/>
          </a:prstGeom>
          <a:noFill/>
        </p:spPr>
        <p:txBody>
          <a:bodyPr wrap="square">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it-IT" sz="2000" b="1" kern="100" dirty="0">
                <a:solidFill>
                  <a:srgbClr val="222222"/>
                </a:solidFill>
                <a:latin typeface="Tahoma" panose="020B0604030504040204" pitchFamily="34" charset="0"/>
                <a:ea typeface="Calibri" panose="020F0502020204030204" pitchFamily="34" charset="0"/>
                <a:cs typeface="Times New Roman" panose="02020603050405020304" pitchFamily="18" charset="0"/>
              </a:rPr>
              <a:t>VOCI DI SPESA DEL PIANO FINANZIARIO (6/6)</a:t>
            </a:r>
            <a:endParaRPr kumimoji="0" lang="it-IT"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5" name="CasellaDiTesto 4">
            <a:extLst>
              <a:ext uri="{FF2B5EF4-FFF2-40B4-BE49-F238E27FC236}">
                <a16:creationId xmlns:a16="http://schemas.microsoft.com/office/drawing/2014/main" id="{9CDA15F0-2F55-C265-D084-0FD4610BFAE6}"/>
              </a:ext>
            </a:extLst>
          </p:cNvPr>
          <p:cNvSpPr txBox="1"/>
          <p:nvPr/>
        </p:nvSpPr>
        <p:spPr>
          <a:xfrm>
            <a:off x="899592" y="1582636"/>
            <a:ext cx="7543875" cy="4555093"/>
          </a:xfrm>
          <a:prstGeom prst="rect">
            <a:avLst/>
          </a:prstGeom>
          <a:noFill/>
        </p:spPr>
        <p:txBody>
          <a:bodyPr wrap="square">
            <a:spAutoFit/>
          </a:bodyPr>
          <a:lstStyle/>
          <a:p>
            <a:pPr marL="0" marR="0" lvl="0" indent="0" algn="just" defTabSz="457200" rtl="0" eaLnBrk="1" fontAlgn="auto" latinLnBrk="0" hangingPunct="1">
              <a:lnSpc>
                <a:spcPct val="100000"/>
              </a:lnSpc>
              <a:spcBef>
                <a:spcPts val="600"/>
              </a:spcBef>
              <a:spcAft>
                <a:spcPts val="600"/>
              </a:spcAft>
              <a:buClrTx/>
              <a:buSzTx/>
              <a:buFontTx/>
              <a:buNone/>
              <a:tabLst/>
              <a:defRPr/>
            </a:pPr>
            <a:r>
              <a:rPr kumimoji="0" lang="it-IT" sz="2000" b="0" i="0" u="sng" strike="noStrike" kern="1200" cap="none" spc="0" normalizeH="0" baseline="0" noProof="0" dirty="0">
                <a:ln>
                  <a:noFill/>
                </a:ln>
                <a:solidFill>
                  <a:srgbClr val="000000"/>
                </a:solidFill>
                <a:effectLst/>
                <a:uLnTx/>
                <a:uFillTx/>
                <a:latin typeface="Trebuchet MS" panose="020B0603020202020204"/>
                <a:ea typeface="+mn-ea"/>
                <a:cs typeface="+mn-cs"/>
              </a:rPr>
              <a:t>Volontari</a:t>
            </a:r>
          </a:p>
          <a:p>
            <a:pPr marL="0" marR="0" lvl="0" indent="0" algn="just" defTabSz="457200" rtl="0" eaLnBrk="1" fontAlgn="auto" latinLnBrk="0" hangingPunct="1">
              <a:lnSpc>
                <a:spcPct val="100000"/>
              </a:lnSpc>
              <a:spcBef>
                <a:spcPts val="600"/>
              </a:spcBef>
              <a:spcAft>
                <a:spcPts val="600"/>
              </a:spcAft>
              <a:buClrTx/>
              <a:buSzTx/>
              <a:buFontTx/>
              <a:buNone/>
              <a:tabLst/>
              <a:defRPr/>
            </a:pPr>
            <a:r>
              <a:rPr kumimoji="0" lang="it-IT" sz="2000" b="0" i="0" u="none" strike="noStrike" kern="1200" cap="none" spc="0" normalizeH="0" baseline="0" noProof="0" dirty="0">
                <a:ln>
                  <a:noFill/>
                </a:ln>
                <a:solidFill>
                  <a:srgbClr val="000000"/>
                </a:solidFill>
                <a:effectLst/>
                <a:uLnTx/>
                <a:uFillTx/>
                <a:latin typeface="Trebuchet MS" panose="020B0603020202020204"/>
                <a:ea typeface="+mn-ea"/>
                <a:cs typeface="+mn-cs"/>
              </a:rPr>
              <a:t>Rientrano in tale voce di spesa le attività prestate dai volontari per il Progetto.</a:t>
            </a:r>
          </a:p>
          <a:p>
            <a:pPr marL="0" marR="0" lvl="0" indent="0" algn="just" defTabSz="457200" rtl="0" eaLnBrk="1" fontAlgn="auto" latinLnBrk="0" hangingPunct="1">
              <a:lnSpc>
                <a:spcPct val="100000"/>
              </a:lnSpc>
              <a:spcBef>
                <a:spcPts val="600"/>
              </a:spcBef>
              <a:spcAft>
                <a:spcPts val="600"/>
              </a:spcAft>
              <a:buClrTx/>
              <a:buSzTx/>
              <a:buFontTx/>
              <a:buNone/>
              <a:tabLst/>
              <a:defRPr/>
            </a:pPr>
            <a:endParaRPr kumimoji="0" lang="it-IT" sz="2000" b="0" i="0" u="none" strike="noStrike" kern="1200" cap="none" spc="0" normalizeH="0" baseline="0" noProof="0" dirty="0">
              <a:ln>
                <a:noFill/>
              </a:ln>
              <a:solidFill>
                <a:srgbClr val="000000"/>
              </a:solidFill>
              <a:effectLst/>
              <a:uLnTx/>
              <a:uFillTx/>
              <a:latin typeface="Trebuchet MS" panose="020B0603020202020204"/>
              <a:ea typeface="+mn-ea"/>
              <a:cs typeface="+mn-cs"/>
            </a:endParaRPr>
          </a:p>
          <a:p>
            <a:pPr marL="0" marR="0" lvl="0" indent="0" algn="just" defTabSz="457200" rtl="0" eaLnBrk="1" fontAlgn="auto" latinLnBrk="0" hangingPunct="1">
              <a:lnSpc>
                <a:spcPct val="100000"/>
              </a:lnSpc>
              <a:spcBef>
                <a:spcPts val="600"/>
              </a:spcBef>
              <a:spcAft>
                <a:spcPts val="600"/>
              </a:spcAft>
              <a:buClrTx/>
              <a:buSzTx/>
              <a:buFontTx/>
              <a:buNone/>
              <a:tabLst/>
              <a:defRPr/>
            </a:pPr>
            <a:r>
              <a:rPr kumimoji="0" lang="it-IT" sz="2000" b="0" i="0" u="sng" strike="noStrike" kern="1200" cap="none" spc="0" normalizeH="0" baseline="0" noProof="0" dirty="0">
                <a:ln>
                  <a:noFill/>
                </a:ln>
                <a:solidFill>
                  <a:srgbClr val="000000"/>
                </a:solidFill>
                <a:effectLst/>
                <a:uLnTx/>
                <a:uFillTx/>
                <a:latin typeface="Trebuchet MS" panose="020B0603020202020204"/>
                <a:ea typeface="+mn-ea"/>
                <a:cs typeface="+mn-cs"/>
              </a:rPr>
              <a:t>Spese generali</a:t>
            </a:r>
          </a:p>
          <a:p>
            <a:pPr marL="0" marR="0" lvl="0" indent="0" algn="just" defTabSz="457200" rtl="0" eaLnBrk="1" fontAlgn="auto" latinLnBrk="0" hangingPunct="1">
              <a:lnSpc>
                <a:spcPct val="100000"/>
              </a:lnSpc>
              <a:spcBef>
                <a:spcPts val="600"/>
              </a:spcBef>
              <a:spcAft>
                <a:spcPts val="600"/>
              </a:spcAft>
              <a:buClrTx/>
              <a:buSzTx/>
              <a:buFontTx/>
              <a:buNone/>
              <a:tabLst/>
              <a:defRPr/>
            </a:pPr>
            <a:r>
              <a:rPr kumimoji="0" lang="it-IT" sz="2000" b="0" i="0" u="none" strike="noStrike" kern="1200" cap="none" spc="0" normalizeH="0" baseline="0" noProof="0" dirty="0">
                <a:ln>
                  <a:noFill/>
                </a:ln>
                <a:solidFill>
                  <a:srgbClr val="000000"/>
                </a:solidFill>
                <a:effectLst/>
                <a:uLnTx/>
                <a:uFillTx/>
                <a:latin typeface="Trebuchet MS" panose="020B0603020202020204"/>
                <a:ea typeface="+mn-ea"/>
                <a:cs typeface="+mn-cs"/>
              </a:rPr>
              <a:t>Rientrano in tale voce tutte le spese relative a: affitto per immobili dedicati, spese di spedizione, spese telefoniche, spese di cancelleria, ecc.; tali spese devono essere inerenti allo sviluppo del progetto. </a:t>
            </a:r>
          </a:p>
          <a:p>
            <a:pPr marL="0" marR="0" lvl="0" indent="0" algn="just" defTabSz="457200" rtl="0" eaLnBrk="1" fontAlgn="auto" latinLnBrk="0" hangingPunct="1">
              <a:lnSpc>
                <a:spcPct val="100000"/>
              </a:lnSpc>
              <a:spcBef>
                <a:spcPts val="600"/>
              </a:spcBef>
              <a:spcAft>
                <a:spcPts val="600"/>
              </a:spcAft>
              <a:buClrTx/>
              <a:buSzTx/>
              <a:buFontTx/>
              <a:buNone/>
              <a:tabLst/>
              <a:defRPr/>
            </a:pPr>
            <a:r>
              <a:rPr kumimoji="0" lang="it-IT" sz="2000" b="0" i="0" u="none" strike="noStrike" kern="1200" cap="none" spc="0" normalizeH="0" baseline="0" noProof="0" dirty="0">
                <a:ln>
                  <a:noFill/>
                </a:ln>
                <a:solidFill>
                  <a:srgbClr val="000000"/>
                </a:solidFill>
                <a:effectLst/>
                <a:uLnTx/>
                <a:uFillTx/>
                <a:latin typeface="Trebuchet MS" panose="020B0603020202020204"/>
                <a:ea typeface="+mn-ea"/>
                <a:cs typeface="+mn-cs"/>
              </a:rPr>
              <a:t>Le spese generali, qualora attribuibili al progetto, vanno imputate in misura percentuale entro il limite massimo del 7% del budget di progetto.</a:t>
            </a:r>
          </a:p>
        </p:txBody>
      </p:sp>
    </p:spTree>
    <p:extLst>
      <p:ext uri="{BB962C8B-B14F-4D97-AF65-F5344CB8AC3E}">
        <p14:creationId xmlns:p14="http://schemas.microsoft.com/office/powerpoint/2010/main" val="420397972"/>
      </p:ext>
    </p:extLst>
  </p:cSld>
  <p:clrMapOvr>
    <a:masterClrMapping/>
  </p:clrMapOvr>
  <p:transition spd="slow">
    <p:wip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436C5-5907-7CED-FE10-AB9FDC79EC3C}"/>
            </a:ext>
          </a:extLst>
        </p:cNvPr>
        <p:cNvGrpSpPr/>
        <p:nvPr/>
      </p:nvGrpSpPr>
      <p:grpSpPr>
        <a:xfrm>
          <a:off x="0" y="0"/>
          <a:ext cx="0" cy="0"/>
          <a:chOff x="0" y="0"/>
          <a:chExt cx="0" cy="0"/>
        </a:xfrm>
      </p:grpSpPr>
      <p:sp>
        <p:nvSpPr>
          <p:cNvPr id="13314" name="Google Shape;35;p1">
            <a:extLst>
              <a:ext uri="{FF2B5EF4-FFF2-40B4-BE49-F238E27FC236}">
                <a16:creationId xmlns:a16="http://schemas.microsoft.com/office/drawing/2014/main" id="{F8B3F8F7-4D6B-9A65-84F9-D5FAF78147A1}"/>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38</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842592D3-31AE-37D5-0740-594A436F177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pic>
        <p:nvPicPr>
          <p:cNvPr id="9" name="image1.png">
            <a:extLst>
              <a:ext uri="{FF2B5EF4-FFF2-40B4-BE49-F238E27FC236}">
                <a16:creationId xmlns:a16="http://schemas.microsoft.com/office/drawing/2014/main" id="{60C13304-5AD3-B915-007F-29F8CC3E61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986" y="145706"/>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 name="Immagine 9">
            <a:extLst>
              <a:ext uri="{FF2B5EF4-FFF2-40B4-BE49-F238E27FC236}">
                <a16:creationId xmlns:a16="http://schemas.microsoft.com/office/drawing/2014/main" id="{BC7B22CA-A75B-BF7D-EA3D-C269D64E167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40905" y="101652"/>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CasellaDiTesto 1">
            <a:extLst>
              <a:ext uri="{FF2B5EF4-FFF2-40B4-BE49-F238E27FC236}">
                <a16:creationId xmlns:a16="http://schemas.microsoft.com/office/drawing/2014/main" id="{3691DA4D-CDA8-EA10-B397-5C9AB555CD1C}"/>
              </a:ext>
            </a:extLst>
          </p:cNvPr>
          <p:cNvSpPr txBox="1">
            <a:spLocks noChangeArrowheads="1"/>
          </p:cNvSpPr>
          <p:nvPr/>
        </p:nvSpPr>
        <p:spPr bwMode="auto">
          <a:xfrm>
            <a:off x="1835695" y="182258"/>
            <a:ext cx="4680521"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
        <p:nvSpPr>
          <p:cNvPr id="7" name="CasellaDiTesto 6">
            <a:extLst>
              <a:ext uri="{FF2B5EF4-FFF2-40B4-BE49-F238E27FC236}">
                <a16:creationId xmlns:a16="http://schemas.microsoft.com/office/drawing/2014/main" id="{1B7F639A-2937-47C7-15E9-D633B54C20EC}"/>
              </a:ext>
            </a:extLst>
          </p:cNvPr>
          <p:cNvSpPr txBox="1"/>
          <p:nvPr/>
        </p:nvSpPr>
        <p:spPr>
          <a:xfrm>
            <a:off x="1113651" y="992086"/>
            <a:ext cx="7253940" cy="605037"/>
          </a:xfrm>
          <a:prstGeom prst="rect">
            <a:avLst/>
          </a:prstGeom>
          <a:noFill/>
        </p:spPr>
        <p:txBody>
          <a:bodyPr wrap="square">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kumimoji="0" lang="it-IT" sz="1600" b="1" i="0" u="none" strike="noStrike" kern="100" cap="none" spc="0" normalizeH="0" baseline="0" noProof="0" dirty="0">
                <a:ln>
                  <a:noFill/>
                </a:ln>
                <a:solidFill>
                  <a:srgbClr val="222222"/>
                </a:solidFill>
                <a:effectLst/>
                <a:uLnTx/>
                <a:uFillTx/>
                <a:latin typeface="Tahoma" panose="020B0604030504040204" pitchFamily="34" charset="0"/>
                <a:ea typeface="Calibri" panose="020F0502020204030204" pitchFamily="34" charset="0"/>
                <a:cs typeface="Times New Roman" panose="02020603050405020304" pitchFamily="18" charset="0"/>
              </a:rPr>
              <a:t>INDICAZIONI PER LA COMPILAZIONE DELLE SCHEDE FINANZIARIE (1/2)</a:t>
            </a:r>
            <a:endParaRPr kumimoji="0" lang="it-IT" sz="16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5" name="CasellaDiTesto 4">
            <a:extLst>
              <a:ext uri="{FF2B5EF4-FFF2-40B4-BE49-F238E27FC236}">
                <a16:creationId xmlns:a16="http://schemas.microsoft.com/office/drawing/2014/main" id="{4D0331E1-48BC-CEC1-41A5-9CB8A98EFA8F}"/>
              </a:ext>
            </a:extLst>
          </p:cNvPr>
          <p:cNvSpPr txBox="1"/>
          <p:nvPr/>
        </p:nvSpPr>
        <p:spPr>
          <a:xfrm>
            <a:off x="683568" y="1556792"/>
            <a:ext cx="7759900" cy="5016758"/>
          </a:xfrm>
          <a:prstGeom prst="rect">
            <a:avLst/>
          </a:prstGeom>
          <a:noFill/>
        </p:spPr>
        <p:txBody>
          <a:bodyPr wrap="square">
            <a:spAutoFit/>
          </a:bodyPr>
          <a:lstStyle/>
          <a:p>
            <a:pPr algn="just">
              <a:spcBef>
                <a:spcPts val="600"/>
              </a:spcBef>
              <a:spcAft>
                <a:spcPts val="600"/>
              </a:spcAft>
            </a:pPr>
            <a:r>
              <a:rPr lang="it-IT" sz="1400" u="sng" dirty="0"/>
              <a:t>Il Piano finanziario si compone di due fogli Excel.</a:t>
            </a:r>
          </a:p>
          <a:p>
            <a:pPr algn="just">
              <a:spcBef>
                <a:spcPts val="600"/>
              </a:spcBef>
              <a:spcAft>
                <a:spcPts val="600"/>
              </a:spcAft>
            </a:pPr>
            <a:r>
              <a:rPr lang="it-IT" sz="1400" u="sng" dirty="0"/>
              <a:t>Primo foglio Excel</a:t>
            </a:r>
            <a:r>
              <a:rPr lang="it-IT" sz="1400" dirty="0"/>
              <a:t>: si compone di una prima tabella riportante i costi per partner e per voce di costo e di tabelle successive ove indicare in dettaglio le singole voci di costo per partner e la macro-attività di riferimento. Nelle Schede di dettaglio del Progetto per partner e per voce di costo:</a:t>
            </a:r>
          </a:p>
          <a:p>
            <a:pPr marL="285750" indent="-285750" algn="just">
              <a:spcBef>
                <a:spcPts val="600"/>
              </a:spcBef>
              <a:spcAft>
                <a:spcPts val="600"/>
              </a:spcAft>
              <a:buFont typeface="Wingdings" panose="05000000000000000000" pitchFamily="2" charset="2"/>
              <a:buChar char="Ø"/>
            </a:pPr>
            <a:r>
              <a:rPr lang="it-IT" sz="1400" dirty="0"/>
              <a:t>	Personale dipendente ed assimilato: max 40% del costo totale del Progetto; vanno riportati qualifica, costo giornaliero lordo, numero giornate e totale.</a:t>
            </a:r>
          </a:p>
          <a:p>
            <a:pPr marL="285750" indent="-285750" algn="just">
              <a:spcBef>
                <a:spcPts val="600"/>
              </a:spcBef>
              <a:spcAft>
                <a:spcPts val="600"/>
              </a:spcAft>
              <a:buFont typeface="Wingdings" panose="05000000000000000000" pitchFamily="2" charset="2"/>
              <a:buChar char="Ø"/>
            </a:pPr>
            <a:r>
              <a:rPr lang="it-IT" sz="1400" dirty="0"/>
              <a:t>Viaggi: Vanno riportati descrizione, numero viaggi e totale.</a:t>
            </a:r>
          </a:p>
          <a:p>
            <a:pPr marL="285750" indent="-285750" algn="just">
              <a:spcBef>
                <a:spcPts val="600"/>
              </a:spcBef>
              <a:spcAft>
                <a:spcPts val="600"/>
              </a:spcAft>
              <a:buFont typeface="Wingdings" panose="05000000000000000000" pitchFamily="2" charset="2"/>
              <a:buChar char="Ø"/>
            </a:pPr>
            <a:r>
              <a:rPr lang="it-IT" sz="1400" dirty="0"/>
              <a:t>Soggiorni: Vanno riportati descrizione, giornate previste e totale.</a:t>
            </a:r>
          </a:p>
          <a:p>
            <a:pPr marL="285750" indent="-285750" algn="just">
              <a:spcBef>
                <a:spcPts val="600"/>
              </a:spcBef>
              <a:spcAft>
                <a:spcPts val="600"/>
              </a:spcAft>
              <a:buFont typeface="Wingdings" panose="05000000000000000000" pitchFamily="2" charset="2"/>
              <a:buChar char="Ø"/>
            </a:pPr>
            <a:r>
              <a:rPr lang="it-IT" sz="1400" dirty="0"/>
              <a:t>Servizi e consulenze esterne: Vanno riportati descrizione e importo.</a:t>
            </a:r>
          </a:p>
          <a:p>
            <a:pPr marL="285750" indent="-285750" algn="just">
              <a:spcBef>
                <a:spcPts val="600"/>
              </a:spcBef>
              <a:spcAft>
                <a:spcPts val="600"/>
              </a:spcAft>
              <a:buFont typeface="Wingdings" panose="05000000000000000000" pitchFamily="2" charset="2"/>
              <a:buChar char="Ø"/>
            </a:pPr>
            <a:r>
              <a:rPr lang="it-IT" sz="1400" dirty="0"/>
              <a:t>Costi di progetto per i beneficiari: Vanno riportati descrizione e importo.</a:t>
            </a:r>
          </a:p>
          <a:p>
            <a:pPr marL="285750" indent="-285750" algn="just">
              <a:spcBef>
                <a:spcPts val="600"/>
              </a:spcBef>
              <a:spcAft>
                <a:spcPts val="600"/>
              </a:spcAft>
              <a:buFont typeface="Wingdings" panose="05000000000000000000" pitchFamily="2" charset="2"/>
              <a:buChar char="Ø"/>
            </a:pPr>
            <a:r>
              <a:rPr lang="it-IT" sz="1400" dirty="0"/>
              <a:t>Altri costi diretti: Vanno riportati descrizione e importo.</a:t>
            </a:r>
          </a:p>
          <a:p>
            <a:pPr marL="285750" indent="-285750" algn="just">
              <a:spcBef>
                <a:spcPts val="600"/>
              </a:spcBef>
              <a:spcAft>
                <a:spcPts val="600"/>
              </a:spcAft>
              <a:buFont typeface="Wingdings" panose="05000000000000000000" pitchFamily="2" charset="2"/>
              <a:buChar char="Ø"/>
            </a:pPr>
            <a:r>
              <a:rPr lang="it-IT" sz="1400" dirty="0"/>
              <a:t>Volontari: Vanno riportati qualifica (volontario), costo giornaliero lordo, numero giornate e totale.</a:t>
            </a:r>
          </a:p>
          <a:p>
            <a:pPr marL="285750" indent="-285750" algn="just">
              <a:spcBef>
                <a:spcPts val="600"/>
              </a:spcBef>
              <a:spcAft>
                <a:spcPts val="600"/>
              </a:spcAft>
              <a:buFont typeface="Wingdings" panose="05000000000000000000" pitchFamily="2" charset="2"/>
              <a:buChar char="Ø"/>
            </a:pPr>
            <a:r>
              <a:rPr lang="it-IT" sz="1400" dirty="0"/>
              <a:t>Spese generali: max 7% del costo totale del Progetto. Vanno riportati descrizione e costo.</a:t>
            </a:r>
          </a:p>
          <a:p>
            <a:pPr marL="285750" indent="-285750" algn="just">
              <a:spcBef>
                <a:spcPts val="600"/>
              </a:spcBef>
              <a:spcAft>
                <a:spcPts val="600"/>
              </a:spcAft>
              <a:buFont typeface="Wingdings" panose="05000000000000000000" pitchFamily="2" charset="2"/>
              <a:buChar char="Ø"/>
            </a:pPr>
            <a:r>
              <a:rPr lang="it-IT" sz="1400" dirty="0"/>
              <a:t>Quota di cofinanziamento: Indicare la quota per ogni partner/sponsor/associato.</a:t>
            </a:r>
          </a:p>
          <a:p>
            <a:pPr algn="just">
              <a:spcBef>
                <a:spcPts val="600"/>
              </a:spcBef>
              <a:spcAft>
                <a:spcPts val="600"/>
              </a:spcAft>
            </a:pPr>
            <a:endParaRPr lang="it-IT" sz="1400" dirty="0"/>
          </a:p>
        </p:txBody>
      </p:sp>
    </p:spTree>
    <p:extLst>
      <p:ext uri="{BB962C8B-B14F-4D97-AF65-F5344CB8AC3E}">
        <p14:creationId xmlns:p14="http://schemas.microsoft.com/office/powerpoint/2010/main" val="822964704"/>
      </p:ext>
    </p:extLst>
  </p:cSld>
  <p:clrMapOvr>
    <a:masterClrMapping/>
  </p:clrMapOvr>
  <p:transition spd="slow">
    <p:wip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135209-D389-69DC-1173-5FA48AC8B165}"/>
            </a:ext>
          </a:extLst>
        </p:cNvPr>
        <p:cNvGrpSpPr/>
        <p:nvPr/>
      </p:nvGrpSpPr>
      <p:grpSpPr>
        <a:xfrm>
          <a:off x="0" y="0"/>
          <a:ext cx="0" cy="0"/>
          <a:chOff x="0" y="0"/>
          <a:chExt cx="0" cy="0"/>
        </a:xfrm>
      </p:grpSpPr>
      <p:sp>
        <p:nvSpPr>
          <p:cNvPr id="13314" name="Google Shape;35;p1">
            <a:extLst>
              <a:ext uri="{FF2B5EF4-FFF2-40B4-BE49-F238E27FC236}">
                <a16:creationId xmlns:a16="http://schemas.microsoft.com/office/drawing/2014/main" id="{950D886E-9055-DFA2-3C93-07E0C2BFAF54}"/>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39</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9632905F-6199-04CF-9C6D-DFF7C4640ADE}"/>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pic>
        <p:nvPicPr>
          <p:cNvPr id="9" name="image1.png">
            <a:extLst>
              <a:ext uri="{FF2B5EF4-FFF2-40B4-BE49-F238E27FC236}">
                <a16:creationId xmlns:a16="http://schemas.microsoft.com/office/drawing/2014/main" id="{48BA6EB9-C812-630C-83D7-0A0D46D55C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986" y="145706"/>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 name="Immagine 9">
            <a:extLst>
              <a:ext uri="{FF2B5EF4-FFF2-40B4-BE49-F238E27FC236}">
                <a16:creationId xmlns:a16="http://schemas.microsoft.com/office/drawing/2014/main" id="{88F20B98-214A-949F-920C-DB6EA40BAFF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40905" y="101652"/>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CasellaDiTesto 1">
            <a:extLst>
              <a:ext uri="{FF2B5EF4-FFF2-40B4-BE49-F238E27FC236}">
                <a16:creationId xmlns:a16="http://schemas.microsoft.com/office/drawing/2014/main" id="{AEAB16A3-E8EB-8C44-B72B-30F1BDD4E124}"/>
              </a:ext>
            </a:extLst>
          </p:cNvPr>
          <p:cNvSpPr txBox="1">
            <a:spLocks noChangeArrowheads="1"/>
          </p:cNvSpPr>
          <p:nvPr/>
        </p:nvSpPr>
        <p:spPr bwMode="auto">
          <a:xfrm>
            <a:off x="1835695" y="182258"/>
            <a:ext cx="4680521"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
        <p:nvSpPr>
          <p:cNvPr id="7" name="CasellaDiTesto 6">
            <a:extLst>
              <a:ext uri="{FF2B5EF4-FFF2-40B4-BE49-F238E27FC236}">
                <a16:creationId xmlns:a16="http://schemas.microsoft.com/office/drawing/2014/main" id="{ABDB7296-F358-C7B6-2BF7-1641B52FD165}"/>
              </a:ext>
            </a:extLst>
          </p:cNvPr>
          <p:cNvSpPr txBox="1"/>
          <p:nvPr/>
        </p:nvSpPr>
        <p:spPr>
          <a:xfrm>
            <a:off x="1113651" y="992086"/>
            <a:ext cx="7253940" cy="733214"/>
          </a:xfrm>
          <a:prstGeom prst="rect">
            <a:avLst/>
          </a:prstGeom>
          <a:noFill/>
        </p:spPr>
        <p:txBody>
          <a:bodyPr wrap="square">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kumimoji="0" lang="it-IT" sz="2000" b="1" i="0" u="none" strike="noStrike" kern="100" cap="none" spc="0" normalizeH="0" baseline="0" noProof="0" dirty="0">
                <a:ln>
                  <a:noFill/>
                </a:ln>
                <a:solidFill>
                  <a:srgbClr val="222222"/>
                </a:solidFill>
                <a:effectLst/>
                <a:uLnTx/>
                <a:uFillTx/>
                <a:latin typeface="Tahoma" panose="020B0604030504040204" pitchFamily="34" charset="0"/>
                <a:ea typeface="Calibri" panose="020F0502020204030204" pitchFamily="34" charset="0"/>
                <a:cs typeface="Times New Roman" panose="02020603050405020304" pitchFamily="18" charset="0"/>
              </a:rPr>
              <a:t>INDICAZIONI PER LA COMPILAZIONE DELLE SCHEDE FINANZIARIE (2/2)</a:t>
            </a:r>
            <a:endParaRPr kumimoji="0" lang="it-IT"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5" name="CasellaDiTesto 4">
            <a:extLst>
              <a:ext uri="{FF2B5EF4-FFF2-40B4-BE49-F238E27FC236}">
                <a16:creationId xmlns:a16="http://schemas.microsoft.com/office/drawing/2014/main" id="{C4FA0220-9260-AAA7-B2AF-380248D4F951}"/>
              </a:ext>
            </a:extLst>
          </p:cNvPr>
          <p:cNvSpPr txBox="1"/>
          <p:nvPr/>
        </p:nvSpPr>
        <p:spPr>
          <a:xfrm>
            <a:off x="683568" y="2060848"/>
            <a:ext cx="7759900" cy="3170099"/>
          </a:xfrm>
          <a:prstGeom prst="rect">
            <a:avLst/>
          </a:prstGeom>
          <a:noFill/>
        </p:spPr>
        <p:txBody>
          <a:bodyPr wrap="square">
            <a:spAutoFit/>
          </a:bodyPr>
          <a:lstStyle/>
          <a:p>
            <a:pPr algn="just">
              <a:spcBef>
                <a:spcPts val="600"/>
              </a:spcBef>
              <a:spcAft>
                <a:spcPts val="600"/>
              </a:spcAft>
            </a:pPr>
            <a:r>
              <a:rPr lang="it-IT" sz="2000" u="sng" dirty="0"/>
              <a:t>Secondo foglio Excel </a:t>
            </a:r>
            <a:r>
              <a:rPr lang="it-IT" sz="2000" dirty="0"/>
              <a:t>– Scheda riepilogativa del budget di Progetto: si compone di una tabella ove indicare le spese suddivise per macro-fasi di Progetto.</a:t>
            </a:r>
          </a:p>
          <a:p>
            <a:pPr algn="just">
              <a:spcBef>
                <a:spcPts val="600"/>
              </a:spcBef>
              <a:spcAft>
                <a:spcPts val="600"/>
              </a:spcAft>
            </a:pPr>
            <a:r>
              <a:rPr lang="it-IT" sz="2000" dirty="0"/>
              <a:t>Dopo la compilazione delle schede di dettaglio, deve essere riportato l’importo delle voci di spesa del progetto suddiviso per macro-fasi di Progetto.</a:t>
            </a:r>
          </a:p>
          <a:p>
            <a:pPr algn="just">
              <a:spcBef>
                <a:spcPts val="600"/>
              </a:spcBef>
              <a:spcAft>
                <a:spcPts val="600"/>
              </a:spcAft>
            </a:pPr>
            <a:r>
              <a:rPr lang="it-IT" sz="2000" i="1" dirty="0"/>
              <a:t>Le schede finanziarie sono predisposte per il capofila e per tre partner ma si possono aggiungere altre colonne in base al numero dei partner di Progetto, Sponsor e Associati.</a:t>
            </a:r>
          </a:p>
        </p:txBody>
      </p:sp>
    </p:spTree>
    <p:extLst>
      <p:ext uri="{BB962C8B-B14F-4D97-AF65-F5344CB8AC3E}">
        <p14:creationId xmlns:p14="http://schemas.microsoft.com/office/powerpoint/2010/main" val="1509451758"/>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4</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pic>
        <p:nvPicPr>
          <p:cNvPr id="13" name="image1.png">
            <a:extLst>
              <a:ext uri="{FF2B5EF4-FFF2-40B4-BE49-F238E27FC236}">
                <a16:creationId xmlns:a16="http://schemas.microsoft.com/office/drawing/2014/main" id="{A41DA658-A5D0-0E5E-9415-4DCA1CAEF2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015" y="350362"/>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5" name="Immagine 9">
            <a:extLst>
              <a:ext uri="{FF2B5EF4-FFF2-40B4-BE49-F238E27FC236}">
                <a16:creationId xmlns:a16="http://schemas.microsoft.com/office/drawing/2014/main" id="{D77D9078-28FA-336B-B307-E0E334A6FE7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20272" y="305699"/>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 name="CasellaDiTesto 3">
            <a:extLst>
              <a:ext uri="{FF2B5EF4-FFF2-40B4-BE49-F238E27FC236}">
                <a16:creationId xmlns:a16="http://schemas.microsoft.com/office/drawing/2014/main" id="{726BDA0B-CA06-17C5-74C4-9F60FF08D84F}"/>
              </a:ext>
            </a:extLst>
          </p:cNvPr>
          <p:cNvSpPr txBox="1"/>
          <p:nvPr/>
        </p:nvSpPr>
        <p:spPr>
          <a:xfrm>
            <a:off x="2627784" y="1178741"/>
            <a:ext cx="4936371" cy="830997"/>
          </a:xfrm>
          <a:prstGeom prst="rect">
            <a:avLst/>
          </a:prstGeom>
          <a:noFill/>
        </p:spPr>
        <p:txBody>
          <a:bodyPr wrap="square">
            <a:spAutoFit/>
          </a:bodyPr>
          <a:lstStyle/>
          <a:p>
            <a:pPr marL="0" marR="0" lvl="0" indent="0" algn="ctr" defTabSz="685800" rtl="0" eaLnBrk="0" fontAlgn="base" latinLnBrk="0" hangingPunct="0">
              <a:lnSpc>
                <a:spcPct val="100000"/>
              </a:lnSpc>
              <a:spcBef>
                <a:spcPct val="0"/>
              </a:spcBef>
              <a:spcAft>
                <a:spcPct val="0"/>
              </a:spcAft>
              <a:buClrTx/>
              <a:buSzTx/>
              <a:buFontTx/>
              <a:buNone/>
              <a:tabLst/>
              <a:defRPr/>
            </a:pPr>
            <a:r>
              <a:rPr kumimoji="0" lang="it-IT" altLang="it-IT" sz="2400" b="1" i="0" u="none" strike="noStrike" kern="1200" cap="none" spc="0" normalizeH="0" baseline="0" noProof="0" dirty="0">
                <a:ln>
                  <a:noFill/>
                </a:ln>
                <a:solidFill>
                  <a:srgbClr val="0070C0"/>
                </a:solidFill>
                <a:effectLst/>
                <a:uLnTx/>
                <a:uFillTx/>
                <a:latin typeface="Arial" panose="020B0604020202020204" pitchFamily="34" charset="0"/>
                <a:ea typeface="+mn-ea"/>
                <a:cs typeface="Calibri" panose="020F0502020204030204" pitchFamily="34" charset="0"/>
              </a:rPr>
              <a:t>AZIONE PROVINCE GIOVANI</a:t>
            </a:r>
          </a:p>
          <a:p>
            <a:pPr marL="0" marR="0" lvl="0" indent="0" algn="ctr" defTabSz="685800" rtl="0" eaLnBrk="0" fontAlgn="base" latinLnBrk="0" hangingPunct="0">
              <a:lnSpc>
                <a:spcPct val="100000"/>
              </a:lnSpc>
              <a:spcBef>
                <a:spcPct val="0"/>
              </a:spcBef>
              <a:spcAft>
                <a:spcPct val="0"/>
              </a:spcAft>
              <a:buClrTx/>
              <a:buSzTx/>
              <a:buFontTx/>
              <a:buNone/>
              <a:tabLst/>
              <a:defRPr/>
            </a:pPr>
            <a:r>
              <a:rPr kumimoji="0" lang="it-IT" altLang="it-IT" sz="2400" b="1" i="0" u="none" strike="noStrike" kern="1200" cap="none" spc="0" normalizeH="0" baseline="0" noProof="0" dirty="0">
                <a:ln>
                  <a:noFill/>
                </a:ln>
                <a:solidFill>
                  <a:srgbClr val="0070C0"/>
                </a:solidFill>
                <a:effectLst/>
                <a:uLnTx/>
                <a:uFillTx/>
                <a:latin typeface="Arial" panose="020B0604020202020204" pitchFamily="34" charset="0"/>
                <a:ea typeface="+mn-ea"/>
                <a:cs typeface="Calibri" panose="020F0502020204030204" pitchFamily="34" charset="0"/>
              </a:rPr>
              <a:t>2019, 2020, 2021</a:t>
            </a:r>
          </a:p>
        </p:txBody>
      </p:sp>
      <p:pic>
        <p:nvPicPr>
          <p:cNvPr id="5" name="Immagine 4">
            <a:extLst>
              <a:ext uri="{FF2B5EF4-FFF2-40B4-BE49-F238E27FC236}">
                <a16:creationId xmlns:a16="http://schemas.microsoft.com/office/drawing/2014/main" id="{C2766BE1-FC0B-995C-FAFF-A361193B1980}"/>
              </a:ext>
            </a:extLst>
          </p:cNvPr>
          <p:cNvPicPr>
            <a:picLocks noChangeAspect="1"/>
          </p:cNvPicPr>
          <p:nvPr/>
        </p:nvPicPr>
        <p:blipFill>
          <a:blip r:embed="rId5"/>
          <a:stretch>
            <a:fillRect/>
          </a:stretch>
        </p:blipFill>
        <p:spPr>
          <a:xfrm>
            <a:off x="462033" y="2096752"/>
            <a:ext cx="2595057" cy="2595057"/>
          </a:xfrm>
          <a:prstGeom prst="rect">
            <a:avLst/>
          </a:prstGeom>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pic>
      <p:pic>
        <p:nvPicPr>
          <p:cNvPr id="2" name="image2.png">
            <a:extLst>
              <a:ext uri="{FF2B5EF4-FFF2-40B4-BE49-F238E27FC236}">
                <a16:creationId xmlns:a16="http://schemas.microsoft.com/office/drawing/2014/main" id="{8DDF9B4B-99D1-DEA6-8ED7-73833DE38969}"/>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893396" y="447020"/>
            <a:ext cx="1557338"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3" name="CasellaDiTesto 2">
            <a:extLst>
              <a:ext uri="{FF2B5EF4-FFF2-40B4-BE49-F238E27FC236}">
                <a16:creationId xmlns:a16="http://schemas.microsoft.com/office/drawing/2014/main" id="{0006BE73-E016-41EF-A731-28BFA1B9D67E}"/>
              </a:ext>
            </a:extLst>
          </p:cNvPr>
          <p:cNvSpPr txBox="1"/>
          <p:nvPr/>
        </p:nvSpPr>
        <p:spPr>
          <a:xfrm>
            <a:off x="3203848" y="2096752"/>
            <a:ext cx="5688632" cy="4695324"/>
          </a:xfrm>
          <a:prstGeom prst="rect">
            <a:avLst/>
          </a:prstGeom>
          <a:noFill/>
        </p:spPr>
        <p:txBody>
          <a:bodyPr wrap="square">
            <a:spAutoFit/>
          </a:bodyPr>
          <a:lstStyle/>
          <a:p>
            <a:pPr marL="0" marR="0" lvl="0" indent="0" algn="just" defTabSz="457200" rtl="0" eaLnBrk="1" fontAlgn="auto" latinLnBrk="0" hangingPunct="1">
              <a:lnSpc>
                <a:spcPct val="115000"/>
              </a:lnSpc>
              <a:spcBef>
                <a:spcPts val="0"/>
              </a:spcBef>
              <a:spcAft>
                <a:spcPts val="1000"/>
              </a:spcAft>
              <a:buClrTx/>
              <a:buSzTx/>
              <a:buFontTx/>
              <a:buNone/>
              <a:tabLst/>
              <a:defRPr/>
            </a:pPr>
            <a:r>
              <a:rPr kumimoji="0" lang="it-IT" sz="1600" b="0"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Calibri" panose="020F0502020204030204" pitchFamily="34" charset="0"/>
              </a:rPr>
              <a:t>Nel triennio 2019-2021 sono stati realizzati 83 Progetti sui temi che hanno coinvolto 310 scuole superiori, un potenziale di oltre 200 mila ragazze e ragazzi tra i 14 e i 35 anni, 200 Comuni, 331 partner e sponsor tra le associazioni giovanili. </a:t>
            </a:r>
            <a:endParaRPr kumimoji="0" lang="it-IT" sz="1600" b="0"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mn-cs"/>
            </a:endParaRPr>
          </a:p>
          <a:p>
            <a:pPr marL="0" marR="0" lvl="0" indent="0" algn="just" defTabSz="457200" rtl="0" eaLnBrk="1" fontAlgn="auto" latinLnBrk="0" hangingPunct="1">
              <a:lnSpc>
                <a:spcPct val="115000"/>
              </a:lnSpc>
              <a:spcBef>
                <a:spcPts val="0"/>
              </a:spcBef>
              <a:spcAft>
                <a:spcPts val="1000"/>
              </a:spcAft>
              <a:buClrTx/>
              <a:buSzTx/>
              <a:buFontTx/>
              <a:buNone/>
              <a:tabLst/>
              <a:defRPr/>
            </a:pPr>
            <a:r>
              <a:rPr kumimoji="0" lang="it-IT" sz="1600" b="0"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Calibri" panose="020F0502020204030204" pitchFamily="34" charset="0"/>
              </a:rPr>
              <a:t> </a:t>
            </a:r>
            <a:r>
              <a:rPr kumimoji="0" lang="it-IT" sz="1600" b="1"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Calibri" panose="020F0502020204030204" pitchFamily="34" charset="0"/>
              </a:rPr>
              <a:t>Le linee di attività</a:t>
            </a:r>
            <a:endParaRPr kumimoji="0" lang="it-IT" sz="1600" b="0"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mn-cs"/>
            </a:endParaRPr>
          </a:p>
          <a:p>
            <a:pPr marL="342900" marR="0" lvl="0" indent="-342900" algn="just" defTabSz="457200" rtl="0" eaLnBrk="1" fontAlgn="auto" latinLnBrk="0" hangingPunct="1">
              <a:lnSpc>
                <a:spcPct val="107000"/>
              </a:lnSpc>
              <a:spcBef>
                <a:spcPts val="0"/>
              </a:spcBef>
              <a:spcAft>
                <a:spcPts val="800"/>
              </a:spcAft>
              <a:buClrTx/>
              <a:buSzTx/>
              <a:buFont typeface="Calibri" panose="020F0502020204030204" pitchFamily="34" charset="0"/>
              <a:buChar char="-"/>
              <a:tabLst/>
              <a:defRPr/>
            </a:pPr>
            <a:r>
              <a:rPr kumimoji="0" lang="it-IT" sz="1600" b="0"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mn-cs"/>
              </a:rPr>
              <a:t>Contrasto alla dispersione scolastica e orientamento personale e professionale;</a:t>
            </a:r>
          </a:p>
          <a:p>
            <a:pPr marL="342900" marR="0" lvl="0" indent="-342900" algn="just" defTabSz="457200" rtl="0" eaLnBrk="1" fontAlgn="auto" latinLnBrk="0" hangingPunct="1">
              <a:lnSpc>
                <a:spcPct val="107000"/>
              </a:lnSpc>
              <a:spcBef>
                <a:spcPts val="0"/>
              </a:spcBef>
              <a:spcAft>
                <a:spcPts val="0"/>
              </a:spcAft>
              <a:buClrTx/>
              <a:buSzTx/>
              <a:buFont typeface="Calibri" panose="020F0502020204030204" pitchFamily="34" charset="0"/>
              <a:buChar char="-"/>
              <a:tabLst/>
              <a:defRPr/>
            </a:pPr>
            <a:r>
              <a:rPr kumimoji="0" lang="it-IT" sz="1600" b="0"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mn-cs"/>
              </a:rPr>
              <a:t>Giovani e nuove tecnologie</a:t>
            </a:r>
          </a:p>
          <a:p>
            <a:pPr marL="342900" marR="0" lvl="0" indent="-342900" algn="just" defTabSz="457200" rtl="0" eaLnBrk="1" fontAlgn="auto" latinLnBrk="0" hangingPunct="1">
              <a:lnSpc>
                <a:spcPct val="107000"/>
              </a:lnSpc>
              <a:spcBef>
                <a:spcPts val="0"/>
              </a:spcBef>
              <a:spcAft>
                <a:spcPts val="0"/>
              </a:spcAft>
              <a:buClrTx/>
              <a:buSzTx/>
              <a:buFont typeface="Calibri" panose="020F0502020204030204" pitchFamily="34" charset="0"/>
              <a:buChar char="-"/>
              <a:tabLst/>
              <a:defRPr/>
            </a:pPr>
            <a:r>
              <a:rPr kumimoji="0" lang="it-IT" sz="1600" b="0"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mn-cs"/>
              </a:rPr>
              <a:t>Azioni di contrasto al disagio giovanile</a:t>
            </a:r>
          </a:p>
          <a:p>
            <a:pPr marL="342900" marR="0" lvl="0" indent="-342900" algn="just" defTabSz="457200" rtl="0" eaLnBrk="1" fontAlgn="auto" latinLnBrk="0" hangingPunct="1">
              <a:lnSpc>
                <a:spcPct val="107000"/>
              </a:lnSpc>
              <a:spcBef>
                <a:spcPts val="0"/>
              </a:spcBef>
              <a:spcAft>
                <a:spcPts val="0"/>
              </a:spcAft>
              <a:buClrTx/>
              <a:buSzTx/>
              <a:buFont typeface="Calibri" panose="020F0502020204030204" pitchFamily="34" charset="0"/>
              <a:buChar char="-"/>
              <a:tabLst/>
              <a:defRPr/>
            </a:pPr>
            <a:r>
              <a:rPr kumimoji="0" lang="it-IT" sz="1600" b="0"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mn-cs"/>
              </a:rPr>
              <a:t>Ambiente, territorio e sviluppo sostenibili</a:t>
            </a:r>
          </a:p>
          <a:p>
            <a:pPr marL="342900" marR="0" lvl="0" indent="-342900" algn="just" defTabSz="457200" rtl="0" eaLnBrk="1" fontAlgn="auto" latinLnBrk="0" hangingPunct="1">
              <a:lnSpc>
                <a:spcPct val="107000"/>
              </a:lnSpc>
              <a:spcBef>
                <a:spcPts val="0"/>
              </a:spcBef>
              <a:spcAft>
                <a:spcPts val="0"/>
              </a:spcAft>
              <a:buClrTx/>
              <a:buSzTx/>
              <a:buFont typeface="Calibri" panose="020F0502020204030204" pitchFamily="34" charset="0"/>
              <a:buChar char="-"/>
              <a:tabLst/>
              <a:defRPr/>
            </a:pPr>
            <a:r>
              <a:rPr kumimoji="0" lang="it-IT" sz="1600" b="0"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mn-cs"/>
              </a:rPr>
              <a:t>Promozione dell’attività sportiva</a:t>
            </a:r>
          </a:p>
          <a:p>
            <a:pPr marL="0" marR="0" lvl="0" indent="0" algn="just" defTabSz="457200" rtl="0" eaLnBrk="1" fontAlgn="auto" latinLnBrk="0" hangingPunct="1">
              <a:lnSpc>
                <a:spcPct val="107000"/>
              </a:lnSpc>
              <a:spcBef>
                <a:spcPts val="0"/>
              </a:spcBef>
              <a:spcAft>
                <a:spcPts val="800"/>
              </a:spcAft>
              <a:buClrTx/>
              <a:buSzTx/>
              <a:buFontTx/>
              <a:buNone/>
              <a:tabLst/>
              <a:defRPr/>
            </a:pPr>
            <a:endParaRPr kumimoji="0" lang="it-IT" sz="1600" b="1"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Calibri" panose="020F0502020204030204" pitchFamily="34"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1600" b="1"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Calibri" panose="020F0502020204030204" pitchFamily="34" charset="0"/>
              </a:rPr>
              <a:t>Il sito di progetto APG</a:t>
            </a:r>
            <a:endParaRPr kumimoji="0" lang="it-IT" sz="1600" b="0"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mn-cs"/>
            </a:endParaRPr>
          </a:p>
          <a:p>
            <a:pPr marL="0" marR="0" lvl="0" indent="0" algn="just" defTabSz="457200" rtl="0" eaLnBrk="1" fontAlgn="auto" latinLnBrk="0" hangingPunct="1">
              <a:lnSpc>
                <a:spcPct val="107000"/>
              </a:lnSpc>
              <a:spcBef>
                <a:spcPts val="0"/>
              </a:spcBef>
              <a:spcAft>
                <a:spcPts val="1000"/>
              </a:spcAft>
              <a:buClrTx/>
              <a:buSzTx/>
              <a:buFontTx/>
              <a:buNone/>
              <a:tabLst/>
              <a:defRPr/>
            </a:pPr>
            <a:r>
              <a:rPr kumimoji="0" lang="it-IT" sz="1600" b="1"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Calibri" panose="020F0502020204030204" pitchFamily="34" charset="0"/>
              </a:rPr>
              <a:t> </a:t>
            </a:r>
            <a:r>
              <a:rPr kumimoji="0" lang="it-IT" sz="1600" b="0"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Calibri" panose="020F0502020204030204" pitchFamily="34" charset="0"/>
              </a:rPr>
              <a:t>Tutte le attività svolte e i progetti realizzati sono visionabili sull’apposito sito </a:t>
            </a:r>
            <a:r>
              <a:rPr kumimoji="0" lang="it-IT" sz="1600" b="0" i="0" u="sng" strike="noStrike" kern="1200" cap="none" spc="0" normalizeH="0" baseline="0" noProof="0" dirty="0">
                <a:ln>
                  <a:noFill/>
                </a:ln>
                <a:solidFill>
                  <a:srgbClr val="0000FF"/>
                </a:solidFill>
                <a:effectLst/>
                <a:uLnTx/>
                <a:uFillTx/>
                <a:latin typeface="Calibri" panose="020F0502020204030204"/>
                <a:ea typeface="Calibri" panose="020F0502020204030204" pitchFamily="34" charset="0"/>
                <a:cs typeface="Calibri" panose="020F0502020204030204" pitchFamily="34" charset="0"/>
                <a:hlinkClick r:id="rId7"/>
              </a:rPr>
              <a:t>www.azioneprovincegiovani.net</a:t>
            </a:r>
            <a:r>
              <a:rPr kumimoji="0" lang="it-IT" sz="1600" b="0"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Calibri" panose="020F0502020204030204" pitchFamily="34" charset="0"/>
              </a:rPr>
              <a:t> </a:t>
            </a:r>
            <a:endParaRPr kumimoji="0" lang="it-IT" sz="1600" b="0"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mn-cs"/>
            </a:endParaRPr>
          </a:p>
        </p:txBody>
      </p:sp>
    </p:spTree>
    <p:extLst>
      <p:ext uri="{BB962C8B-B14F-4D97-AF65-F5344CB8AC3E}">
        <p14:creationId xmlns:p14="http://schemas.microsoft.com/office/powerpoint/2010/main" val="1482668420"/>
      </p:ext>
    </p:extLst>
  </p:cSld>
  <p:clrMapOvr>
    <a:masterClrMapping/>
  </p:clrMapOvr>
  <p:transition spd="slow">
    <p:wip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18406C-CA3E-AF4F-4C73-F81AEB848423}"/>
            </a:ext>
          </a:extLst>
        </p:cNvPr>
        <p:cNvGrpSpPr/>
        <p:nvPr/>
      </p:nvGrpSpPr>
      <p:grpSpPr>
        <a:xfrm>
          <a:off x="0" y="0"/>
          <a:ext cx="0" cy="0"/>
          <a:chOff x="0" y="0"/>
          <a:chExt cx="0" cy="0"/>
        </a:xfrm>
      </p:grpSpPr>
      <p:sp>
        <p:nvSpPr>
          <p:cNvPr id="13314" name="Google Shape;35;p1">
            <a:extLst>
              <a:ext uri="{FF2B5EF4-FFF2-40B4-BE49-F238E27FC236}">
                <a16:creationId xmlns:a16="http://schemas.microsoft.com/office/drawing/2014/main" id="{363CDB9C-CCD7-81C7-E300-0CE71F9E444C}"/>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40</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5A8821F2-8001-E017-46AA-FA3BEAC32FA9}"/>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pic>
        <p:nvPicPr>
          <p:cNvPr id="9" name="image1.png">
            <a:extLst>
              <a:ext uri="{FF2B5EF4-FFF2-40B4-BE49-F238E27FC236}">
                <a16:creationId xmlns:a16="http://schemas.microsoft.com/office/drawing/2014/main" id="{D9A81CC0-A265-E340-97F5-69D21A0DB4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986" y="145706"/>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 name="Immagine 9">
            <a:extLst>
              <a:ext uri="{FF2B5EF4-FFF2-40B4-BE49-F238E27FC236}">
                <a16:creationId xmlns:a16="http://schemas.microsoft.com/office/drawing/2014/main" id="{918BF96A-31CD-2388-E776-7A99DD09373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40905" y="101652"/>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CasellaDiTesto 1">
            <a:extLst>
              <a:ext uri="{FF2B5EF4-FFF2-40B4-BE49-F238E27FC236}">
                <a16:creationId xmlns:a16="http://schemas.microsoft.com/office/drawing/2014/main" id="{4790B974-5378-3206-F684-E596E9E39615}"/>
              </a:ext>
            </a:extLst>
          </p:cNvPr>
          <p:cNvSpPr txBox="1">
            <a:spLocks noChangeArrowheads="1"/>
          </p:cNvSpPr>
          <p:nvPr/>
        </p:nvSpPr>
        <p:spPr bwMode="auto">
          <a:xfrm>
            <a:off x="1835695" y="182258"/>
            <a:ext cx="4680521"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
        <p:nvSpPr>
          <p:cNvPr id="7" name="CasellaDiTesto 6">
            <a:extLst>
              <a:ext uri="{FF2B5EF4-FFF2-40B4-BE49-F238E27FC236}">
                <a16:creationId xmlns:a16="http://schemas.microsoft.com/office/drawing/2014/main" id="{A6FDDF9D-F97E-9053-5689-B9EB6D10A760}"/>
              </a:ext>
            </a:extLst>
          </p:cNvPr>
          <p:cNvSpPr txBox="1"/>
          <p:nvPr/>
        </p:nvSpPr>
        <p:spPr>
          <a:xfrm>
            <a:off x="1113651" y="992086"/>
            <a:ext cx="7253940" cy="403893"/>
          </a:xfrm>
          <a:prstGeom prst="rect">
            <a:avLst/>
          </a:prstGeom>
          <a:noFill/>
        </p:spPr>
        <p:txBody>
          <a:bodyPr wrap="square">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it-IT" sz="2000" b="1" kern="100" dirty="0">
                <a:solidFill>
                  <a:srgbClr val="222222"/>
                </a:solidFill>
                <a:latin typeface="Tahoma" panose="020B0604030504040204" pitchFamily="34" charset="0"/>
                <a:ea typeface="Calibri" panose="020F0502020204030204" pitchFamily="34" charset="0"/>
                <a:cs typeface="Times New Roman" panose="02020603050405020304" pitchFamily="18" charset="0"/>
              </a:rPr>
              <a:t>MACRO-FASI DEL PROGETTO</a:t>
            </a:r>
            <a:endParaRPr kumimoji="0" lang="it-IT"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5" name="CasellaDiTesto 4">
            <a:extLst>
              <a:ext uri="{FF2B5EF4-FFF2-40B4-BE49-F238E27FC236}">
                <a16:creationId xmlns:a16="http://schemas.microsoft.com/office/drawing/2014/main" id="{C24228C2-EB15-CA89-69B2-0ADECDBD28F1}"/>
              </a:ext>
            </a:extLst>
          </p:cNvPr>
          <p:cNvSpPr txBox="1"/>
          <p:nvPr/>
        </p:nvSpPr>
        <p:spPr>
          <a:xfrm>
            <a:off x="683568" y="2060848"/>
            <a:ext cx="7759900" cy="3323987"/>
          </a:xfrm>
          <a:prstGeom prst="rect">
            <a:avLst/>
          </a:prstGeom>
          <a:noFill/>
        </p:spPr>
        <p:txBody>
          <a:bodyPr wrap="square">
            <a:spAutoFit/>
          </a:bodyPr>
          <a:lstStyle/>
          <a:p>
            <a:pPr marL="0" marR="0" lvl="0" indent="0" algn="just" defTabSz="457200" rtl="0" eaLnBrk="1" fontAlgn="auto" latinLnBrk="0" hangingPunct="1">
              <a:lnSpc>
                <a:spcPct val="100000"/>
              </a:lnSpc>
              <a:spcBef>
                <a:spcPts val="600"/>
              </a:spcBef>
              <a:spcAft>
                <a:spcPts val="600"/>
              </a:spcAft>
              <a:buClrTx/>
              <a:buSzTx/>
              <a:buFontTx/>
              <a:buNone/>
              <a:tabLst/>
              <a:defRPr/>
            </a:pPr>
            <a:r>
              <a:rPr kumimoji="0" lang="it-IT" sz="2000" b="0" i="0" u="none" strike="noStrike" kern="1200" cap="none" spc="0" normalizeH="0" baseline="0" noProof="0" dirty="0">
                <a:ln>
                  <a:noFill/>
                </a:ln>
                <a:solidFill>
                  <a:srgbClr val="000000"/>
                </a:solidFill>
                <a:effectLst/>
                <a:uLnTx/>
                <a:uFillTx/>
                <a:latin typeface="Trebuchet MS" panose="020B0603020202020204"/>
                <a:ea typeface="+mn-ea"/>
                <a:cs typeface="+mn-cs"/>
              </a:rPr>
              <a:t>Le </a:t>
            </a:r>
            <a:r>
              <a:rPr lang="it-IT" sz="2000" u="sng" dirty="0">
                <a:solidFill>
                  <a:srgbClr val="000000"/>
                </a:solidFill>
                <a:latin typeface="Trebuchet MS" panose="020B0603020202020204"/>
              </a:rPr>
              <a:t>M</a:t>
            </a:r>
            <a:r>
              <a:rPr kumimoji="0" lang="it-IT" sz="2000" b="0" i="0" u="sng" strike="noStrike" kern="1200" cap="none" spc="0" normalizeH="0" baseline="0" noProof="0" dirty="0">
                <a:ln>
                  <a:noFill/>
                </a:ln>
                <a:solidFill>
                  <a:srgbClr val="000000"/>
                </a:solidFill>
                <a:effectLst/>
                <a:uLnTx/>
                <a:uFillTx/>
                <a:latin typeface="Trebuchet MS" panose="020B0603020202020204"/>
                <a:ea typeface="+mn-ea"/>
                <a:cs typeface="+mn-cs"/>
              </a:rPr>
              <a:t>acro-fasi del Progetto </a:t>
            </a:r>
            <a:r>
              <a:rPr kumimoji="0" lang="it-IT" sz="2000" b="0" i="0" u="none" strike="noStrike" kern="1200" cap="none" spc="0" normalizeH="0" baseline="0" noProof="0" dirty="0">
                <a:ln>
                  <a:noFill/>
                </a:ln>
                <a:solidFill>
                  <a:srgbClr val="000000"/>
                </a:solidFill>
                <a:effectLst/>
                <a:uLnTx/>
                <a:uFillTx/>
                <a:latin typeface="Trebuchet MS" panose="020B0603020202020204"/>
                <a:ea typeface="+mn-ea"/>
                <a:cs typeface="+mn-cs"/>
              </a:rPr>
              <a:t>sono le seguenti:</a:t>
            </a:r>
          </a:p>
          <a:p>
            <a:pPr marL="0" marR="0" lvl="0" indent="0" algn="just" defTabSz="457200" rtl="0" eaLnBrk="1" fontAlgn="auto" latinLnBrk="0" hangingPunct="1">
              <a:lnSpc>
                <a:spcPct val="100000"/>
              </a:lnSpc>
              <a:spcBef>
                <a:spcPts val="600"/>
              </a:spcBef>
              <a:spcAft>
                <a:spcPts val="600"/>
              </a:spcAft>
              <a:buClrTx/>
              <a:buSzTx/>
              <a:buFontTx/>
              <a:buNone/>
              <a:tabLst/>
              <a:defRPr/>
            </a:pPr>
            <a:r>
              <a:rPr kumimoji="0" lang="it-IT" sz="2000" b="0" i="0" u="none" strike="noStrike" kern="1200" cap="none" spc="0" normalizeH="0" baseline="0" noProof="0" dirty="0">
                <a:ln>
                  <a:noFill/>
                </a:ln>
                <a:solidFill>
                  <a:srgbClr val="000000"/>
                </a:solidFill>
                <a:effectLst/>
                <a:uLnTx/>
                <a:uFillTx/>
                <a:latin typeface="Trebuchet MS" panose="020B0603020202020204"/>
                <a:ea typeface="+mn-ea"/>
                <a:cs typeface="+mn-cs"/>
              </a:rPr>
              <a:t>Macro-fase 1 «Gestione, rendicontazione e monitoraggio»: 35% del totale budget</a:t>
            </a:r>
          </a:p>
          <a:p>
            <a:pPr marL="0" marR="0" lvl="0" indent="0" algn="just" defTabSz="457200" rtl="0" eaLnBrk="1" fontAlgn="auto" latinLnBrk="0" hangingPunct="1">
              <a:lnSpc>
                <a:spcPct val="100000"/>
              </a:lnSpc>
              <a:spcBef>
                <a:spcPts val="600"/>
              </a:spcBef>
              <a:spcAft>
                <a:spcPts val="600"/>
              </a:spcAft>
              <a:buClrTx/>
              <a:buSzTx/>
              <a:buFontTx/>
              <a:buNone/>
              <a:tabLst/>
              <a:defRPr/>
            </a:pPr>
            <a:endParaRPr lang="it-IT" sz="2000" dirty="0">
              <a:solidFill>
                <a:srgbClr val="000000"/>
              </a:solidFill>
              <a:latin typeface="Trebuchet MS" panose="020B0603020202020204"/>
            </a:endParaRPr>
          </a:p>
          <a:p>
            <a:pPr marL="0" marR="0" lvl="0" indent="0" algn="just" defTabSz="457200" rtl="0" eaLnBrk="1" fontAlgn="auto" latinLnBrk="0" hangingPunct="1">
              <a:lnSpc>
                <a:spcPct val="100000"/>
              </a:lnSpc>
              <a:spcBef>
                <a:spcPts val="600"/>
              </a:spcBef>
              <a:spcAft>
                <a:spcPts val="600"/>
              </a:spcAft>
              <a:buClrTx/>
              <a:buSzTx/>
              <a:buFontTx/>
              <a:buNone/>
              <a:tabLst/>
              <a:defRPr/>
            </a:pPr>
            <a:r>
              <a:rPr kumimoji="0" lang="it-IT" sz="2000" b="0" i="0" u="none" strike="noStrike" kern="1200" cap="none" spc="0" normalizeH="0" baseline="0" noProof="0" dirty="0">
                <a:ln>
                  <a:noFill/>
                </a:ln>
                <a:solidFill>
                  <a:srgbClr val="000000"/>
                </a:solidFill>
                <a:effectLst/>
                <a:uLnTx/>
                <a:uFillTx/>
                <a:latin typeface="Trebuchet MS" panose="020B0603020202020204"/>
                <a:ea typeface="+mn-ea"/>
                <a:cs typeface="+mn-cs"/>
              </a:rPr>
              <a:t>Macro-fase 2 «Comunicazione e Disseminazione dei risultati»: 15% del totale budget</a:t>
            </a:r>
          </a:p>
          <a:p>
            <a:pPr marL="0" marR="0" lvl="0" indent="0" algn="just" defTabSz="457200" rtl="0" eaLnBrk="1" fontAlgn="auto" latinLnBrk="0" hangingPunct="1">
              <a:lnSpc>
                <a:spcPct val="100000"/>
              </a:lnSpc>
              <a:spcBef>
                <a:spcPts val="600"/>
              </a:spcBef>
              <a:spcAft>
                <a:spcPts val="600"/>
              </a:spcAft>
              <a:buClrTx/>
              <a:buSzTx/>
              <a:buFontTx/>
              <a:buNone/>
              <a:tabLst/>
              <a:defRPr/>
            </a:pPr>
            <a:endParaRPr lang="it-IT" sz="2000" dirty="0">
              <a:solidFill>
                <a:srgbClr val="000000"/>
              </a:solidFill>
              <a:latin typeface="Trebuchet MS" panose="020B0603020202020204"/>
            </a:endParaRPr>
          </a:p>
          <a:p>
            <a:pPr marL="0" marR="0" lvl="0" indent="0" algn="just" defTabSz="457200" rtl="0" eaLnBrk="1" fontAlgn="auto" latinLnBrk="0" hangingPunct="1">
              <a:lnSpc>
                <a:spcPct val="100000"/>
              </a:lnSpc>
              <a:spcBef>
                <a:spcPts val="600"/>
              </a:spcBef>
              <a:spcAft>
                <a:spcPts val="600"/>
              </a:spcAft>
              <a:buClrTx/>
              <a:buSzTx/>
              <a:buFontTx/>
              <a:buNone/>
              <a:tabLst/>
              <a:defRPr/>
            </a:pPr>
            <a:r>
              <a:rPr kumimoji="0" lang="it-IT" sz="2000" b="0" i="0" u="none" strike="noStrike" kern="1200" cap="none" spc="0" normalizeH="0" baseline="0" noProof="0" dirty="0">
                <a:ln>
                  <a:noFill/>
                </a:ln>
                <a:solidFill>
                  <a:srgbClr val="000000"/>
                </a:solidFill>
                <a:effectLst/>
                <a:uLnTx/>
                <a:uFillTx/>
                <a:latin typeface="Trebuchet MS" panose="020B0603020202020204"/>
                <a:ea typeface="+mn-ea"/>
                <a:cs typeface="+mn-cs"/>
              </a:rPr>
              <a:t>Macro-fasi 3, 4 e 5 «Implementazione»: 50% del totale budget</a:t>
            </a:r>
          </a:p>
        </p:txBody>
      </p:sp>
    </p:spTree>
    <p:extLst>
      <p:ext uri="{BB962C8B-B14F-4D97-AF65-F5344CB8AC3E}">
        <p14:creationId xmlns:p14="http://schemas.microsoft.com/office/powerpoint/2010/main" val="4150605448"/>
      </p:ext>
    </p:extLst>
  </p:cSld>
  <p:clrMapOvr>
    <a:masterClrMapping/>
  </p:clrMapOvr>
  <p:transition spd="slow">
    <p:wip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41</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16" name="CasellaDiTesto 1">
            <a:extLst>
              <a:ext uri="{FF2B5EF4-FFF2-40B4-BE49-F238E27FC236}">
                <a16:creationId xmlns:a16="http://schemas.microsoft.com/office/drawing/2014/main" id="{6886E3EA-B61E-7EDC-4852-44226CF42923}"/>
              </a:ext>
            </a:extLst>
          </p:cNvPr>
          <p:cNvSpPr txBox="1">
            <a:spLocks noChangeArrowheads="1"/>
          </p:cNvSpPr>
          <p:nvPr/>
        </p:nvSpPr>
        <p:spPr bwMode="auto">
          <a:xfrm>
            <a:off x="546771" y="1168132"/>
            <a:ext cx="8127579"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pic>
        <p:nvPicPr>
          <p:cNvPr id="18" name="image1.png">
            <a:extLst>
              <a:ext uri="{FF2B5EF4-FFF2-40B4-BE49-F238E27FC236}">
                <a16:creationId xmlns:a16="http://schemas.microsoft.com/office/drawing/2014/main" id="{5795C654-F6FC-1776-F8C5-0B6FEFA5B6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015" y="350362"/>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2" name="Immagine 9">
            <a:extLst>
              <a:ext uri="{FF2B5EF4-FFF2-40B4-BE49-F238E27FC236}">
                <a16:creationId xmlns:a16="http://schemas.microsoft.com/office/drawing/2014/main" id="{B25442DD-0739-9AEF-F1EE-3BDBEF9430B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01581" y="267949"/>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Rettangolo 1">
            <a:extLst>
              <a:ext uri="{FF2B5EF4-FFF2-40B4-BE49-F238E27FC236}">
                <a16:creationId xmlns:a16="http://schemas.microsoft.com/office/drawing/2014/main" id="{13678923-6408-20EA-9C28-8112B1D00855}"/>
              </a:ext>
            </a:extLst>
          </p:cNvPr>
          <p:cNvSpPr/>
          <p:nvPr/>
        </p:nvSpPr>
        <p:spPr>
          <a:xfrm>
            <a:off x="3203848" y="238843"/>
            <a:ext cx="2304256" cy="70206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Annualità 2023</a:t>
            </a:r>
          </a:p>
        </p:txBody>
      </p:sp>
      <p:sp>
        <p:nvSpPr>
          <p:cNvPr id="4" name="CasellaDiTesto 3">
            <a:extLst>
              <a:ext uri="{FF2B5EF4-FFF2-40B4-BE49-F238E27FC236}">
                <a16:creationId xmlns:a16="http://schemas.microsoft.com/office/drawing/2014/main" id="{30DB151B-6838-00A9-A3E2-1744B48B142E}"/>
              </a:ext>
            </a:extLst>
          </p:cNvPr>
          <p:cNvSpPr txBox="1"/>
          <p:nvPr/>
        </p:nvSpPr>
        <p:spPr>
          <a:xfrm>
            <a:off x="942814" y="1904598"/>
            <a:ext cx="7335491" cy="403893"/>
          </a:xfrm>
          <a:prstGeom prst="rect">
            <a:avLst/>
          </a:prstGeom>
          <a:noFill/>
        </p:spPr>
        <p:txBody>
          <a:bodyPr wrap="square">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kumimoji="0" lang="it-IT" sz="2000" b="1" i="0" u="none" strike="noStrike" kern="100" cap="none" spc="0" normalizeH="0" baseline="0" noProof="0" dirty="0">
                <a:ln>
                  <a:noFill/>
                </a:ln>
                <a:solidFill>
                  <a:srgbClr val="00B050"/>
                </a:solidFill>
                <a:effectLst/>
                <a:uLnTx/>
                <a:uFillTx/>
                <a:latin typeface="Tahoma" panose="020B0604030504040204" pitchFamily="34" charset="0"/>
                <a:ea typeface="Calibri" panose="020F0502020204030204" pitchFamily="34" charset="0"/>
                <a:cs typeface="Times New Roman" panose="02020603050405020304" pitchFamily="18" charset="0"/>
              </a:rPr>
              <a:t>PRESENTAZIONE DELLE PROPOSTE</a:t>
            </a:r>
            <a:endParaRPr kumimoji="0" lang="it-IT" sz="1800" b="0" i="0" u="none" strike="noStrike" kern="100" cap="none" spc="0" normalizeH="0" baseline="0" noProof="0" dirty="0">
              <a:ln>
                <a:noFill/>
              </a:ln>
              <a:solidFill>
                <a:srgbClr val="00B050"/>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6F50BEC2-7E58-2D65-D746-855A08776CD2}"/>
              </a:ext>
            </a:extLst>
          </p:cNvPr>
          <p:cNvSpPr txBox="1">
            <a:spLocks/>
          </p:cNvSpPr>
          <p:nvPr/>
        </p:nvSpPr>
        <p:spPr>
          <a:xfrm>
            <a:off x="546771" y="2503104"/>
            <a:ext cx="7886700" cy="3856888"/>
          </a:xfrm>
          <a:prstGeom prst="rect">
            <a:avLst/>
          </a:prstGeom>
          <a:solidFill>
            <a:schemeClr val="accent3">
              <a:lumMod val="20000"/>
              <a:lumOff val="80000"/>
            </a:schemeClr>
          </a:solidFill>
        </p:spPr>
        <p:txBody>
          <a:bodyPr>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171450" marR="0" lvl="0" indent="-171450" algn="just" defTabSz="685800" rtl="0" eaLnBrk="1" fontAlgn="auto" latinLnBrk="0" hangingPunct="1">
              <a:lnSpc>
                <a:spcPct val="115000"/>
              </a:lnSpc>
              <a:spcBef>
                <a:spcPts val="750"/>
              </a:spcBef>
              <a:spcAft>
                <a:spcPts val="0"/>
              </a:spcAft>
              <a:buClrTx/>
              <a:buSzTx/>
              <a:buFont typeface="Arial" panose="020B0604020202020204" pitchFamily="34" charset="0"/>
              <a:buChar char="•"/>
              <a:tabLst/>
              <a:defRPr/>
            </a:pPr>
            <a:r>
              <a:rPr kumimoji="0" lang="it-IT" sz="2400" b="1" i="0" u="none" strike="noStrike" kern="1200" cap="none" spc="0" normalizeH="0" baseline="0" noProof="0" dirty="0">
                <a:ln>
                  <a:noFill/>
                </a:ln>
                <a:solidFill>
                  <a:prstClr val="black"/>
                </a:solidFill>
                <a:effectLst/>
                <a:uLnTx/>
                <a:uFillTx/>
                <a:latin typeface="Calibri" panose="020F0502020204030204"/>
                <a:ea typeface="Book Antiqua" panose="02040602050305030304" pitchFamily="18" charset="0"/>
                <a:cs typeface="Book Antiqua" panose="02040602050305030304" pitchFamily="18" charset="0"/>
              </a:rPr>
              <a:t>Ogni Provincia può presentare 1 sola proposta</a:t>
            </a:r>
          </a:p>
          <a:p>
            <a:pPr marL="171450" marR="0" lvl="0" indent="-171450" algn="just" defTabSz="685800" rtl="0" eaLnBrk="1" fontAlgn="auto" latinLnBrk="0" hangingPunct="1">
              <a:lnSpc>
                <a:spcPct val="115000"/>
              </a:lnSpc>
              <a:spcBef>
                <a:spcPts val="750"/>
              </a:spcBef>
              <a:spcAft>
                <a:spcPts val="0"/>
              </a:spcAft>
              <a:buClrTx/>
              <a:buSzTx/>
              <a:buFont typeface="Arial" panose="020B0604020202020204" pitchFamily="34" charset="0"/>
              <a:buChar char="•"/>
              <a:tabLst/>
              <a:defRPr/>
            </a:pPr>
            <a:r>
              <a:rPr lang="it-IT" sz="2400" b="1" dirty="0">
                <a:solidFill>
                  <a:prstClr val="black"/>
                </a:solidFill>
                <a:latin typeface="Calibri" panose="020F0502020204030204"/>
                <a:ea typeface="Book Antiqua" panose="02040602050305030304" pitchFamily="18" charset="0"/>
                <a:cs typeface="Book Antiqua" panose="02040602050305030304" pitchFamily="18" charset="0"/>
              </a:rPr>
              <a:t>Si può scegliere 1 sola tematica </a:t>
            </a:r>
            <a:r>
              <a:rPr lang="it-IT" sz="2400" b="1" u="sng" dirty="0">
                <a:solidFill>
                  <a:srgbClr val="00B050"/>
                </a:solidFill>
                <a:latin typeface="Calibri" panose="020F0502020204030204"/>
                <a:ea typeface="Book Antiqua" panose="02040602050305030304" pitchFamily="18" charset="0"/>
                <a:cs typeface="Book Antiqua" panose="02040602050305030304" pitchFamily="18" charset="0"/>
              </a:rPr>
              <a:t>(ma più ambiti)</a:t>
            </a:r>
            <a:endParaRPr kumimoji="0" lang="it-IT" sz="2400" b="1" i="0" u="sng" strike="noStrike" kern="1200" cap="none" spc="0" normalizeH="0" baseline="0" noProof="0" dirty="0">
              <a:ln>
                <a:noFill/>
              </a:ln>
              <a:solidFill>
                <a:srgbClr val="00B050"/>
              </a:solidFill>
              <a:effectLst/>
              <a:uLnTx/>
              <a:uFillTx/>
              <a:latin typeface="Calibri" panose="020F0502020204030204"/>
              <a:ea typeface="Book Antiqua" panose="02040602050305030304" pitchFamily="18" charset="0"/>
              <a:cs typeface="Book Antiqua" panose="02040602050305030304" pitchFamily="18" charset="0"/>
            </a:endParaRPr>
          </a:p>
          <a:p>
            <a:pPr marL="171450" marR="0" lvl="0" indent="-171450" algn="just" defTabSz="685800" rtl="0" eaLnBrk="1" fontAlgn="auto" latinLnBrk="0" hangingPunct="1">
              <a:lnSpc>
                <a:spcPct val="115000"/>
              </a:lnSpc>
              <a:spcBef>
                <a:spcPts val="750"/>
              </a:spcBef>
              <a:spcAft>
                <a:spcPts val="0"/>
              </a:spcAft>
              <a:buClrTx/>
              <a:buSzTx/>
              <a:buFont typeface="Arial" panose="020B0604020202020204" pitchFamily="34" charset="0"/>
              <a:buChar char="•"/>
              <a:tabLst/>
              <a:defRPr/>
            </a:pPr>
            <a:r>
              <a:rPr kumimoji="0" lang="it-IT" sz="2400" b="1" i="0" u="none" strike="noStrike" kern="1200" cap="none" spc="0" normalizeH="0" baseline="0" noProof="0" dirty="0">
                <a:ln>
                  <a:noFill/>
                </a:ln>
                <a:solidFill>
                  <a:prstClr val="black"/>
                </a:solidFill>
                <a:effectLst/>
                <a:uLnTx/>
                <a:uFillTx/>
                <a:latin typeface="Calibri" panose="020F0502020204030204"/>
                <a:ea typeface="Book Antiqua" panose="02040602050305030304" pitchFamily="18" charset="0"/>
                <a:cs typeface="Book Antiqua" panose="02040602050305030304" pitchFamily="18" charset="0"/>
              </a:rPr>
              <a:t>I progetti devono essere trasmessi a UPI entro</a:t>
            </a:r>
            <a:r>
              <a:rPr kumimoji="0" lang="it-IT" sz="2400" b="1" i="0" u="none" strike="noStrike" kern="1200" cap="none" spc="0" normalizeH="0" baseline="0" noProof="0" dirty="0">
                <a:ln>
                  <a:noFill/>
                </a:ln>
                <a:solidFill>
                  <a:srgbClr val="FF0000"/>
                </a:solidFill>
                <a:effectLst/>
                <a:uLnTx/>
                <a:uFillTx/>
                <a:latin typeface="Calibri" panose="020F0502020204030204"/>
                <a:ea typeface="Book Antiqua" panose="02040602050305030304" pitchFamily="18" charset="0"/>
                <a:cs typeface="Book Antiqua" panose="02040602050305030304" pitchFamily="18" charset="0"/>
              </a:rPr>
              <a:t> </a:t>
            </a:r>
            <a:r>
              <a:rPr kumimoji="0" lang="it-IT" sz="2400" b="1" i="0" u="none" strike="noStrike" kern="1200" cap="none" spc="0" normalizeH="0" baseline="0" noProof="0" dirty="0">
                <a:ln>
                  <a:noFill/>
                </a:ln>
                <a:solidFill>
                  <a:prstClr val="black"/>
                </a:solidFill>
                <a:effectLst/>
                <a:uLnTx/>
                <a:uFillTx/>
                <a:latin typeface="Calibri" panose="020F0502020204030204"/>
                <a:ea typeface="Book Antiqua" panose="02040602050305030304" pitchFamily="18" charset="0"/>
                <a:cs typeface="Book Antiqua" panose="02040602050305030304" pitchFamily="18" charset="0"/>
              </a:rPr>
              <a:t>e non oltre le ore </a:t>
            </a:r>
            <a:r>
              <a:rPr kumimoji="0" lang="it-IT" sz="2400" b="1" i="0" u="none" strike="noStrike" kern="1200" cap="none" spc="0" normalizeH="0" baseline="0" noProof="0" dirty="0">
                <a:ln>
                  <a:noFill/>
                </a:ln>
                <a:solidFill>
                  <a:srgbClr val="FF0000"/>
                </a:solidFill>
                <a:effectLst/>
                <a:uLnTx/>
                <a:uFillTx/>
                <a:latin typeface="Calibri" panose="020F0502020204030204"/>
                <a:ea typeface="Book Antiqua" panose="02040602050305030304" pitchFamily="18" charset="0"/>
                <a:cs typeface="Book Antiqua" panose="02040602050305030304" pitchFamily="18" charset="0"/>
              </a:rPr>
              <a:t>14.00 del 13 dicembre 2024. </a:t>
            </a:r>
          </a:p>
          <a:p>
            <a:pPr marL="171450" marR="0" lvl="0" indent="-171450" algn="just" defTabSz="685800" rtl="0" eaLnBrk="1" fontAlgn="auto" latinLnBrk="0" hangingPunct="1">
              <a:lnSpc>
                <a:spcPct val="115000"/>
              </a:lnSpc>
              <a:spcBef>
                <a:spcPts val="750"/>
              </a:spcBef>
              <a:spcAft>
                <a:spcPts val="0"/>
              </a:spcAft>
              <a:buClrTx/>
              <a:buSzTx/>
              <a:buFont typeface="Arial" panose="020B0604020202020204" pitchFamily="34" charset="0"/>
              <a:buChar char="•"/>
              <a:tabLst/>
              <a:defRPr/>
            </a:pPr>
            <a:r>
              <a:rPr kumimoji="0" lang="it-IT" sz="2400" b="1" i="0" u="none" strike="noStrike" kern="1200" cap="none" spc="0" normalizeH="0" baseline="0" noProof="0" dirty="0">
                <a:ln>
                  <a:noFill/>
                </a:ln>
                <a:solidFill>
                  <a:prstClr val="black"/>
                </a:solidFill>
                <a:effectLst/>
                <a:uLnTx/>
                <a:uFillTx/>
                <a:latin typeface="Calibri" panose="020F0502020204030204"/>
                <a:ea typeface="Book Antiqua" panose="02040602050305030304" pitchFamily="18" charset="0"/>
                <a:cs typeface="Book Antiqua" panose="02040602050305030304" pitchFamily="18" charset="0"/>
              </a:rPr>
              <a:t>Le proposte progettuali devono pervenire esclusivamente via PEC all’indirizzo </a:t>
            </a:r>
            <a:r>
              <a:rPr kumimoji="0" lang="it-IT" sz="2400" b="1" i="0" u="sng" strike="noStrike" kern="1200" cap="none" spc="0" normalizeH="0" baseline="0" noProof="0" dirty="0">
                <a:ln>
                  <a:noFill/>
                </a:ln>
                <a:solidFill>
                  <a:srgbClr val="0000FF"/>
                </a:solidFill>
                <a:effectLst/>
                <a:uLnTx/>
                <a:uFillTx/>
                <a:latin typeface="Calibri" panose="020F0502020204030204"/>
                <a:ea typeface="Book Antiqua" panose="02040602050305030304" pitchFamily="18" charset="0"/>
                <a:cs typeface="Book Antiqua" panose="02040602050305030304" pitchFamily="18" charset="0"/>
              </a:rPr>
              <a:t>progetti.</a:t>
            </a:r>
            <a:r>
              <a:rPr kumimoji="0" lang="it-IT" sz="2400" b="1" i="0" u="sng" strike="noStrike" kern="1200" cap="none" spc="0" normalizeH="0" baseline="0" noProof="0" dirty="0">
                <a:ln>
                  <a:noFill/>
                </a:ln>
                <a:solidFill>
                  <a:srgbClr val="0000FF"/>
                </a:solidFill>
                <a:effectLst/>
                <a:uLnTx/>
                <a:uFillTx/>
                <a:latin typeface="Calibri" panose="020F0502020204030204"/>
                <a:ea typeface="Book Antiqua" panose="02040602050305030304" pitchFamily="18" charset="0"/>
                <a:cs typeface="Book Antiqua" panose="02040602050305030304" pitchFamily="18" charset="0"/>
                <a:hlinkClick r:id="rId5"/>
              </a:rPr>
              <a:t>upi@messaggipec.it</a:t>
            </a:r>
            <a:r>
              <a:rPr kumimoji="0" lang="it-IT" sz="2400" b="1" i="0" u="none" strike="noStrike" kern="1200" cap="none" spc="0" normalizeH="0" baseline="0" noProof="0" dirty="0">
                <a:ln>
                  <a:noFill/>
                </a:ln>
                <a:solidFill>
                  <a:prstClr val="black"/>
                </a:solidFill>
                <a:effectLst/>
                <a:uLnTx/>
                <a:uFillTx/>
                <a:latin typeface="Calibri" panose="020F0502020204030204"/>
                <a:ea typeface="Book Antiqua" panose="02040602050305030304" pitchFamily="18" charset="0"/>
                <a:cs typeface="Book Antiqua" panose="02040602050305030304" pitchFamily="18" charset="0"/>
              </a:rPr>
              <a:t>  con  l’oggetto «</a:t>
            </a:r>
            <a:r>
              <a:rPr kumimoji="0" lang="it-IT" sz="2400" b="1" i="0" u="none" strike="noStrike" kern="1200" cap="none" spc="0" normalizeH="0" baseline="0" noProof="0" dirty="0">
                <a:ln>
                  <a:noFill/>
                </a:ln>
                <a:solidFill>
                  <a:srgbClr val="FF0000"/>
                </a:solidFill>
                <a:effectLst/>
                <a:uLnTx/>
                <a:uFillTx/>
                <a:latin typeface="Calibri" panose="020F0502020204030204"/>
                <a:ea typeface="Book Antiqua" panose="02040602050305030304" pitchFamily="18" charset="0"/>
                <a:cs typeface="Book Antiqua" panose="02040602050305030304" pitchFamily="18" charset="0"/>
              </a:rPr>
              <a:t>PROGRAMMA GAME UPI 2.0 - FPG 2023».</a:t>
            </a:r>
            <a:endParaRPr kumimoji="0" lang="it-IT" sz="2400" b="1" i="0" u="none" strike="noStrike" kern="1200" cap="none" spc="0" normalizeH="0" baseline="0" noProof="0" dirty="0">
              <a:ln>
                <a:noFill/>
              </a:ln>
              <a:solidFill>
                <a:srgbClr val="FF0000"/>
              </a:solidFill>
              <a:effectLst/>
              <a:uLnTx/>
              <a:uFillTx/>
              <a:latin typeface="Calibri" panose="020F0502020204030204"/>
              <a:ea typeface="Times New Roman" panose="02020603050405020304" pitchFamily="18" charset="0"/>
              <a:cs typeface="+mn-cs"/>
            </a:endParaRPr>
          </a:p>
          <a:p>
            <a:pPr marL="171450" marR="0" lvl="0" indent="-171450" algn="just" defTabSz="685800" rtl="0" eaLnBrk="1" fontAlgn="auto" latinLnBrk="0" hangingPunct="1">
              <a:lnSpc>
                <a:spcPct val="115000"/>
              </a:lnSpc>
              <a:spcBef>
                <a:spcPts val="750"/>
              </a:spcBef>
              <a:spcAft>
                <a:spcPts val="0"/>
              </a:spcAft>
              <a:buClrTx/>
              <a:buSzTx/>
              <a:buFont typeface="Arial" panose="020B0604020202020204" pitchFamily="34" charset="0"/>
              <a:buChar char="•"/>
              <a:tabLst/>
              <a:defRPr/>
            </a:pPr>
            <a:endParaRPr kumimoji="0" lang="it-IT"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635651613"/>
      </p:ext>
    </p:extLst>
  </p:cSld>
  <p:clrMapOvr>
    <a:masterClrMapping/>
  </p:clrMapOvr>
  <p:transition spd="slow">
    <p:wip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42</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16" name="CasellaDiTesto 1">
            <a:extLst>
              <a:ext uri="{FF2B5EF4-FFF2-40B4-BE49-F238E27FC236}">
                <a16:creationId xmlns:a16="http://schemas.microsoft.com/office/drawing/2014/main" id="{6886E3EA-B61E-7EDC-4852-44226CF42923}"/>
              </a:ext>
            </a:extLst>
          </p:cNvPr>
          <p:cNvSpPr txBox="1">
            <a:spLocks noChangeArrowheads="1"/>
          </p:cNvSpPr>
          <p:nvPr/>
        </p:nvSpPr>
        <p:spPr bwMode="auto">
          <a:xfrm>
            <a:off x="467544" y="1324244"/>
            <a:ext cx="8127579"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pic>
        <p:nvPicPr>
          <p:cNvPr id="18" name="image1.png">
            <a:extLst>
              <a:ext uri="{FF2B5EF4-FFF2-40B4-BE49-F238E27FC236}">
                <a16:creationId xmlns:a16="http://schemas.microsoft.com/office/drawing/2014/main" id="{5795C654-F6FC-1776-F8C5-0B6FEFA5B6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015" y="350362"/>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2" name="Immagine 9">
            <a:extLst>
              <a:ext uri="{FF2B5EF4-FFF2-40B4-BE49-F238E27FC236}">
                <a16:creationId xmlns:a16="http://schemas.microsoft.com/office/drawing/2014/main" id="{B25442DD-0739-9AEF-F1EE-3BDBEF9430B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01581" y="267949"/>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Rettangolo 1">
            <a:extLst>
              <a:ext uri="{FF2B5EF4-FFF2-40B4-BE49-F238E27FC236}">
                <a16:creationId xmlns:a16="http://schemas.microsoft.com/office/drawing/2014/main" id="{13678923-6408-20EA-9C28-8112B1D00855}"/>
              </a:ext>
            </a:extLst>
          </p:cNvPr>
          <p:cNvSpPr/>
          <p:nvPr/>
        </p:nvSpPr>
        <p:spPr>
          <a:xfrm>
            <a:off x="3203848" y="238843"/>
            <a:ext cx="2304256" cy="70206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Annualità 2023</a:t>
            </a:r>
          </a:p>
        </p:txBody>
      </p:sp>
      <p:sp>
        <p:nvSpPr>
          <p:cNvPr id="4" name="CasellaDiTesto 3">
            <a:extLst>
              <a:ext uri="{FF2B5EF4-FFF2-40B4-BE49-F238E27FC236}">
                <a16:creationId xmlns:a16="http://schemas.microsoft.com/office/drawing/2014/main" id="{30DB151B-6838-00A9-A3E2-1744B48B142E}"/>
              </a:ext>
            </a:extLst>
          </p:cNvPr>
          <p:cNvSpPr txBox="1"/>
          <p:nvPr/>
        </p:nvSpPr>
        <p:spPr>
          <a:xfrm>
            <a:off x="1259632" y="1962516"/>
            <a:ext cx="7335491" cy="403893"/>
          </a:xfrm>
          <a:prstGeom prst="rect">
            <a:avLst/>
          </a:prstGeom>
          <a:noFill/>
        </p:spPr>
        <p:txBody>
          <a:bodyPr wrap="square">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kumimoji="0" lang="it-IT" sz="2000" b="1" i="0" u="none" strike="noStrike" kern="100" cap="none" spc="0" normalizeH="0" baseline="0" noProof="0" dirty="0">
                <a:ln>
                  <a:noFill/>
                </a:ln>
                <a:solidFill>
                  <a:srgbClr val="00B050"/>
                </a:solidFill>
                <a:effectLst/>
                <a:uLnTx/>
                <a:uFillTx/>
                <a:latin typeface="Tahoma" panose="020B0604030504040204" pitchFamily="34" charset="0"/>
                <a:ea typeface="Calibri" panose="020F0502020204030204" pitchFamily="34" charset="0"/>
                <a:cs typeface="Times New Roman" panose="02020603050405020304" pitchFamily="18" charset="0"/>
              </a:rPr>
              <a:t>ASSISTENZA TECNICO-AMMINISTRATIVA DI UPI</a:t>
            </a:r>
            <a:endParaRPr kumimoji="0" lang="it-IT" sz="1800" b="0" i="0" u="none" strike="noStrike" kern="100" cap="none" spc="0" normalizeH="0" baseline="0" noProof="0" dirty="0">
              <a:ln>
                <a:noFill/>
              </a:ln>
              <a:solidFill>
                <a:srgbClr val="00B050"/>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7" name="CasellaDiTesto 6">
            <a:extLst>
              <a:ext uri="{FF2B5EF4-FFF2-40B4-BE49-F238E27FC236}">
                <a16:creationId xmlns:a16="http://schemas.microsoft.com/office/drawing/2014/main" id="{D504EEB6-F46B-F6CF-6C0F-662079B5FE24}"/>
              </a:ext>
            </a:extLst>
          </p:cNvPr>
          <p:cNvSpPr txBox="1"/>
          <p:nvPr/>
        </p:nvSpPr>
        <p:spPr>
          <a:xfrm>
            <a:off x="827584" y="2590879"/>
            <a:ext cx="7632848" cy="2958823"/>
          </a:xfrm>
          <a:prstGeom prst="rect">
            <a:avLst/>
          </a:prstGeom>
          <a:noFill/>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defRPr/>
            </a:pPr>
            <a:r>
              <a:rPr lang="it-IT" sz="2400" b="1" kern="0" dirty="0">
                <a:solidFill>
                  <a:prstClr val="black"/>
                </a:solidFill>
                <a:latin typeface="Calibri" panose="020F0502020204030204"/>
                <a:ea typeface="Book Antiqua" panose="02040602050305030304" pitchFamily="18" charset="0"/>
                <a:cs typeface="Times New Roman" panose="02020603050405020304" pitchFamily="18" charset="0"/>
              </a:rPr>
              <a:t>QUESITI</a:t>
            </a:r>
            <a:r>
              <a:rPr kumimoji="0" lang="it-IT" sz="2400" b="1" i="0" u="none" strike="noStrike" kern="0" cap="none" spc="0" normalizeH="0" baseline="0" noProof="0" dirty="0">
                <a:ln>
                  <a:noFill/>
                </a:ln>
                <a:solidFill>
                  <a:prstClr val="black"/>
                </a:solidFill>
                <a:effectLst/>
                <a:uLnTx/>
                <a:uFillTx/>
                <a:latin typeface="Calibri" panose="020F0502020204030204"/>
                <a:ea typeface="Book Antiqua" panose="02040602050305030304" pitchFamily="18" charset="0"/>
                <a:cs typeface="Times New Roman" panose="02020603050405020304" pitchFamily="18" charset="0"/>
              </a:rPr>
              <a:t> TECNICI</a:t>
            </a:r>
            <a:endParaRPr kumimoji="0" lang="it-IT" sz="2400" b="0" i="0" u="none"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2400" b="0" i="0" u="none" strike="noStrike" kern="0" cap="none" spc="0" normalizeH="0" baseline="0" noProof="0" dirty="0">
                <a:ln>
                  <a:noFill/>
                </a:ln>
                <a:solidFill>
                  <a:prstClr val="black"/>
                </a:solidFill>
                <a:effectLst/>
                <a:uLnTx/>
                <a:uFillTx/>
                <a:latin typeface="Calibri" panose="020F0502020204030204"/>
                <a:ea typeface="Book Antiqua" panose="02040602050305030304" pitchFamily="18" charset="0"/>
                <a:cs typeface="Times New Roman" panose="02020603050405020304" pitchFamily="18" charset="0"/>
              </a:rPr>
              <a:t>Dott.ssa Laura LENTINI, </a:t>
            </a:r>
            <a:r>
              <a:rPr kumimoji="0" lang="it-IT" sz="2400" b="0" i="0" u="sng" strike="noStrike" kern="0" cap="none" spc="0" normalizeH="0" baseline="0" noProof="0" dirty="0">
                <a:ln>
                  <a:noFill/>
                </a:ln>
                <a:solidFill>
                  <a:srgbClr val="0563C1"/>
                </a:solidFill>
                <a:effectLst/>
                <a:uLnTx/>
                <a:uFillTx/>
                <a:latin typeface="Calibri" panose="020F0502020204030204"/>
                <a:ea typeface="Book Antiqua" panose="02040602050305030304" pitchFamily="18" charset="0"/>
                <a:cs typeface="Times New Roman" panose="02020603050405020304" pitchFamily="18" charset="0"/>
                <a:hlinkClick r:id="rId5"/>
              </a:rPr>
              <a:t>gameupi@upinet.it</a:t>
            </a:r>
            <a:endParaRPr kumimoji="0" lang="it-IT" sz="2400" b="0" i="0" u="sng" strike="noStrike" kern="0" cap="none" spc="0" normalizeH="0" baseline="0" noProof="0" dirty="0">
              <a:ln>
                <a:noFill/>
              </a:ln>
              <a:solidFill>
                <a:srgbClr val="0563C1"/>
              </a:solidFill>
              <a:effectLst/>
              <a:uLnTx/>
              <a:uFillTx/>
              <a:latin typeface="Calibri" panose="020F0502020204030204"/>
              <a:ea typeface="Book Antiqua" panose="02040602050305030304" pitchFamily="18"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2400" b="0" i="0" u="none" strike="noStrike" kern="0" cap="none" spc="0" normalizeH="0" baseline="0" noProof="0" dirty="0">
                <a:ln>
                  <a:noFill/>
                </a:ln>
                <a:solidFill>
                  <a:prstClr val="black"/>
                </a:solidFill>
                <a:effectLst/>
                <a:uLnTx/>
                <a:uFillTx/>
                <a:latin typeface="Calibri" panose="020F0502020204030204"/>
                <a:ea typeface="Book Antiqua" panose="02040602050305030304" pitchFamily="18" charset="0"/>
                <a:cs typeface="Times New Roman" panose="02020603050405020304" pitchFamily="18" charset="0"/>
              </a:rPr>
              <a:t>Cell. 338/2045518</a:t>
            </a:r>
            <a:endParaRPr kumimoji="0" lang="it-IT" sz="2400" b="0" i="0" u="none"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r>
              <a:rPr lang="it-IT" sz="2400" b="1" kern="0" dirty="0">
                <a:solidFill>
                  <a:prstClr val="black"/>
                </a:solidFill>
                <a:latin typeface="Calibri" panose="020F0502020204030204"/>
                <a:ea typeface="Book Antiqua" panose="02040602050305030304" pitchFamily="18" charset="0"/>
                <a:cs typeface="Times New Roman" panose="02020603050405020304" pitchFamily="18" charset="0"/>
              </a:rPr>
              <a:t>QUESITI</a:t>
            </a:r>
            <a:r>
              <a:rPr kumimoji="0" lang="it-IT" sz="2400" b="1" i="0" u="none" strike="noStrike" kern="0" cap="none" spc="0" normalizeH="0" baseline="0" noProof="0">
                <a:ln>
                  <a:noFill/>
                </a:ln>
                <a:solidFill>
                  <a:prstClr val="black"/>
                </a:solidFill>
                <a:effectLst/>
                <a:uLnTx/>
                <a:uFillTx/>
                <a:latin typeface="Calibri" panose="020F0502020204030204"/>
                <a:ea typeface="Book Antiqua" panose="02040602050305030304" pitchFamily="18" charset="0"/>
                <a:cs typeface="Times New Roman" panose="02020603050405020304" pitchFamily="18" charset="0"/>
              </a:rPr>
              <a:t> AMMINISTRATIVI</a:t>
            </a:r>
            <a:endParaRPr kumimoji="0" lang="it-IT" sz="2400" b="0" i="0" u="none"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2400" b="0" i="0" u="none" strike="noStrike" kern="0" cap="none" spc="0" normalizeH="0" baseline="0" noProof="0" dirty="0">
                <a:ln>
                  <a:noFill/>
                </a:ln>
                <a:solidFill>
                  <a:prstClr val="black"/>
                </a:solidFill>
                <a:effectLst/>
                <a:uLnTx/>
                <a:uFillTx/>
                <a:latin typeface="Calibri" panose="020F0502020204030204"/>
                <a:ea typeface="Book Antiqua" panose="02040602050305030304" pitchFamily="18" charset="0"/>
                <a:cs typeface="Times New Roman" panose="02020603050405020304" pitchFamily="18" charset="0"/>
              </a:rPr>
              <a:t>Dott.ssa Doriana LEPORE, </a:t>
            </a:r>
            <a:r>
              <a:rPr lang="it-IT" sz="2400" kern="0" dirty="0">
                <a:solidFill>
                  <a:prstClr val="black"/>
                </a:solidFill>
                <a:latin typeface="Calibri" panose="020F0502020204030204"/>
                <a:ea typeface="Book Antiqua" panose="02040602050305030304" pitchFamily="18" charset="0"/>
                <a:cs typeface="Times New Roman" panose="02020603050405020304" pitchFamily="18" charset="0"/>
                <a:hlinkClick r:id="rId5"/>
              </a:rPr>
              <a:t>gameupi@upinet.it</a:t>
            </a:r>
            <a:endParaRPr lang="it-IT" sz="2400" kern="0" dirty="0">
              <a:solidFill>
                <a:prstClr val="black"/>
              </a:solidFill>
              <a:latin typeface="Calibri" panose="020F0502020204030204"/>
              <a:ea typeface="Book Antiqua" panose="02040602050305030304" pitchFamily="18"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2400" b="0" i="0" u="none" strike="noStrike" kern="0" cap="none" spc="0" normalizeH="0" baseline="0" noProof="0" dirty="0">
                <a:ln>
                  <a:noFill/>
                </a:ln>
                <a:solidFill>
                  <a:prstClr val="black"/>
                </a:solidFill>
                <a:effectLst/>
                <a:uLnTx/>
                <a:uFillTx/>
                <a:latin typeface="Calibri" panose="020F0502020204030204"/>
                <a:ea typeface="Book Antiqua" panose="02040602050305030304" pitchFamily="18" charset="0"/>
                <a:cs typeface="Times New Roman" panose="02020603050405020304" pitchFamily="18" charset="0"/>
              </a:rPr>
              <a:t>Cell. 338/4881781</a:t>
            </a:r>
            <a:endParaRPr kumimoji="0" lang="it-IT" sz="2400" b="0" i="0" u="none" strike="noStrike" kern="1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4203371"/>
      </p:ext>
    </p:extLst>
  </p:cSld>
  <p:clrMapOvr>
    <a:masterClrMapping/>
  </p:clrMapOvr>
  <p:transition spd="slow">
    <p:wipe/>
  </p:transition>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E4F67F2-97DA-90B8-DFDD-C5A466910138}"/>
            </a:ext>
          </a:extLst>
        </p:cNvPr>
        <p:cNvGrpSpPr/>
        <p:nvPr/>
      </p:nvGrpSpPr>
      <p:grpSpPr>
        <a:xfrm>
          <a:off x="0" y="0"/>
          <a:ext cx="0" cy="0"/>
          <a:chOff x="0" y="0"/>
          <a:chExt cx="0" cy="0"/>
        </a:xfrm>
      </p:grpSpPr>
      <p:sp>
        <p:nvSpPr>
          <p:cNvPr id="13342" name="Rectangle 13341">
            <a:extLst>
              <a:ext uri="{FF2B5EF4-FFF2-40B4-BE49-F238E27FC236}">
                <a16:creationId xmlns:a16="http://schemas.microsoft.com/office/drawing/2014/main" id="{57845966-6EFC-468A-9CC7-BAB4B95854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4000" cy="6858000"/>
          </a:xfrm>
          <a:prstGeom prst="rect">
            <a:avLst/>
          </a:prstGeom>
          <a:solidFill>
            <a:srgbClr val="4D4F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3344" name="Picture 13343">
            <a:extLst>
              <a:ext uri="{FF2B5EF4-FFF2-40B4-BE49-F238E27FC236}">
                <a16:creationId xmlns:a16="http://schemas.microsoft.com/office/drawing/2014/main" id="{75554383-98AF-4A47-BB65-705FAAA4BE6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12500" r="12500"/>
          <a:stretch/>
        </p:blipFill>
        <p:spPr>
          <a:xfrm>
            <a:off x="0" y="0"/>
            <a:ext cx="9144000" cy="6858000"/>
          </a:xfrm>
          <a:prstGeom prst="rect">
            <a:avLst/>
          </a:prstGeom>
        </p:spPr>
      </p:pic>
      <p:sp>
        <p:nvSpPr>
          <p:cNvPr id="13314" name="Google Shape;35;p1">
            <a:extLst>
              <a:ext uri="{FF2B5EF4-FFF2-40B4-BE49-F238E27FC236}">
                <a16:creationId xmlns:a16="http://schemas.microsoft.com/office/drawing/2014/main" id="{FDD5A923-5CFC-F738-E4A4-1740017CC801}"/>
              </a:ext>
            </a:extLst>
          </p:cNvPr>
          <p:cNvSpPr>
            <a:spLocks noGrp="1" noChangeArrowheads="1"/>
          </p:cNvSpPr>
          <p:nvPr>
            <p:ph type="sldNum" idx="10"/>
          </p:nvPr>
        </p:nvSpPr>
        <p:spPr bwMode="auto">
          <a:xfrm>
            <a:off x="6457950" y="6356351"/>
            <a:ext cx="2057400" cy="36512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numCol="1" rtlCol="0" anchor="ctr" anchorCtr="0" compatLnSpc="1">
            <a:prstTxWarp prst="textNoShape">
              <a:avLst/>
            </a:prstTxWarp>
            <a:normAutofit/>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defTabSz="914400">
              <a:spcAft>
                <a:spcPts val="600"/>
              </a:spcAft>
              <a:buClrTx/>
              <a:buSzTx/>
              <a:defRPr/>
            </a:pPr>
            <a:fld id="{EDDF377C-4C9C-4293-80AB-E3D2B43D1369}" type="slidenum">
              <a:rPr lang="en-US" altLang="it-IT" sz="1050">
                <a:solidFill>
                  <a:schemeClr val="tx1">
                    <a:tint val="75000"/>
                  </a:schemeClr>
                </a:solidFill>
                <a:latin typeface="+mn-lt"/>
                <a:ea typeface="+mn-ea"/>
                <a:cs typeface="+mn-cs"/>
                <a:sym typeface="Calibri" panose="020F0502020204030204" pitchFamily="34" charset="0"/>
              </a:rPr>
              <a:pPr defTabSz="914400">
                <a:spcAft>
                  <a:spcPts val="600"/>
                </a:spcAft>
                <a:buClrTx/>
                <a:buSzTx/>
                <a:defRPr/>
              </a:pPr>
              <a:t>43</a:t>
            </a:fld>
            <a:endParaRPr lang="en-US" altLang="it-IT" sz="1050">
              <a:solidFill>
                <a:schemeClr val="tx1">
                  <a:tint val="75000"/>
                </a:schemeClr>
              </a:solidFill>
              <a:latin typeface="+mn-lt"/>
              <a:ea typeface="+mn-ea"/>
              <a:cs typeface="+mn-cs"/>
              <a:sym typeface="Calibri" panose="020F0502020204030204" pitchFamily="34" charset="0"/>
            </a:endParaRPr>
          </a:p>
        </p:txBody>
      </p:sp>
      <p:sp>
        <p:nvSpPr>
          <p:cNvPr id="13346" name="Freeform: Shape 13345">
            <a:extLst>
              <a:ext uri="{FF2B5EF4-FFF2-40B4-BE49-F238E27FC236}">
                <a16:creationId xmlns:a16="http://schemas.microsoft.com/office/drawing/2014/main" id="{ADAD1991-FFD1-4E94-ABAB-7560D33008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5410" y="-3970"/>
            <a:ext cx="7748362" cy="6874811"/>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350"/>
          </a:p>
        </p:txBody>
      </p:sp>
      <p:pic>
        <p:nvPicPr>
          <p:cNvPr id="3" name="Immagine 2">
            <a:extLst>
              <a:ext uri="{FF2B5EF4-FFF2-40B4-BE49-F238E27FC236}">
                <a16:creationId xmlns:a16="http://schemas.microsoft.com/office/drawing/2014/main" id="{EA969810-CC3F-59AC-F56B-B3324E50BFAB}"/>
              </a:ext>
            </a:extLst>
          </p:cNvPr>
          <p:cNvPicPr>
            <a:picLocks noChangeAspect="1"/>
          </p:cNvPicPr>
          <p:nvPr/>
        </p:nvPicPr>
        <p:blipFill>
          <a:blip r:embed="rId4"/>
          <a:srcRect l="13448" r="18317" b="1"/>
          <a:stretch/>
        </p:blipFill>
        <p:spPr>
          <a:xfrm>
            <a:off x="2058534" y="1172029"/>
            <a:ext cx="4942112" cy="4513942"/>
          </a:xfrm>
          <a:prstGeom prst="rect">
            <a:avLst/>
          </a:prstGeom>
        </p:spPr>
      </p:pic>
      <p:sp>
        <p:nvSpPr>
          <p:cNvPr id="13315" name="Rectangle 2">
            <a:extLst>
              <a:ext uri="{FF2B5EF4-FFF2-40B4-BE49-F238E27FC236}">
                <a16:creationId xmlns:a16="http://schemas.microsoft.com/office/drawing/2014/main" id="{CD6559FC-5221-09F8-E7F1-566BE92F8A03}"/>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952024467"/>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0" fontAlgn="base" latinLnBrk="0" hangingPunct="0">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0" fontAlgn="base" latinLnBrk="0" hangingPunct="0">
                <a:lnSpc>
                  <a:spcPct val="100000"/>
                </a:lnSpc>
                <a:spcBef>
                  <a:spcPct val="0"/>
                </a:spcBef>
                <a:spcAft>
                  <a:spcPct val="0"/>
                </a:spcAft>
                <a:buClr>
                  <a:srgbClr val="000000"/>
                </a:buClr>
                <a:buSzPts val="1300"/>
                <a:buFont typeface="Arial"/>
                <a:buNone/>
                <a:tabLst/>
                <a:defRPr/>
              </a:pPr>
              <a:t>5</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Arial" charset="0"/>
            </a:endParaRPr>
          </a:p>
        </p:txBody>
      </p:sp>
      <p:pic>
        <p:nvPicPr>
          <p:cNvPr id="10" name="image1.png">
            <a:extLst>
              <a:ext uri="{FF2B5EF4-FFF2-40B4-BE49-F238E27FC236}">
                <a16:creationId xmlns:a16="http://schemas.microsoft.com/office/drawing/2014/main" id="{D8088641-02ED-29B1-4ACF-3A2E970439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3359" y="288109"/>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2" name="Immagine 9">
            <a:extLst>
              <a:ext uri="{FF2B5EF4-FFF2-40B4-BE49-F238E27FC236}">
                <a16:creationId xmlns:a16="http://schemas.microsoft.com/office/drawing/2014/main" id="{A9BA4154-1A6F-AFE8-F09F-EDDAB178C44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74695" y="244055"/>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 name="image2.png">
            <a:extLst>
              <a:ext uri="{FF2B5EF4-FFF2-40B4-BE49-F238E27FC236}">
                <a16:creationId xmlns:a16="http://schemas.microsoft.com/office/drawing/2014/main" id="{B1FD7335-224F-67B8-CB03-E4DA23830F40}"/>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445029" y="411338"/>
            <a:ext cx="1557338"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6" name="CasellaDiTesto 5">
            <a:extLst>
              <a:ext uri="{FF2B5EF4-FFF2-40B4-BE49-F238E27FC236}">
                <a16:creationId xmlns:a16="http://schemas.microsoft.com/office/drawing/2014/main" id="{F68EBFA4-3CB6-64FE-D481-8DE5015174D6}"/>
              </a:ext>
            </a:extLst>
          </p:cNvPr>
          <p:cNvSpPr txBox="1"/>
          <p:nvPr/>
        </p:nvSpPr>
        <p:spPr>
          <a:xfrm>
            <a:off x="583359" y="1298474"/>
            <a:ext cx="2232247" cy="2311402"/>
          </a:xfrm>
          <a:prstGeom prst="rect">
            <a:avLst/>
          </a:prstGeom>
          <a:noFill/>
        </p:spPr>
        <p:txBody>
          <a:bodyPr wrap="square">
            <a:spAutoFit/>
          </a:bodyPr>
          <a:lstStyle/>
          <a:p>
            <a:pPr marL="0" marR="62230" lvl="0" indent="0" algn="ctr" defTabSz="914400" rtl="0" eaLnBrk="1" fontAlgn="auto" latinLnBrk="0" hangingPunct="1">
              <a:lnSpc>
                <a:spcPct val="90000"/>
              </a:lnSpc>
              <a:spcBef>
                <a:spcPts val="0"/>
              </a:spcBef>
              <a:spcAft>
                <a:spcPts val="400"/>
              </a:spcAft>
              <a:buClrTx/>
              <a:buSzTx/>
              <a:buFontTx/>
              <a:buNone/>
              <a:tabLst/>
              <a:defRPr/>
            </a:pPr>
            <a:r>
              <a:rPr kumimoji="0" lang="it-IT" sz="2000" b="1" i="0" u="sng" strike="noStrike" kern="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APG 2019</a:t>
            </a:r>
          </a:p>
          <a:p>
            <a:pPr marL="0" marR="62230" lvl="0" indent="0" algn="ctr" defTabSz="914400" rtl="0" eaLnBrk="1" fontAlgn="auto" latinLnBrk="0" hangingPunct="1">
              <a:lnSpc>
                <a:spcPct val="90000"/>
              </a:lnSpc>
              <a:spcBef>
                <a:spcPts val="0"/>
              </a:spcBef>
              <a:spcAft>
                <a:spcPts val="400"/>
              </a:spcAft>
              <a:buClrTx/>
              <a:buSzTx/>
              <a:buFontTx/>
              <a:buNone/>
              <a:tabLst/>
              <a:defRPr/>
            </a:pPr>
            <a:endParaRPr kumimoji="0" lang="it-IT" sz="2000" b="1" i="0" u="sng" strike="noStrike" kern="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endParaRPr>
          </a:p>
          <a:p>
            <a:pPr marL="0" marR="62230" lvl="0" indent="0" algn="ctr" defTabSz="914400" rtl="0" eaLnBrk="1" fontAlgn="auto" latinLnBrk="0" hangingPunct="1">
              <a:lnSpc>
                <a:spcPct val="90000"/>
              </a:lnSpc>
              <a:spcBef>
                <a:spcPts val="0"/>
              </a:spcBef>
              <a:spcAft>
                <a:spcPts val="400"/>
              </a:spcAft>
              <a:buClrTx/>
              <a:buSzTx/>
              <a:buFontTx/>
              <a:buNone/>
              <a:tabLst/>
              <a:defRPr/>
            </a:pPr>
            <a:r>
              <a:rPr kumimoji="0" lang="it-IT" sz="2000" b="1" i="0" u="sng" strike="noStrike" kern="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23 progetti</a:t>
            </a:r>
          </a:p>
          <a:p>
            <a:pPr marL="0" marR="62230" lvl="0" indent="0" algn="ctr" defTabSz="914400" rtl="0" eaLnBrk="1" fontAlgn="auto" latinLnBrk="0" hangingPunct="1">
              <a:lnSpc>
                <a:spcPct val="90000"/>
              </a:lnSpc>
              <a:spcBef>
                <a:spcPts val="0"/>
              </a:spcBef>
              <a:spcAft>
                <a:spcPts val="400"/>
              </a:spcAft>
              <a:buClrTx/>
              <a:buSzTx/>
              <a:buFontTx/>
              <a:buNone/>
              <a:tabLst/>
              <a:defRPr/>
            </a:pPr>
            <a:endParaRPr kumimoji="0" lang="it-IT" sz="1800" b="1" i="0" u="sng" strike="noStrike" kern="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endParaRPr>
          </a:p>
          <a:p>
            <a:pPr marL="0" marR="62230" lvl="0" indent="0" algn="ctr" defTabSz="914400" rtl="0" eaLnBrk="1" fontAlgn="auto" latinLnBrk="0" hangingPunct="1">
              <a:lnSpc>
                <a:spcPct val="90000"/>
              </a:lnSpc>
              <a:spcBef>
                <a:spcPts val="0"/>
              </a:spcBef>
              <a:spcAft>
                <a:spcPts val="400"/>
              </a:spcAft>
              <a:buClrTx/>
              <a:buSzTx/>
              <a:buFontTx/>
              <a:buNone/>
              <a:tabLst/>
              <a:defRPr/>
            </a:pPr>
            <a:r>
              <a:rPr kumimoji="0" lang="it-IT"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18 Province</a:t>
            </a:r>
          </a:p>
          <a:p>
            <a:pPr marL="0" marR="62230" lvl="0" indent="0" algn="ctr" defTabSz="914400" rtl="0" eaLnBrk="1" fontAlgn="auto" latinLnBrk="0" hangingPunct="1">
              <a:lnSpc>
                <a:spcPct val="90000"/>
              </a:lnSpc>
              <a:spcBef>
                <a:spcPts val="0"/>
              </a:spcBef>
              <a:spcAft>
                <a:spcPts val="400"/>
              </a:spcAft>
              <a:buClrTx/>
              <a:buSzTx/>
              <a:buFontTx/>
              <a:buNone/>
              <a:tabLst/>
              <a:defRPr/>
            </a:pPr>
            <a:r>
              <a:rPr kumimoji="0" lang="it-IT"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5 UPI</a:t>
            </a:r>
          </a:p>
          <a:p>
            <a:pPr marL="0" marR="62230" lvl="0" indent="0" algn="ctr" defTabSz="914400" rtl="0" eaLnBrk="1" fontAlgn="auto" latinLnBrk="0" hangingPunct="1">
              <a:lnSpc>
                <a:spcPct val="90000"/>
              </a:lnSpc>
              <a:spcBef>
                <a:spcPts val="0"/>
              </a:spcBef>
              <a:spcAft>
                <a:spcPts val="400"/>
              </a:spcAft>
              <a:buClrTx/>
              <a:buSzTx/>
              <a:buFontTx/>
              <a:buNone/>
              <a:tabLst/>
              <a:defRPr/>
            </a:pPr>
            <a:r>
              <a:rPr kumimoji="0" lang="it-IT"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regionali</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4" name="CasellaDiTesto 3">
            <a:extLst>
              <a:ext uri="{FF2B5EF4-FFF2-40B4-BE49-F238E27FC236}">
                <a16:creationId xmlns:a16="http://schemas.microsoft.com/office/drawing/2014/main" id="{A14577F0-8DF5-36C3-E9B3-225FD600BFF5}"/>
              </a:ext>
            </a:extLst>
          </p:cNvPr>
          <p:cNvSpPr txBox="1"/>
          <p:nvPr/>
        </p:nvSpPr>
        <p:spPr>
          <a:xfrm>
            <a:off x="3443286" y="1267021"/>
            <a:ext cx="1847051" cy="2311402"/>
          </a:xfrm>
          <a:prstGeom prst="rect">
            <a:avLst/>
          </a:prstGeom>
          <a:noFill/>
        </p:spPr>
        <p:txBody>
          <a:bodyPr wrap="square">
            <a:spAutoFit/>
          </a:bodyPr>
          <a:lstStyle/>
          <a:p>
            <a:pPr marL="0" marR="62230" lvl="0" indent="0" algn="ctr" defTabSz="914400" rtl="0" eaLnBrk="1" fontAlgn="auto" latinLnBrk="0" hangingPunct="1">
              <a:lnSpc>
                <a:spcPct val="90000"/>
              </a:lnSpc>
              <a:spcBef>
                <a:spcPts val="0"/>
              </a:spcBef>
              <a:spcAft>
                <a:spcPts val="400"/>
              </a:spcAft>
              <a:buClrTx/>
              <a:buSzTx/>
              <a:buFontTx/>
              <a:buNone/>
              <a:tabLst/>
              <a:defRPr/>
            </a:pPr>
            <a:r>
              <a:rPr kumimoji="0" lang="it-IT" sz="2000" b="1" i="0" u="sng" strike="noStrike" kern="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APG 2020</a:t>
            </a:r>
          </a:p>
          <a:p>
            <a:pPr marL="0" marR="62230" lvl="0" indent="0" algn="ctr" defTabSz="914400" rtl="0" eaLnBrk="1" fontAlgn="auto" latinLnBrk="0" hangingPunct="1">
              <a:lnSpc>
                <a:spcPct val="90000"/>
              </a:lnSpc>
              <a:spcBef>
                <a:spcPts val="0"/>
              </a:spcBef>
              <a:spcAft>
                <a:spcPts val="400"/>
              </a:spcAft>
              <a:buClrTx/>
              <a:buSzTx/>
              <a:buFontTx/>
              <a:buNone/>
              <a:tabLst/>
              <a:defRPr/>
            </a:pPr>
            <a:endParaRPr kumimoji="0" lang="it-IT" sz="2000" b="1" i="0" u="sng" strike="noStrike" kern="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endParaRPr>
          </a:p>
          <a:p>
            <a:pPr marL="0" marR="62230" lvl="0" indent="0" algn="ctr" defTabSz="914400" rtl="0" eaLnBrk="1" fontAlgn="auto" latinLnBrk="0" hangingPunct="1">
              <a:lnSpc>
                <a:spcPct val="90000"/>
              </a:lnSpc>
              <a:spcBef>
                <a:spcPts val="0"/>
              </a:spcBef>
              <a:spcAft>
                <a:spcPts val="400"/>
              </a:spcAft>
              <a:buClrTx/>
              <a:buSzTx/>
              <a:buFontTx/>
              <a:buNone/>
              <a:tabLst/>
              <a:defRPr/>
            </a:pPr>
            <a:r>
              <a:rPr kumimoji="0" lang="it-IT" sz="2000" b="1" i="0" u="sng" strike="noStrike" kern="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22 progetti</a:t>
            </a:r>
          </a:p>
          <a:p>
            <a:pPr marL="0" marR="62230" lvl="0" indent="0" algn="ctr" defTabSz="914400" rtl="0" eaLnBrk="1" fontAlgn="auto" latinLnBrk="0" hangingPunct="1">
              <a:lnSpc>
                <a:spcPct val="90000"/>
              </a:lnSpc>
              <a:spcBef>
                <a:spcPts val="0"/>
              </a:spcBef>
              <a:spcAft>
                <a:spcPts val="400"/>
              </a:spcAft>
              <a:buClrTx/>
              <a:buSzTx/>
              <a:buFontTx/>
              <a:buNone/>
              <a:tabLst/>
              <a:defRPr/>
            </a:pPr>
            <a:endParaRPr kumimoji="0" lang="it-IT" sz="1800" b="1" i="0" u="sng" strike="noStrike" kern="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endParaRPr>
          </a:p>
          <a:p>
            <a:pPr marL="0" marR="62230" lvl="0" indent="0" algn="ctr" defTabSz="914400" rtl="0" eaLnBrk="1" fontAlgn="auto" latinLnBrk="0" hangingPunct="1">
              <a:lnSpc>
                <a:spcPct val="90000"/>
              </a:lnSpc>
              <a:spcBef>
                <a:spcPts val="0"/>
              </a:spcBef>
              <a:spcAft>
                <a:spcPts val="400"/>
              </a:spcAft>
              <a:buClrTx/>
              <a:buSzTx/>
              <a:buFontTx/>
              <a:buNone/>
              <a:tabLst/>
              <a:defRPr/>
            </a:pPr>
            <a:r>
              <a:rPr kumimoji="0" lang="it-IT"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20 Province</a:t>
            </a:r>
          </a:p>
          <a:p>
            <a:pPr marL="0" marR="62230" lvl="0" indent="0" algn="ctr" defTabSz="914400" rtl="0" eaLnBrk="1" fontAlgn="auto" latinLnBrk="0" hangingPunct="1">
              <a:lnSpc>
                <a:spcPct val="90000"/>
              </a:lnSpc>
              <a:spcBef>
                <a:spcPts val="0"/>
              </a:spcBef>
              <a:spcAft>
                <a:spcPts val="400"/>
              </a:spcAft>
              <a:buClrTx/>
              <a:buSzTx/>
              <a:buFontTx/>
              <a:buNone/>
              <a:tabLst/>
              <a:defRPr/>
            </a:pPr>
            <a:r>
              <a:rPr kumimoji="0" lang="it-IT"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 UPI</a:t>
            </a:r>
          </a:p>
          <a:p>
            <a:pPr marL="0" marR="62230" lvl="0" indent="0" algn="ctr" defTabSz="914400" rtl="0" eaLnBrk="1" fontAlgn="auto" latinLnBrk="0" hangingPunct="1">
              <a:lnSpc>
                <a:spcPct val="90000"/>
              </a:lnSpc>
              <a:spcBef>
                <a:spcPts val="0"/>
              </a:spcBef>
              <a:spcAft>
                <a:spcPts val="400"/>
              </a:spcAft>
              <a:buClrTx/>
              <a:buSzTx/>
              <a:buFontTx/>
              <a:buNone/>
              <a:tabLst/>
              <a:defRPr/>
            </a:pPr>
            <a:r>
              <a:rPr kumimoji="0" lang="it-IT"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regionali</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5" name="CasellaDiTesto 4">
            <a:extLst>
              <a:ext uri="{FF2B5EF4-FFF2-40B4-BE49-F238E27FC236}">
                <a16:creationId xmlns:a16="http://schemas.microsoft.com/office/drawing/2014/main" id="{1CFDAE10-9B38-7FF8-C3B4-F6BDA849740F}"/>
              </a:ext>
            </a:extLst>
          </p:cNvPr>
          <p:cNvSpPr txBox="1"/>
          <p:nvPr/>
        </p:nvSpPr>
        <p:spPr>
          <a:xfrm>
            <a:off x="5987858" y="1267021"/>
            <a:ext cx="1847051" cy="2311402"/>
          </a:xfrm>
          <a:prstGeom prst="rect">
            <a:avLst/>
          </a:prstGeom>
          <a:noFill/>
        </p:spPr>
        <p:txBody>
          <a:bodyPr wrap="square">
            <a:spAutoFit/>
          </a:bodyPr>
          <a:lstStyle/>
          <a:p>
            <a:pPr marL="0" marR="62230" lvl="0" indent="0" algn="ctr" defTabSz="914400" rtl="0" eaLnBrk="1" fontAlgn="auto" latinLnBrk="0" hangingPunct="1">
              <a:lnSpc>
                <a:spcPct val="90000"/>
              </a:lnSpc>
              <a:spcBef>
                <a:spcPts val="0"/>
              </a:spcBef>
              <a:spcAft>
                <a:spcPts val="400"/>
              </a:spcAft>
              <a:buClrTx/>
              <a:buSzTx/>
              <a:buFontTx/>
              <a:buNone/>
              <a:tabLst/>
              <a:defRPr/>
            </a:pPr>
            <a:r>
              <a:rPr kumimoji="0" lang="it-IT" sz="2000" b="1" i="0" u="sng" strike="noStrike" kern="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APG 2021</a:t>
            </a:r>
          </a:p>
          <a:p>
            <a:pPr marL="0" marR="62230" lvl="0" indent="0" algn="ctr" defTabSz="914400" rtl="0" eaLnBrk="1" fontAlgn="auto" latinLnBrk="0" hangingPunct="1">
              <a:lnSpc>
                <a:spcPct val="90000"/>
              </a:lnSpc>
              <a:spcBef>
                <a:spcPts val="0"/>
              </a:spcBef>
              <a:spcAft>
                <a:spcPts val="400"/>
              </a:spcAft>
              <a:buClrTx/>
              <a:buSzTx/>
              <a:buFontTx/>
              <a:buNone/>
              <a:tabLst/>
              <a:defRPr/>
            </a:pPr>
            <a:endParaRPr kumimoji="0" lang="it-IT" sz="2000" b="1" i="0" u="sng" strike="noStrike" kern="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endParaRPr>
          </a:p>
          <a:p>
            <a:pPr marL="0" marR="62230" lvl="0" indent="0" algn="ctr" defTabSz="914400" rtl="0" eaLnBrk="1" fontAlgn="auto" latinLnBrk="0" hangingPunct="1">
              <a:lnSpc>
                <a:spcPct val="90000"/>
              </a:lnSpc>
              <a:spcBef>
                <a:spcPts val="0"/>
              </a:spcBef>
              <a:spcAft>
                <a:spcPts val="400"/>
              </a:spcAft>
              <a:buClrTx/>
              <a:buSzTx/>
              <a:buFontTx/>
              <a:buNone/>
              <a:tabLst/>
              <a:defRPr/>
            </a:pPr>
            <a:r>
              <a:rPr kumimoji="0" lang="it-IT" sz="2000" b="1" i="0" u="sng" strike="noStrike" kern="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38 progetti</a:t>
            </a:r>
          </a:p>
          <a:p>
            <a:pPr marL="0" marR="62230" lvl="0" indent="0" algn="ctr" defTabSz="914400" rtl="0" eaLnBrk="1" fontAlgn="auto" latinLnBrk="0" hangingPunct="1">
              <a:lnSpc>
                <a:spcPct val="90000"/>
              </a:lnSpc>
              <a:spcBef>
                <a:spcPts val="0"/>
              </a:spcBef>
              <a:spcAft>
                <a:spcPts val="400"/>
              </a:spcAft>
              <a:buClrTx/>
              <a:buSzTx/>
              <a:buFontTx/>
              <a:buNone/>
              <a:tabLst/>
              <a:defRPr/>
            </a:pPr>
            <a:endParaRPr kumimoji="0" lang="it-IT" sz="1800" b="1" i="0" u="sng" strike="noStrike" kern="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endParaRPr>
          </a:p>
          <a:p>
            <a:pPr marL="0" marR="62230" lvl="0" indent="0" algn="ctr" defTabSz="914400" rtl="0" eaLnBrk="1" fontAlgn="auto" latinLnBrk="0" hangingPunct="1">
              <a:lnSpc>
                <a:spcPct val="90000"/>
              </a:lnSpc>
              <a:spcBef>
                <a:spcPts val="0"/>
              </a:spcBef>
              <a:spcAft>
                <a:spcPts val="400"/>
              </a:spcAft>
              <a:buClrTx/>
              <a:buSzTx/>
              <a:buFontTx/>
              <a:buNone/>
              <a:tabLst/>
              <a:defRPr/>
            </a:pPr>
            <a:r>
              <a:rPr kumimoji="0" lang="it-IT"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32 Province</a:t>
            </a:r>
          </a:p>
          <a:p>
            <a:pPr marL="0" marR="62230" lvl="0" indent="0" algn="ctr" defTabSz="914400" rtl="0" eaLnBrk="1" fontAlgn="auto" latinLnBrk="0" hangingPunct="1">
              <a:lnSpc>
                <a:spcPct val="90000"/>
              </a:lnSpc>
              <a:spcBef>
                <a:spcPts val="0"/>
              </a:spcBef>
              <a:spcAft>
                <a:spcPts val="400"/>
              </a:spcAft>
              <a:buClrTx/>
              <a:buSzTx/>
              <a:buFontTx/>
              <a:buNone/>
              <a:tabLst/>
              <a:defRPr/>
            </a:pPr>
            <a:r>
              <a:rPr kumimoji="0" lang="it-IT"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 UPI</a:t>
            </a:r>
          </a:p>
          <a:p>
            <a:pPr marL="0" marR="62230" lvl="0" indent="0" algn="ctr" defTabSz="914400" rtl="0" eaLnBrk="1" fontAlgn="auto" latinLnBrk="0" hangingPunct="1">
              <a:lnSpc>
                <a:spcPct val="90000"/>
              </a:lnSpc>
              <a:spcBef>
                <a:spcPts val="0"/>
              </a:spcBef>
              <a:spcAft>
                <a:spcPts val="400"/>
              </a:spcAft>
              <a:buClrTx/>
              <a:buSzTx/>
              <a:buFontTx/>
              <a:buNone/>
              <a:tabLst/>
              <a:defRPr/>
            </a:pPr>
            <a:r>
              <a:rPr kumimoji="0" lang="it-IT"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regionali</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 name="CasellaDiTesto 6">
            <a:extLst>
              <a:ext uri="{FF2B5EF4-FFF2-40B4-BE49-F238E27FC236}">
                <a16:creationId xmlns:a16="http://schemas.microsoft.com/office/drawing/2014/main" id="{B4638952-BDC1-BCC9-2F35-F899CAF46632}"/>
              </a:ext>
            </a:extLst>
          </p:cNvPr>
          <p:cNvSpPr txBox="1"/>
          <p:nvPr/>
        </p:nvSpPr>
        <p:spPr>
          <a:xfrm>
            <a:off x="1575663" y="4149320"/>
            <a:ext cx="2232247" cy="1654812"/>
          </a:xfrm>
          <a:prstGeom prst="rect">
            <a:avLst/>
          </a:prstGeom>
          <a:noFill/>
        </p:spPr>
        <p:txBody>
          <a:bodyPr wrap="square">
            <a:spAutoFit/>
          </a:bodyPr>
          <a:lstStyle/>
          <a:p>
            <a:pPr marL="0" marR="62230" lvl="0" indent="0" algn="ctr" defTabSz="914400" rtl="0" eaLnBrk="1" fontAlgn="auto" latinLnBrk="0" hangingPunct="1">
              <a:lnSpc>
                <a:spcPct val="90000"/>
              </a:lnSpc>
              <a:spcBef>
                <a:spcPts val="0"/>
              </a:spcBef>
              <a:spcAft>
                <a:spcPts val="400"/>
              </a:spcAft>
              <a:buClrTx/>
              <a:buSzTx/>
              <a:buFontTx/>
              <a:buNone/>
              <a:tabLst/>
              <a:defRPr/>
            </a:pPr>
            <a:r>
              <a:rPr kumimoji="0" lang="it-IT" sz="2000" b="1" i="0" u="sng" strike="noStrike" kern="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GAME UPI</a:t>
            </a:r>
          </a:p>
          <a:p>
            <a:pPr marL="0" marR="62230" lvl="0" indent="0" algn="ctr" defTabSz="914400" rtl="0" eaLnBrk="1" fontAlgn="auto" latinLnBrk="0" hangingPunct="1">
              <a:lnSpc>
                <a:spcPct val="90000"/>
              </a:lnSpc>
              <a:spcBef>
                <a:spcPts val="0"/>
              </a:spcBef>
              <a:spcAft>
                <a:spcPts val="400"/>
              </a:spcAft>
              <a:buClrTx/>
              <a:buSzTx/>
              <a:buFontTx/>
              <a:buNone/>
              <a:tabLst/>
              <a:defRPr/>
            </a:pPr>
            <a:endParaRPr kumimoji="0" lang="it-IT" sz="2000" b="1" i="0" u="sng" strike="noStrike" kern="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endParaRPr>
          </a:p>
          <a:p>
            <a:pPr marL="0" marR="62230" lvl="0" indent="0" algn="ctr" defTabSz="914400" rtl="0" eaLnBrk="1" fontAlgn="auto" latinLnBrk="0" hangingPunct="1">
              <a:lnSpc>
                <a:spcPct val="90000"/>
              </a:lnSpc>
              <a:spcBef>
                <a:spcPts val="0"/>
              </a:spcBef>
              <a:spcAft>
                <a:spcPts val="400"/>
              </a:spcAft>
              <a:buClrTx/>
              <a:buSzTx/>
              <a:buFontTx/>
              <a:buNone/>
              <a:tabLst/>
              <a:defRPr/>
            </a:pPr>
            <a:r>
              <a:rPr kumimoji="0" lang="it-IT" sz="2000" b="1" i="0" u="sng" strike="noStrike" kern="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20 progetti</a:t>
            </a:r>
          </a:p>
          <a:p>
            <a:pPr marL="0" marR="62230" lvl="0" indent="0" algn="ctr" defTabSz="914400" rtl="0" eaLnBrk="1" fontAlgn="auto" latinLnBrk="0" hangingPunct="1">
              <a:lnSpc>
                <a:spcPct val="90000"/>
              </a:lnSpc>
              <a:spcBef>
                <a:spcPts val="0"/>
              </a:spcBef>
              <a:spcAft>
                <a:spcPts val="400"/>
              </a:spcAft>
              <a:buClrTx/>
              <a:buSzTx/>
              <a:buFontTx/>
              <a:buNone/>
              <a:tabLst/>
              <a:defRPr/>
            </a:pPr>
            <a:endParaRPr kumimoji="0" lang="it-IT" sz="1800" b="1" i="0" u="sng" strike="noStrike" kern="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endParaRPr>
          </a:p>
          <a:p>
            <a:pPr marL="0" marR="62230" lvl="0" indent="0" algn="ctr" defTabSz="914400" rtl="0" eaLnBrk="1" fontAlgn="auto" latinLnBrk="0" hangingPunct="1">
              <a:lnSpc>
                <a:spcPct val="90000"/>
              </a:lnSpc>
              <a:spcBef>
                <a:spcPts val="0"/>
              </a:spcBef>
              <a:spcAft>
                <a:spcPts val="400"/>
              </a:spcAft>
              <a:buClrTx/>
              <a:buSzTx/>
              <a:buFontTx/>
              <a:buNone/>
              <a:tabLst/>
              <a:defRPr/>
            </a:pPr>
            <a:r>
              <a:rPr kumimoji="0" lang="it-IT"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20 Province</a:t>
            </a:r>
          </a:p>
        </p:txBody>
      </p:sp>
      <p:sp>
        <p:nvSpPr>
          <p:cNvPr id="8" name="CasellaDiTesto 7">
            <a:extLst>
              <a:ext uri="{FF2B5EF4-FFF2-40B4-BE49-F238E27FC236}">
                <a16:creationId xmlns:a16="http://schemas.microsoft.com/office/drawing/2014/main" id="{6EB2199B-793C-0769-3ADB-6282C3C75AA6}"/>
              </a:ext>
            </a:extLst>
          </p:cNvPr>
          <p:cNvSpPr txBox="1"/>
          <p:nvPr/>
        </p:nvSpPr>
        <p:spPr>
          <a:xfrm>
            <a:off x="5303590" y="4134068"/>
            <a:ext cx="2232247" cy="1654812"/>
          </a:xfrm>
          <a:prstGeom prst="rect">
            <a:avLst/>
          </a:prstGeom>
          <a:noFill/>
        </p:spPr>
        <p:txBody>
          <a:bodyPr wrap="square">
            <a:spAutoFit/>
          </a:bodyPr>
          <a:lstStyle/>
          <a:p>
            <a:pPr marL="0" marR="62230" lvl="0" indent="0" algn="ctr" defTabSz="914400" rtl="0" eaLnBrk="1" fontAlgn="auto" latinLnBrk="0" hangingPunct="1">
              <a:lnSpc>
                <a:spcPct val="90000"/>
              </a:lnSpc>
              <a:spcBef>
                <a:spcPts val="0"/>
              </a:spcBef>
              <a:spcAft>
                <a:spcPts val="400"/>
              </a:spcAft>
              <a:buClrTx/>
              <a:buSzTx/>
              <a:buFontTx/>
              <a:buNone/>
              <a:tabLst/>
              <a:defRPr/>
            </a:pPr>
            <a:r>
              <a:rPr kumimoji="0" lang="it-IT" sz="2000" b="1" i="0" u="sng" strike="noStrike" kern="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GAME UPI 2.0</a:t>
            </a:r>
          </a:p>
          <a:p>
            <a:pPr marL="0" marR="62230" lvl="0" indent="0" algn="ctr" defTabSz="914400" rtl="0" eaLnBrk="1" fontAlgn="auto" latinLnBrk="0" hangingPunct="1">
              <a:lnSpc>
                <a:spcPct val="90000"/>
              </a:lnSpc>
              <a:spcBef>
                <a:spcPts val="0"/>
              </a:spcBef>
              <a:spcAft>
                <a:spcPts val="400"/>
              </a:spcAft>
              <a:buClrTx/>
              <a:buSzTx/>
              <a:buFontTx/>
              <a:buNone/>
              <a:tabLst/>
              <a:defRPr/>
            </a:pPr>
            <a:endParaRPr kumimoji="0" lang="it-IT" sz="2000" b="1" i="0" u="sng" strike="noStrike" kern="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endParaRPr>
          </a:p>
          <a:p>
            <a:pPr marL="0" marR="62230" lvl="0" indent="0" algn="ctr" defTabSz="914400" rtl="0" eaLnBrk="1" fontAlgn="auto" latinLnBrk="0" hangingPunct="1">
              <a:lnSpc>
                <a:spcPct val="90000"/>
              </a:lnSpc>
              <a:spcBef>
                <a:spcPts val="0"/>
              </a:spcBef>
              <a:spcAft>
                <a:spcPts val="400"/>
              </a:spcAft>
              <a:buClrTx/>
              <a:buSzTx/>
              <a:buFontTx/>
              <a:buNone/>
              <a:tabLst/>
              <a:defRPr/>
            </a:pPr>
            <a:r>
              <a:rPr kumimoji="0" lang="it-IT" sz="2000" b="1" i="0" u="sng" strike="noStrike" kern="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20 progetti</a:t>
            </a:r>
          </a:p>
          <a:p>
            <a:pPr marL="0" marR="62230" lvl="0" indent="0" algn="ctr" defTabSz="914400" rtl="0" eaLnBrk="1" fontAlgn="auto" latinLnBrk="0" hangingPunct="1">
              <a:lnSpc>
                <a:spcPct val="90000"/>
              </a:lnSpc>
              <a:spcBef>
                <a:spcPts val="0"/>
              </a:spcBef>
              <a:spcAft>
                <a:spcPts val="400"/>
              </a:spcAft>
              <a:buClrTx/>
              <a:buSzTx/>
              <a:buFontTx/>
              <a:buNone/>
              <a:tabLst/>
              <a:defRPr/>
            </a:pPr>
            <a:endParaRPr kumimoji="0" lang="it-IT" sz="1800" b="1" i="0" u="sng" strike="noStrike" kern="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endParaRPr>
          </a:p>
          <a:p>
            <a:pPr marL="0" marR="62230" lvl="0" indent="0" algn="ctr" defTabSz="914400" rtl="0" eaLnBrk="1" fontAlgn="auto" latinLnBrk="0" hangingPunct="1">
              <a:lnSpc>
                <a:spcPct val="90000"/>
              </a:lnSpc>
              <a:spcBef>
                <a:spcPts val="0"/>
              </a:spcBef>
              <a:spcAft>
                <a:spcPts val="400"/>
              </a:spcAft>
              <a:buClrTx/>
              <a:buSzTx/>
              <a:buFontTx/>
              <a:buNone/>
              <a:tabLst/>
              <a:defRPr/>
            </a:pPr>
            <a:r>
              <a:rPr kumimoji="0" lang="it-IT"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20 Province</a:t>
            </a:r>
          </a:p>
        </p:txBody>
      </p:sp>
      <p:pic>
        <p:nvPicPr>
          <p:cNvPr id="11" name="Picture 2">
            <a:extLst>
              <a:ext uri="{FF2B5EF4-FFF2-40B4-BE49-F238E27FC236}">
                <a16:creationId xmlns:a16="http://schemas.microsoft.com/office/drawing/2014/main" id="{BB375364-D9A2-DD25-FE03-764F002107A2}"/>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767484" y="4057285"/>
            <a:ext cx="1397337" cy="131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18810988"/>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6</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16" name="CasellaDiTesto 1">
            <a:extLst>
              <a:ext uri="{FF2B5EF4-FFF2-40B4-BE49-F238E27FC236}">
                <a16:creationId xmlns:a16="http://schemas.microsoft.com/office/drawing/2014/main" id="{6886E3EA-B61E-7EDC-4852-44226CF42923}"/>
              </a:ext>
            </a:extLst>
          </p:cNvPr>
          <p:cNvSpPr txBox="1">
            <a:spLocks noChangeArrowheads="1"/>
          </p:cNvSpPr>
          <p:nvPr/>
        </p:nvSpPr>
        <p:spPr bwMode="auto">
          <a:xfrm>
            <a:off x="467544" y="1324244"/>
            <a:ext cx="8127579"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a:t>
            </a:r>
          </a:p>
        </p:txBody>
      </p:sp>
      <p:pic>
        <p:nvPicPr>
          <p:cNvPr id="18" name="image1.png">
            <a:extLst>
              <a:ext uri="{FF2B5EF4-FFF2-40B4-BE49-F238E27FC236}">
                <a16:creationId xmlns:a16="http://schemas.microsoft.com/office/drawing/2014/main" id="{5795C654-F6FC-1776-F8C5-0B6FEFA5B6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544" y="350362"/>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2" name="Immagine 9">
            <a:extLst>
              <a:ext uri="{FF2B5EF4-FFF2-40B4-BE49-F238E27FC236}">
                <a16:creationId xmlns:a16="http://schemas.microsoft.com/office/drawing/2014/main" id="{B25442DD-0739-9AEF-F1EE-3BDBEF9430B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01581" y="267949"/>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6" name="CasellaDiTesto 5">
            <a:extLst>
              <a:ext uri="{FF2B5EF4-FFF2-40B4-BE49-F238E27FC236}">
                <a16:creationId xmlns:a16="http://schemas.microsoft.com/office/drawing/2014/main" id="{6086C73A-FE92-42B5-FEE8-C83A2110FE4D}"/>
              </a:ext>
            </a:extLst>
          </p:cNvPr>
          <p:cNvSpPr txBox="1"/>
          <p:nvPr/>
        </p:nvSpPr>
        <p:spPr>
          <a:xfrm>
            <a:off x="467544" y="2104371"/>
            <a:ext cx="8218307" cy="4401205"/>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Programma su base nazionale incentrato sulla tematica sportiva.</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it-IT"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Coinvolge 20 province.</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it-IT"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Sia Province delle RSO, sia delle RSS di Sardegna e Sicilia.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it-IT"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Finanzia interventi promossi da partenariati composti da Province, UPI regionali, Istituti Alberghieri, Associazioni Sportive Dilettantistiche. Enti di Terzo Settore che operano in </a:t>
            </a:r>
            <a:r>
              <a:rPr kumimoji="0" lang="it-IT" sz="20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contesti territoriali difficili e utilizzano lo sport e i suoi valori educativi come strumento di sviluppo ed inclusione sociale dei giovani.</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it-IT" sz="20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20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Sito web: </a:t>
            </a:r>
            <a:r>
              <a:rPr kumimoji="0" lang="it-IT" sz="20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hlinkClick r:id="rId5"/>
              </a:rPr>
              <a:t>www.gameupi.it</a:t>
            </a:r>
            <a:endParaRPr kumimoji="0" lang="it-IT" sz="20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it-IT" sz="20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 name="Rettangolo 1">
            <a:extLst>
              <a:ext uri="{FF2B5EF4-FFF2-40B4-BE49-F238E27FC236}">
                <a16:creationId xmlns:a16="http://schemas.microsoft.com/office/drawing/2014/main" id="{1D7D269A-F8A0-8116-7FEB-31D42BC9E1B1}"/>
              </a:ext>
            </a:extLst>
          </p:cNvPr>
          <p:cNvSpPr/>
          <p:nvPr/>
        </p:nvSpPr>
        <p:spPr>
          <a:xfrm>
            <a:off x="3633266" y="326631"/>
            <a:ext cx="2304256" cy="70206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Annualità 2022</a:t>
            </a:r>
          </a:p>
        </p:txBody>
      </p:sp>
      <p:pic>
        <p:nvPicPr>
          <p:cNvPr id="3" name="Immagine 2">
            <a:extLst>
              <a:ext uri="{FF2B5EF4-FFF2-40B4-BE49-F238E27FC236}">
                <a16:creationId xmlns:a16="http://schemas.microsoft.com/office/drawing/2014/main" id="{F0EBE6B1-5F38-F919-D29E-97097E1EBA37}"/>
              </a:ext>
            </a:extLst>
          </p:cNvPr>
          <p:cNvPicPr>
            <a:picLocks noChangeAspect="1"/>
          </p:cNvPicPr>
          <p:nvPr/>
        </p:nvPicPr>
        <p:blipFill>
          <a:blip r:embed="rId6"/>
          <a:stretch>
            <a:fillRect/>
          </a:stretch>
        </p:blipFill>
        <p:spPr>
          <a:xfrm>
            <a:off x="2005878" y="177626"/>
            <a:ext cx="999719" cy="939434"/>
          </a:xfrm>
          <a:prstGeom prst="rect">
            <a:avLst/>
          </a:prstGeom>
        </p:spPr>
      </p:pic>
    </p:spTree>
    <p:extLst>
      <p:ext uri="{BB962C8B-B14F-4D97-AF65-F5344CB8AC3E}">
        <p14:creationId xmlns:p14="http://schemas.microsoft.com/office/powerpoint/2010/main" val="2855851469"/>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7</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9" name="Rettangolo arrotondato 7">
            <a:extLst>
              <a:ext uri="{FF2B5EF4-FFF2-40B4-BE49-F238E27FC236}">
                <a16:creationId xmlns:a16="http://schemas.microsoft.com/office/drawing/2014/main" id="{C1B8AFB2-39F0-79EA-B69C-089F0262B88E}"/>
              </a:ext>
            </a:extLst>
          </p:cNvPr>
          <p:cNvSpPr/>
          <p:nvPr/>
        </p:nvSpPr>
        <p:spPr>
          <a:xfrm>
            <a:off x="1156295" y="1848827"/>
            <a:ext cx="6480175" cy="461170"/>
          </a:xfrm>
          <a:prstGeom prst="roundRect">
            <a:avLst/>
          </a:prstGeom>
          <a:solidFill>
            <a:schemeClr val="bg1"/>
          </a:solidFill>
          <a:ln w="25400" cap="flat" cmpd="sng" algn="ctr">
            <a:noFill/>
            <a:prstDash val="solid"/>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0" cap="none" spc="0" normalizeH="0" baseline="0" noProof="0" dirty="0">
                <a:ln>
                  <a:noFill/>
                </a:ln>
                <a:solidFill>
                  <a:srgbClr val="00B050"/>
                </a:solidFill>
                <a:effectLst/>
                <a:uLnTx/>
                <a:uFillTx/>
                <a:latin typeface="Calibri"/>
                <a:ea typeface="+mn-ea"/>
                <a:cs typeface="+mn-cs"/>
              </a:rPr>
              <a:t>OBIETTIVI</a:t>
            </a:r>
          </a:p>
        </p:txBody>
      </p:sp>
      <p:pic>
        <p:nvPicPr>
          <p:cNvPr id="11" name="image1.png">
            <a:extLst>
              <a:ext uri="{FF2B5EF4-FFF2-40B4-BE49-F238E27FC236}">
                <a16:creationId xmlns:a16="http://schemas.microsoft.com/office/drawing/2014/main" id="{40AB26F6-F1C7-C626-A16D-EC68C45A36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015" y="350362"/>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3" name="Immagine 9">
            <a:extLst>
              <a:ext uri="{FF2B5EF4-FFF2-40B4-BE49-F238E27FC236}">
                <a16:creationId xmlns:a16="http://schemas.microsoft.com/office/drawing/2014/main" id="{976610DE-ABC6-0321-C10C-38D4995A537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76256" y="272774"/>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 name="Immagine 1">
            <a:extLst>
              <a:ext uri="{FF2B5EF4-FFF2-40B4-BE49-F238E27FC236}">
                <a16:creationId xmlns:a16="http://schemas.microsoft.com/office/drawing/2014/main" id="{1C7F3ECF-2389-5404-C434-3DB9BCBE6BF5}"/>
              </a:ext>
            </a:extLst>
          </p:cNvPr>
          <p:cNvPicPr>
            <a:picLocks noChangeAspect="1"/>
          </p:cNvPicPr>
          <p:nvPr/>
        </p:nvPicPr>
        <p:blipFill>
          <a:blip r:embed="rId5"/>
          <a:stretch>
            <a:fillRect/>
          </a:stretch>
        </p:blipFill>
        <p:spPr>
          <a:xfrm>
            <a:off x="3788920" y="95585"/>
            <a:ext cx="999831" cy="938865"/>
          </a:xfrm>
          <a:prstGeom prst="rect">
            <a:avLst/>
          </a:prstGeom>
        </p:spPr>
      </p:pic>
      <p:sp>
        <p:nvSpPr>
          <p:cNvPr id="4" name="CasellaDiTesto 1">
            <a:extLst>
              <a:ext uri="{FF2B5EF4-FFF2-40B4-BE49-F238E27FC236}">
                <a16:creationId xmlns:a16="http://schemas.microsoft.com/office/drawing/2014/main" id="{02C17795-6951-A307-E360-5324B13AE404}"/>
              </a:ext>
            </a:extLst>
          </p:cNvPr>
          <p:cNvSpPr txBox="1">
            <a:spLocks noChangeArrowheads="1"/>
          </p:cNvSpPr>
          <p:nvPr/>
        </p:nvSpPr>
        <p:spPr bwMode="auto">
          <a:xfrm>
            <a:off x="432013" y="1149542"/>
            <a:ext cx="8127579"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
        <p:nvSpPr>
          <p:cNvPr id="6" name="CasellaDiTesto 5">
            <a:extLst>
              <a:ext uri="{FF2B5EF4-FFF2-40B4-BE49-F238E27FC236}">
                <a16:creationId xmlns:a16="http://schemas.microsoft.com/office/drawing/2014/main" id="{116590BD-2C3B-47B7-F5C1-0E08C888E214}"/>
              </a:ext>
            </a:extLst>
          </p:cNvPr>
          <p:cNvSpPr txBox="1"/>
          <p:nvPr/>
        </p:nvSpPr>
        <p:spPr>
          <a:xfrm>
            <a:off x="323529" y="2374755"/>
            <a:ext cx="8559626" cy="4409156"/>
          </a:xfrm>
          <a:prstGeom prst="rect">
            <a:avLst/>
          </a:prstGeom>
          <a:noFill/>
        </p:spPr>
        <p:txBody>
          <a:bodyPr wrap="square">
            <a:spAutoFit/>
          </a:bodyPr>
          <a:lstStyle/>
          <a:p>
            <a:pPr marR="132715" algn="just">
              <a:lnSpc>
                <a:spcPct val="115000"/>
              </a:lnSpc>
              <a:spcAft>
                <a:spcPts val="800"/>
              </a:spcAft>
            </a:pPr>
            <a:r>
              <a:rPr lang="it-IT" kern="100" dirty="0">
                <a:solidFill>
                  <a:srgbClr val="222222"/>
                </a:solidFill>
                <a:effectLst/>
                <a:ea typeface="Calibri" panose="020F0502020204030204" pitchFamily="34" charset="0"/>
                <a:cs typeface="Times New Roman" panose="02020603050405020304" pitchFamily="18" charset="0"/>
              </a:rPr>
              <a:t>- Incentivare l’inserimento sociale dei giovani attraverso i valori dello sport, come squadra e gruppo, per il benessere fisico, psichico e il rafforzamento delle competenze individuali;</a:t>
            </a:r>
            <a:endParaRPr lang="it-IT" kern="100" dirty="0">
              <a:effectLst/>
              <a:ea typeface="Calibri" panose="020F0502020204030204" pitchFamily="34" charset="0"/>
              <a:cs typeface="Times New Roman" panose="02020603050405020304" pitchFamily="18" charset="0"/>
            </a:endParaRPr>
          </a:p>
          <a:p>
            <a:pPr marR="132715" algn="just">
              <a:lnSpc>
                <a:spcPct val="115000"/>
              </a:lnSpc>
              <a:spcAft>
                <a:spcPts val="800"/>
              </a:spcAft>
            </a:pPr>
            <a:r>
              <a:rPr lang="it-IT" kern="100" dirty="0">
                <a:solidFill>
                  <a:srgbClr val="222222"/>
                </a:solidFill>
                <a:effectLst/>
                <a:ea typeface="Calibri" panose="020F0502020204030204" pitchFamily="34" charset="0"/>
                <a:cs typeface="Times New Roman" panose="02020603050405020304" pitchFamily="18" charset="0"/>
              </a:rPr>
              <a:t>- Promuovere lo sport come strumento di crescita psico-fisica e di inclusione sociale e come mezzo di inclusione per giovani con disabilità;</a:t>
            </a:r>
            <a:endParaRPr lang="it-IT" kern="100" dirty="0">
              <a:effectLst/>
              <a:ea typeface="Calibri" panose="020F0502020204030204" pitchFamily="34" charset="0"/>
              <a:cs typeface="Times New Roman" panose="02020603050405020304" pitchFamily="18" charset="0"/>
            </a:endParaRPr>
          </a:p>
          <a:p>
            <a:pPr marR="132715" algn="just">
              <a:lnSpc>
                <a:spcPct val="115000"/>
              </a:lnSpc>
              <a:spcAft>
                <a:spcPts val="800"/>
              </a:spcAft>
            </a:pPr>
            <a:r>
              <a:rPr lang="it-IT" kern="100" dirty="0">
                <a:solidFill>
                  <a:srgbClr val="222222"/>
                </a:solidFill>
                <a:effectLst/>
                <a:ea typeface="Calibri" panose="020F0502020204030204" pitchFamily="34" charset="0"/>
                <a:cs typeface="Times New Roman" panose="02020603050405020304" pitchFamily="18" charset="0"/>
              </a:rPr>
              <a:t>- Diffondere stili di vita sani;</a:t>
            </a:r>
            <a:endParaRPr lang="it-IT" kern="100" dirty="0">
              <a:effectLst/>
              <a:ea typeface="Calibri" panose="020F0502020204030204" pitchFamily="34" charset="0"/>
              <a:cs typeface="Times New Roman" panose="02020603050405020304" pitchFamily="18" charset="0"/>
            </a:endParaRPr>
          </a:p>
          <a:p>
            <a:pPr marR="132715" algn="just">
              <a:lnSpc>
                <a:spcPct val="115000"/>
              </a:lnSpc>
              <a:spcAft>
                <a:spcPts val="800"/>
              </a:spcAft>
            </a:pPr>
            <a:r>
              <a:rPr lang="it-IT" kern="100" dirty="0">
                <a:solidFill>
                  <a:srgbClr val="222222"/>
                </a:solidFill>
                <a:effectLst/>
                <a:ea typeface="Calibri" panose="020F0502020204030204" pitchFamily="34" charset="0"/>
                <a:cs typeface="Times New Roman" panose="02020603050405020304" pitchFamily="18" charset="0"/>
              </a:rPr>
              <a:t>- Combattere l'abbandono precoce delle attività sportive, riaccendendo nei giovani il piacere per lo sport, rafforzando motivazione, autoefficacia e resilienza;</a:t>
            </a:r>
            <a:endParaRPr lang="it-IT" kern="100" dirty="0">
              <a:effectLst/>
              <a:ea typeface="Calibri" panose="020F0502020204030204" pitchFamily="34" charset="0"/>
              <a:cs typeface="Times New Roman" panose="02020603050405020304" pitchFamily="18" charset="0"/>
            </a:endParaRPr>
          </a:p>
          <a:p>
            <a:pPr marR="132715" algn="just">
              <a:lnSpc>
                <a:spcPct val="115000"/>
              </a:lnSpc>
              <a:spcAft>
                <a:spcPts val="800"/>
              </a:spcAft>
            </a:pPr>
            <a:r>
              <a:rPr lang="it-IT" kern="100" dirty="0">
                <a:solidFill>
                  <a:srgbClr val="222222"/>
                </a:solidFill>
                <a:effectLst/>
                <a:ea typeface="Calibri" panose="020F0502020204030204" pitchFamily="34" charset="0"/>
                <a:cs typeface="Times New Roman" panose="02020603050405020304" pitchFamily="18" charset="0"/>
              </a:rPr>
              <a:t>- Contrastare la dispersione scolastica e promuovere l’educazione civica, l’impegno sociale, l’orientamento personale e professionale per favorire l’occupazione giovanile;</a:t>
            </a:r>
            <a:endParaRPr lang="it-IT" kern="100" dirty="0">
              <a:effectLst/>
              <a:ea typeface="Calibri" panose="020F0502020204030204" pitchFamily="34" charset="0"/>
              <a:cs typeface="Times New Roman" panose="02020603050405020304" pitchFamily="18" charset="0"/>
            </a:endParaRPr>
          </a:p>
          <a:p>
            <a:pPr marR="132715" algn="just">
              <a:lnSpc>
                <a:spcPct val="115000"/>
              </a:lnSpc>
              <a:spcAft>
                <a:spcPts val="800"/>
              </a:spcAft>
            </a:pPr>
            <a:r>
              <a:rPr lang="it-IT" kern="100" dirty="0">
                <a:solidFill>
                  <a:srgbClr val="222222"/>
                </a:solidFill>
                <a:effectLst/>
                <a:ea typeface="Calibri" panose="020F0502020204030204" pitchFamily="34" charset="0"/>
                <a:cs typeface="Times New Roman" panose="02020603050405020304" pitchFamily="18" charset="0"/>
              </a:rPr>
              <a:t>- Valorizzare le competenze digitali e innovative e promuovere l’apprendimento delle discipline STEM, con particolare attenzione all’uso critico e consapevole dei social media.</a:t>
            </a:r>
            <a:endParaRPr lang="it-IT"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25540585"/>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8</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9" name="Rettangolo arrotondato 7">
            <a:extLst>
              <a:ext uri="{FF2B5EF4-FFF2-40B4-BE49-F238E27FC236}">
                <a16:creationId xmlns:a16="http://schemas.microsoft.com/office/drawing/2014/main" id="{C1B8AFB2-39F0-79EA-B69C-089F0262B88E}"/>
              </a:ext>
            </a:extLst>
          </p:cNvPr>
          <p:cNvSpPr/>
          <p:nvPr/>
        </p:nvSpPr>
        <p:spPr>
          <a:xfrm>
            <a:off x="1206933" y="1987523"/>
            <a:ext cx="6480175" cy="461170"/>
          </a:xfrm>
          <a:prstGeom prst="roundRect">
            <a:avLst/>
          </a:prstGeom>
          <a:solidFill>
            <a:schemeClr val="bg1"/>
          </a:solidFill>
          <a:ln w="25400" cap="flat" cmpd="sng" algn="ctr">
            <a:noFill/>
            <a:prstDash val="solid"/>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0" cap="none" spc="0" normalizeH="0" baseline="0" noProof="0" dirty="0">
                <a:ln>
                  <a:noFill/>
                </a:ln>
                <a:solidFill>
                  <a:srgbClr val="00B050"/>
                </a:solidFill>
                <a:effectLst/>
                <a:uLnTx/>
                <a:uFillTx/>
                <a:latin typeface="Calibri"/>
                <a:ea typeface="+mn-ea"/>
                <a:cs typeface="+mn-cs"/>
              </a:rPr>
              <a:t>ASPETTI CHIAVE DEL PROGRAMMA</a:t>
            </a:r>
          </a:p>
        </p:txBody>
      </p:sp>
      <p:pic>
        <p:nvPicPr>
          <p:cNvPr id="11" name="image1.png">
            <a:extLst>
              <a:ext uri="{FF2B5EF4-FFF2-40B4-BE49-F238E27FC236}">
                <a16:creationId xmlns:a16="http://schemas.microsoft.com/office/drawing/2014/main" id="{40AB26F6-F1C7-C626-A16D-EC68C45A36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015" y="350362"/>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3" name="Immagine 9">
            <a:extLst>
              <a:ext uri="{FF2B5EF4-FFF2-40B4-BE49-F238E27FC236}">
                <a16:creationId xmlns:a16="http://schemas.microsoft.com/office/drawing/2014/main" id="{976610DE-ABC6-0321-C10C-38D4995A537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76256" y="272774"/>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 name="Immagine 1">
            <a:extLst>
              <a:ext uri="{FF2B5EF4-FFF2-40B4-BE49-F238E27FC236}">
                <a16:creationId xmlns:a16="http://schemas.microsoft.com/office/drawing/2014/main" id="{1C7F3ECF-2389-5404-C434-3DB9BCBE6BF5}"/>
              </a:ext>
            </a:extLst>
          </p:cNvPr>
          <p:cNvPicPr>
            <a:picLocks noChangeAspect="1"/>
          </p:cNvPicPr>
          <p:nvPr/>
        </p:nvPicPr>
        <p:blipFill>
          <a:blip r:embed="rId5"/>
          <a:stretch>
            <a:fillRect/>
          </a:stretch>
        </p:blipFill>
        <p:spPr>
          <a:xfrm>
            <a:off x="3788920" y="95585"/>
            <a:ext cx="999831" cy="938865"/>
          </a:xfrm>
          <a:prstGeom prst="rect">
            <a:avLst/>
          </a:prstGeom>
        </p:spPr>
      </p:pic>
      <p:sp>
        <p:nvSpPr>
          <p:cNvPr id="4" name="CasellaDiTesto 1">
            <a:extLst>
              <a:ext uri="{FF2B5EF4-FFF2-40B4-BE49-F238E27FC236}">
                <a16:creationId xmlns:a16="http://schemas.microsoft.com/office/drawing/2014/main" id="{02C17795-6951-A307-E360-5324B13AE404}"/>
              </a:ext>
            </a:extLst>
          </p:cNvPr>
          <p:cNvSpPr txBox="1">
            <a:spLocks noChangeArrowheads="1"/>
          </p:cNvSpPr>
          <p:nvPr/>
        </p:nvSpPr>
        <p:spPr bwMode="auto">
          <a:xfrm>
            <a:off x="432013" y="1149542"/>
            <a:ext cx="8127579"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
        <p:nvSpPr>
          <p:cNvPr id="5" name="CasellaDiTesto 4">
            <a:extLst>
              <a:ext uri="{FF2B5EF4-FFF2-40B4-BE49-F238E27FC236}">
                <a16:creationId xmlns:a16="http://schemas.microsoft.com/office/drawing/2014/main" id="{52714F80-F624-0FFC-7471-B3ABFA244D8D}"/>
              </a:ext>
            </a:extLst>
          </p:cNvPr>
          <p:cNvSpPr txBox="1"/>
          <p:nvPr/>
        </p:nvSpPr>
        <p:spPr>
          <a:xfrm>
            <a:off x="508211" y="2780928"/>
            <a:ext cx="8127578" cy="2554545"/>
          </a:xfrm>
          <a:prstGeom prst="rect">
            <a:avLst/>
          </a:prstGeom>
          <a:noFill/>
        </p:spPr>
        <p:txBody>
          <a:bodyPr wrap="square">
            <a:spAutoFit/>
          </a:bodyPr>
          <a:lstStyle/>
          <a:p>
            <a:pPr marL="457200" marR="0" lvl="0" indent="-457200" algn="just"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3200" b="1" i="0" u="none" strike="noStrike" kern="1200" cap="none" spc="0" normalizeH="0" baseline="0" noProof="0" dirty="0">
                <a:ln>
                  <a:noFill/>
                </a:ln>
                <a:solidFill>
                  <a:srgbClr val="FF0000"/>
                </a:solidFill>
                <a:effectLst/>
                <a:uLnTx/>
                <a:uFillTx/>
                <a:ea typeface="+mn-ea"/>
                <a:cs typeface="+mn-cs"/>
              </a:rPr>
              <a:t>PARTENARIATO</a:t>
            </a:r>
          </a:p>
          <a:p>
            <a:pPr marL="457200" marR="0" lvl="0" indent="-457200" algn="just"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3200" b="1" i="0" u="none" strike="noStrike" kern="1200" cap="none" spc="0" normalizeH="0" baseline="0" noProof="0" dirty="0">
                <a:ln>
                  <a:noFill/>
                </a:ln>
                <a:solidFill>
                  <a:srgbClr val="FF0000"/>
                </a:solidFill>
                <a:effectLst/>
                <a:uLnTx/>
                <a:uFillTx/>
                <a:ea typeface="+mn-ea"/>
                <a:cs typeface="+mn-cs"/>
              </a:rPr>
              <a:t>PROTAGONISMO E PARTECIPAZIONE DEI GIOVANI</a:t>
            </a:r>
          </a:p>
          <a:p>
            <a:pPr marL="457200" marR="0" lvl="0" indent="-457200" algn="just"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3200" b="1" i="0" u="none" strike="noStrike" kern="1200" cap="none" spc="0" normalizeH="0" baseline="0" noProof="0" dirty="0">
                <a:ln>
                  <a:noFill/>
                </a:ln>
                <a:solidFill>
                  <a:srgbClr val="FF0000"/>
                </a:solidFill>
                <a:effectLst/>
                <a:uLnTx/>
                <a:uFillTx/>
                <a:ea typeface="+mn-ea"/>
                <a:cs typeface="+mn-cs"/>
              </a:rPr>
              <a:t>MONITORAGGIO DEGLI INDICATORI</a:t>
            </a:r>
          </a:p>
          <a:p>
            <a:pPr marL="457200" marR="0" lvl="0" indent="-457200" algn="just"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3200" b="1" i="0" u="none" strike="noStrike" kern="1200" cap="none" spc="0" normalizeH="0" baseline="0" noProof="0" dirty="0">
                <a:ln>
                  <a:noFill/>
                </a:ln>
                <a:solidFill>
                  <a:srgbClr val="FF0000"/>
                </a:solidFill>
                <a:effectLst/>
                <a:uLnTx/>
                <a:uFillTx/>
                <a:ea typeface="+mn-ea"/>
                <a:cs typeface="+mn-cs"/>
              </a:rPr>
              <a:t>COMUNICAZIONE E DISSEMINAZIONE</a:t>
            </a:r>
          </a:p>
        </p:txBody>
      </p:sp>
    </p:spTree>
    <p:extLst>
      <p:ext uri="{BB962C8B-B14F-4D97-AF65-F5344CB8AC3E}">
        <p14:creationId xmlns:p14="http://schemas.microsoft.com/office/powerpoint/2010/main" val="148932230"/>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35;p1">
            <a:extLst>
              <a:ext uri="{FF2B5EF4-FFF2-40B4-BE49-F238E27FC236}">
                <a16:creationId xmlns:a16="http://schemas.microsoft.com/office/drawing/2014/main" id="{D31A07AB-8368-06D6-1D6D-970DF8589377}"/>
              </a:ext>
            </a:extLst>
          </p:cNvPr>
          <p:cNvSpPr>
            <a:spLocks noGrp="1" noChangeArrowheads="1"/>
          </p:cNvSpPr>
          <p:nvPr>
            <p:ph type="sldNum" idx="10"/>
          </p:nvPr>
        </p:nvSpPr>
        <p:spPr bwMode="auto">
          <a:xfrm>
            <a:off x="8595123" y="6000751"/>
            <a:ext cx="548878" cy="39409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lvl1pPr>
              <a:defRPr>
                <a:solidFill>
                  <a:schemeClr val="tx1"/>
                </a:solidFill>
                <a:latin typeface="Calibri" panose="020F0502020204030204" pitchFamily="34" charset="0"/>
              </a:defRPr>
            </a:lvl1pPr>
            <a:lvl2pPr marL="557213" indent="-214313">
              <a:defRPr>
                <a:solidFill>
                  <a:schemeClr val="tx1"/>
                </a:solidFill>
                <a:latin typeface="Calibri" panose="020F0502020204030204" pitchFamily="34" charset="0"/>
              </a:defRPr>
            </a:lvl2pPr>
            <a:lvl3pPr marL="857250" indent="-171450">
              <a:defRPr>
                <a:solidFill>
                  <a:schemeClr val="tx1"/>
                </a:solidFill>
                <a:latin typeface="Calibri" panose="020F0502020204030204" pitchFamily="34" charset="0"/>
              </a:defRPr>
            </a:lvl3pPr>
            <a:lvl4pPr marL="1200150" indent="-171450">
              <a:defRPr>
                <a:solidFill>
                  <a:schemeClr val="tx1"/>
                </a:solidFill>
                <a:latin typeface="Calibri" panose="020F0502020204030204" pitchFamily="34" charset="0"/>
              </a:defRPr>
            </a:lvl4pPr>
            <a:lvl5pPr marL="1543050" indent="-171450">
              <a:defRPr>
                <a:solidFill>
                  <a:schemeClr val="tx1"/>
                </a:solidFill>
                <a:latin typeface="Calibri" panose="020F0502020204030204" pitchFamily="34" charset="0"/>
              </a:defRPr>
            </a:lvl5pPr>
            <a:lvl6pPr marL="1885950" indent="-171450" eaLnBrk="0" fontAlgn="base" hangingPunct="0">
              <a:spcBef>
                <a:spcPct val="0"/>
              </a:spcBef>
              <a:spcAft>
                <a:spcPct val="0"/>
              </a:spcAft>
              <a:defRPr>
                <a:solidFill>
                  <a:schemeClr val="tx1"/>
                </a:solidFill>
                <a:latin typeface="Calibri" panose="020F0502020204030204" pitchFamily="34" charset="0"/>
              </a:defRPr>
            </a:lvl6pPr>
            <a:lvl7pPr marL="2228850" indent="-171450" eaLnBrk="0" fontAlgn="base" hangingPunct="0">
              <a:spcBef>
                <a:spcPct val="0"/>
              </a:spcBef>
              <a:spcAft>
                <a:spcPct val="0"/>
              </a:spcAft>
              <a:defRPr>
                <a:solidFill>
                  <a:schemeClr val="tx1"/>
                </a:solidFill>
                <a:latin typeface="Calibri" panose="020F0502020204030204" pitchFamily="34" charset="0"/>
              </a:defRPr>
            </a:lvl7pPr>
            <a:lvl8pPr marL="2571750" indent="-171450" eaLnBrk="0" fontAlgn="base" hangingPunct="0">
              <a:spcBef>
                <a:spcPct val="0"/>
              </a:spcBef>
              <a:spcAft>
                <a:spcPct val="0"/>
              </a:spcAft>
              <a:defRPr>
                <a:solidFill>
                  <a:schemeClr val="tx1"/>
                </a:solidFill>
                <a:latin typeface="Calibri" panose="020F0502020204030204" pitchFamily="34" charset="0"/>
              </a:defRPr>
            </a:lvl8pPr>
            <a:lvl9pPr marL="2914650" indent="-17145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fld id="{EDDF377C-4C9C-4293-80AB-E3D2B43D1369}" type="slidenum">
              <a:rPr kumimoji="0" lang="en-US"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rPr>
              <a:pPr marL="0" marR="0" lvl="0" indent="0" algn="r" defTabSz="685800" rtl="0" eaLnBrk="1" fontAlgn="auto" latinLnBrk="0" hangingPunct="1">
                <a:lnSpc>
                  <a:spcPct val="100000"/>
                </a:lnSpc>
                <a:spcBef>
                  <a:spcPct val="0"/>
                </a:spcBef>
                <a:spcAft>
                  <a:spcPct val="0"/>
                </a:spcAft>
                <a:buClr>
                  <a:srgbClr val="000000"/>
                </a:buClr>
                <a:buSzPts val="1300"/>
                <a:buFont typeface="Arial"/>
                <a:buNone/>
                <a:tabLst/>
                <a:defRPr/>
              </a:pPr>
              <a:t>9</a:t>
            </a:fld>
            <a:endParaRPr kumimoji="0" lang="it-IT" altLang="it-IT" sz="975" b="0" i="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sym typeface="Calibri" panose="020F0502020204030204" pitchFamily="34" charset="0"/>
            </a:endParaRPr>
          </a:p>
        </p:txBody>
      </p:sp>
      <p:sp>
        <p:nvSpPr>
          <p:cNvPr id="13315" name="Rectangle 2">
            <a:extLst>
              <a:ext uri="{FF2B5EF4-FFF2-40B4-BE49-F238E27FC236}">
                <a16:creationId xmlns:a16="http://schemas.microsoft.com/office/drawing/2014/main" id="{41536D54-3954-85CB-84F2-03B57174734F}"/>
              </a:ext>
            </a:extLst>
          </p:cNvPr>
          <p:cNvSpPr>
            <a:spLocks noChangeArrowheads="1"/>
          </p:cNvSpPr>
          <p:nvPr/>
        </p:nvSpPr>
        <p:spPr bwMode="auto">
          <a:xfrm>
            <a:off x="1" y="87865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altLang="it-IT" sz="135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9" name="Rettangolo arrotondato 7">
            <a:extLst>
              <a:ext uri="{FF2B5EF4-FFF2-40B4-BE49-F238E27FC236}">
                <a16:creationId xmlns:a16="http://schemas.microsoft.com/office/drawing/2014/main" id="{C1B8AFB2-39F0-79EA-B69C-089F0262B88E}"/>
              </a:ext>
            </a:extLst>
          </p:cNvPr>
          <p:cNvSpPr/>
          <p:nvPr/>
        </p:nvSpPr>
        <p:spPr>
          <a:xfrm>
            <a:off x="320533" y="1964939"/>
            <a:ext cx="5763636" cy="576262"/>
          </a:xfrm>
          <a:prstGeom prst="roundRect">
            <a:avLst/>
          </a:prstGeom>
          <a:solidFill>
            <a:schemeClr val="bg1"/>
          </a:solidFill>
          <a:ln w="25400" cap="flat" cmpd="sng" algn="ctr">
            <a:noFill/>
            <a:prstDash val="solid"/>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0" cap="none" spc="0" normalizeH="0" baseline="0" noProof="0" dirty="0">
                <a:ln>
                  <a:noFill/>
                </a:ln>
                <a:solidFill>
                  <a:srgbClr val="00B050"/>
                </a:solidFill>
                <a:effectLst/>
                <a:uLnTx/>
                <a:uFillTx/>
                <a:latin typeface="Calibri"/>
                <a:ea typeface="+mn-ea"/>
                <a:cs typeface="+mn-cs"/>
              </a:rPr>
              <a:t>A CHI SI RIVOLGE?</a:t>
            </a:r>
          </a:p>
        </p:txBody>
      </p:sp>
      <p:pic>
        <p:nvPicPr>
          <p:cNvPr id="11" name="image1.png">
            <a:extLst>
              <a:ext uri="{FF2B5EF4-FFF2-40B4-BE49-F238E27FC236}">
                <a16:creationId xmlns:a16="http://schemas.microsoft.com/office/drawing/2014/main" id="{40AB26F6-F1C7-C626-A16D-EC68C45A36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015" y="350362"/>
            <a:ext cx="75366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3" name="Immagine 9">
            <a:extLst>
              <a:ext uri="{FF2B5EF4-FFF2-40B4-BE49-F238E27FC236}">
                <a16:creationId xmlns:a16="http://schemas.microsoft.com/office/drawing/2014/main" id="{976610DE-ABC6-0321-C10C-38D4995A537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76256" y="272774"/>
            <a:ext cx="1520428" cy="6346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3" name="CasellaDiTesto 2">
            <a:extLst>
              <a:ext uri="{FF2B5EF4-FFF2-40B4-BE49-F238E27FC236}">
                <a16:creationId xmlns:a16="http://schemas.microsoft.com/office/drawing/2014/main" id="{25B88F35-B086-0D21-B70A-A34258EECFA5}"/>
              </a:ext>
            </a:extLst>
          </p:cNvPr>
          <p:cNvSpPr txBox="1"/>
          <p:nvPr/>
        </p:nvSpPr>
        <p:spPr>
          <a:xfrm>
            <a:off x="330077" y="2541201"/>
            <a:ext cx="7306393" cy="4130170"/>
          </a:xfrm>
          <a:prstGeom prst="rect">
            <a:avLst/>
          </a:prstGeom>
          <a:noFill/>
        </p:spPr>
        <p:txBody>
          <a:bodyPr wrap="square">
            <a:spAutoFit/>
          </a:bodyPr>
          <a:lstStyle/>
          <a:p>
            <a:pPr marL="0" marR="0" lvl="0" indent="-635" algn="just" defTabSz="914400" rtl="0" eaLnBrk="1" fontAlgn="auto" latinLnBrk="0" hangingPunct="1">
              <a:lnSpc>
                <a:spcPct val="107000"/>
              </a:lnSpc>
              <a:spcBef>
                <a:spcPts val="0"/>
              </a:spcBef>
              <a:spcAft>
                <a:spcPts val="200"/>
              </a:spcAft>
              <a:buClrTx/>
              <a:buSzTx/>
              <a:buFontTx/>
              <a:buNone/>
              <a:tabLst/>
              <a:defRPr/>
            </a:pPr>
            <a:r>
              <a:rPr kumimoji="0" lang="it-IT" sz="1800" b="1" i="0" u="none" strike="noStrike" kern="1200" cap="none" spc="0" normalizeH="0" baseline="0" noProof="0" dirty="0">
                <a:ln>
                  <a:noFill/>
                </a:ln>
                <a:solidFill>
                  <a:prstClr val="black"/>
                </a:solidFill>
                <a:effectLst/>
                <a:uLnTx/>
                <a:uFillTx/>
                <a:latin typeface="Arial" panose="020B0604020202020204" pitchFamily="34" charset="0"/>
                <a:ea typeface="Book Antiqua" panose="02040602050305030304" pitchFamily="18" charset="0"/>
                <a:cs typeface="Arial" panose="020B0604020202020204" pitchFamily="34" charset="0"/>
              </a:rPr>
              <a:t>PROVINCE DELLE RSO</a:t>
            </a:r>
          </a:p>
          <a:p>
            <a:pPr marL="0" marR="0" lvl="0" indent="-635" algn="just" defTabSz="914400" rtl="0" eaLnBrk="1" fontAlgn="auto" latinLnBrk="0" hangingPunct="1">
              <a:lnSpc>
                <a:spcPct val="107000"/>
              </a:lnSpc>
              <a:spcBef>
                <a:spcPts val="0"/>
              </a:spcBef>
              <a:spcAft>
                <a:spcPts val="200"/>
              </a:spcAft>
              <a:buClrTx/>
              <a:buSzTx/>
              <a:buFontTx/>
              <a:buNone/>
              <a:tabLst/>
              <a:defRPr/>
            </a:pPr>
            <a:r>
              <a:rPr kumimoji="0" lang="it-IT" sz="1800" b="1" i="0" u="none" strike="noStrike" kern="1200" cap="none" spc="0" normalizeH="0" baseline="0" noProof="0" dirty="0">
                <a:ln>
                  <a:noFill/>
                </a:ln>
                <a:solidFill>
                  <a:prstClr val="black"/>
                </a:solidFill>
                <a:effectLst/>
                <a:uLnTx/>
                <a:uFillTx/>
                <a:latin typeface="Arial" panose="020B0604020202020204" pitchFamily="34" charset="0"/>
                <a:ea typeface="Book Antiqua" panose="02040602050305030304" pitchFamily="18" charset="0"/>
                <a:cs typeface="Arial" panose="020B0604020202020204" pitchFamily="34" charset="0"/>
              </a:rPr>
              <a:t>PROVINCE DELLE RSS SICILIA E SARDEGNA</a:t>
            </a:r>
          </a:p>
          <a:p>
            <a:pPr marL="0" marR="0" lvl="0" indent="-635" algn="just" defTabSz="914400" rtl="0" eaLnBrk="1" fontAlgn="auto" latinLnBrk="0" hangingPunct="1">
              <a:lnSpc>
                <a:spcPct val="107000"/>
              </a:lnSpc>
              <a:spcBef>
                <a:spcPts val="0"/>
              </a:spcBef>
              <a:spcAft>
                <a:spcPts val="200"/>
              </a:spcAft>
              <a:buClrTx/>
              <a:buSzTx/>
              <a:buFontTx/>
              <a:buNone/>
              <a:tabLst/>
              <a:defRPr/>
            </a:pPr>
            <a:endParaRPr kumimoji="0" lang="it-IT" sz="1800" b="1" i="0" u="none" strike="noStrike" kern="1200" cap="none" spc="0" normalizeH="0" baseline="0" noProof="0" dirty="0">
              <a:ln>
                <a:noFill/>
              </a:ln>
              <a:solidFill>
                <a:prstClr val="black"/>
              </a:solidFill>
              <a:effectLst/>
              <a:uLnTx/>
              <a:uFillTx/>
              <a:latin typeface="Arial" panose="020B0604020202020204" pitchFamily="34" charset="0"/>
              <a:ea typeface="Book Antiqua" panose="02040602050305030304" pitchFamily="18" charset="0"/>
              <a:cs typeface="Arial" panose="020B0604020202020204" pitchFamily="34" charset="0"/>
            </a:endParaRPr>
          </a:p>
          <a:p>
            <a:pPr marL="0" marR="0" lvl="0" indent="-635" algn="just" defTabSz="914400" rtl="0" eaLnBrk="1" fontAlgn="auto" latinLnBrk="0" hangingPunct="1">
              <a:lnSpc>
                <a:spcPct val="107000"/>
              </a:lnSpc>
              <a:spcBef>
                <a:spcPts val="0"/>
              </a:spcBef>
              <a:spcAft>
                <a:spcPts val="200"/>
              </a:spcAft>
              <a:buClrTx/>
              <a:buSzTx/>
              <a:buFontTx/>
              <a:buNone/>
              <a:tabLst/>
              <a:defRPr/>
            </a:pPr>
            <a:r>
              <a:rPr kumimoji="0" lang="it-IT" sz="1800" b="1" i="0" u="none" strike="noStrike" kern="1200" cap="none" spc="0" normalizeH="0" baseline="0" noProof="0" dirty="0">
                <a:ln>
                  <a:noFill/>
                </a:ln>
                <a:solidFill>
                  <a:srgbClr val="FF0000"/>
                </a:solidFill>
                <a:effectLst/>
                <a:uLnTx/>
                <a:uFillTx/>
                <a:latin typeface="Arial" panose="020B0604020202020204" pitchFamily="34" charset="0"/>
                <a:ea typeface="Book Antiqua" panose="02040602050305030304" pitchFamily="18" charset="0"/>
                <a:cs typeface="Arial" panose="020B0604020202020204" pitchFamily="34" charset="0"/>
              </a:rPr>
              <a:t>IN PARTENARIATO CON</a:t>
            </a:r>
            <a:r>
              <a:rPr kumimoji="0" lang="it-IT" sz="1800" b="1" i="0" u="none" strike="noStrike" kern="1200" cap="none" spc="0" normalizeH="0" baseline="0" noProof="0" dirty="0">
                <a:ln>
                  <a:noFill/>
                </a:ln>
                <a:solidFill>
                  <a:prstClr val="black"/>
                </a:solidFill>
                <a:effectLst/>
                <a:uLnTx/>
                <a:uFillTx/>
                <a:latin typeface="Arial" panose="020B0604020202020204" pitchFamily="34" charset="0"/>
                <a:ea typeface="Book Antiqua" panose="02040602050305030304" pitchFamily="18" charset="0"/>
                <a:cs typeface="Arial" panose="020B0604020202020204" pitchFamily="34" charset="0"/>
              </a:rPr>
              <a:t>:</a:t>
            </a:r>
          </a:p>
          <a:p>
            <a:pPr marL="0" marR="0" lvl="0" indent="-635" algn="just" defTabSz="914400" rtl="0" eaLnBrk="1" fontAlgn="auto" latinLnBrk="0" hangingPunct="1">
              <a:lnSpc>
                <a:spcPct val="107000"/>
              </a:lnSpc>
              <a:spcBef>
                <a:spcPts val="0"/>
              </a:spcBef>
              <a:spcAft>
                <a:spcPts val="200"/>
              </a:spcAft>
              <a:buClrTx/>
              <a:buSzTx/>
              <a:buFontTx/>
              <a:buNone/>
              <a:tabLst/>
              <a:defRPr/>
            </a:pPr>
            <a:endParaRPr kumimoji="0" lang="it-IT" sz="1800" b="1" i="0" u="none" strike="noStrike" kern="1200" cap="none" spc="0" normalizeH="0" baseline="0" noProof="0" dirty="0">
              <a:ln>
                <a:noFill/>
              </a:ln>
              <a:solidFill>
                <a:prstClr val="black"/>
              </a:solidFill>
              <a:effectLst/>
              <a:uLnTx/>
              <a:uFillTx/>
              <a:latin typeface="Arial" panose="020B0604020202020204" pitchFamily="34" charset="0"/>
              <a:ea typeface="Book Antiqua" panose="02040602050305030304" pitchFamily="18" charset="0"/>
              <a:cs typeface="Arial" panose="020B0604020202020204" pitchFamily="34" charset="0"/>
            </a:endParaRPr>
          </a:p>
          <a:p>
            <a:pPr marL="0" marR="0" lvl="0" indent="-635" algn="just" defTabSz="914400" rtl="0" eaLnBrk="1" fontAlgn="auto" latinLnBrk="0" hangingPunct="1">
              <a:lnSpc>
                <a:spcPct val="107000"/>
              </a:lnSpc>
              <a:spcBef>
                <a:spcPts val="0"/>
              </a:spcBef>
              <a:spcAft>
                <a:spcPts val="200"/>
              </a:spcAft>
              <a:buClrTx/>
              <a:buSzTx/>
              <a:buFontTx/>
              <a:buNone/>
              <a:tabLst/>
              <a:defRPr/>
            </a:pPr>
            <a:r>
              <a:rPr kumimoji="0" lang="it-IT" sz="1800" b="1" i="0" u="none" strike="noStrike" kern="1200" cap="none" spc="0" normalizeH="0" baseline="0" noProof="0" dirty="0">
                <a:ln>
                  <a:noFill/>
                </a:ln>
                <a:solidFill>
                  <a:prstClr val="black"/>
                </a:solidFill>
                <a:effectLst/>
                <a:uLnTx/>
                <a:uFillTx/>
                <a:latin typeface="Arial" panose="020B0604020202020204" pitchFamily="34" charset="0"/>
                <a:ea typeface="Book Antiqua" panose="02040602050305030304" pitchFamily="18" charset="0"/>
                <a:cs typeface="Arial" panose="020B0604020202020204" pitchFamily="34" charset="0"/>
              </a:rPr>
              <a:t>ALTRI ENTI PUBBLICI O PRIVATI ATTIVI VERSO I GIOVANI </a:t>
            </a:r>
          </a:p>
          <a:p>
            <a:pPr marL="0" marR="0" lvl="0" indent="-635" algn="just" defTabSz="914400" rtl="0" eaLnBrk="1" fontAlgn="auto" latinLnBrk="0" hangingPunct="1">
              <a:lnSpc>
                <a:spcPct val="107000"/>
              </a:lnSpc>
              <a:spcBef>
                <a:spcPts val="0"/>
              </a:spcBef>
              <a:spcAft>
                <a:spcPts val="200"/>
              </a:spcAft>
              <a:buClrTx/>
              <a:buSzTx/>
              <a:buFontTx/>
              <a:buNone/>
              <a:tabLst/>
              <a:defRPr/>
            </a:pPr>
            <a:r>
              <a:rPr kumimoji="0" lang="it-IT" sz="1800" b="1" i="0" u="none" strike="noStrike" kern="1200" cap="none" spc="0" normalizeH="0" baseline="0" noProof="0" dirty="0">
                <a:ln>
                  <a:noFill/>
                </a:ln>
                <a:solidFill>
                  <a:prstClr val="black"/>
                </a:solidFill>
                <a:effectLst/>
                <a:uLnTx/>
                <a:uFillTx/>
                <a:latin typeface="Arial" panose="020B0604020202020204" pitchFamily="34" charset="0"/>
                <a:ea typeface="Book Antiqua" panose="02040602050305030304" pitchFamily="18" charset="0"/>
                <a:cs typeface="Arial" panose="020B0604020202020204" pitchFamily="34" charset="0"/>
              </a:rPr>
              <a:t>ASSOCIAZIONI/SOCIETA’ SPORTIVE DILETTANTISTICHE</a:t>
            </a:r>
          </a:p>
          <a:p>
            <a:pPr marL="0" marR="0" lvl="0" indent="-635" algn="just" defTabSz="914400" rtl="0" eaLnBrk="1" fontAlgn="auto" latinLnBrk="0" hangingPunct="1">
              <a:lnSpc>
                <a:spcPct val="107000"/>
              </a:lnSpc>
              <a:spcBef>
                <a:spcPts val="0"/>
              </a:spcBef>
              <a:spcAft>
                <a:spcPts val="200"/>
              </a:spcAft>
              <a:buClrTx/>
              <a:buSzTx/>
              <a:buFontTx/>
              <a:buNone/>
              <a:tabLst/>
              <a:defRPr/>
            </a:pPr>
            <a:r>
              <a:rPr lang="it-IT" b="1" dirty="0">
                <a:solidFill>
                  <a:prstClr val="black"/>
                </a:solidFill>
                <a:latin typeface="Arial" panose="020B0604020202020204" pitchFamily="34" charset="0"/>
                <a:ea typeface="Book Antiqua" panose="02040602050305030304" pitchFamily="18" charset="0"/>
                <a:cs typeface="Arial" panose="020B0604020202020204" pitchFamily="34" charset="0"/>
              </a:rPr>
              <a:t>ENTI DI FORMAZIONE</a:t>
            </a:r>
            <a:endParaRPr kumimoji="0" lang="it-IT" sz="1800" b="1" i="0" u="none" strike="noStrike" kern="1200" cap="none" spc="0" normalizeH="0" baseline="0" noProof="0" dirty="0">
              <a:ln>
                <a:noFill/>
              </a:ln>
              <a:solidFill>
                <a:prstClr val="black"/>
              </a:solidFill>
              <a:effectLst/>
              <a:uLnTx/>
              <a:uFillTx/>
              <a:latin typeface="Arial" panose="020B0604020202020204" pitchFamily="34" charset="0"/>
              <a:ea typeface="Book Antiqua" panose="02040602050305030304" pitchFamily="18" charset="0"/>
              <a:cs typeface="Arial" panose="020B0604020202020204" pitchFamily="34" charset="0"/>
            </a:endParaRPr>
          </a:p>
          <a:p>
            <a:pPr marL="0" marR="0" lvl="0" indent="-635" algn="just" defTabSz="914400" rtl="0" eaLnBrk="1" fontAlgn="auto" latinLnBrk="0" hangingPunct="1">
              <a:lnSpc>
                <a:spcPct val="107000"/>
              </a:lnSpc>
              <a:spcBef>
                <a:spcPts val="0"/>
              </a:spcBef>
              <a:spcAft>
                <a:spcPts val="200"/>
              </a:spcAft>
              <a:buClrTx/>
              <a:buSzTx/>
              <a:buFontTx/>
              <a:buNone/>
              <a:tabLst/>
              <a:defRPr/>
            </a:pPr>
            <a:r>
              <a:rPr kumimoji="0" lang="it-IT" sz="1800" b="1" i="0" u="none" strike="noStrike" kern="1200" cap="none" spc="0" normalizeH="0" baseline="0" noProof="0" dirty="0">
                <a:ln>
                  <a:noFill/>
                </a:ln>
                <a:solidFill>
                  <a:prstClr val="black"/>
                </a:solidFill>
                <a:effectLst/>
                <a:uLnTx/>
                <a:uFillTx/>
                <a:latin typeface="Arial" panose="020B0604020202020204" pitchFamily="34" charset="0"/>
                <a:ea typeface="Book Antiqua" panose="02040602050305030304" pitchFamily="18" charset="0"/>
                <a:cs typeface="Arial" panose="020B0604020202020204" pitchFamily="34" charset="0"/>
              </a:rPr>
              <a:t>ENTI DI TERZO SETTORE</a:t>
            </a:r>
          </a:p>
          <a:p>
            <a:pPr marL="0" marR="0" lvl="0" indent="-635" algn="just" defTabSz="914400" rtl="0" eaLnBrk="1" fontAlgn="auto" latinLnBrk="0" hangingPunct="1">
              <a:lnSpc>
                <a:spcPct val="107000"/>
              </a:lnSpc>
              <a:spcBef>
                <a:spcPts val="0"/>
              </a:spcBef>
              <a:spcAft>
                <a:spcPts val="200"/>
              </a:spcAft>
              <a:buClrTx/>
              <a:buSzTx/>
              <a:buFontTx/>
              <a:buNone/>
              <a:tabLst/>
              <a:defRPr/>
            </a:pPr>
            <a:r>
              <a:rPr kumimoji="0" lang="it-IT" sz="1800" b="1" i="0" u="none" strike="noStrike" kern="1200" cap="none" spc="0" normalizeH="0" baseline="0" noProof="0" dirty="0">
                <a:ln>
                  <a:noFill/>
                </a:ln>
                <a:solidFill>
                  <a:prstClr val="black"/>
                </a:solidFill>
                <a:effectLst/>
                <a:uLnTx/>
                <a:uFillTx/>
                <a:latin typeface="Arial" panose="020B0604020202020204" pitchFamily="34" charset="0"/>
                <a:ea typeface="Book Antiqua" panose="02040602050305030304" pitchFamily="18" charset="0"/>
                <a:cs typeface="Arial" panose="020B0604020202020204" pitchFamily="34" charset="0"/>
              </a:rPr>
              <a:t>UPI REGIONALI</a:t>
            </a:r>
          </a:p>
          <a:p>
            <a:pPr marL="0" marR="0" lvl="0" indent="-635" algn="just" defTabSz="914400" rtl="0" eaLnBrk="1" fontAlgn="auto" latinLnBrk="0" hangingPunct="1">
              <a:lnSpc>
                <a:spcPct val="107000"/>
              </a:lnSpc>
              <a:spcBef>
                <a:spcPts val="0"/>
              </a:spcBef>
              <a:spcAft>
                <a:spcPts val="200"/>
              </a:spcAft>
              <a:buClrTx/>
              <a:buSzTx/>
              <a:buFontTx/>
              <a:buNone/>
              <a:tabLst/>
              <a:defRPr/>
            </a:pPr>
            <a:r>
              <a:rPr kumimoji="0" lang="it-IT" sz="1800" b="1" i="0" u="none" strike="noStrike" kern="1200" cap="none" spc="0" normalizeH="0" baseline="0" noProof="0" dirty="0">
                <a:ln>
                  <a:noFill/>
                </a:ln>
                <a:solidFill>
                  <a:prstClr val="black"/>
                </a:solidFill>
                <a:effectLst/>
                <a:uLnTx/>
                <a:uFillTx/>
                <a:latin typeface="Arial" panose="020B0604020202020204" pitchFamily="34" charset="0"/>
                <a:ea typeface="Book Antiqua" panose="02040602050305030304" pitchFamily="18" charset="0"/>
                <a:cs typeface="Arial" panose="020B0604020202020204" pitchFamily="34" charset="0"/>
              </a:rPr>
              <a:t>ISTITUTI SCOLASTICI/UNIVERSITA’</a:t>
            </a:r>
          </a:p>
          <a:p>
            <a:pPr marL="0" marR="0" lvl="0" indent="-635" algn="just" defTabSz="914400" rtl="0" eaLnBrk="1" fontAlgn="auto" latinLnBrk="0" hangingPunct="1">
              <a:lnSpc>
                <a:spcPct val="107000"/>
              </a:lnSpc>
              <a:spcBef>
                <a:spcPts val="0"/>
              </a:spcBef>
              <a:spcAft>
                <a:spcPts val="200"/>
              </a:spcAft>
              <a:buClrTx/>
              <a:buSzTx/>
              <a:buFontTx/>
              <a:buNone/>
              <a:tabLst/>
              <a:defRPr/>
            </a:pPr>
            <a:endParaRPr kumimoji="0" lang="it-IT" sz="1000" b="0" i="0" u="none" strike="noStrike" kern="1200" cap="none" spc="0" normalizeH="0" baseline="0" noProof="0" dirty="0">
              <a:ln>
                <a:noFill/>
              </a:ln>
              <a:solidFill>
                <a:prstClr val="black"/>
              </a:solidFill>
              <a:effectLst/>
              <a:uLnTx/>
              <a:uFillTx/>
              <a:latin typeface="Tahoma" panose="020B0604030504040204" pitchFamily="34" charset="0"/>
              <a:ea typeface="Book Antiqua" panose="02040602050305030304" pitchFamily="18" charset="0"/>
              <a:cs typeface="Arial" panose="020B0604020202020204" pitchFamily="34" charset="0"/>
            </a:endParaRPr>
          </a:p>
          <a:p>
            <a:pPr marL="0" marR="0" lvl="0" indent="-635" algn="just" defTabSz="914400" rtl="0" eaLnBrk="1" fontAlgn="auto" latinLnBrk="0" hangingPunct="1">
              <a:lnSpc>
                <a:spcPct val="107000"/>
              </a:lnSpc>
              <a:spcBef>
                <a:spcPts val="0"/>
              </a:spcBef>
              <a:spcAft>
                <a:spcPts val="200"/>
              </a:spcAft>
              <a:buClrTx/>
              <a:buSzTx/>
              <a:buFontTx/>
              <a:buNone/>
              <a:tabLst/>
              <a:defRPr/>
            </a:pPr>
            <a:r>
              <a:rPr kumimoji="0" lang="it-IT" sz="1000" b="0" i="0" u="none" strike="noStrike" kern="1200" cap="none" spc="0" normalizeH="0" baseline="0" noProof="0" dirty="0">
                <a:ln>
                  <a:noFill/>
                </a:ln>
                <a:solidFill>
                  <a:prstClr val="black"/>
                </a:solidFill>
                <a:effectLst/>
                <a:uLnTx/>
                <a:uFillTx/>
                <a:latin typeface="Arial" panose="020B0604020202020204" pitchFamily="34" charset="0"/>
                <a:ea typeface="Book Antiqua" panose="02040602050305030304" pitchFamily="18" charset="0"/>
                <a:cs typeface="Arial" panose="020B0604020202020204" pitchFamily="34" charset="0"/>
              </a:rPr>
              <a:t> </a:t>
            </a:r>
            <a:r>
              <a:rPr kumimoji="0" lang="it-IT" sz="2000" b="1" i="0" u="none" strike="noStrike" kern="1200" cap="none" spc="0" normalizeH="0" baseline="0" noProof="0" dirty="0">
                <a:ln>
                  <a:noFill/>
                </a:ln>
                <a:solidFill>
                  <a:srgbClr val="FF0000"/>
                </a:solidFill>
                <a:effectLst/>
                <a:uLnTx/>
                <a:uFillTx/>
                <a:latin typeface="Arial" panose="020B0604020202020204" pitchFamily="34" charset="0"/>
                <a:ea typeface="Times New Roman" panose="02020603050405020304" pitchFamily="18" charset="0"/>
                <a:cs typeface="Arial" panose="020B0604020202020204" pitchFamily="34" charset="0"/>
              </a:rPr>
              <a:t>MINIMO 5 MASSIMO 9 PARTNER ESCLUSO IL CAPOFILA</a:t>
            </a:r>
          </a:p>
        </p:txBody>
      </p:sp>
      <p:pic>
        <p:nvPicPr>
          <p:cNvPr id="2" name="Immagine 1">
            <a:extLst>
              <a:ext uri="{FF2B5EF4-FFF2-40B4-BE49-F238E27FC236}">
                <a16:creationId xmlns:a16="http://schemas.microsoft.com/office/drawing/2014/main" id="{1C7F3ECF-2389-5404-C434-3DB9BCBE6BF5}"/>
              </a:ext>
            </a:extLst>
          </p:cNvPr>
          <p:cNvPicPr>
            <a:picLocks noChangeAspect="1"/>
          </p:cNvPicPr>
          <p:nvPr/>
        </p:nvPicPr>
        <p:blipFill>
          <a:blip r:embed="rId5"/>
          <a:stretch>
            <a:fillRect/>
          </a:stretch>
        </p:blipFill>
        <p:spPr>
          <a:xfrm>
            <a:off x="3788920" y="95585"/>
            <a:ext cx="999831" cy="938865"/>
          </a:xfrm>
          <a:prstGeom prst="rect">
            <a:avLst/>
          </a:prstGeom>
        </p:spPr>
      </p:pic>
      <p:sp>
        <p:nvSpPr>
          <p:cNvPr id="4" name="CasellaDiTesto 1">
            <a:extLst>
              <a:ext uri="{FF2B5EF4-FFF2-40B4-BE49-F238E27FC236}">
                <a16:creationId xmlns:a16="http://schemas.microsoft.com/office/drawing/2014/main" id="{02C17795-6951-A307-E360-5324B13AE404}"/>
              </a:ext>
            </a:extLst>
          </p:cNvPr>
          <p:cNvSpPr txBox="1">
            <a:spLocks noChangeArrowheads="1"/>
          </p:cNvSpPr>
          <p:nvPr/>
        </p:nvSpPr>
        <p:spPr bwMode="auto">
          <a:xfrm>
            <a:off x="432013" y="1249222"/>
            <a:ext cx="8127579" cy="584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GAME UPI 2.0</a:t>
            </a:r>
          </a:p>
        </p:txBody>
      </p:sp>
      <p:sp>
        <p:nvSpPr>
          <p:cNvPr id="5" name="Ovale 4">
            <a:extLst>
              <a:ext uri="{FF2B5EF4-FFF2-40B4-BE49-F238E27FC236}">
                <a16:creationId xmlns:a16="http://schemas.microsoft.com/office/drawing/2014/main" id="{EA4A5427-8890-AC82-83F7-BA34636435B2}"/>
              </a:ext>
            </a:extLst>
          </p:cNvPr>
          <p:cNvSpPr/>
          <p:nvPr/>
        </p:nvSpPr>
        <p:spPr>
          <a:xfrm>
            <a:off x="5940152" y="2852936"/>
            <a:ext cx="2883315" cy="264528"/>
          </a:xfrm>
          <a:prstGeom prst="ellipse">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400" b="1" dirty="0">
                <a:solidFill>
                  <a:srgbClr val="00B050"/>
                </a:solidFill>
                <a:effectLst>
                  <a:outerShdw blurRad="38100" dist="38100" dir="2700000" algn="tl">
                    <a:srgbClr val="000000">
                      <a:alpha val="43137"/>
                    </a:srgbClr>
                  </a:outerShdw>
                </a:effectLst>
              </a:rPr>
              <a:t>€ 2.160.000,00</a:t>
            </a:r>
          </a:p>
          <a:p>
            <a:pPr algn="ctr"/>
            <a:endParaRPr lang="it-IT" sz="2400" b="1" dirty="0">
              <a:solidFill>
                <a:srgbClr val="00B050"/>
              </a:solidFill>
              <a:effectLst>
                <a:outerShdw blurRad="38100" dist="38100" dir="2700000" algn="tl">
                  <a:srgbClr val="000000">
                    <a:alpha val="43137"/>
                  </a:srgbClr>
                </a:outerShdw>
              </a:effectLst>
            </a:endParaRPr>
          </a:p>
          <a:p>
            <a:pPr algn="ctr"/>
            <a:r>
              <a:rPr lang="it-IT" sz="2400" b="1" dirty="0">
                <a:solidFill>
                  <a:srgbClr val="00B050"/>
                </a:solidFill>
                <a:effectLst>
                  <a:outerShdw blurRad="38100" dist="38100" dir="2700000" algn="tl">
                    <a:srgbClr val="000000">
                      <a:alpha val="43137"/>
                    </a:srgbClr>
                  </a:outerShdw>
                </a:effectLst>
              </a:rPr>
              <a:t>20 Progetti</a:t>
            </a:r>
          </a:p>
          <a:p>
            <a:pPr algn="ctr"/>
            <a:endParaRPr lang="it-IT" sz="2400" b="1" dirty="0">
              <a:solidFill>
                <a:srgbClr val="00B050"/>
              </a:solidFill>
              <a:effectLst>
                <a:outerShdw blurRad="38100" dist="38100" dir="2700000" algn="tl">
                  <a:srgbClr val="000000">
                    <a:alpha val="43137"/>
                  </a:srgbClr>
                </a:outerShdw>
              </a:effectLst>
            </a:endParaRPr>
          </a:p>
          <a:p>
            <a:pPr algn="ctr"/>
            <a:r>
              <a:rPr lang="it-IT" sz="2400" b="1" dirty="0">
                <a:solidFill>
                  <a:srgbClr val="00B050"/>
                </a:solidFill>
                <a:effectLst>
                  <a:outerShdw blurRad="38100" dist="38100" dir="2700000" algn="tl">
                    <a:srgbClr val="000000">
                      <a:alpha val="43137"/>
                    </a:srgbClr>
                  </a:outerShdw>
                </a:effectLst>
              </a:rPr>
              <a:t>12 Mesi</a:t>
            </a:r>
          </a:p>
        </p:txBody>
      </p:sp>
    </p:spTree>
    <p:extLst>
      <p:ext uri="{BB962C8B-B14F-4D97-AF65-F5344CB8AC3E}">
        <p14:creationId xmlns:p14="http://schemas.microsoft.com/office/powerpoint/2010/main" val="3528974267"/>
      </p:ext>
    </p:extLst>
  </p:cSld>
  <p:clrMapOvr>
    <a:masterClrMapping/>
  </p:clrMapOvr>
  <p:transition spd="slow">
    <p:wipe/>
  </p:transition>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faccettatura">
  <a:themeElements>
    <a:clrScheme name="Sfaccettatur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3.xml><?xml version="1.0" encoding="utf-8"?>
<a:theme xmlns:a="http://schemas.openxmlformats.org/drawingml/2006/main" name="2_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spPr>
      <a:bodyPr rtlCol="0" anchor="ct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2470</TotalTime>
  <Words>4315</Words>
  <Application>Microsoft Office PowerPoint</Application>
  <PresentationFormat>Presentazione su schermo (4:3)</PresentationFormat>
  <Paragraphs>517</Paragraphs>
  <Slides>43</Slides>
  <Notes>43</Notes>
  <HiddenSlides>0</HiddenSlides>
  <MMClips>0</MMClips>
  <ScaleCrop>false</ScaleCrop>
  <HeadingPairs>
    <vt:vector size="6" baseType="variant">
      <vt:variant>
        <vt:lpstr>Caratteri utilizzati</vt:lpstr>
      </vt:variant>
      <vt:variant>
        <vt:i4>11</vt:i4>
      </vt:variant>
      <vt:variant>
        <vt:lpstr>Tema</vt:lpstr>
      </vt:variant>
      <vt:variant>
        <vt:i4>3</vt:i4>
      </vt:variant>
      <vt:variant>
        <vt:lpstr>Titoli diapositive</vt:lpstr>
      </vt:variant>
      <vt:variant>
        <vt:i4>43</vt:i4>
      </vt:variant>
    </vt:vector>
  </HeadingPairs>
  <TitlesOfParts>
    <vt:vector size="57" baseType="lpstr">
      <vt:lpstr>Aptos</vt:lpstr>
      <vt:lpstr>Arial</vt:lpstr>
      <vt:lpstr>Book Antiqua</vt:lpstr>
      <vt:lpstr>Calibri</vt:lpstr>
      <vt:lpstr>Calibri Light</vt:lpstr>
      <vt:lpstr>Symbol</vt:lpstr>
      <vt:lpstr>Tahoma</vt:lpstr>
      <vt:lpstr>Times New Roman</vt:lpstr>
      <vt:lpstr>Trebuchet MS</vt:lpstr>
      <vt:lpstr>Wingdings</vt:lpstr>
      <vt:lpstr>Wingdings 3</vt:lpstr>
      <vt:lpstr>Tema di Office</vt:lpstr>
      <vt:lpstr>Sfaccettatura</vt:lpstr>
      <vt:lpstr>2_Tema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Progetto UPI “Azione ProvincEgiovani 2020”  Fondo Nazionale per le Politiche Giovanili</dc:title>
  <dc:creator>Laura Lentini</dc:creator>
  <cp:lastModifiedBy>Laura Lentini</cp:lastModifiedBy>
  <cp:revision>166</cp:revision>
  <cp:lastPrinted>2020-12-16T10:56:56Z</cp:lastPrinted>
  <dcterms:created xsi:type="dcterms:W3CDTF">2020-12-09T12:18:29Z</dcterms:created>
  <dcterms:modified xsi:type="dcterms:W3CDTF">2024-10-28T11:55:30Z</dcterms:modified>
</cp:coreProperties>
</file>