
<file path=[Content_Types].xml><?xml version="1.0" encoding="utf-8"?>
<Types xmlns="http://schemas.openxmlformats.org/package/2006/content-types">
  <Default Extension="emf" ContentType="image/x-emf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20"/>
  </p:notesMasterIdLst>
  <p:sldIdLst>
    <p:sldId id="256" r:id="rId2"/>
    <p:sldId id="258" r:id="rId3"/>
    <p:sldId id="2147477863" r:id="rId4"/>
    <p:sldId id="2147477869" r:id="rId5"/>
    <p:sldId id="2147477868" r:id="rId6"/>
    <p:sldId id="2147477865" r:id="rId7"/>
    <p:sldId id="2147477871" r:id="rId8"/>
    <p:sldId id="2147477870" r:id="rId9"/>
    <p:sldId id="2147477872" r:id="rId10"/>
    <p:sldId id="2147477873" r:id="rId11"/>
    <p:sldId id="259" r:id="rId12"/>
    <p:sldId id="2147477852" r:id="rId13"/>
    <p:sldId id="2147477874" r:id="rId14"/>
    <p:sldId id="2147477875" r:id="rId15"/>
    <p:sldId id="2147477876" r:id="rId16"/>
    <p:sldId id="2147477877" r:id="rId17"/>
    <p:sldId id="2147477878" r:id="rId18"/>
    <p:sldId id="2147477833" r:id="rId19"/>
  </p:sldIdLst>
  <p:sldSz cx="12192000" cy="6858000"/>
  <p:notesSz cx="6858000" cy="9926638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E11BCC47-E343-1162-98F8-D4A9E4098CEC}" name="Caffù Sonia" initials="SC" userId="S::sonia.caffu@rgs.tesoro.it::24b6eeaf-dec0-458e-a70c-abc990da70aa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703" autoAdjust="0"/>
    <p:restoredTop sz="94660"/>
  </p:normalViewPr>
  <p:slideViewPr>
    <p:cSldViewPr>
      <p:cViewPr varScale="1">
        <p:scale>
          <a:sx n="101" d="100"/>
          <a:sy n="101" d="100"/>
        </p:scale>
        <p:origin x="930" y="10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microsoft.com/office/2018/10/relationships/authors" Target="author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71800" cy="49863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414" y="1"/>
            <a:ext cx="2971800" cy="49863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05D3BF2-4B9A-4A06-A77A-53B1115A9427}" type="datetimeFigureOut">
              <a:rPr lang="it-IT" smtClean="0"/>
              <a:t>03/03/2025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450850" y="1241425"/>
            <a:ext cx="595630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777197"/>
            <a:ext cx="5486400" cy="390861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9428010"/>
            <a:ext cx="2971800" cy="49862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414" y="9428010"/>
            <a:ext cx="2971800" cy="49862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2CD6C7B-66C6-4D71-B6F6-D84545CDBCA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196660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9472A31-BD02-D14A-936E-0609224E9BD2}" type="slidenum">
              <a:rPr lang="it-IT" smtClean="0"/>
              <a:t>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7716698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9472A31-BD02-D14A-936E-0609224E9BD2}" type="slidenum">
              <a:rPr lang="it-IT" smtClean="0"/>
              <a:t>3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3643704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4BC7B11-219C-A8B6-213F-8CAB3A0738D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>
            <a:extLst>
              <a:ext uri="{FF2B5EF4-FFF2-40B4-BE49-F238E27FC236}">
                <a16:creationId xmlns:a16="http://schemas.microsoft.com/office/drawing/2014/main" id="{D2661783-F074-135A-386E-C292AAC2BA2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>
            <a:extLst>
              <a:ext uri="{FF2B5EF4-FFF2-40B4-BE49-F238E27FC236}">
                <a16:creationId xmlns:a16="http://schemas.microsoft.com/office/drawing/2014/main" id="{E0AAED68-E4CA-D914-2A54-5C4CC5221A0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E08389EA-88F7-F289-4693-61371874826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9472A31-BD02-D14A-936E-0609224E9BD2}" type="slidenum">
              <a:rPr lang="it-IT" smtClean="0"/>
              <a:t>4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0824756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EF195FF-7AB8-28D3-442E-850C1CD66D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>
            <a:extLst>
              <a:ext uri="{FF2B5EF4-FFF2-40B4-BE49-F238E27FC236}">
                <a16:creationId xmlns:a16="http://schemas.microsoft.com/office/drawing/2014/main" id="{DEFC0127-25BF-7687-B471-04C7628DE68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>
            <a:extLst>
              <a:ext uri="{FF2B5EF4-FFF2-40B4-BE49-F238E27FC236}">
                <a16:creationId xmlns:a16="http://schemas.microsoft.com/office/drawing/2014/main" id="{E326746C-BDE6-9973-7A13-F8167867931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86C88B5A-B182-12A0-5313-2E7E743DCBA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9472A31-BD02-D14A-936E-0609224E9BD2}" type="slidenum">
              <a:rPr lang="it-IT" smtClean="0"/>
              <a:t>5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7739050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9472A31-BD02-D14A-936E-0609224E9BD2}" type="slidenum">
              <a:rPr lang="it-IT" smtClean="0"/>
              <a:t>6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1479780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A6F2C71-8AA5-46CC-7E7E-A59C25ECD09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>
            <a:extLst>
              <a:ext uri="{FF2B5EF4-FFF2-40B4-BE49-F238E27FC236}">
                <a16:creationId xmlns:a16="http://schemas.microsoft.com/office/drawing/2014/main" id="{6D353441-CD80-58FB-75D5-1A966B6F6E1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>
            <a:extLst>
              <a:ext uri="{FF2B5EF4-FFF2-40B4-BE49-F238E27FC236}">
                <a16:creationId xmlns:a16="http://schemas.microsoft.com/office/drawing/2014/main" id="{FD65CD7E-FC03-117A-3595-D81BC901F0E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1145FD51-1AA6-CEBB-932B-155A6047DB6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9472A31-BD02-D14A-936E-0609224E9BD2}" type="slidenum">
              <a:rPr lang="it-IT" smtClean="0"/>
              <a:t>7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1948227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8F33FAA-DD95-4153-F4C8-6541EABD35B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>
            <a:extLst>
              <a:ext uri="{FF2B5EF4-FFF2-40B4-BE49-F238E27FC236}">
                <a16:creationId xmlns:a16="http://schemas.microsoft.com/office/drawing/2014/main" id="{285409B7-030B-3ACC-195F-0197AA4633B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>
            <a:extLst>
              <a:ext uri="{FF2B5EF4-FFF2-40B4-BE49-F238E27FC236}">
                <a16:creationId xmlns:a16="http://schemas.microsoft.com/office/drawing/2014/main" id="{6C73DA8D-F185-E35E-907E-D78651475B0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41E09099-D2A7-7332-F3C3-5C69443061A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9472A31-BD02-D14A-936E-0609224E9BD2}" type="slidenum">
              <a:rPr lang="it-IT" smtClean="0"/>
              <a:t>8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612720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2777617" y="183896"/>
            <a:ext cx="6636765" cy="7874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500" b="1" i="0">
                <a:solidFill>
                  <a:srgbClr val="1F4E79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3/3/2025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800" b="1" i="0" u="heavy">
                <a:solidFill>
                  <a:srgbClr val="1F4E79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3/3/2025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800" b="1" i="0" u="heavy">
                <a:solidFill>
                  <a:srgbClr val="1F4E79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545960" y="1793570"/>
            <a:ext cx="5058409" cy="3677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rgbClr val="001F5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3/3/2025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800" b="1" i="0" u="heavy">
                <a:solidFill>
                  <a:srgbClr val="1F4E79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3/3/2025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3/3/2025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792348" y="243967"/>
            <a:ext cx="6607302" cy="8788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800" b="1" i="0" u="heavy">
                <a:solidFill>
                  <a:srgbClr val="1F4E79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34339" y="1801368"/>
            <a:ext cx="11330940" cy="253809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3/3/2025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e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e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em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em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em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e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e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e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4.emf"/><Relationship Id="rId4" Type="http://schemas.openxmlformats.org/officeDocument/2006/relationships/image" Target="../media/image13.emf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810000" y="2506398"/>
            <a:ext cx="6949058" cy="1367682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lang="it-IT" sz="4400" u="none" dirty="0"/>
              <a:t>Lo stato di attuazione del PNRR delle Province</a:t>
            </a:r>
            <a:endParaRPr sz="4400" dirty="0">
              <a:latin typeface="Calibri"/>
              <a:cs typeface="Calibri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3485388" y="1615439"/>
            <a:ext cx="0" cy="3149600"/>
          </a:xfrm>
          <a:custGeom>
            <a:avLst/>
            <a:gdLst/>
            <a:ahLst/>
            <a:cxnLst/>
            <a:rect l="l" t="t" r="r" b="b"/>
            <a:pathLst>
              <a:path h="3149600">
                <a:moveTo>
                  <a:pt x="0" y="0"/>
                </a:moveTo>
                <a:lnTo>
                  <a:pt x="0" y="3149600"/>
                </a:lnTo>
              </a:path>
            </a:pathLst>
          </a:custGeom>
          <a:ln w="63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10281666" y="5523687"/>
            <a:ext cx="142049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-5" dirty="0">
                <a:solidFill>
                  <a:srgbClr val="1F4E79"/>
                </a:solidFill>
                <a:latin typeface="Calibri"/>
                <a:cs typeface="Calibri"/>
              </a:rPr>
              <a:t>Sonia</a:t>
            </a:r>
            <a:r>
              <a:rPr sz="2400" spc="-85" dirty="0">
                <a:solidFill>
                  <a:srgbClr val="1F4E79"/>
                </a:solidFill>
                <a:latin typeface="Calibri"/>
                <a:cs typeface="Calibri"/>
              </a:rPr>
              <a:t> </a:t>
            </a:r>
            <a:r>
              <a:rPr sz="2400" spc="-10" dirty="0">
                <a:solidFill>
                  <a:srgbClr val="1F4E79"/>
                </a:solidFill>
                <a:latin typeface="Calibri"/>
                <a:cs typeface="Calibri"/>
              </a:rPr>
              <a:t>Caffù</a:t>
            </a:r>
            <a:endParaRPr sz="24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38C4818-2A58-D443-1AB3-7F0EACAA9D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DB2C563D-F39C-0BF6-5688-7FCE4EAC3427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512168" y="304800"/>
            <a:ext cx="7031990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it-IT" u="none" spc="-15" dirty="0"/>
              <a:t>Regis: i controlli di sistema «Warning»</a:t>
            </a:r>
            <a:endParaRPr u="none" spc="-15" dirty="0"/>
          </a:p>
        </p:txBody>
      </p:sp>
      <p:pic>
        <p:nvPicPr>
          <p:cNvPr id="3" name="Immagine 2">
            <a:extLst>
              <a:ext uri="{FF2B5EF4-FFF2-40B4-BE49-F238E27FC236}">
                <a16:creationId xmlns:a16="http://schemas.microsoft.com/office/drawing/2014/main" id="{70FB6983-0DDC-D2DD-9878-7A151EEC81A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23975" y="1219200"/>
            <a:ext cx="9544050" cy="441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531615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B95B5AC-F01B-0557-7CB3-CFB80A3159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magine 8">
            <a:extLst>
              <a:ext uri="{FF2B5EF4-FFF2-40B4-BE49-F238E27FC236}">
                <a16:creationId xmlns:a16="http://schemas.microsoft.com/office/drawing/2014/main" id="{34C0F096-E97E-0FB6-D345-2E7407B0E2C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170" y="1104889"/>
            <a:ext cx="11887659" cy="4486715"/>
          </a:xfrm>
          <a:prstGeom prst="rect">
            <a:avLst/>
          </a:prstGeom>
        </p:spPr>
      </p:pic>
      <p:sp>
        <p:nvSpPr>
          <p:cNvPr id="10" name="Rettangolo 9">
            <a:extLst>
              <a:ext uri="{FF2B5EF4-FFF2-40B4-BE49-F238E27FC236}">
                <a16:creationId xmlns:a16="http://schemas.microsoft.com/office/drawing/2014/main" id="{C6F700AE-7F55-958F-D5BD-9FCC17D9F592}"/>
              </a:ext>
            </a:extLst>
          </p:cNvPr>
          <p:cNvSpPr/>
          <p:nvPr/>
        </p:nvSpPr>
        <p:spPr>
          <a:xfrm>
            <a:off x="6440129" y="3077497"/>
            <a:ext cx="2615381" cy="2025445"/>
          </a:xfrm>
          <a:prstGeom prst="rect">
            <a:avLst/>
          </a:prstGeom>
          <a:noFill/>
          <a:ln w="53975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it-IT">
              <a:solidFill>
                <a:srgbClr val="00B050"/>
              </a:solidFill>
            </a:endParaRPr>
          </a:p>
        </p:txBody>
      </p:sp>
      <p:sp>
        <p:nvSpPr>
          <p:cNvPr id="11" name="Rettangolo 10">
            <a:extLst>
              <a:ext uri="{FF2B5EF4-FFF2-40B4-BE49-F238E27FC236}">
                <a16:creationId xmlns:a16="http://schemas.microsoft.com/office/drawing/2014/main" id="{A9C075A9-9CB9-2A3A-11CF-D3D2F3335701}"/>
              </a:ext>
            </a:extLst>
          </p:cNvPr>
          <p:cNvSpPr/>
          <p:nvPr/>
        </p:nvSpPr>
        <p:spPr>
          <a:xfrm>
            <a:off x="9173497" y="3069737"/>
            <a:ext cx="776749" cy="2025445"/>
          </a:xfrm>
          <a:prstGeom prst="rect">
            <a:avLst/>
          </a:prstGeom>
          <a:noFill/>
          <a:ln w="53975">
            <a:solidFill>
              <a:srgbClr val="FFC000"/>
            </a:solidFill>
            <a:prstDash val="dash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it-IT">
              <a:solidFill>
                <a:srgbClr val="00B050"/>
              </a:solidFill>
            </a:endParaRPr>
          </a:p>
        </p:txBody>
      </p:sp>
      <p:sp>
        <p:nvSpPr>
          <p:cNvPr id="5" name="Titolo 1">
            <a:extLst>
              <a:ext uri="{FF2B5EF4-FFF2-40B4-BE49-F238E27FC236}">
                <a16:creationId xmlns:a16="http://schemas.microsoft.com/office/drawing/2014/main" id="{B6B49EB8-63F5-3798-CA3E-282583D1C8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6889" y="208912"/>
            <a:ext cx="10515600" cy="681135"/>
          </a:xfrm>
        </p:spPr>
        <p:txBody>
          <a:bodyPr>
            <a:no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buSzPts val="3600"/>
            </a:pPr>
            <a:r>
              <a:rPr lang="it-IT" sz="3400" u="none" dirty="0">
                <a:solidFill>
                  <a:srgbClr val="5B9BD5">
                    <a:lumMod val="50000"/>
                  </a:srgbClr>
                </a:solidFill>
                <a:latin typeface="+mn-lt"/>
                <a:ea typeface="+mn-ea"/>
                <a:cs typeface="Arial"/>
              </a:rPr>
              <a:t>PNRR: uno sguardo d’insieme</a:t>
            </a:r>
            <a:endParaRPr lang="it-IT" sz="3400" b="1" u="none" dirty="0">
              <a:solidFill>
                <a:srgbClr val="5B9BD5">
                  <a:lumMod val="50000"/>
                </a:srgbClr>
              </a:solidFill>
              <a:latin typeface="+mn-lt"/>
              <a:ea typeface="+mn-ea"/>
              <a:cs typeface="Arial"/>
            </a:endParaRPr>
          </a:p>
        </p:txBody>
      </p:sp>
      <p:sp>
        <p:nvSpPr>
          <p:cNvPr id="6" name="Rettangolo 5">
            <a:extLst>
              <a:ext uri="{FF2B5EF4-FFF2-40B4-BE49-F238E27FC236}">
                <a16:creationId xmlns:a16="http://schemas.microsoft.com/office/drawing/2014/main" id="{AFFAD5AE-B058-2861-6166-0528E152F1DA}"/>
              </a:ext>
            </a:extLst>
          </p:cNvPr>
          <p:cNvSpPr/>
          <p:nvPr/>
        </p:nvSpPr>
        <p:spPr>
          <a:xfrm>
            <a:off x="9193162" y="5633338"/>
            <a:ext cx="757084" cy="412954"/>
          </a:xfrm>
          <a:prstGeom prst="rect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200" b="1" dirty="0"/>
              <a:t>18</a:t>
            </a:r>
          </a:p>
        </p:txBody>
      </p:sp>
      <p:sp>
        <p:nvSpPr>
          <p:cNvPr id="7" name="Rettangolo 6">
            <a:extLst>
              <a:ext uri="{FF2B5EF4-FFF2-40B4-BE49-F238E27FC236}">
                <a16:creationId xmlns:a16="http://schemas.microsoft.com/office/drawing/2014/main" id="{5C03DEF2-B78A-6F30-9693-29F8DA337970}"/>
              </a:ext>
            </a:extLst>
          </p:cNvPr>
          <p:cNvSpPr/>
          <p:nvPr/>
        </p:nvSpPr>
        <p:spPr>
          <a:xfrm>
            <a:off x="10134600" y="5633338"/>
            <a:ext cx="757084" cy="412954"/>
          </a:xfrm>
          <a:prstGeom prst="rect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200" b="1" dirty="0"/>
              <a:t>12</a:t>
            </a:r>
          </a:p>
        </p:txBody>
      </p:sp>
      <p:sp>
        <p:nvSpPr>
          <p:cNvPr id="8" name="Rettangolo 7">
            <a:extLst>
              <a:ext uri="{FF2B5EF4-FFF2-40B4-BE49-F238E27FC236}">
                <a16:creationId xmlns:a16="http://schemas.microsoft.com/office/drawing/2014/main" id="{6F022A3F-EDDA-2C21-1CFE-2E14160368CC}"/>
              </a:ext>
            </a:extLst>
          </p:cNvPr>
          <p:cNvSpPr/>
          <p:nvPr/>
        </p:nvSpPr>
        <p:spPr>
          <a:xfrm>
            <a:off x="11060407" y="5633338"/>
            <a:ext cx="757084" cy="412954"/>
          </a:xfrm>
          <a:prstGeom prst="rect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200" b="1" dirty="0"/>
              <a:t>48</a:t>
            </a:r>
          </a:p>
        </p:txBody>
      </p:sp>
      <p:sp>
        <p:nvSpPr>
          <p:cNvPr id="12" name="Rettangolo 11">
            <a:extLst>
              <a:ext uri="{FF2B5EF4-FFF2-40B4-BE49-F238E27FC236}">
                <a16:creationId xmlns:a16="http://schemas.microsoft.com/office/drawing/2014/main" id="{91F86500-34A5-70A1-9984-DCA687719278}"/>
              </a:ext>
            </a:extLst>
          </p:cNvPr>
          <p:cNvSpPr/>
          <p:nvPr/>
        </p:nvSpPr>
        <p:spPr>
          <a:xfrm>
            <a:off x="6440129" y="5633338"/>
            <a:ext cx="2621243" cy="412955"/>
          </a:xfrm>
          <a:prstGeom prst="rect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200" b="1" dirty="0"/>
              <a:t>M&amp;T EELL</a:t>
            </a:r>
          </a:p>
        </p:txBody>
      </p:sp>
      <p:sp>
        <p:nvSpPr>
          <p:cNvPr id="2" name="Rettangolo 1">
            <a:extLst>
              <a:ext uri="{FF2B5EF4-FFF2-40B4-BE49-F238E27FC236}">
                <a16:creationId xmlns:a16="http://schemas.microsoft.com/office/drawing/2014/main" id="{E9CF3AE1-F937-85AE-71DE-4EAB613FD047}"/>
              </a:ext>
            </a:extLst>
          </p:cNvPr>
          <p:cNvSpPr/>
          <p:nvPr/>
        </p:nvSpPr>
        <p:spPr>
          <a:xfrm>
            <a:off x="6440129" y="6236133"/>
            <a:ext cx="2621243" cy="412955"/>
          </a:xfrm>
          <a:prstGeom prst="rect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200" b="1" dirty="0"/>
              <a:t>PROVINCE</a:t>
            </a:r>
          </a:p>
        </p:txBody>
      </p:sp>
      <p:sp>
        <p:nvSpPr>
          <p:cNvPr id="3" name="Rettangolo 2">
            <a:extLst>
              <a:ext uri="{FF2B5EF4-FFF2-40B4-BE49-F238E27FC236}">
                <a16:creationId xmlns:a16="http://schemas.microsoft.com/office/drawing/2014/main" id="{E4D17978-CC97-730D-E425-B962F471C9E1}"/>
              </a:ext>
            </a:extLst>
          </p:cNvPr>
          <p:cNvSpPr/>
          <p:nvPr/>
        </p:nvSpPr>
        <p:spPr>
          <a:xfrm>
            <a:off x="9193162" y="6241855"/>
            <a:ext cx="757084" cy="412954"/>
          </a:xfrm>
          <a:prstGeom prst="rect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200" b="1" dirty="0"/>
              <a:t>3</a:t>
            </a:r>
          </a:p>
        </p:txBody>
      </p:sp>
      <p:sp>
        <p:nvSpPr>
          <p:cNvPr id="4" name="Rettangolo 3">
            <a:extLst>
              <a:ext uri="{FF2B5EF4-FFF2-40B4-BE49-F238E27FC236}">
                <a16:creationId xmlns:a16="http://schemas.microsoft.com/office/drawing/2014/main" id="{089590BD-8957-5739-E9DF-2C563EC1CC10}"/>
              </a:ext>
            </a:extLst>
          </p:cNvPr>
          <p:cNvSpPr/>
          <p:nvPr/>
        </p:nvSpPr>
        <p:spPr>
          <a:xfrm>
            <a:off x="10134600" y="6239844"/>
            <a:ext cx="757084" cy="412954"/>
          </a:xfrm>
          <a:prstGeom prst="rect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200" b="1" dirty="0"/>
              <a:t>5</a:t>
            </a:r>
          </a:p>
        </p:txBody>
      </p:sp>
      <p:sp>
        <p:nvSpPr>
          <p:cNvPr id="13" name="Rettangolo 12">
            <a:extLst>
              <a:ext uri="{FF2B5EF4-FFF2-40B4-BE49-F238E27FC236}">
                <a16:creationId xmlns:a16="http://schemas.microsoft.com/office/drawing/2014/main" id="{5402177E-EB15-58A9-A2FE-8C54EE3794EE}"/>
              </a:ext>
            </a:extLst>
          </p:cNvPr>
          <p:cNvSpPr/>
          <p:nvPr/>
        </p:nvSpPr>
        <p:spPr>
          <a:xfrm>
            <a:off x="11047133" y="6239844"/>
            <a:ext cx="757084" cy="412954"/>
          </a:xfrm>
          <a:prstGeom prst="rect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200" b="1" dirty="0"/>
              <a:t>9</a:t>
            </a:r>
          </a:p>
        </p:txBody>
      </p:sp>
    </p:spTree>
    <p:extLst>
      <p:ext uri="{BB962C8B-B14F-4D97-AF65-F5344CB8AC3E}">
        <p14:creationId xmlns:p14="http://schemas.microsoft.com/office/powerpoint/2010/main" val="247620262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12168" y="304800"/>
            <a:ext cx="11298832" cy="44307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066">
              <a:lnSpc>
                <a:spcPct val="100000"/>
              </a:lnSpc>
              <a:spcBef>
                <a:spcPts val="1685"/>
              </a:spcBef>
              <a:tabLst>
                <a:tab pos="469900" algn="l"/>
                <a:tab pos="470534" algn="l"/>
              </a:tabLst>
            </a:pPr>
            <a:r>
              <a:rPr lang="it-IT" u="none" spc="-15" dirty="0"/>
              <a:t>M&amp;T UE Province - </a:t>
            </a:r>
            <a:r>
              <a:rPr lang="it-IT" u="none" spc="-15" dirty="0">
                <a:solidFill>
                  <a:srgbClr val="FF0000"/>
                </a:solidFill>
              </a:rPr>
              <a:t>Q2 2025</a:t>
            </a:r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296D6AC8-9AF1-CEE8-4CE8-822DDF5CE8B5}"/>
              </a:ext>
            </a:extLst>
          </p:cNvPr>
          <p:cNvSpPr txBox="1"/>
          <p:nvPr/>
        </p:nvSpPr>
        <p:spPr>
          <a:xfrm>
            <a:off x="381000" y="4191000"/>
            <a:ext cx="11201400" cy="1823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just">
              <a:lnSpc>
                <a:spcPct val="105000"/>
              </a:lnSpc>
              <a:spcAft>
                <a:spcPts val="1000"/>
              </a:spcAft>
            </a:pPr>
            <a:r>
              <a:rPr lang="it-IT" sz="2000" b="1" spc="-5" dirty="0">
                <a:solidFill>
                  <a:srgbClr val="1F4E79"/>
                </a:solidFill>
                <a:cs typeface="Calibri"/>
              </a:rPr>
              <a:t>OA-Meccanismo di verifica (target)</a:t>
            </a:r>
          </a:p>
          <a:p>
            <a:pPr lvl="0" algn="just">
              <a:lnSpc>
                <a:spcPct val="105000"/>
              </a:lnSpc>
              <a:spcAft>
                <a:spcPts val="1000"/>
              </a:spcAft>
            </a:pPr>
            <a:r>
              <a:rPr lang="it-IT" sz="2000" spc="-5" dirty="0">
                <a:solidFill>
                  <a:srgbClr val="1F4E79"/>
                </a:solidFill>
                <a:cs typeface="Calibri"/>
              </a:rPr>
              <a:t>Documento esplicativo che giustifica debitamente il modo in cui l'obiettivo (compresi tutti gli elementi costitutivi) è stato raggiunto in modo soddisfacente. Il documento deve includere: a) certificato di collaudo; b) relazione di un ingegnere indipendente approvata dal Ministero che attesti che le specifiche tecniche del/i progetto/i sono in linea con la descrizione dell'investimento e dell'obiettivo del CID.</a:t>
            </a:r>
          </a:p>
        </p:txBody>
      </p:sp>
      <p:pic>
        <p:nvPicPr>
          <p:cNvPr id="3" name="Immagine 2">
            <a:extLst>
              <a:ext uri="{FF2B5EF4-FFF2-40B4-BE49-F238E27FC236}">
                <a16:creationId xmlns:a16="http://schemas.microsoft.com/office/drawing/2014/main" id="{C54E2518-6D97-A04A-E3FA-F28FE3F701A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7984" y="997822"/>
            <a:ext cx="11887200" cy="2943225"/>
          </a:xfrm>
          <a:prstGeom prst="rect">
            <a:avLst/>
          </a:prstGeom>
        </p:spPr>
      </p:pic>
      <p:sp>
        <p:nvSpPr>
          <p:cNvPr id="9" name="Freccia in giù 8">
            <a:extLst>
              <a:ext uri="{FF2B5EF4-FFF2-40B4-BE49-F238E27FC236}">
                <a16:creationId xmlns:a16="http://schemas.microsoft.com/office/drawing/2014/main" id="{91D8E371-EB63-84A1-0B09-616EB40DA070}"/>
              </a:ext>
            </a:extLst>
          </p:cNvPr>
          <p:cNvSpPr/>
          <p:nvPr/>
        </p:nvSpPr>
        <p:spPr>
          <a:xfrm>
            <a:off x="5257800" y="3924300"/>
            <a:ext cx="533400" cy="304800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4387020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58AC0F0-A32A-4554-2ABA-634B5940E0F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D3710A84-93D3-79A7-D7A7-2F9FC5DB7DE2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512168" y="304800"/>
            <a:ext cx="11298832" cy="44307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066">
              <a:lnSpc>
                <a:spcPct val="100000"/>
              </a:lnSpc>
              <a:spcBef>
                <a:spcPts val="1685"/>
              </a:spcBef>
              <a:tabLst>
                <a:tab pos="469900" algn="l"/>
                <a:tab pos="470534" algn="l"/>
              </a:tabLst>
            </a:pPr>
            <a:r>
              <a:rPr lang="it-IT" u="none" spc="-15" dirty="0"/>
              <a:t>M&amp;T UE Province – </a:t>
            </a:r>
            <a:r>
              <a:rPr lang="it-IT" u="none" spc="-15" dirty="0">
                <a:solidFill>
                  <a:srgbClr val="FF0000"/>
                </a:solidFill>
              </a:rPr>
              <a:t>Q4 2025</a:t>
            </a:r>
          </a:p>
        </p:txBody>
      </p:sp>
      <p:pic>
        <p:nvPicPr>
          <p:cNvPr id="4" name="Immagine 3">
            <a:extLst>
              <a:ext uri="{FF2B5EF4-FFF2-40B4-BE49-F238E27FC236}">
                <a16:creationId xmlns:a16="http://schemas.microsoft.com/office/drawing/2014/main" id="{A55BE233-395C-87F1-82CC-D3CF1186B66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" y="914400"/>
            <a:ext cx="11887200" cy="3200400"/>
          </a:xfrm>
          <a:prstGeom prst="rect">
            <a:avLst/>
          </a:prstGeom>
        </p:spPr>
      </p:pic>
      <p:sp>
        <p:nvSpPr>
          <p:cNvPr id="6" name="CasellaDiTesto 5">
            <a:extLst>
              <a:ext uri="{FF2B5EF4-FFF2-40B4-BE49-F238E27FC236}">
                <a16:creationId xmlns:a16="http://schemas.microsoft.com/office/drawing/2014/main" id="{98FEF453-525D-A53A-A485-A5CC30E82041}"/>
              </a:ext>
            </a:extLst>
          </p:cNvPr>
          <p:cNvSpPr txBox="1"/>
          <p:nvPr/>
        </p:nvSpPr>
        <p:spPr>
          <a:xfrm>
            <a:off x="228600" y="4281330"/>
            <a:ext cx="11887200" cy="214648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just">
              <a:lnSpc>
                <a:spcPct val="105000"/>
              </a:lnSpc>
              <a:spcAft>
                <a:spcPts val="1000"/>
              </a:spcAft>
            </a:pPr>
            <a:r>
              <a:rPr lang="it-IT" sz="2000" b="1" spc="-5" dirty="0">
                <a:solidFill>
                  <a:srgbClr val="1F4E79"/>
                </a:solidFill>
                <a:cs typeface="Calibri"/>
              </a:rPr>
              <a:t>OA-Meccanismo di verifica (target)</a:t>
            </a:r>
          </a:p>
          <a:p>
            <a:pPr lvl="0" algn="just">
              <a:lnSpc>
                <a:spcPct val="105000"/>
              </a:lnSpc>
              <a:spcAft>
                <a:spcPts val="1000"/>
              </a:spcAft>
            </a:pPr>
            <a:r>
              <a:rPr lang="it-IT" sz="2000" spc="-5" dirty="0">
                <a:solidFill>
                  <a:srgbClr val="1F4E79"/>
                </a:solidFill>
                <a:cs typeface="Calibri"/>
              </a:rPr>
              <a:t>Documento esplicativo che giustifica debitamente il modo in cui l'obiettivo (compresi tutti gli elementi costitutivi) è stato raggiunto in modo soddisfacente. Il documento deve includere: a) certificato di collaudo; b) informazioni sintetiche comprensive dei dati aggregati sul risparmio energetico ottenuto per tipologia di intervento; c) copie dei documenti relativi alle problematiche energetiche e ai conseguenti interventi per il miglioramento delle prestazioni energetiche.</a:t>
            </a:r>
          </a:p>
        </p:txBody>
      </p:sp>
    </p:spTree>
    <p:extLst>
      <p:ext uri="{BB962C8B-B14F-4D97-AF65-F5344CB8AC3E}">
        <p14:creationId xmlns:p14="http://schemas.microsoft.com/office/powerpoint/2010/main" val="62076143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9DD7019-03EB-5F30-1148-DE26D86BF42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7D593DEB-D2F0-47C7-6876-BE32917CFBDA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512168" y="304800"/>
            <a:ext cx="11298832" cy="44307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066">
              <a:lnSpc>
                <a:spcPct val="100000"/>
              </a:lnSpc>
              <a:spcBef>
                <a:spcPts val="1685"/>
              </a:spcBef>
              <a:tabLst>
                <a:tab pos="469900" algn="l"/>
                <a:tab pos="470534" algn="l"/>
              </a:tabLst>
            </a:pPr>
            <a:r>
              <a:rPr lang="it-IT" u="none" spc="-15" dirty="0"/>
              <a:t>M&amp;T UE Province – </a:t>
            </a:r>
            <a:r>
              <a:rPr lang="it-IT" u="none" spc="-15" dirty="0">
                <a:solidFill>
                  <a:srgbClr val="FF0000"/>
                </a:solidFill>
              </a:rPr>
              <a:t>Q4 2025</a:t>
            </a:r>
          </a:p>
        </p:txBody>
      </p:sp>
      <p:pic>
        <p:nvPicPr>
          <p:cNvPr id="3" name="Immagine 2">
            <a:extLst>
              <a:ext uri="{FF2B5EF4-FFF2-40B4-BE49-F238E27FC236}">
                <a16:creationId xmlns:a16="http://schemas.microsoft.com/office/drawing/2014/main" id="{134BE105-65A6-9C63-C316-75641F74FC6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3350" y="897810"/>
            <a:ext cx="11887200" cy="3524250"/>
          </a:xfrm>
          <a:prstGeom prst="rect">
            <a:avLst/>
          </a:prstGeom>
        </p:spPr>
      </p:pic>
      <p:sp>
        <p:nvSpPr>
          <p:cNvPr id="5" name="CasellaDiTesto 4">
            <a:extLst>
              <a:ext uri="{FF2B5EF4-FFF2-40B4-BE49-F238E27FC236}">
                <a16:creationId xmlns:a16="http://schemas.microsoft.com/office/drawing/2014/main" id="{3632ADF5-BDC1-A972-E49E-E48EAB97E351}"/>
              </a:ext>
            </a:extLst>
          </p:cNvPr>
          <p:cNvSpPr txBox="1"/>
          <p:nvPr/>
        </p:nvSpPr>
        <p:spPr>
          <a:xfrm>
            <a:off x="152400" y="4572000"/>
            <a:ext cx="11887200" cy="1823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just">
              <a:lnSpc>
                <a:spcPct val="105000"/>
              </a:lnSpc>
              <a:spcAft>
                <a:spcPts val="1000"/>
              </a:spcAft>
            </a:pPr>
            <a:r>
              <a:rPr lang="it-IT" sz="2000" b="1" spc="-5" dirty="0">
                <a:solidFill>
                  <a:srgbClr val="1F4E79"/>
                </a:solidFill>
                <a:cs typeface="Calibri"/>
              </a:rPr>
              <a:t>OA-Meccanismo di verifica (target)</a:t>
            </a:r>
          </a:p>
          <a:p>
            <a:pPr lvl="0" algn="just">
              <a:lnSpc>
                <a:spcPct val="105000"/>
              </a:lnSpc>
              <a:spcAft>
                <a:spcPts val="1000"/>
              </a:spcAft>
            </a:pPr>
            <a:r>
              <a:rPr lang="it-IT" sz="2000" spc="-5" dirty="0">
                <a:solidFill>
                  <a:srgbClr val="1F4E79"/>
                </a:solidFill>
                <a:cs typeface="Calibri"/>
              </a:rPr>
              <a:t>Documento esplicativo che giustifica debitamente il modo in cui l'obiettivo (compresi tutti gli elementi costitutivi) è stato raggiunto in modo soddisfacente. Il documento deve includere: a) certificato di collaudo e breve descrizione progetto; b) certificati che comprovano il percorso formativo; c) numero dei candidati iscritti; d) il tipo di formazione erogata con il dettaglio del suo contenuto e del formato di apprendimento utilizzato.</a:t>
            </a:r>
          </a:p>
        </p:txBody>
      </p:sp>
    </p:spTree>
    <p:extLst>
      <p:ext uri="{BB962C8B-B14F-4D97-AF65-F5344CB8AC3E}">
        <p14:creationId xmlns:p14="http://schemas.microsoft.com/office/powerpoint/2010/main" val="105448332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3259625-4375-109E-BC4C-A108F94877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70503F2E-FE78-64A2-E1D5-739C1CBD448F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512168" y="304800"/>
            <a:ext cx="11298832" cy="44307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066">
              <a:lnSpc>
                <a:spcPct val="100000"/>
              </a:lnSpc>
              <a:spcBef>
                <a:spcPts val="1685"/>
              </a:spcBef>
              <a:tabLst>
                <a:tab pos="469900" algn="l"/>
                <a:tab pos="470534" algn="l"/>
              </a:tabLst>
            </a:pPr>
            <a:r>
              <a:rPr lang="it-IT" u="none" spc="-15" dirty="0"/>
              <a:t>M&amp;T UE Province – </a:t>
            </a:r>
            <a:r>
              <a:rPr lang="it-IT" u="none" spc="-15" dirty="0">
                <a:solidFill>
                  <a:srgbClr val="FF0000"/>
                </a:solidFill>
              </a:rPr>
              <a:t>Q1 2026</a:t>
            </a:r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BC22EB48-5627-068C-0270-76DA1BED6907}"/>
              </a:ext>
            </a:extLst>
          </p:cNvPr>
          <p:cNvSpPr txBox="1"/>
          <p:nvPr/>
        </p:nvSpPr>
        <p:spPr>
          <a:xfrm>
            <a:off x="152400" y="2667000"/>
            <a:ext cx="11887200" cy="40187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just">
              <a:lnSpc>
                <a:spcPct val="105000"/>
              </a:lnSpc>
              <a:spcAft>
                <a:spcPts val="1000"/>
              </a:spcAft>
            </a:pPr>
            <a:r>
              <a:rPr lang="it-IT" sz="2000" b="1" spc="-5" dirty="0">
                <a:solidFill>
                  <a:srgbClr val="1F4E79"/>
                </a:solidFill>
                <a:cs typeface="Calibri"/>
              </a:rPr>
              <a:t>OA-Meccanismo di verifica (target)</a:t>
            </a:r>
          </a:p>
          <a:p>
            <a:pPr lvl="0" algn="just">
              <a:lnSpc>
                <a:spcPct val="105000"/>
              </a:lnSpc>
              <a:spcAft>
                <a:spcPts val="1000"/>
              </a:spcAft>
            </a:pPr>
            <a:r>
              <a:rPr lang="it-IT" sz="2000" spc="-5" dirty="0">
                <a:solidFill>
                  <a:srgbClr val="1F4E79"/>
                </a:solidFill>
                <a:cs typeface="Calibri"/>
              </a:rPr>
              <a:t>Documento esplicativo che giustifica debitamente il modo in cui l'obiettivo (compresi tutti gli elementi costitutivi) è stato raggiunto in modo soddisfacente. Il documento deve includere: a) certificato di collaudo con evidenza mq; b) relazione di un ingegnere indipendente approvata dal Ministero che attesti che le specifiche tecniche del/i progetto/i sono in linea con la descrizione dell'investimento e dell'obiettivo del CID; c) numero dei candidati iscritti; d) comprova rispetto DNSH.</a:t>
            </a:r>
          </a:p>
          <a:p>
            <a:pPr lvl="0" algn="just">
              <a:lnSpc>
                <a:spcPct val="105000"/>
              </a:lnSpc>
              <a:spcAft>
                <a:spcPts val="1000"/>
              </a:spcAft>
            </a:pPr>
            <a:r>
              <a:rPr lang="it-IT" sz="2000" spc="-5" dirty="0">
                <a:solidFill>
                  <a:srgbClr val="1F4E79"/>
                </a:solidFill>
                <a:cs typeface="Calibri"/>
              </a:rPr>
              <a:t>I nuovi edifici dovranno fornire un consumo di energia primaria inferiore di almeno il 20% rispetto al requisito NZEB (direttive nazionali sugli edifici a energia quasi zero) dimostrato da un certificato energetico ufficiale. Almeno 195 scuole beneficeranno di questi interventi.</a:t>
            </a:r>
          </a:p>
          <a:p>
            <a:pPr lvl="0" algn="just">
              <a:lnSpc>
                <a:spcPct val="105000"/>
              </a:lnSpc>
              <a:spcAft>
                <a:spcPts val="1000"/>
              </a:spcAft>
            </a:pPr>
            <a:r>
              <a:rPr lang="it-IT" sz="2000" i="1" spc="-5" dirty="0">
                <a:solidFill>
                  <a:srgbClr val="1F4E79"/>
                </a:solidFill>
                <a:cs typeface="Calibri"/>
              </a:rPr>
              <a:t>Ci si attende che il piano intervenga su </a:t>
            </a:r>
            <a:r>
              <a:rPr lang="it-IT" sz="2000" b="1" i="1" spc="-5" dirty="0">
                <a:solidFill>
                  <a:srgbClr val="1F4E79"/>
                </a:solidFill>
                <a:cs typeface="Calibri"/>
              </a:rPr>
              <a:t>166 edifici scolastici</a:t>
            </a:r>
            <a:r>
              <a:rPr lang="it-IT" sz="2000" i="1" spc="-5" dirty="0">
                <a:solidFill>
                  <a:srgbClr val="1F4E79"/>
                </a:solidFill>
                <a:cs typeface="Calibri"/>
              </a:rPr>
              <a:t>, </a:t>
            </a:r>
            <a:r>
              <a:rPr lang="it-IT" sz="2000" i="1" spc="-5" dirty="0">
                <a:solidFill>
                  <a:srgbClr val="FF0000"/>
                </a:solidFill>
                <a:cs typeface="Calibri"/>
              </a:rPr>
              <a:t>[210 finanziati, di cui quasi 193 esecuzione e 16 collaudo] </a:t>
            </a:r>
            <a:r>
              <a:rPr lang="it-IT" sz="2000" i="1" spc="-5" dirty="0">
                <a:solidFill>
                  <a:srgbClr val="1F4E79"/>
                </a:solidFill>
                <a:cs typeface="Calibri"/>
              </a:rPr>
              <a:t>per un totale di 400 mila metri quadri </a:t>
            </a:r>
            <a:r>
              <a:rPr lang="it-IT" sz="2000" i="1" spc="-5" dirty="0">
                <a:solidFill>
                  <a:srgbClr val="FF0000"/>
                </a:solidFill>
                <a:cs typeface="Calibri"/>
              </a:rPr>
              <a:t>[519 mila metri quadri]</a:t>
            </a:r>
            <a:r>
              <a:rPr lang="it-IT" sz="2000" i="1" spc="-5" dirty="0">
                <a:solidFill>
                  <a:srgbClr val="1F4E79"/>
                </a:solidFill>
                <a:cs typeface="Calibri"/>
              </a:rPr>
              <a:t>.</a:t>
            </a:r>
          </a:p>
        </p:txBody>
      </p:sp>
      <p:pic>
        <p:nvPicPr>
          <p:cNvPr id="4" name="Immagine 3">
            <a:extLst>
              <a:ext uri="{FF2B5EF4-FFF2-40B4-BE49-F238E27FC236}">
                <a16:creationId xmlns:a16="http://schemas.microsoft.com/office/drawing/2014/main" id="{B6FC8726-B828-0047-A083-C98E371C675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" y="1034601"/>
            <a:ext cx="11887200" cy="1466850"/>
          </a:xfrm>
          <a:prstGeom prst="rect">
            <a:avLst/>
          </a:prstGeom>
        </p:spPr>
      </p:pic>
      <p:sp>
        <p:nvSpPr>
          <p:cNvPr id="6" name="Freccia circolare a destra 5">
            <a:extLst>
              <a:ext uri="{FF2B5EF4-FFF2-40B4-BE49-F238E27FC236}">
                <a16:creationId xmlns:a16="http://schemas.microsoft.com/office/drawing/2014/main" id="{81367D96-F720-8026-18CE-93F644B5C6A4}"/>
              </a:ext>
            </a:extLst>
          </p:cNvPr>
          <p:cNvSpPr/>
          <p:nvPr/>
        </p:nvSpPr>
        <p:spPr>
          <a:xfrm rot="1321696">
            <a:off x="232815" y="1549218"/>
            <a:ext cx="389332" cy="1210121"/>
          </a:xfrm>
          <a:prstGeom prst="curved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2242096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56D94F8-7958-E767-B857-E79F3155B2A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C141A8AE-54DC-E2E4-BA04-38D145033909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512168" y="304800"/>
            <a:ext cx="11298832" cy="44307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066">
              <a:lnSpc>
                <a:spcPct val="100000"/>
              </a:lnSpc>
              <a:spcBef>
                <a:spcPts val="1685"/>
              </a:spcBef>
              <a:tabLst>
                <a:tab pos="469900" algn="l"/>
                <a:tab pos="470534" algn="l"/>
              </a:tabLst>
            </a:pPr>
            <a:r>
              <a:rPr lang="it-IT" u="none" spc="-15" dirty="0"/>
              <a:t>M&amp;T UE Province – </a:t>
            </a:r>
            <a:r>
              <a:rPr lang="it-IT" u="none" spc="-15" dirty="0">
                <a:solidFill>
                  <a:srgbClr val="FF0000"/>
                </a:solidFill>
              </a:rPr>
              <a:t>Q2 2026</a:t>
            </a:r>
          </a:p>
        </p:txBody>
      </p:sp>
      <p:pic>
        <p:nvPicPr>
          <p:cNvPr id="3" name="Immagine 2">
            <a:extLst>
              <a:ext uri="{FF2B5EF4-FFF2-40B4-BE49-F238E27FC236}">
                <a16:creationId xmlns:a16="http://schemas.microsoft.com/office/drawing/2014/main" id="{80F3E2A2-3CF5-3D2B-34D9-589F19E65DA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1168" y="1066800"/>
            <a:ext cx="11887200" cy="3648075"/>
          </a:xfrm>
          <a:prstGeom prst="rect">
            <a:avLst/>
          </a:prstGeom>
        </p:spPr>
      </p:pic>
      <p:sp>
        <p:nvSpPr>
          <p:cNvPr id="7" name="CasellaDiTesto 6">
            <a:extLst>
              <a:ext uri="{FF2B5EF4-FFF2-40B4-BE49-F238E27FC236}">
                <a16:creationId xmlns:a16="http://schemas.microsoft.com/office/drawing/2014/main" id="{B6BA5AF7-2976-924F-72E0-62D44239AD3F}"/>
              </a:ext>
            </a:extLst>
          </p:cNvPr>
          <p:cNvSpPr txBox="1"/>
          <p:nvPr/>
        </p:nvSpPr>
        <p:spPr>
          <a:xfrm>
            <a:off x="474068" y="4819650"/>
            <a:ext cx="11201400" cy="1823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just">
              <a:lnSpc>
                <a:spcPct val="105000"/>
              </a:lnSpc>
              <a:spcAft>
                <a:spcPts val="1000"/>
              </a:spcAft>
            </a:pPr>
            <a:r>
              <a:rPr lang="it-IT" sz="2000" b="1" spc="-5" dirty="0">
                <a:solidFill>
                  <a:srgbClr val="1F4E79"/>
                </a:solidFill>
                <a:cs typeface="Calibri"/>
              </a:rPr>
              <a:t>OA-Meccanismo di verifica (target)</a:t>
            </a:r>
          </a:p>
          <a:p>
            <a:pPr lvl="0" algn="just">
              <a:lnSpc>
                <a:spcPct val="105000"/>
              </a:lnSpc>
              <a:spcAft>
                <a:spcPts val="1000"/>
              </a:spcAft>
            </a:pPr>
            <a:r>
              <a:rPr lang="it-IT" sz="2000" spc="-5" dirty="0">
                <a:solidFill>
                  <a:srgbClr val="1F4E79"/>
                </a:solidFill>
                <a:cs typeface="Calibri"/>
              </a:rPr>
              <a:t>Documento esplicativo che giustifica debitamente il modo in cui l'obiettivo (compresi tutti gli elementi costitutivi) è stato raggiunto in modo soddisfacente. Il documento deve includere: a) certificato di collaudo; b) relazione di un ingegnere indipendente approvata dal Ministero che attesti che le specifiche tecniche del/i progetto/i sono in linea con la descrizione dell'investimento e dell'obiettivo del CID.</a:t>
            </a:r>
          </a:p>
        </p:txBody>
      </p:sp>
    </p:spTree>
    <p:extLst>
      <p:ext uri="{BB962C8B-B14F-4D97-AF65-F5344CB8AC3E}">
        <p14:creationId xmlns:p14="http://schemas.microsoft.com/office/powerpoint/2010/main" val="58678353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890C059-284E-9D75-B6A4-B16F882C86C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20DE6C87-5E85-06CA-2C10-FB4987103331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512168" y="304800"/>
            <a:ext cx="11298832" cy="44307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066">
              <a:lnSpc>
                <a:spcPct val="100000"/>
              </a:lnSpc>
              <a:spcBef>
                <a:spcPts val="1685"/>
              </a:spcBef>
              <a:tabLst>
                <a:tab pos="469900" algn="l"/>
                <a:tab pos="470534" algn="l"/>
              </a:tabLst>
            </a:pPr>
            <a:r>
              <a:rPr lang="it-IT" u="none" spc="-15" dirty="0"/>
              <a:t>M&amp;T UE Province</a:t>
            </a:r>
            <a:endParaRPr lang="it-IT" u="none" spc="-15" dirty="0">
              <a:solidFill>
                <a:srgbClr val="FF0000"/>
              </a:solidFill>
            </a:endParaRPr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564C5E48-2D31-C4BC-7C7B-21A6582946A2}"/>
              </a:ext>
            </a:extLst>
          </p:cNvPr>
          <p:cNvSpPr txBox="1"/>
          <p:nvPr/>
        </p:nvSpPr>
        <p:spPr>
          <a:xfrm>
            <a:off x="381000" y="1219200"/>
            <a:ext cx="11201400" cy="4013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just">
              <a:lnSpc>
                <a:spcPct val="105000"/>
              </a:lnSpc>
              <a:spcAft>
                <a:spcPts val="1000"/>
              </a:spcAft>
            </a:pPr>
            <a:r>
              <a:rPr lang="it-IT" sz="2000" b="1" u="sng" spc="-5" dirty="0">
                <a:solidFill>
                  <a:srgbClr val="1F4E79"/>
                </a:solidFill>
                <a:cs typeface="Calibri"/>
              </a:rPr>
              <a:t>Potenziamento infrastrutture per lo sport a scuola</a:t>
            </a:r>
          </a:p>
          <a:p>
            <a:pPr lvl="0" algn="just">
              <a:lnSpc>
                <a:spcPct val="105000"/>
              </a:lnSpc>
              <a:spcAft>
                <a:spcPts val="1000"/>
              </a:spcAft>
            </a:pPr>
            <a:r>
              <a:rPr lang="it-IT" sz="2000" spc="-5" dirty="0">
                <a:solidFill>
                  <a:srgbClr val="1F4E79"/>
                </a:solidFill>
                <a:cs typeface="Calibri"/>
              </a:rPr>
              <a:t>Numero progetti finanziati 410, di cui 309 esecuzione e 97 collaudo</a:t>
            </a:r>
          </a:p>
          <a:p>
            <a:pPr lvl="0" algn="just">
              <a:lnSpc>
                <a:spcPct val="105000"/>
              </a:lnSpc>
              <a:spcAft>
                <a:spcPts val="1000"/>
              </a:spcAft>
            </a:pPr>
            <a:r>
              <a:rPr lang="it-IT" sz="2000" spc="-5" dirty="0">
                <a:solidFill>
                  <a:srgbClr val="1F4E79"/>
                </a:solidFill>
                <a:cs typeface="Calibri"/>
              </a:rPr>
              <a:t>Mq programmati 350 mila vs target 230.400</a:t>
            </a:r>
          </a:p>
          <a:p>
            <a:pPr lvl="0" algn="just">
              <a:lnSpc>
                <a:spcPct val="105000"/>
              </a:lnSpc>
              <a:spcAft>
                <a:spcPts val="1000"/>
              </a:spcAft>
            </a:pPr>
            <a:endParaRPr lang="it-IT" sz="2000" spc="-5" dirty="0">
              <a:solidFill>
                <a:srgbClr val="1F4E79"/>
              </a:solidFill>
              <a:cs typeface="Calibri"/>
            </a:endParaRPr>
          </a:p>
          <a:p>
            <a:pPr lvl="0" algn="just">
              <a:lnSpc>
                <a:spcPct val="105000"/>
              </a:lnSpc>
              <a:spcAft>
                <a:spcPts val="1000"/>
              </a:spcAft>
            </a:pPr>
            <a:r>
              <a:rPr lang="it-IT" sz="2000" b="1" u="sng" spc="-5" dirty="0">
                <a:solidFill>
                  <a:srgbClr val="1F4E79"/>
                </a:solidFill>
                <a:cs typeface="Calibri"/>
              </a:rPr>
              <a:t>Piano di messa in sicurezza e riqualificazione dell'edilizia scolastica</a:t>
            </a:r>
          </a:p>
          <a:p>
            <a:pPr lvl="0" algn="just">
              <a:lnSpc>
                <a:spcPct val="105000"/>
              </a:lnSpc>
              <a:spcAft>
                <a:spcPts val="1000"/>
              </a:spcAft>
            </a:pPr>
            <a:r>
              <a:rPr lang="it-IT" sz="2000" spc="-5" dirty="0">
                <a:solidFill>
                  <a:srgbClr val="1F4E79"/>
                </a:solidFill>
                <a:cs typeface="Calibri"/>
              </a:rPr>
              <a:t>Numero progetti finanziati 3.120, di cui 1.875 esecuzione e 1.147 collaudo</a:t>
            </a:r>
          </a:p>
          <a:p>
            <a:pPr lvl="0" algn="just">
              <a:lnSpc>
                <a:spcPct val="105000"/>
              </a:lnSpc>
              <a:spcAft>
                <a:spcPts val="1000"/>
              </a:spcAft>
            </a:pPr>
            <a:r>
              <a:rPr lang="it-IT" sz="2000" spc="-5" dirty="0">
                <a:solidFill>
                  <a:srgbClr val="1F4E79"/>
                </a:solidFill>
                <a:cs typeface="Calibri"/>
              </a:rPr>
              <a:t>Mq programmati 10.000.000 vs target 2.600.000 – </a:t>
            </a:r>
            <a:r>
              <a:rPr lang="it-IT" sz="2000" i="1" spc="-5" dirty="0">
                <a:solidFill>
                  <a:srgbClr val="FF0000"/>
                </a:solidFill>
                <a:cs typeface="Calibri"/>
              </a:rPr>
              <a:t>rilevanti errori sistema monitoraggio:</a:t>
            </a:r>
          </a:p>
          <a:p>
            <a:pPr marL="342900" lvl="0" indent="-342900" algn="just">
              <a:lnSpc>
                <a:spcPct val="105000"/>
              </a:lnSpc>
              <a:spcAft>
                <a:spcPts val="1000"/>
              </a:spcAft>
              <a:buFontTx/>
              <a:buChar char="-"/>
            </a:pPr>
            <a:r>
              <a:rPr lang="it-IT" sz="2000" spc="-5" dirty="0">
                <a:solidFill>
                  <a:srgbClr val="1F4E79"/>
                </a:solidFill>
                <a:cs typeface="Calibri"/>
              </a:rPr>
              <a:t>n. 12 CUP hanno inserito un valore del target programmato &gt; 1.000.000 mq;</a:t>
            </a:r>
          </a:p>
          <a:p>
            <a:pPr marL="342900" lvl="0" indent="-342900" algn="just">
              <a:lnSpc>
                <a:spcPct val="105000"/>
              </a:lnSpc>
              <a:spcAft>
                <a:spcPts val="1000"/>
              </a:spcAft>
              <a:buFontTx/>
              <a:buChar char="-"/>
            </a:pPr>
            <a:r>
              <a:rPr lang="it-IT" sz="2000" spc="-5" dirty="0">
                <a:solidFill>
                  <a:srgbClr val="1F4E79"/>
                </a:solidFill>
                <a:cs typeface="Calibri"/>
              </a:rPr>
              <a:t>n. 142 CUP hanno inserito un valore programmato inferiore a 10 mq.</a:t>
            </a:r>
          </a:p>
        </p:txBody>
      </p:sp>
    </p:spTree>
    <p:extLst>
      <p:ext uri="{BB962C8B-B14F-4D97-AF65-F5344CB8AC3E}">
        <p14:creationId xmlns:p14="http://schemas.microsoft.com/office/powerpoint/2010/main" val="295627523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12168" y="304800"/>
            <a:ext cx="11298832" cy="44307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066">
              <a:spcBef>
                <a:spcPts val="1685"/>
              </a:spcBef>
              <a:tabLst>
                <a:tab pos="469900" algn="l"/>
                <a:tab pos="470534" algn="l"/>
              </a:tabLst>
            </a:pPr>
            <a:r>
              <a:rPr lang="it-IT" u="none" spc="-15" dirty="0"/>
              <a:t>PNRR: LIQUIDITA’ (art. 18-quinquies – DL n. 113 del 2024)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75297" y="990600"/>
            <a:ext cx="11241405" cy="3250249"/>
          </a:xfrm>
          <a:prstGeom prst="rect">
            <a:avLst/>
          </a:prstGeom>
        </p:spPr>
        <p:txBody>
          <a:bodyPr vert="horz" wrap="square" lIns="0" tIns="48895" rIns="0" bIns="0" rtlCol="0">
            <a:spAutoFit/>
          </a:bodyPr>
          <a:lstStyle/>
          <a:p>
            <a:pPr algn="just"/>
            <a:r>
              <a:rPr lang="it-IT" sz="1600" spc="-5" dirty="0">
                <a:solidFill>
                  <a:srgbClr val="1F4E79"/>
                </a:solidFill>
                <a:cs typeface="Calibri"/>
              </a:rPr>
              <a:t>1. Al fine di assicurare la liquidità di cassa necessaria per i pagamenti di competenza dei soggetti attuatori degli interventi del PNRR, fatta salva la disciplina delle anticipazioni già prevista ai sensi della normativa vigente, </a:t>
            </a:r>
            <a:r>
              <a:rPr lang="it-IT" sz="1600" b="1" spc="-5" dirty="0">
                <a:solidFill>
                  <a:srgbClr val="FF0000"/>
                </a:solidFill>
                <a:cs typeface="Calibri"/>
              </a:rPr>
              <a:t>le Amministrazioni centrali titolari delle misure provvedono al trasferimento delle occorrenti risorse finanziarie, fino al limite cumulativo del 90 per cento del costo dell'intervento a carico del PNRR, </a:t>
            </a:r>
            <a:r>
              <a:rPr lang="it-IT" sz="1600" spc="-5" dirty="0">
                <a:solidFill>
                  <a:srgbClr val="1F4E79"/>
                </a:solidFill>
                <a:cs typeface="Calibri"/>
              </a:rPr>
              <a:t>entro il termine di trenta giorni decorrenti dalla data di ricevimento delle richieste di trasferimento.</a:t>
            </a:r>
          </a:p>
          <a:p>
            <a:pPr algn="just"/>
            <a:r>
              <a:rPr lang="it-IT" sz="1600" spc="-5" dirty="0">
                <a:solidFill>
                  <a:srgbClr val="1F4E79"/>
                </a:solidFill>
                <a:cs typeface="Calibri"/>
              </a:rPr>
              <a:t>2. In sede di presentazione delle richieste di cui al comma 1, i soggetti attuatori attestano l'ammontare delle spese risultanti dagli stati di avanzamento degli interventi </a:t>
            </a:r>
            <a:r>
              <a:rPr lang="it-IT" sz="1600" u="sng" spc="-5" dirty="0">
                <a:solidFill>
                  <a:srgbClr val="1F4E79"/>
                </a:solidFill>
                <a:cs typeface="Calibri"/>
              </a:rPr>
              <a:t>e l'avvenuto espletamento dei controlli di competenza previsti dal proprio ordinamento, nonché le verifiche sul rispetto dei requisiti specifici del PNRR</a:t>
            </a:r>
            <a:r>
              <a:rPr lang="it-IT" sz="1600" spc="-5" dirty="0">
                <a:solidFill>
                  <a:srgbClr val="1F4E79"/>
                </a:solidFill>
                <a:cs typeface="Calibri"/>
              </a:rPr>
              <a:t>. La </a:t>
            </a:r>
            <a:r>
              <a:rPr lang="it-IT" sz="1600" b="1" spc="-5" dirty="0">
                <a:solidFill>
                  <a:srgbClr val="FF0000"/>
                </a:solidFill>
                <a:cs typeface="Calibri"/>
              </a:rPr>
              <a:t>documentazione giustificativa </a:t>
            </a:r>
            <a:r>
              <a:rPr lang="it-IT" sz="1600" spc="-5" dirty="0">
                <a:solidFill>
                  <a:srgbClr val="1F4E79"/>
                </a:solidFill>
                <a:cs typeface="Calibri"/>
              </a:rPr>
              <a:t>è </a:t>
            </a:r>
            <a:r>
              <a:rPr lang="it-IT" sz="1600" b="1" spc="-5" dirty="0">
                <a:solidFill>
                  <a:srgbClr val="FF0000"/>
                </a:solidFill>
                <a:cs typeface="Calibri"/>
              </a:rPr>
              <a:t>conservata agli atti</a:t>
            </a:r>
            <a:r>
              <a:rPr lang="it-IT" sz="1600" spc="-5" dirty="0">
                <a:solidFill>
                  <a:srgbClr val="1F4E79"/>
                </a:solidFill>
                <a:cs typeface="Calibri"/>
              </a:rPr>
              <a:t> dai soggetti attuatori ed è resa disponibile per essere esibita in sede di audit e controlli da parte delle autorità nazionali ed europee. Sulla base delle attestazioni di cui al primo periodo, le Amministrazioni centrali titolari delle misure provvedono ai relativi trasferimenti, riservandosi i successivi controlli sulla relativa documentazione giustificativa, al più tardi, in sede di erogazione del saldo finale dell'intervento.</a:t>
            </a:r>
          </a:p>
          <a:p>
            <a:pPr algn="just"/>
            <a:r>
              <a:rPr lang="it-IT" sz="1600" spc="-5" dirty="0">
                <a:solidFill>
                  <a:srgbClr val="1F4E79"/>
                </a:solidFill>
                <a:cs typeface="Calibri"/>
              </a:rPr>
              <a:t>3. Con decreto del Ministro dell'economia e delle finanze, da adottare entro sessanta giorni dalla data di entrata in vigore della legge di conversione del presente decreto, sono stabiliti i criteri e le modalità ai quali le Amministrazioni centrali titolari delle misure e i soggetti attuatori si attengono per gli adempimenti di cui ai commi 1 e 2.</a:t>
            </a: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8B54B43B-B1CB-10F1-0EA0-5C495E35D491}"/>
              </a:ext>
            </a:extLst>
          </p:cNvPr>
          <p:cNvSpPr txBox="1"/>
          <p:nvPr/>
        </p:nvSpPr>
        <p:spPr>
          <a:xfrm>
            <a:off x="382905" y="4724400"/>
            <a:ext cx="11201400" cy="175663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just">
              <a:lnSpc>
                <a:spcPct val="105000"/>
              </a:lnSpc>
              <a:spcAft>
                <a:spcPts val="1000"/>
              </a:spcAft>
            </a:pPr>
            <a:r>
              <a:rPr lang="it-IT" sz="2000" b="1" u="sng" spc="-5" dirty="0">
                <a:solidFill>
                  <a:srgbClr val="1F4E79"/>
                </a:solidFill>
                <a:cs typeface="Calibri"/>
              </a:rPr>
              <a:t>Decreto MEF 6 dicembre 2024</a:t>
            </a:r>
          </a:p>
          <a:p>
            <a:pPr lvl="0" algn="just">
              <a:lnSpc>
                <a:spcPct val="105000"/>
              </a:lnSpc>
              <a:spcAft>
                <a:spcPts val="1000"/>
              </a:spcAft>
            </a:pPr>
            <a:r>
              <a:rPr lang="it-IT" sz="2000" spc="-5" dirty="0">
                <a:solidFill>
                  <a:srgbClr val="1F4E79"/>
                </a:solidFill>
                <a:cs typeface="Calibri"/>
              </a:rPr>
              <a:t>Principali contenuti…e attuazione «differenziata»</a:t>
            </a:r>
          </a:p>
          <a:p>
            <a:pPr lvl="0" algn="just">
              <a:lnSpc>
                <a:spcPct val="105000"/>
              </a:lnSpc>
              <a:spcAft>
                <a:spcPts val="1000"/>
              </a:spcAft>
            </a:pPr>
            <a:r>
              <a:rPr lang="it-IT" sz="2000" spc="-5" dirty="0">
                <a:solidFill>
                  <a:srgbClr val="1F4E79"/>
                </a:solidFill>
                <a:cs typeface="Calibri"/>
              </a:rPr>
              <a:t>Circolare Ministero Istruzione 30 gennaio 2025 (prot. 876)</a:t>
            </a:r>
          </a:p>
          <a:p>
            <a:pPr lvl="0" algn="just">
              <a:lnSpc>
                <a:spcPct val="105000"/>
              </a:lnSpc>
              <a:spcAft>
                <a:spcPts val="1000"/>
              </a:spcAft>
            </a:pPr>
            <a:endParaRPr lang="it-IT" sz="2000" spc="-5" dirty="0">
              <a:solidFill>
                <a:srgbClr val="1F4E79"/>
              </a:solidFill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8844622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B95B5AC-F01B-0557-7CB3-CFB80A3159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Immagine 19">
            <a:extLst>
              <a:ext uri="{FF2B5EF4-FFF2-40B4-BE49-F238E27FC236}">
                <a16:creationId xmlns:a16="http://schemas.microsoft.com/office/drawing/2014/main" id="{5F8BD45B-F36D-C95C-D197-86AD96E1285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67535" y="4786628"/>
            <a:ext cx="2674852" cy="929721"/>
          </a:xfrm>
          <a:prstGeom prst="rect">
            <a:avLst/>
          </a:prstGeom>
        </p:spPr>
      </p:pic>
      <p:sp>
        <p:nvSpPr>
          <p:cNvPr id="5" name="Titolo 1">
            <a:extLst>
              <a:ext uri="{FF2B5EF4-FFF2-40B4-BE49-F238E27FC236}">
                <a16:creationId xmlns:a16="http://schemas.microsoft.com/office/drawing/2014/main" id="{6D469CE7-2752-6288-2AE9-039C0D5C63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6889" y="208912"/>
            <a:ext cx="10515600" cy="681135"/>
          </a:xfrm>
        </p:spPr>
        <p:txBody>
          <a:bodyPr>
            <a:no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buSzPts val="3600"/>
            </a:pPr>
            <a:r>
              <a:rPr lang="it-IT" sz="3400" u="none" dirty="0">
                <a:solidFill>
                  <a:srgbClr val="5B9BD5">
                    <a:lumMod val="50000"/>
                  </a:srgbClr>
                </a:solidFill>
                <a:latin typeface="+mn-lt"/>
                <a:ea typeface="+mn-ea"/>
                <a:cs typeface="Arial"/>
              </a:rPr>
              <a:t>PNRR: uno sguardo d’insieme</a:t>
            </a:r>
            <a:endParaRPr lang="it-IT" sz="3400" b="1" u="none" dirty="0">
              <a:solidFill>
                <a:srgbClr val="5B9BD5">
                  <a:lumMod val="50000"/>
                </a:srgbClr>
              </a:solidFill>
              <a:latin typeface="+mn-lt"/>
              <a:ea typeface="+mn-ea"/>
              <a:cs typeface="Arial"/>
            </a:endParaRPr>
          </a:p>
        </p:txBody>
      </p:sp>
      <p:pic>
        <p:nvPicPr>
          <p:cNvPr id="3" name="Immagine 2">
            <a:extLst>
              <a:ext uri="{FF2B5EF4-FFF2-40B4-BE49-F238E27FC236}">
                <a16:creationId xmlns:a16="http://schemas.microsoft.com/office/drawing/2014/main" id="{8398432B-2D5D-2CEF-A0AD-CAF6430A1E5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1000" y="1141651"/>
            <a:ext cx="11353800" cy="3352376"/>
          </a:xfrm>
          <a:prstGeom prst="rect">
            <a:avLst/>
          </a:prstGeom>
        </p:spPr>
      </p:pic>
      <p:pic>
        <p:nvPicPr>
          <p:cNvPr id="6" name="Immagine 5">
            <a:extLst>
              <a:ext uri="{FF2B5EF4-FFF2-40B4-BE49-F238E27FC236}">
                <a16:creationId xmlns:a16="http://schemas.microsoft.com/office/drawing/2014/main" id="{CB12A881-00F8-EC0E-0810-67740E5140D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992365" y="4763372"/>
            <a:ext cx="2678994" cy="906247"/>
          </a:xfrm>
          <a:prstGeom prst="rect">
            <a:avLst/>
          </a:prstGeom>
        </p:spPr>
      </p:pic>
      <p:pic>
        <p:nvPicPr>
          <p:cNvPr id="12" name="Immagine 11">
            <a:extLst>
              <a:ext uri="{FF2B5EF4-FFF2-40B4-BE49-F238E27FC236}">
                <a16:creationId xmlns:a16="http://schemas.microsoft.com/office/drawing/2014/main" id="{E3B8C76D-9A12-1407-9029-F0A141F29F85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821337" y="4777103"/>
            <a:ext cx="2674852" cy="912233"/>
          </a:xfrm>
          <a:prstGeom prst="rect">
            <a:avLst/>
          </a:prstGeom>
        </p:spPr>
      </p:pic>
      <p:sp>
        <p:nvSpPr>
          <p:cNvPr id="19" name="Rettangolo 18">
            <a:extLst>
              <a:ext uri="{FF2B5EF4-FFF2-40B4-BE49-F238E27FC236}">
                <a16:creationId xmlns:a16="http://schemas.microsoft.com/office/drawing/2014/main" id="{F3415445-118C-0AFE-080A-FF51D9C6F5A7}"/>
              </a:ext>
            </a:extLst>
          </p:cNvPr>
          <p:cNvSpPr/>
          <p:nvPr/>
        </p:nvSpPr>
        <p:spPr>
          <a:xfrm>
            <a:off x="3571650" y="3733800"/>
            <a:ext cx="757084" cy="412954"/>
          </a:xfrm>
          <a:prstGeom prst="rect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200" dirty="0"/>
              <a:t>41,4 mld</a:t>
            </a:r>
          </a:p>
        </p:txBody>
      </p:sp>
      <p:sp>
        <p:nvSpPr>
          <p:cNvPr id="21" name="Rettangolo 20">
            <a:extLst>
              <a:ext uri="{FF2B5EF4-FFF2-40B4-BE49-F238E27FC236}">
                <a16:creationId xmlns:a16="http://schemas.microsoft.com/office/drawing/2014/main" id="{23B20C7C-4C47-825D-5726-06EFB2E6609A}"/>
              </a:ext>
            </a:extLst>
          </p:cNvPr>
          <p:cNvSpPr/>
          <p:nvPr/>
        </p:nvSpPr>
        <p:spPr>
          <a:xfrm>
            <a:off x="4588144" y="3730727"/>
            <a:ext cx="757084" cy="412954"/>
          </a:xfrm>
          <a:prstGeom prst="rect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200" dirty="0"/>
              <a:t>55,5 mld</a:t>
            </a:r>
          </a:p>
        </p:txBody>
      </p:sp>
      <p:sp>
        <p:nvSpPr>
          <p:cNvPr id="23" name="Rettangolo 22">
            <a:extLst>
              <a:ext uri="{FF2B5EF4-FFF2-40B4-BE49-F238E27FC236}">
                <a16:creationId xmlns:a16="http://schemas.microsoft.com/office/drawing/2014/main" id="{AD802B0F-5C14-4D06-BE43-580F04F93865}"/>
              </a:ext>
            </a:extLst>
          </p:cNvPr>
          <p:cNvSpPr/>
          <p:nvPr/>
        </p:nvSpPr>
        <p:spPr>
          <a:xfrm>
            <a:off x="5592090" y="3730727"/>
            <a:ext cx="757084" cy="412954"/>
          </a:xfrm>
          <a:prstGeom prst="rect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200" dirty="0"/>
              <a:t>23,7 mld</a:t>
            </a:r>
          </a:p>
        </p:txBody>
      </p:sp>
      <p:sp>
        <p:nvSpPr>
          <p:cNvPr id="25" name="Rettangolo 24">
            <a:extLst>
              <a:ext uri="{FF2B5EF4-FFF2-40B4-BE49-F238E27FC236}">
                <a16:creationId xmlns:a16="http://schemas.microsoft.com/office/drawing/2014/main" id="{D8C1C01E-E03D-231E-B132-8992ADBF5496}"/>
              </a:ext>
            </a:extLst>
          </p:cNvPr>
          <p:cNvSpPr/>
          <p:nvPr/>
        </p:nvSpPr>
        <p:spPr>
          <a:xfrm>
            <a:off x="6596036" y="3730727"/>
            <a:ext cx="757084" cy="412954"/>
          </a:xfrm>
          <a:prstGeom prst="rect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200" dirty="0"/>
              <a:t>30,1 mld</a:t>
            </a:r>
          </a:p>
        </p:txBody>
      </p:sp>
      <p:sp>
        <p:nvSpPr>
          <p:cNvPr id="26" name="Rettangolo 25">
            <a:extLst>
              <a:ext uri="{FF2B5EF4-FFF2-40B4-BE49-F238E27FC236}">
                <a16:creationId xmlns:a16="http://schemas.microsoft.com/office/drawing/2014/main" id="{C3F55377-396D-35B8-CB42-D5D3D80CB7FB}"/>
              </a:ext>
            </a:extLst>
          </p:cNvPr>
          <p:cNvSpPr/>
          <p:nvPr/>
        </p:nvSpPr>
        <p:spPr>
          <a:xfrm>
            <a:off x="7603160" y="3730727"/>
            <a:ext cx="757084" cy="412954"/>
          </a:xfrm>
          <a:prstGeom prst="rect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200" dirty="0"/>
              <a:t>16,9 mld</a:t>
            </a:r>
          </a:p>
        </p:txBody>
      </p:sp>
      <p:sp>
        <p:nvSpPr>
          <p:cNvPr id="27" name="Rettangolo 26">
            <a:extLst>
              <a:ext uri="{FF2B5EF4-FFF2-40B4-BE49-F238E27FC236}">
                <a16:creationId xmlns:a16="http://schemas.microsoft.com/office/drawing/2014/main" id="{BB794D71-DE26-5055-F93A-20F455484FD5}"/>
              </a:ext>
            </a:extLst>
          </p:cNvPr>
          <p:cNvSpPr/>
          <p:nvPr/>
        </p:nvSpPr>
        <p:spPr>
          <a:xfrm>
            <a:off x="8610284" y="3730727"/>
            <a:ext cx="757084" cy="412954"/>
          </a:xfrm>
          <a:prstGeom prst="rect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200" dirty="0"/>
              <a:t>15,6 mld</a:t>
            </a:r>
          </a:p>
        </p:txBody>
      </p:sp>
      <p:sp>
        <p:nvSpPr>
          <p:cNvPr id="28" name="Rettangolo 27">
            <a:extLst>
              <a:ext uri="{FF2B5EF4-FFF2-40B4-BE49-F238E27FC236}">
                <a16:creationId xmlns:a16="http://schemas.microsoft.com/office/drawing/2014/main" id="{8B3196A9-50F7-5FA3-F25B-133B15CB83BB}"/>
              </a:ext>
            </a:extLst>
          </p:cNvPr>
          <p:cNvSpPr/>
          <p:nvPr/>
        </p:nvSpPr>
        <p:spPr>
          <a:xfrm>
            <a:off x="9617408" y="3730727"/>
            <a:ext cx="757084" cy="412954"/>
          </a:xfrm>
          <a:prstGeom prst="rect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200" dirty="0"/>
              <a:t>11,2 mld</a:t>
            </a:r>
          </a:p>
        </p:txBody>
      </p:sp>
      <p:sp>
        <p:nvSpPr>
          <p:cNvPr id="29" name="Rettangolo 28">
            <a:extLst>
              <a:ext uri="{FF2B5EF4-FFF2-40B4-BE49-F238E27FC236}">
                <a16:creationId xmlns:a16="http://schemas.microsoft.com/office/drawing/2014/main" id="{95883944-FB0D-BA71-C27B-6595F5D67856}"/>
              </a:ext>
            </a:extLst>
          </p:cNvPr>
          <p:cNvSpPr/>
          <p:nvPr/>
        </p:nvSpPr>
        <p:spPr>
          <a:xfrm>
            <a:off x="10571607" y="3750533"/>
            <a:ext cx="757084" cy="412954"/>
          </a:xfrm>
          <a:prstGeom prst="rect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200" dirty="0"/>
              <a:t>0,3 mld</a:t>
            </a:r>
          </a:p>
        </p:txBody>
      </p:sp>
    </p:spTree>
    <p:extLst>
      <p:ext uri="{BB962C8B-B14F-4D97-AF65-F5344CB8AC3E}">
        <p14:creationId xmlns:p14="http://schemas.microsoft.com/office/powerpoint/2010/main" val="10769915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B95B5AC-F01B-0557-7CB3-CFB80A3159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magine 7">
            <a:extLst>
              <a:ext uri="{FF2B5EF4-FFF2-40B4-BE49-F238E27FC236}">
                <a16:creationId xmlns:a16="http://schemas.microsoft.com/office/drawing/2014/main" id="{FE63BD26-A1F4-639A-2381-3D25087135E6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25409" t="65991" r="2692" b="8539"/>
          <a:stretch/>
        </p:blipFill>
        <p:spPr>
          <a:xfrm>
            <a:off x="2784980" y="1114360"/>
            <a:ext cx="8153400" cy="838200"/>
          </a:xfrm>
          <a:prstGeom prst="rect">
            <a:avLst/>
          </a:prstGeom>
        </p:spPr>
      </p:pic>
      <p:sp>
        <p:nvSpPr>
          <p:cNvPr id="11" name="Rettangolo 10">
            <a:extLst>
              <a:ext uri="{FF2B5EF4-FFF2-40B4-BE49-F238E27FC236}">
                <a16:creationId xmlns:a16="http://schemas.microsoft.com/office/drawing/2014/main" id="{B0C7D257-7798-F39F-84E5-407EFF8DA589}"/>
              </a:ext>
            </a:extLst>
          </p:cNvPr>
          <p:cNvSpPr/>
          <p:nvPr/>
        </p:nvSpPr>
        <p:spPr>
          <a:xfrm>
            <a:off x="3124200" y="1447800"/>
            <a:ext cx="757084" cy="412954"/>
          </a:xfrm>
          <a:prstGeom prst="rect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200" dirty="0"/>
              <a:t>41,4 mld</a:t>
            </a:r>
          </a:p>
        </p:txBody>
      </p:sp>
      <p:sp>
        <p:nvSpPr>
          <p:cNvPr id="13" name="Rettangolo 12">
            <a:extLst>
              <a:ext uri="{FF2B5EF4-FFF2-40B4-BE49-F238E27FC236}">
                <a16:creationId xmlns:a16="http://schemas.microsoft.com/office/drawing/2014/main" id="{471C1B3B-3759-D716-B1BC-EFD43C5763FB}"/>
              </a:ext>
            </a:extLst>
          </p:cNvPr>
          <p:cNvSpPr/>
          <p:nvPr/>
        </p:nvSpPr>
        <p:spPr>
          <a:xfrm>
            <a:off x="4220504" y="1447800"/>
            <a:ext cx="757084" cy="412954"/>
          </a:xfrm>
          <a:prstGeom prst="rect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200" dirty="0"/>
              <a:t>55,5 mld</a:t>
            </a:r>
          </a:p>
        </p:txBody>
      </p:sp>
      <p:sp>
        <p:nvSpPr>
          <p:cNvPr id="14" name="Rettangolo 13">
            <a:extLst>
              <a:ext uri="{FF2B5EF4-FFF2-40B4-BE49-F238E27FC236}">
                <a16:creationId xmlns:a16="http://schemas.microsoft.com/office/drawing/2014/main" id="{BB84C9AC-D0DB-B9FC-2E63-81ABE7732853}"/>
              </a:ext>
            </a:extLst>
          </p:cNvPr>
          <p:cNvSpPr/>
          <p:nvPr/>
        </p:nvSpPr>
        <p:spPr>
          <a:xfrm>
            <a:off x="5316808" y="1447800"/>
            <a:ext cx="757084" cy="412954"/>
          </a:xfrm>
          <a:prstGeom prst="rect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200" dirty="0"/>
              <a:t>23,7 mld</a:t>
            </a:r>
          </a:p>
        </p:txBody>
      </p:sp>
      <p:sp>
        <p:nvSpPr>
          <p:cNvPr id="15" name="Rettangolo 14">
            <a:extLst>
              <a:ext uri="{FF2B5EF4-FFF2-40B4-BE49-F238E27FC236}">
                <a16:creationId xmlns:a16="http://schemas.microsoft.com/office/drawing/2014/main" id="{1A35AD3B-9E24-5028-1AF7-ADC1FB4103E0}"/>
              </a:ext>
            </a:extLst>
          </p:cNvPr>
          <p:cNvSpPr/>
          <p:nvPr/>
        </p:nvSpPr>
        <p:spPr>
          <a:xfrm>
            <a:off x="6457330" y="1447800"/>
            <a:ext cx="757084" cy="412954"/>
          </a:xfrm>
          <a:prstGeom prst="rect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200" dirty="0"/>
              <a:t>30,1 mld</a:t>
            </a:r>
          </a:p>
        </p:txBody>
      </p:sp>
      <p:sp>
        <p:nvSpPr>
          <p:cNvPr id="16" name="Rettangolo 15">
            <a:extLst>
              <a:ext uri="{FF2B5EF4-FFF2-40B4-BE49-F238E27FC236}">
                <a16:creationId xmlns:a16="http://schemas.microsoft.com/office/drawing/2014/main" id="{1B267113-6F07-ABC7-8696-61CCC88D7C6C}"/>
              </a:ext>
            </a:extLst>
          </p:cNvPr>
          <p:cNvSpPr/>
          <p:nvPr/>
        </p:nvSpPr>
        <p:spPr>
          <a:xfrm>
            <a:off x="7557333" y="1447800"/>
            <a:ext cx="757084" cy="412954"/>
          </a:xfrm>
          <a:prstGeom prst="rect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200" dirty="0"/>
              <a:t>16,9 mld</a:t>
            </a:r>
          </a:p>
        </p:txBody>
      </p:sp>
      <p:sp>
        <p:nvSpPr>
          <p:cNvPr id="17" name="Rettangolo 16">
            <a:extLst>
              <a:ext uri="{FF2B5EF4-FFF2-40B4-BE49-F238E27FC236}">
                <a16:creationId xmlns:a16="http://schemas.microsoft.com/office/drawing/2014/main" id="{A5C92391-FC35-58FD-DD83-4C191AEF719F}"/>
              </a:ext>
            </a:extLst>
          </p:cNvPr>
          <p:cNvSpPr/>
          <p:nvPr/>
        </p:nvSpPr>
        <p:spPr>
          <a:xfrm>
            <a:off x="8763000" y="1447800"/>
            <a:ext cx="757084" cy="412954"/>
          </a:xfrm>
          <a:prstGeom prst="rect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200" dirty="0"/>
              <a:t>15,6 mld</a:t>
            </a:r>
          </a:p>
        </p:txBody>
      </p:sp>
      <p:sp>
        <p:nvSpPr>
          <p:cNvPr id="18" name="Rettangolo 17">
            <a:extLst>
              <a:ext uri="{FF2B5EF4-FFF2-40B4-BE49-F238E27FC236}">
                <a16:creationId xmlns:a16="http://schemas.microsoft.com/office/drawing/2014/main" id="{9B2DF3FB-5ED4-41B4-583C-4068ED7E5711}"/>
              </a:ext>
            </a:extLst>
          </p:cNvPr>
          <p:cNvSpPr/>
          <p:nvPr/>
        </p:nvSpPr>
        <p:spPr>
          <a:xfrm>
            <a:off x="9850690" y="1447800"/>
            <a:ext cx="757084" cy="412954"/>
          </a:xfrm>
          <a:prstGeom prst="rect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200" dirty="0"/>
              <a:t>11,2 mld</a:t>
            </a:r>
          </a:p>
        </p:txBody>
      </p:sp>
      <p:sp>
        <p:nvSpPr>
          <p:cNvPr id="5" name="Titolo 1">
            <a:extLst>
              <a:ext uri="{FF2B5EF4-FFF2-40B4-BE49-F238E27FC236}">
                <a16:creationId xmlns:a16="http://schemas.microsoft.com/office/drawing/2014/main" id="{6D469CE7-2752-6288-2AE9-039C0D5C63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6889" y="208912"/>
            <a:ext cx="10515600" cy="681135"/>
          </a:xfrm>
        </p:spPr>
        <p:txBody>
          <a:bodyPr>
            <a:no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buSzPts val="3600"/>
            </a:pPr>
            <a:r>
              <a:rPr lang="it-IT" sz="3400" u="none" dirty="0">
                <a:solidFill>
                  <a:srgbClr val="5B9BD5">
                    <a:lumMod val="50000"/>
                  </a:srgbClr>
                </a:solidFill>
                <a:latin typeface="+mn-lt"/>
                <a:ea typeface="+mn-ea"/>
                <a:cs typeface="Arial"/>
              </a:rPr>
              <a:t>PNRR EELL: uno sguardo d’insieme</a:t>
            </a:r>
            <a:endParaRPr lang="it-IT" sz="3400" b="1" u="none" dirty="0">
              <a:solidFill>
                <a:srgbClr val="5B9BD5">
                  <a:lumMod val="50000"/>
                </a:srgbClr>
              </a:solidFill>
              <a:latin typeface="+mn-lt"/>
              <a:ea typeface="+mn-ea"/>
              <a:cs typeface="Arial"/>
            </a:endParaRPr>
          </a:p>
        </p:txBody>
      </p:sp>
      <p:sp>
        <p:nvSpPr>
          <p:cNvPr id="2" name="Rettangolo 1">
            <a:extLst>
              <a:ext uri="{FF2B5EF4-FFF2-40B4-BE49-F238E27FC236}">
                <a16:creationId xmlns:a16="http://schemas.microsoft.com/office/drawing/2014/main" id="{67231296-7BA6-C8A9-6191-C85FAE6B9217}"/>
              </a:ext>
            </a:extLst>
          </p:cNvPr>
          <p:cNvSpPr/>
          <p:nvPr/>
        </p:nvSpPr>
        <p:spPr>
          <a:xfrm>
            <a:off x="3124200" y="2194194"/>
            <a:ext cx="757084" cy="412954"/>
          </a:xfrm>
          <a:prstGeom prst="rect">
            <a:avLst/>
          </a:prstGeom>
          <a:solidFill>
            <a:schemeClr val="accent3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200" dirty="0">
                <a:solidFill>
                  <a:schemeClr val="tx1"/>
                </a:solidFill>
              </a:rPr>
              <a:t>3,26 mld</a:t>
            </a:r>
          </a:p>
        </p:txBody>
      </p:sp>
      <p:sp>
        <p:nvSpPr>
          <p:cNvPr id="3" name="Rettangolo 2">
            <a:extLst>
              <a:ext uri="{FF2B5EF4-FFF2-40B4-BE49-F238E27FC236}">
                <a16:creationId xmlns:a16="http://schemas.microsoft.com/office/drawing/2014/main" id="{58A1B3B0-6126-BBFF-96E1-980BAD8581BF}"/>
              </a:ext>
            </a:extLst>
          </p:cNvPr>
          <p:cNvSpPr/>
          <p:nvPr/>
        </p:nvSpPr>
        <p:spPr>
          <a:xfrm>
            <a:off x="496888" y="2194194"/>
            <a:ext cx="2398711" cy="412954"/>
          </a:xfrm>
          <a:prstGeom prst="rect">
            <a:avLst/>
          </a:prstGeom>
          <a:solidFill>
            <a:schemeClr val="accent3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200" dirty="0">
                <a:solidFill>
                  <a:schemeClr val="tx1"/>
                </a:solidFill>
              </a:rPr>
              <a:t>Risorse assegnate ad EELL</a:t>
            </a:r>
          </a:p>
        </p:txBody>
      </p:sp>
      <p:sp>
        <p:nvSpPr>
          <p:cNvPr id="4" name="Rettangolo 3">
            <a:extLst>
              <a:ext uri="{FF2B5EF4-FFF2-40B4-BE49-F238E27FC236}">
                <a16:creationId xmlns:a16="http://schemas.microsoft.com/office/drawing/2014/main" id="{6724EA7E-E899-1514-1648-E1362EB5EE45}"/>
              </a:ext>
            </a:extLst>
          </p:cNvPr>
          <p:cNvSpPr/>
          <p:nvPr/>
        </p:nvSpPr>
        <p:spPr>
          <a:xfrm>
            <a:off x="4220504" y="2194194"/>
            <a:ext cx="757084" cy="412954"/>
          </a:xfrm>
          <a:prstGeom prst="rect">
            <a:avLst/>
          </a:prstGeom>
          <a:solidFill>
            <a:schemeClr val="accent3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200" dirty="0">
                <a:solidFill>
                  <a:schemeClr val="tx1"/>
                </a:solidFill>
              </a:rPr>
              <a:t>9,16 mld</a:t>
            </a:r>
          </a:p>
        </p:txBody>
      </p:sp>
      <p:sp>
        <p:nvSpPr>
          <p:cNvPr id="6" name="Rettangolo 5">
            <a:extLst>
              <a:ext uri="{FF2B5EF4-FFF2-40B4-BE49-F238E27FC236}">
                <a16:creationId xmlns:a16="http://schemas.microsoft.com/office/drawing/2014/main" id="{350F7799-B1F3-7DE8-01CF-F4E4A036900D}"/>
              </a:ext>
            </a:extLst>
          </p:cNvPr>
          <p:cNvSpPr/>
          <p:nvPr/>
        </p:nvSpPr>
        <p:spPr>
          <a:xfrm>
            <a:off x="6400800" y="2212337"/>
            <a:ext cx="846271" cy="412954"/>
          </a:xfrm>
          <a:prstGeom prst="rect">
            <a:avLst/>
          </a:prstGeom>
          <a:solidFill>
            <a:schemeClr val="accent3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200" dirty="0">
                <a:solidFill>
                  <a:schemeClr val="tx1"/>
                </a:solidFill>
              </a:rPr>
              <a:t>10,11 mld</a:t>
            </a:r>
          </a:p>
        </p:txBody>
      </p:sp>
      <p:sp>
        <p:nvSpPr>
          <p:cNvPr id="7" name="Rettangolo 6">
            <a:extLst>
              <a:ext uri="{FF2B5EF4-FFF2-40B4-BE49-F238E27FC236}">
                <a16:creationId xmlns:a16="http://schemas.microsoft.com/office/drawing/2014/main" id="{57B708FF-0AA4-F48B-8FCF-311CE5E33473}"/>
              </a:ext>
            </a:extLst>
          </p:cNvPr>
          <p:cNvSpPr/>
          <p:nvPr/>
        </p:nvSpPr>
        <p:spPr>
          <a:xfrm>
            <a:off x="7557333" y="2214522"/>
            <a:ext cx="925456" cy="412954"/>
          </a:xfrm>
          <a:prstGeom prst="rect">
            <a:avLst/>
          </a:prstGeom>
          <a:solidFill>
            <a:schemeClr val="accent3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200" dirty="0">
                <a:solidFill>
                  <a:schemeClr val="tx1"/>
                </a:solidFill>
              </a:rPr>
              <a:t>10,76 mld</a:t>
            </a:r>
          </a:p>
        </p:txBody>
      </p:sp>
      <p:sp>
        <p:nvSpPr>
          <p:cNvPr id="9" name="Rettangolo 8">
            <a:extLst>
              <a:ext uri="{FF2B5EF4-FFF2-40B4-BE49-F238E27FC236}">
                <a16:creationId xmlns:a16="http://schemas.microsoft.com/office/drawing/2014/main" id="{0D200ACB-BCFE-15BD-C0B2-F54B30CC2BDF}"/>
              </a:ext>
            </a:extLst>
          </p:cNvPr>
          <p:cNvSpPr/>
          <p:nvPr/>
        </p:nvSpPr>
        <p:spPr>
          <a:xfrm>
            <a:off x="3124200" y="2866925"/>
            <a:ext cx="757084" cy="412954"/>
          </a:xfrm>
          <a:prstGeom prst="rect">
            <a:avLst/>
          </a:prstGeom>
          <a:solidFill>
            <a:schemeClr val="accent3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200" dirty="0">
                <a:solidFill>
                  <a:schemeClr val="tx1"/>
                </a:solidFill>
              </a:rPr>
              <a:t>0,02 mld</a:t>
            </a:r>
          </a:p>
        </p:txBody>
      </p:sp>
      <p:sp>
        <p:nvSpPr>
          <p:cNvPr id="10" name="Rettangolo 9">
            <a:extLst>
              <a:ext uri="{FF2B5EF4-FFF2-40B4-BE49-F238E27FC236}">
                <a16:creationId xmlns:a16="http://schemas.microsoft.com/office/drawing/2014/main" id="{7F5A78E3-03C5-01FA-BC18-CE73A1135600}"/>
              </a:ext>
            </a:extLst>
          </p:cNvPr>
          <p:cNvSpPr/>
          <p:nvPr/>
        </p:nvSpPr>
        <p:spPr>
          <a:xfrm>
            <a:off x="4220504" y="2885070"/>
            <a:ext cx="757084" cy="412954"/>
          </a:xfrm>
          <a:prstGeom prst="rect">
            <a:avLst/>
          </a:prstGeom>
          <a:solidFill>
            <a:schemeClr val="accent3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200" dirty="0">
                <a:solidFill>
                  <a:schemeClr val="tx1"/>
                </a:solidFill>
              </a:rPr>
              <a:t>0,76 mld</a:t>
            </a:r>
          </a:p>
        </p:txBody>
      </p:sp>
      <p:sp>
        <p:nvSpPr>
          <p:cNvPr id="12" name="Rettangolo 11">
            <a:extLst>
              <a:ext uri="{FF2B5EF4-FFF2-40B4-BE49-F238E27FC236}">
                <a16:creationId xmlns:a16="http://schemas.microsoft.com/office/drawing/2014/main" id="{D7CBEE88-17E3-55F1-988B-0F6855B982BA}"/>
              </a:ext>
            </a:extLst>
          </p:cNvPr>
          <p:cNvSpPr/>
          <p:nvPr/>
        </p:nvSpPr>
        <p:spPr>
          <a:xfrm>
            <a:off x="6400800" y="2895958"/>
            <a:ext cx="846271" cy="412954"/>
          </a:xfrm>
          <a:prstGeom prst="rect">
            <a:avLst/>
          </a:prstGeom>
          <a:solidFill>
            <a:schemeClr val="accent3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200" dirty="0">
                <a:solidFill>
                  <a:schemeClr val="tx1"/>
                </a:solidFill>
              </a:rPr>
              <a:t>0,53 mld</a:t>
            </a:r>
          </a:p>
        </p:txBody>
      </p:sp>
      <p:sp>
        <p:nvSpPr>
          <p:cNvPr id="19" name="Rettangolo 18">
            <a:extLst>
              <a:ext uri="{FF2B5EF4-FFF2-40B4-BE49-F238E27FC236}">
                <a16:creationId xmlns:a16="http://schemas.microsoft.com/office/drawing/2014/main" id="{D783B222-1988-CB62-5CF6-84777980EDE9}"/>
              </a:ext>
            </a:extLst>
          </p:cNvPr>
          <p:cNvSpPr/>
          <p:nvPr/>
        </p:nvSpPr>
        <p:spPr>
          <a:xfrm>
            <a:off x="7557333" y="2917729"/>
            <a:ext cx="925456" cy="412954"/>
          </a:xfrm>
          <a:prstGeom prst="rect">
            <a:avLst/>
          </a:prstGeom>
          <a:solidFill>
            <a:schemeClr val="accent3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200" dirty="0">
                <a:solidFill>
                  <a:schemeClr val="tx1"/>
                </a:solidFill>
              </a:rPr>
              <a:t>0,85 mld</a:t>
            </a:r>
          </a:p>
        </p:txBody>
      </p:sp>
      <p:sp>
        <p:nvSpPr>
          <p:cNvPr id="21" name="Rettangolo 20">
            <a:extLst>
              <a:ext uri="{FF2B5EF4-FFF2-40B4-BE49-F238E27FC236}">
                <a16:creationId xmlns:a16="http://schemas.microsoft.com/office/drawing/2014/main" id="{D21534ED-2B19-F0FC-FEF9-60699B453A8B}"/>
              </a:ext>
            </a:extLst>
          </p:cNvPr>
          <p:cNvSpPr/>
          <p:nvPr/>
        </p:nvSpPr>
        <p:spPr>
          <a:xfrm>
            <a:off x="496888" y="2917729"/>
            <a:ext cx="2398711" cy="412954"/>
          </a:xfrm>
          <a:prstGeom prst="rect">
            <a:avLst/>
          </a:prstGeom>
          <a:solidFill>
            <a:schemeClr val="accent3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200" dirty="0">
                <a:solidFill>
                  <a:schemeClr val="tx1"/>
                </a:solidFill>
              </a:rPr>
              <a:t>FOI EELL</a:t>
            </a:r>
          </a:p>
        </p:txBody>
      </p:sp>
      <p:sp>
        <p:nvSpPr>
          <p:cNvPr id="23" name="Rettangolo 22">
            <a:extLst>
              <a:ext uri="{FF2B5EF4-FFF2-40B4-BE49-F238E27FC236}">
                <a16:creationId xmlns:a16="http://schemas.microsoft.com/office/drawing/2014/main" id="{4520FA39-F24C-F60B-B50D-A4253276BC82}"/>
              </a:ext>
            </a:extLst>
          </p:cNvPr>
          <p:cNvSpPr/>
          <p:nvPr/>
        </p:nvSpPr>
        <p:spPr>
          <a:xfrm>
            <a:off x="10752272" y="2176873"/>
            <a:ext cx="911543" cy="412954"/>
          </a:xfrm>
          <a:prstGeom prst="rect">
            <a:avLst/>
          </a:prstGeom>
          <a:solidFill>
            <a:schemeClr val="accent3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200" b="1" dirty="0">
                <a:solidFill>
                  <a:schemeClr val="tx1"/>
                </a:solidFill>
              </a:rPr>
              <a:t>33,29 mld</a:t>
            </a:r>
          </a:p>
        </p:txBody>
      </p:sp>
      <p:sp>
        <p:nvSpPr>
          <p:cNvPr id="25" name="Rettangolo 24">
            <a:extLst>
              <a:ext uri="{FF2B5EF4-FFF2-40B4-BE49-F238E27FC236}">
                <a16:creationId xmlns:a16="http://schemas.microsoft.com/office/drawing/2014/main" id="{A0E5B599-DC28-5884-78FD-CD25D9B6A9B3}"/>
              </a:ext>
            </a:extLst>
          </p:cNvPr>
          <p:cNvSpPr/>
          <p:nvPr/>
        </p:nvSpPr>
        <p:spPr>
          <a:xfrm>
            <a:off x="10763384" y="2856041"/>
            <a:ext cx="911543" cy="412954"/>
          </a:xfrm>
          <a:prstGeom prst="rect">
            <a:avLst/>
          </a:prstGeom>
          <a:solidFill>
            <a:schemeClr val="accent3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200" b="1" dirty="0">
                <a:solidFill>
                  <a:schemeClr val="tx1"/>
                </a:solidFill>
              </a:rPr>
              <a:t>2,16 mld</a:t>
            </a:r>
          </a:p>
        </p:txBody>
      </p:sp>
      <p:sp>
        <p:nvSpPr>
          <p:cNvPr id="26" name="Rettangolo 25">
            <a:extLst>
              <a:ext uri="{FF2B5EF4-FFF2-40B4-BE49-F238E27FC236}">
                <a16:creationId xmlns:a16="http://schemas.microsoft.com/office/drawing/2014/main" id="{FF143406-9460-29D4-E2E3-D394075B3226}"/>
              </a:ext>
            </a:extLst>
          </p:cNvPr>
          <p:cNvSpPr/>
          <p:nvPr/>
        </p:nvSpPr>
        <p:spPr>
          <a:xfrm>
            <a:off x="304800" y="1952560"/>
            <a:ext cx="11506200" cy="170504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27" name="Rettangolo 26">
            <a:extLst>
              <a:ext uri="{FF2B5EF4-FFF2-40B4-BE49-F238E27FC236}">
                <a16:creationId xmlns:a16="http://schemas.microsoft.com/office/drawing/2014/main" id="{53DC04A9-761E-6BD2-7976-AB3E4B7F9B37}"/>
              </a:ext>
            </a:extLst>
          </p:cNvPr>
          <p:cNvSpPr/>
          <p:nvPr/>
        </p:nvSpPr>
        <p:spPr>
          <a:xfrm>
            <a:off x="3124200" y="3917376"/>
            <a:ext cx="3124200" cy="730823"/>
          </a:xfrm>
          <a:prstGeom prst="rect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200" b="1" dirty="0"/>
              <a:t>Risorse complessive mobilitate</a:t>
            </a:r>
          </a:p>
        </p:txBody>
      </p:sp>
      <p:sp>
        <p:nvSpPr>
          <p:cNvPr id="28" name="Rettangolo 27">
            <a:extLst>
              <a:ext uri="{FF2B5EF4-FFF2-40B4-BE49-F238E27FC236}">
                <a16:creationId xmlns:a16="http://schemas.microsoft.com/office/drawing/2014/main" id="{B08FD36C-E0B8-8901-B011-E0BE900A8B1E}"/>
              </a:ext>
            </a:extLst>
          </p:cNvPr>
          <p:cNvSpPr/>
          <p:nvPr/>
        </p:nvSpPr>
        <p:spPr>
          <a:xfrm>
            <a:off x="6553199" y="3911801"/>
            <a:ext cx="2057401" cy="730822"/>
          </a:xfrm>
          <a:prstGeom prst="rect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200" b="1" dirty="0"/>
              <a:t>39,47 mld </a:t>
            </a:r>
          </a:p>
          <a:p>
            <a:pPr algn="ctr"/>
            <a:r>
              <a:rPr lang="it-IT" sz="1200" b="1" dirty="0"/>
              <a:t>(cofinanziamenti 4,02 mld)</a:t>
            </a:r>
          </a:p>
        </p:txBody>
      </p:sp>
      <p:sp>
        <p:nvSpPr>
          <p:cNvPr id="20" name="Rettangolo 19">
            <a:extLst>
              <a:ext uri="{FF2B5EF4-FFF2-40B4-BE49-F238E27FC236}">
                <a16:creationId xmlns:a16="http://schemas.microsoft.com/office/drawing/2014/main" id="{793146BA-9E07-8FE4-629B-D03940581354}"/>
              </a:ext>
            </a:extLst>
          </p:cNvPr>
          <p:cNvSpPr/>
          <p:nvPr/>
        </p:nvSpPr>
        <p:spPr>
          <a:xfrm>
            <a:off x="496888" y="5029200"/>
            <a:ext cx="2398711" cy="41295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200" dirty="0">
                <a:solidFill>
                  <a:schemeClr val="tx1"/>
                </a:solidFill>
              </a:rPr>
              <a:t>Enti coinvolti</a:t>
            </a:r>
          </a:p>
        </p:txBody>
      </p:sp>
      <p:sp>
        <p:nvSpPr>
          <p:cNvPr id="22" name="Rettangolo 21">
            <a:extLst>
              <a:ext uri="{FF2B5EF4-FFF2-40B4-BE49-F238E27FC236}">
                <a16:creationId xmlns:a16="http://schemas.microsoft.com/office/drawing/2014/main" id="{88DA3B50-7BE9-F2CD-FB7B-2591ACB41EB4}"/>
              </a:ext>
            </a:extLst>
          </p:cNvPr>
          <p:cNvSpPr/>
          <p:nvPr/>
        </p:nvSpPr>
        <p:spPr>
          <a:xfrm>
            <a:off x="496888" y="5638800"/>
            <a:ext cx="2398711" cy="41295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200" dirty="0">
                <a:solidFill>
                  <a:schemeClr val="tx1"/>
                </a:solidFill>
              </a:rPr>
              <a:t>Progetti</a:t>
            </a:r>
          </a:p>
        </p:txBody>
      </p:sp>
      <p:sp>
        <p:nvSpPr>
          <p:cNvPr id="24" name="Rettangolo 23">
            <a:extLst>
              <a:ext uri="{FF2B5EF4-FFF2-40B4-BE49-F238E27FC236}">
                <a16:creationId xmlns:a16="http://schemas.microsoft.com/office/drawing/2014/main" id="{CBB13537-91F6-84C5-BB3B-415F376ED181}"/>
              </a:ext>
            </a:extLst>
          </p:cNvPr>
          <p:cNvSpPr/>
          <p:nvPr/>
        </p:nvSpPr>
        <p:spPr>
          <a:xfrm>
            <a:off x="3124200" y="5043948"/>
            <a:ext cx="757084" cy="41295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200" dirty="0">
                <a:solidFill>
                  <a:schemeClr val="tx1"/>
                </a:solidFill>
              </a:rPr>
              <a:t>8.002</a:t>
            </a:r>
          </a:p>
        </p:txBody>
      </p:sp>
      <p:sp>
        <p:nvSpPr>
          <p:cNvPr id="29" name="Rettangolo 28">
            <a:extLst>
              <a:ext uri="{FF2B5EF4-FFF2-40B4-BE49-F238E27FC236}">
                <a16:creationId xmlns:a16="http://schemas.microsoft.com/office/drawing/2014/main" id="{4B2D757D-FCBC-1F19-C7AF-1F731F70F51A}"/>
              </a:ext>
            </a:extLst>
          </p:cNvPr>
          <p:cNvSpPr/>
          <p:nvPr/>
        </p:nvSpPr>
        <p:spPr>
          <a:xfrm>
            <a:off x="4109885" y="5043948"/>
            <a:ext cx="757084" cy="41295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200" dirty="0">
                <a:solidFill>
                  <a:schemeClr val="tx1"/>
                </a:solidFill>
              </a:rPr>
              <a:t>1.417</a:t>
            </a:r>
          </a:p>
        </p:txBody>
      </p:sp>
      <p:sp>
        <p:nvSpPr>
          <p:cNvPr id="30" name="Rettangolo 29">
            <a:extLst>
              <a:ext uri="{FF2B5EF4-FFF2-40B4-BE49-F238E27FC236}">
                <a16:creationId xmlns:a16="http://schemas.microsoft.com/office/drawing/2014/main" id="{AA14CFCA-71D4-6B40-F129-25246AA464E8}"/>
              </a:ext>
            </a:extLst>
          </p:cNvPr>
          <p:cNvSpPr/>
          <p:nvPr/>
        </p:nvSpPr>
        <p:spPr>
          <a:xfrm>
            <a:off x="6483138" y="5043948"/>
            <a:ext cx="757084" cy="41295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200" dirty="0">
                <a:solidFill>
                  <a:schemeClr val="tx1"/>
                </a:solidFill>
              </a:rPr>
              <a:t>3.495</a:t>
            </a:r>
          </a:p>
        </p:txBody>
      </p:sp>
      <p:sp>
        <p:nvSpPr>
          <p:cNvPr id="31" name="Rettangolo 30">
            <a:extLst>
              <a:ext uri="{FF2B5EF4-FFF2-40B4-BE49-F238E27FC236}">
                <a16:creationId xmlns:a16="http://schemas.microsoft.com/office/drawing/2014/main" id="{8DDBF00B-5540-39C0-78B2-2023F9A03F0F}"/>
              </a:ext>
            </a:extLst>
          </p:cNvPr>
          <p:cNvSpPr/>
          <p:nvPr/>
        </p:nvSpPr>
        <p:spPr>
          <a:xfrm>
            <a:off x="7544499" y="5043948"/>
            <a:ext cx="757084" cy="41295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200" dirty="0">
                <a:solidFill>
                  <a:schemeClr val="tx1"/>
                </a:solidFill>
              </a:rPr>
              <a:t>2.503</a:t>
            </a:r>
          </a:p>
        </p:txBody>
      </p:sp>
      <p:sp>
        <p:nvSpPr>
          <p:cNvPr id="32" name="Rettangolo 31">
            <a:extLst>
              <a:ext uri="{FF2B5EF4-FFF2-40B4-BE49-F238E27FC236}">
                <a16:creationId xmlns:a16="http://schemas.microsoft.com/office/drawing/2014/main" id="{342B6A70-6324-4423-245D-3AB17AE56C46}"/>
              </a:ext>
            </a:extLst>
          </p:cNvPr>
          <p:cNvSpPr/>
          <p:nvPr/>
        </p:nvSpPr>
        <p:spPr>
          <a:xfrm>
            <a:off x="10906731" y="5029200"/>
            <a:ext cx="757084" cy="41295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200" dirty="0">
                <a:solidFill>
                  <a:schemeClr val="tx1"/>
                </a:solidFill>
              </a:rPr>
              <a:t>8.133</a:t>
            </a:r>
          </a:p>
        </p:txBody>
      </p:sp>
      <p:sp>
        <p:nvSpPr>
          <p:cNvPr id="33" name="Rettangolo 32">
            <a:extLst>
              <a:ext uri="{FF2B5EF4-FFF2-40B4-BE49-F238E27FC236}">
                <a16:creationId xmlns:a16="http://schemas.microsoft.com/office/drawing/2014/main" id="{3E7E4C6F-94A9-89F8-5085-5B2705BEE362}"/>
              </a:ext>
            </a:extLst>
          </p:cNvPr>
          <p:cNvSpPr/>
          <p:nvPr/>
        </p:nvSpPr>
        <p:spPr>
          <a:xfrm>
            <a:off x="3122275" y="5646174"/>
            <a:ext cx="757084" cy="41295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200" dirty="0">
                <a:solidFill>
                  <a:schemeClr val="tx1"/>
                </a:solidFill>
              </a:rPr>
              <a:t>44.329</a:t>
            </a:r>
          </a:p>
        </p:txBody>
      </p:sp>
      <p:sp>
        <p:nvSpPr>
          <p:cNvPr id="34" name="Rettangolo 33">
            <a:extLst>
              <a:ext uri="{FF2B5EF4-FFF2-40B4-BE49-F238E27FC236}">
                <a16:creationId xmlns:a16="http://schemas.microsoft.com/office/drawing/2014/main" id="{44476F14-C735-FDAF-AFB5-CBC774767D03}"/>
              </a:ext>
            </a:extLst>
          </p:cNvPr>
          <p:cNvSpPr/>
          <p:nvPr/>
        </p:nvSpPr>
        <p:spPr>
          <a:xfrm>
            <a:off x="4109885" y="5647775"/>
            <a:ext cx="757084" cy="41295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200" dirty="0">
                <a:solidFill>
                  <a:schemeClr val="tx1"/>
                </a:solidFill>
              </a:rPr>
              <a:t>3.378</a:t>
            </a:r>
          </a:p>
        </p:txBody>
      </p:sp>
      <p:sp>
        <p:nvSpPr>
          <p:cNvPr id="35" name="Rettangolo 34">
            <a:extLst>
              <a:ext uri="{FF2B5EF4-FFF2-40B4-BE49-F238E27FC236}">
                <a16:creationId xmlns:a16="http://schemas.microsoft.com/office/drawing/2014/main" id="{55AB11C3-AB99-8821-596A-DB0A99402FBE}"/>
              </a:ext>
            </a:extLst>
          </p:cNvPr>
          <p:cNvSpPr/>
          <p:nvPr/>
        </p:nvSpPr>
        <p:spPr>
          <a:xfrm>
            <a:off x="6465807" y="5630569"/>
            <a:ext cx="757084" cy="41295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200" dirty="0">
                <a:solidFill>
                  <a:schemeClr val="tx1"/>
                </a:solidFill>
              </a:rPr>
              <a:t>8.472</a:t>
            </a:r>
          </a:p>
        </p:txBody>
      </p:sp>
      <p:sp>
        <p:nvSpPr>
          <p:cNvPr id="36" name="Rettangolo 35">
            <a:extLst>
              <a:ext uri="{FF2B5EF4-FFF2-40B4-BE49-F238E27FC236}">
                <a16:creationId xmlns:a16="http://schemas.microsoft.com/office/drawing/2014/main" id="{3C55665C-0227-DB4E-6F12-631BCAE51D69}"/>
              </a:ext>
            </a:extLst>
          </p:cNvPr>
          <p:cNvSpPr/>
          <p:nvPr/>
        </p:nvSpPr>
        <p:spPr>
          <a:xfrm>
            <a:off x="7557333" y="5646174"/>
            <a:ext cx="757084" cy="41295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200" dirty="0">
                <a:solidFill>
                  <a:schemeClr val="tx1"/>
                </a:solidFill>
              </a:rPr>
              <a:t>7.100</a:t>
            </a:r>
          </a:p>
        </p:txBody>
      </p:sp>
      <p:sp>
        <p:nvSpPr>
          <p:cNvPr id="37" name="Rettangolo 36">
            <a:extLst>
              <a:ext uri="{FF2B5EF4-FFF2-40B4-BE49-F238E27FC236}">
                <a16:creationId xmlns:a16="http://schemas.microsoft.com/office/drawing/2014/main" id="{EE4CA9E6-9E0D-F176-61FC-3157A53C3EC1}"/>
              </a:ext>
            </a:extLst>
          </p:cNvPr>
          <p:cNvSpPr/>
          <p:nvPr/>
        </p:nvSpPr>
        <p:spPr>
          <a:xfrm>
            <a:off x="10906731" y="5638800"/>
            <a:ext cx="757084" cy="41295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200" dirty="0">
                <a:solidFill>
                  <a:schemeClr val="tx1"/>
                </a:solidFill>
              </a:rPr>
              <a:t>63.276</a:t>
            </a:r>
          </a:p>
        </p:txBody>
      </p:sp>
      <p:sp>
        <p:nvSpPr>
          <p:cNvPr id="38" name="Rettangolo 37">
            <a:extLst>
              <a:ext uri="{FF2B5EF4-FFF2-40B4-BE49-F238E27FC236}">
                <a16:creationId xmlns:a16="http://schemas.microsoft.com/office/drawing/2014/main" id="{CB5AAEA8-557E-D7BC-5BBD-AB935B5B13EE}"/>
              </a:ext>
            </a:extLst>
          </p:cNvPr>
          <p:cNvSpPr/>
          <p:nvPr/>
        </p:nvSpPr>
        <p:spPr>
          <a:xfrm>
            <a:off x="496888" y="6236134"/>
            <a:ext cx="2398711" cy="41295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200" dirty="0">
                <a:solidFill>
                  <a:schemeClr val="tx1"/>
                </a:solidFill>
              </a:rPr>
              <a:t>Progetti (opere pubbliche)</a:t>
            </a:r>
          </a:p>
        </p:txBody>
      </p:sp>
      <p:sp>
        <p:nvSpPr>
          <p:cNvPr id="39" name="Rettangolo 38">
            <a:extLst>
              <a:ext uri="{FF2B5EF4-FFF2-40B4-BE49-F238E27FC236}">
                <a16:creationId xmlns:a16="http://schemas.microsoft.com/office/drawing/2014/main" id="{8C4F9717-B248-44E9-5623-35948EE19258}"/>
              </a:ext>
            </a:extLst>
          </p:cNvPr>
          <p:cNvSpPr/>
          <p:nvPr/>
        </p:nvSpPr>
        <p:spPr>
          <a:xfrm>
            <a:off x="3119817" y="6248400"/>
            <a:ext cx="757084" cy="41295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200" dirty="0">
                <a:solidFill>
                  <a:schemeClr val="tx1"/>
                </a:solidFill>
              </a:rPr>
              <a:t>758</a:t>
            </a:r>
          </a:p>
        </p:txBody>
      </p:sp>
      <p:sp>
        <p:nvSpPr>
          <p:cNvPr id="40" name="Rettangolo 39">
            <a:extLst>
              <a:ext uri="{FF2B5EF4-FFF2-40B4-BE49-F238E27FC236}">
                <a16:creationId xmlns:a16="http://schemas.microsoft.com/office/drawing/2014/main" id="{D339E412-A2F4-B06D-6B92-DAE0EF10A869}"/>
              </a:ext>
            </a:extLst>
          </p:cNvPr>
          <p:cNvSpPr/>
          <p:nvPr/>
        </p:nvSpPr>
        <p:spPr>
          <a:xfrm>
            <a:off x="4101119" y="6236134"/>
            <a:ext cx="757084" cy="41295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200" dirty="0">
                <a:solidFill>
                  <a:schemeClr val="tx1"/>
                </a:solidFill>
              </a:rPr>
              <a:t>2.518</a:t>
            </a:r>
          </a:p>
        </p:txBody>
      </p:sp>
      <p:sp>
        <p:nvSpPr>
          <p:cNvPr id="41" name="Rettangolo 40">
            <a:extLst>
              <a:ext uri="{FF2B5EF4-FFF2-40B4-BE49-F238E27FC236}">
                <a16:creationId xmlns:a16="http://schemas.microsoft.com/office/drawing/2014/main" id="{2E3E8537-FC6A-27A9-EFC3-E0D5556DB213}"/>
              </a:ext>
            </a:extLst>
          </p:cNvPr>
          <p:cNvSpPr/>
          <p:nvPr/>
        </p:nvSpPr>
        <p:spPr>
          <a:xfrm>
            <a:off x="6457330" y="6248400"/>
            <a:ext cx="757084" cy="41295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200" dirty="0">
                <a:solidFill>
                  <a:schemeClr val="tx1"/>
                </a:solidFill>
              </a:rPr>
              <a:t>8.464</a:t>
            </a:r>
          </a:p>
        </p:txBody>
      </p:sp>
      <p:sp>
        <p:nvSpPr>
          <p:cNvPr id="42" name="Rettangolo 41">
            <a:extLst>
              <a:ext uri="{FF2B5EF4-FFF2-40B4-BE49-F238E27FC236}">
                <a16:creationId xmlns:a16="http://schemas.microsoft.com/office/drawing/2014/main" id="{7558DED6-AEC7-D98E-AE7C-942095218297}"/>
              </a:ext>
            </a:extLst>
          </p:cNvPr>
          <p:cNvSpPr/>
          <p:nvPr/>
        </p:nvSpPr>
        <p:spPr>
          <a:xfrm>
            <a:off x="7547656" y="6248400"/>
            <a:ext cx="757084" cy="41295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200" dirty="0">
                <a:solidFill>
                  <a:schemeClr val="tx1"/>
                </a:solidFill>
              </a:rPr>
              <a:t>4.142</a:t>
            </a:r>
          </a:p>
        </p:txBody>
      </p:sp>
      <p:sp>
        <p:nvSpPr>
          <p:cNvPr id="43" name="Rettangolo 42">
            <a:extLst>
              <a:ext uri="{FF2B5EF4-FFF2-40B4-BE49-F238E27FC236}">
                <a16:creationId xmlns:a16="http://schemas.microsoft.com/office/drawing/2014/main" id="{A6A66A62-D552-5DE0-60B4-9E494FB867BD}"/>
              </a:ext>
            </a:extLst>
          </p:cNvPr>
          <p:cNvSpPr/>
          <p:nvPr/>
        </p:nvSpPr>
        <p:spPr>
          <a:xfrm>
            <a:off x="10906731" y="6248400"/>
            <a:ext cx="757084" cy="41295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200" dirty="0">
                <a:solidFill>
                  <a:schemeClr val="tx1"/>
                </a:solidFill>
              </a:rPr>
              <a:t>15.879</a:t>
            </a:r>
          </a:p>
        </p:txBody>
      </p:sp>
    </p:spTree>
    <p:extLst>
      <p:ext uri="{BB962C8B-B14F-4D97-AF65-F5344CB8AC3E}">
        <p14:creationId xmlns:p14="http://schemas.microsoft.com/office/powerpoint/2010/main" val="24533014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265D961-26AE-32FF-221E-7545573FD91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olo 1">
            <a:extLst>
              <a:ext uri="{FF2B5EF4-FFF2-40B4-BE49-F238E27FC236}">
                <a16:creationId xmlns:a16="http://schemas.microsoft.com/office/drawing/2014/main" id="{8DDB2111-4D99-5144-AE25-3A157C9BB2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75365"/>
            <a:ext cx="10515600" cy="547703"/>
          </a:xfrm>
        </p:spPr>
        <p:txBody>
          <a:bodyPr>
            <a:no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buSzPts val="3600"/>
            </a:pPr>
            <a:r>
              <a:rPr lang="it-IT" sz="3400" u="none" dirty="0">
                <a:solidFill>
                  <a:srgbClr val="5B9BD5">
                    <a:lumMod val="50000"/>
                  </a:srgbClr>
                </a:solidFill>
                <a:latin typeface="+mn-lt"/>
                <a:ea typeface="+mn-ea"/>
                <a:cs typeface="Arial"/>
              </a:rPr>
              <a:t>PNRR EELL: distribuzione territoriale</a:t>
            </a:r>
            <a:endParaRPr lang="it-IT" sz="3400" b="1" u="none" dirty="0">
              <a:solidFill>
                <a:srgbClr val="5B9BD5">
                  <a:lumMod val="50000"/>
                </a:srgbClr>
              </a:solidFill>
              <a:latin typeface="+mn-lt"/>
              <a:ea typeface="+mn-ea"/>
              <a:cs typeface="Arial"/>
            </a:endParaRPr>
          </a:p>
        </p:txBody>
      </p:sp>
      <p:pic>
        <p:nvPicPr>
          <p:cNvPr id="2" name="Immagine 1">
            <a:extLst>
              <a:ext uri="{FF2B5EF4-FFF2-40B4-BE49-F238E27FC236}">
                <a16:creationId xmlns:a16="http://schemas.microsoft.com/office/drawing/2014/main" id="{B8F636FC-7191-4DF9-E9EA-94BDA586F465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20043" t="5326" r="20743" b="5729"/>
          <a:stretch/>
        </p:blipFill>
        <p:spPr>
          <a:xfrm>
            <a:off x="1165720" y="1181100"/>
            <a:ext cx="5181600" cy="5270080"/>
          </a:xfrm>
          <a:prstGeom prst="rect">
            <a:avLst/>
          </a:prstGeom>
        </p:spPr>
      </p:pic>
      <p:pic>
        <p:nvPicPr>
          <p:cNvPr id="3" name="Immagine 2">
            <a:extLst>
              <a:ext uri="{FF2B5EF4-FFF2-40B4-BE49-F238E27FC236}">
                <a16:creationId xmlns:a16="http://schemas.microsoft.com/office/drawing/2014/main" id="{8C90591A-9C14-D1F3-8B47-31B39E1131B7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 l="21020" t="9132" r="19153" b="5227"/>
          <a:stretch/>
        </p:blipFill>
        <p:spPr>
          <a:xfrm>
            <a:off x="6096000" y="1238250"/>
            <a:ext cx="5493996" cy="5270080"/>
          </a:xfrm>
          <a:prstGeom prst="rect">
            <a:avLst/>
          </a:prstGeom>
        </p:spPr>
      </p:pic>
      <p:sp>
        <p:nvSpPr>
          <p:cNvPr id="4" name="Rettangolo 3">
            <a:extLst>
              <a:ext uri="{FF2B5EF4-FFF2-40B4-BE49-F238E27FC236}">
                <a16:creationId xmlns:a16="http://schemas.microsoft.com/office/drawing/2014/main" id="{5DAFAB2E-67B9-B55A-4F05-D3D41042F86F}"/>
              </a:ext>
            </a:extLst>
          </p:cNvPr>
          <p:cNvSpPr/>
          <p:nvPr/>
        </p:nvSpPr>
        <p:spPr>
          <a:xfrm>
            <a:off x="1828800" y="768146"/>
            <a:ext cx="2398711" cy="41295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200" dirty="0">
                <a:solidFill>
                  <a:schemeClr val="tx1"/>
                </a:solidFill>
              </a:rPr>
              <a:t>Finanziamenti totali </a:t>
            </a:r>
          </a:p>
          <a:p>
            <a:pPr algn="ctr"/>
            <a:r>
              <a:rPr lang="it-IT" sz="1200" dirty="0">
                <a:solidFill>
                  <a:schemeClr val="tx1"/>
                </a:solidFill>
              </a:rPr>
              <a:t>(milioni di euro)</a:t>
            </a:r>
          </a:p>
        </p:txBody>
      </p:sp>
      <p:sp>
        <p:nvSpPr>
          <p:cNvPr id="6" name="Rettangolo 5">
            <a:extLst>
              <a:ext uri="{FF2B5EF4-FFF2-40B4-BE49-F238E27FC236}">
                <a16:creationId xmlns:a16="http://schemas.microsoft.com/office/drawing/2014/main" id="{EFE298D0-5092-A093-5849-14556C307BD2}"/>
              </a:ext>
            </a:extLst>
          </p:cNvPr>
          <p:cNvSpPr/>
          <p:nvPr/>
        </p:nvSpPr>
        <p:spPr>
          <a:xfrm>
            <a:off x="6765135" y="768146"/>
            <a:ext cx="2398711" cy="41295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200" dirty="0">
                <a:solidFill>
                  <a:schemeClr val="tx1"/>
                </a:solidFill>
              </a:rPr>
              <a:t>Finanziamenti pro-capite</a:t>
            </a:r>
          </a:p>
          <a:p>
            <a:pPr algn="ctr"/>
            <a:r>
              <a:rPr lang="it-IT" sz="1200" dirty="0">
                <a:solidFill>
                  <a:schemeClr val="tx1"/>
                </a:solidFill>
              </a:rPr>
              <a:t>(euro)</a:t>
            </a:r>
          </a:p>
        </p:txBody>
      </p:sp>
      <p:sp>
        <p:nvSpPr>
          <p:cNvPr id="7" name="Rettangolo 6">
            <a:extLst>
              <a:ext uri="{FF2B5EF4-FFF2-40B4-BE49-F238E27FC236}">
                <a16:creationId xmlns:a16="http://schemas.microsoft.com/office/drawing/2014/main" id="{DF910A37-2133-1B9B-503D-7BE60C874F39}"/>
              </a:ext>
            </a:extLst>
          </p:cNvPr>
          <p:cNvSpPr/>
          <p:nvPr/>
        </p:nvSpPr>
        <p:spPr>
          <a:xfrm>
            <a:off x="3886200" y="3363162"/>
            <a:ext cx="538538" cy="304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000" dirty="0">
                <a:solidFill>
                  <a:schemeClr val="tx1"/>
                </a:solidFill>
              </a:rPr>
              <a:t>931</a:t>
            </a:r>
          </a:p>
        </p:txBody>
      </p:sp>
      <p:sp>
        <p:nvSpPr>
          <p:cNvPr id="8" name="Rettangolo 7">
            <a:extLst>
              <a:ext uri="{FF2B5EF4-FFF2-40B4-BE49-F238E27FC236}">
                <a16:creationId xmlns:a16="http://schemas.microsoft.com/office/drawing/2014/main" id="{8F9EC710-7717-48BA-8FD6-EC94B89ECFA4}"/>
              </a:ext>
            </a:extLst>
          </p:cNvPr>
          <p:cNvSpPr/>
          <p:nvPr/>
        </p:nvSpPr>
        <p:spPr>
          <a:xfrm>
            <a:off x="4721831" y="4191000"/>
            <a:ext cx="538538" cy="304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000" dirty="0">
                <a:solidFill>
                  <a:schemeClr val="tx1"/>
                </a:solidFill>
              </a:rPr>
              <a:t>440</a:t>
            </a:r>
          </a:p>
        </p:txBody>
      </p:sp>
      <p:sp>
        <p:nvSpPr>
          <p:cNvPr id="9" name="Rettangolo 8">
            <a:extLst>
              <a:ext uri="{FF2B5EF4-FFF2-40B4-BE49-F238E27FC236}">
                <a16:creationId xmlns:a16="http://schemas.microsoft.com/office/drawing/2014/main" id="{189A1C00-162D-0A21-B372-DC540358AFEF}"/>
              </a:ext>
            </a:extLst>
          </p:cNvPr>
          <p:cNvSpPr/>
          <p:nvPr/>
        </p:nvSpPr>
        <p:spPr>
          <a:xfrm>
            <a:off x="4872947" y="4724400"/>
            <a:ext cx="538538" cy="304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000" dirty="0">
                <a:solidFill>
                  <a:schemeClr val="tx1"/>
                </a:solidFill>
              </a:rPr>
              <a:t>1.580</a:t>
            </a:r>
          </a:p>
        </p:txBody>
      </p:sp>
      <p:sp>
        <p:nvSpPr>
          <p:cNvPr id="10" name="Rettangolo 9">
            <a:extLst>
              <a:ext uri="{FF2B5EF4-FFF2-40B4-BE49-F238E27FC236}">
                <a16:creationId xmlns:a16="http://schemas.microsoft.com/office/drawing/2014/main" id="{B470EE3A-531D-B3F9-DA2B-32C062BDE31C}"/>
              </a:ext>
            </a:extLst>
          </p:cNvPr>
          <p:cNvSpPr/>
          <p:nvPr/>
        </p:nvSpPr>
        <p:spPr>
          <a:xfrm>
            <a:off x="4218824" y="3959015"/>
            <a:ext cx="538538" cy="304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000" dirty="0">
                <a:solidFill>
                  <a:schemeClr val="tx1"/>
                </a:solidFill>
              </a:rPr>
              <a:t>3.411</a:t>
            </a:r>
          </a:p>
        </p:txBody>
      </p:sp>
      <p:sp>
        <p:nvSpPr>
          <p:cNvPr id="11" name="Rettangolo 10">
            <a:extLst>
              <a:ext uri="{FF2B5EF4-FFF2-40B4-BE49-F238E27FC236}">
                <a16:creationId xmlns:a16="http://schemas.microsoft.com/office/drawing/2014/main" id="{457FA5E4-4B2B-FCCF-B52A-2E3F85D1D783}"/>
              </a:ext>
            </a:extLst>
          </p:cNvPr>
          <p:cNvSpPr/>
          <p:nvPr/>
        </p:nvSpPr>
        <p:spPr>
          <a:xfrm>
            <a:off x="3028155" y="2286000"/>
            <a:ext cx="538538" cy="304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000" dirty="0">
                <a:solidFill>
                  <a:schemeClr val="tx1"/>
                </a:solidFill>
              </a:rPr>
              <a:t>2.766</a:t>
            </a:r>
          </a:p>
        </p:txBody>
      </p:sp>
      <p:sp>
        <p:nvSpPr>
          <p:cNvPr id="12" name="Rettangolo 11">
            <a:extLst>
              <a:ext uri="{FF2B5EF4-FFF2-40B4-BE49-F238E27FC236}">
                <a16:creationId xmlns:a16="http://schemas.microsoft.com/office/drawing/2014/main" id="{5CA3DA8C-6764-1C37-FBAF-27DB20C9419B}"/>
              </a:ext>
            </a:extLst>
          </p:cNvPr>
          <p:cNvSpPr/>
          <p:nvPr/>
        </p:nvSpPr>
        <p:spPr>
          <a:xfrm>
            <a:off x="3602268" y="1481678"/>
            <a:ext cx="538538" cy="304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000" dirty="0">
                <a:solidFill>
                  <a:schemeClr val="tx1"/>
                </a:solidFill>
              </a:rPr>
              <a:t>447</a:t>
            </a:r>
          </a:p>
        </p:txBody>
      </p:sp>
      <p:sp>
        <p:nvSpPr>
          <p:cNvPr id="13" name="Rettangolo 12">
            <a:extLst>
              <a:ext uri="{FF2B5EF4-FFF2-40B4-BE49-F238E27FC236}">
                <a16:creationId xmlns:a16="http://schemas.microsoft.com/office/drawing/2014/main" id="{B6C2294E-75EE-2D11-51C3-7BCA498CA215}"/>
              </a:ext>
            </a:extLst>
          </p:cNvPr>
          <p:cNvSpPr/>
          <p:nvPr/>
        </p:nvSpPr>
        <p:spPr>
          <a:xfrm>
            <a:off x="3420973" y="3531227"/>
            <a:ext cx="671093" cy="304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000" dirty="0">
                <a:solidFill>
                  <a:schemeClr val="tx1"/>
                </a:solidFill>
              </a:rPr>
              <a:t>3.023</a:t>
            </a:r>
          </a:p>
        </p:txBody>
      </p:sp>
      <p:sp>
        <p:nvSpPr>
          <p:cNvPr id="14" name="Rettangolo 13">
            <a:extLst>
              <a:ext uri="{FF2B5EF4-FFF2-40B4-BE49-F238E27FC236}">
                <a16:creationId xmlns:a16="http://schemas.microsoft.com/office/drawing/2014/main" id="{C49CB978-1904-30E3-9935-092AE9F0CFCC}"/>
              </a:ext>
            </a:extLst>
          </p:cNvPr>
          <p:cNvSpPr/>
          <p:nvPr/>
        </p:nvSpPr>
        <p:spPr>
          <a:xfrm>
            <a:off x="2133600" y="2438400"/>
            <a:ext cx="671093" cy="304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000" dirty="0">
                <a:solidFill>
                  <a:schemeClr val="tx1"/>
                </a:solidFill>
              </a:rPr>
              <a:t>1.331</a:t>
            </a:r>
          </a:p>
        </p:txBody>
      </p:sp>
      <p:sp>
        <p:nvSpPr>
          <p:cNvPr id="15" name="Rettangolo 14">
            <a:extLst>
              <a:ext uri="{FF2B5EF4-FFF2-40B4-BE49-F238E27FC236}">
                <a16:creationId xmlns:a16="http://schemas.microsoft.com/office/drawing/2014/main" id="{41126058-4DC4-4356-F8BF-B18F1D0EB92E}"/>
              </a:ext>
            </a:extLst>
          </p:cNvPr>
          <p:cNvSpPr/>
          <p:nvPr/>
        </p:nvSpPr>
        <p:spPr>
          <a:xfrm>
            <a:off x="2431091" y="1760310"/>
            <a:ext cx="671093" cy="304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000" dirty="0">
                <a:solidFill>
                  <a:schemeClr val="tx1"/>
                </a:solidFill>
              </a:rPr>
              <a:t>3.898</a:t>
            </a:r>
          </a:p>
        </p:txBody>
      </p:sp>
      <p:sp>
        <p:nvSpPr>
          <p:cNvPr id="16" name="Rettangolo 15">
            <a:extLst>
              <a:ext uri="{FF2B5EF4-FFF2-40B4-BE49-F238E27FC236}">
                <a16:creationId xmlns:a16="http://schemas.microsoft.com/office/drawing/2014/main" id="{2A98FD15-BB57-E376-5FCB-0E1B341F58C1}"/>
              </a:ext>
            </a:extLst>
          </p:cNvPr>
          <p:cNvSpPr/>
          <p:nvPr/>
        </p:nvSpPr>
        <p:spPr>
          <a:xfrm>
            <a:off x="3602268" y="2789254"/>
            <a:ext cx="671093" cy="304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000" dirty="0">
                <a:solidFill>
                  <a:schemeClr val="tx1"/>
                </a:solidFill>
              </a:rPr>
              <a:t>1.031</a:t>
            </a:r>
          </a:p>
        </p:txBody>
      </p:sp>
      <p:sp>
        <p:nvSpPr>
          <p:cNvPr id="17" name="Rettangolo 16">
            <a:extLst>
              <a:ext uri="{FF2B5EF4-FFF2-40B4-BE49-F238E27FC236}">
                <a16:creationId xmlns:a16="http://schemas.microsoft.com/office/drawing/2014/main" id="{D516FCD9-B2DA-CAD0-96E8-F4BC8D179E23}"/>
              </a:ext>
            </a:extLst>
          </p:cNvPr>
          <p:cNvSpPr/>
          <p:nvPr/>
        </p:nvSpPr>
        <p:spPr>
          <a:xfrm>
            <a:off x="4068275" y="3614544"/>
            <a:ext cx="671093" cy="304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000" dirty="0">
                <a:solidFill>
                  <a:schemeClr val="tx1"/>
                </a:solidFill>
              </a:rPr>
              <a:t>292</a:t>
            </a:r>
          </a:p>
        </p:txBody>
      </p:sp>
      <p:sp>
        <p:nvSpPr>
          <p:cNvPr id="18" name="Rettangolo 17">
            <a:extLst>
              <a:ext uri="{FF2B5EF4-FFF2-40B4-BE49-F238E27FC236}">
                <a16:creationId xmlns:a16="http://schemas.microsoft.com/office/drawing/2014/main" id="{F3A4DA3E-9889-176C-DC11-8E0DECD2491C}"/>
              </a:ext>
            </a:extLst>
          </p:cNvPr>
          <p:cNvSpPr/>
          <p:nvPr/>
        </p:nvSpPr>
        <p:spPr>
          <a:xfrm>
            <a:off x="1759998" y="2023155"/>
            <a:ext cx="671093" cy="304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000" dirty="0">
                <a:solidFill>
                  <a:schemeClr val="tx1"/>
                </a:solidFill>
              </a:rPr>
              <a:t>2.000</a:t>
            </a:r>
          </a:p>
        </p:txBody>
      </p:sp>
      <p:sp>
        <p:nvSpPr>
          <p:cNvPr id="19" name="Rettangolo 18">
            <a:extLst>
              <a:ext uri="{FF2B5EF4-FFF2-40B4-BE49-F238E27FC236}">
                <a16:creationId xmlns:a16="http://schemas.microsoft.com/office/drawing/2014/main" id="{63C64BAF-6A0E-8C90-26FA-A20178BE191D}"/>
              </a:ext>
            </a:extLst>
          </p:cNvPr>
          <p:cNvSpPr/>
          <p:nvPr/>
        </p:nvSpPr>
        <p:spPr>
          <a:xfrm>
            <a:off x="4670979" y="3836027"/>
            <a:ext cx="671093" cy="304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000" dirty="0">
                <a:solidFill>
                  <a:schemeClr val="tx1"/>
                </a:solidFill>
              </a:rPr>
              <a:t>2.730</a:t>
            </a:r>
          </a:p>
        </p:txBody>
      </p:sp>
      <p:sp>
        <p:nvSpPr>
          <p:cNvPr id="20" name="Rettangolo 19">
            <a:extLst>
              <a:ext uri="{FF2B5EF4-FFF2-40B4-BE49-F238E27FC236}">
                <a16:creationId xmlns:a16="http://schemas.microsoft.com/office/drawing/2014/main" id="{836EE240-00D5-B216-AEB5-132E7A938159}"/>
              </a:ext>
            </a:extLst>
          </p:cNvPr>
          <p:cNvSpPr/>
          <p:nvPr/>
        </p:nvSpPr>
        <p:spPr>
          <a:xfrm>
            <a:off x="2069538" y="4292390"/>
            <a:ext cx="671093" cy="304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000" dirty="0">
                <a:solidFill>
                  <a:schemeClr val="tx1"/>
                </a:solidFill>
              </a:rPr>
              <a:t>1.062</a:t>
            </a:r>
          </a:p>
        </p:txBody>
      </p:sp>
      <p:sp>
        <p:nvSpPr>
          <p:cNvPr id="21" name="Rettangolo 20">
            <a:extLst>
              <a:ext uri="{FF2B5EF4-FFF2-40B4-BE49-F238E27FC236}">
                <a16:creationId xmlns:a16="http://schemas.microsoft.com/office/drawing/2014/main" id="{80522B2C-56EC-84CF-6272-AC7E84AE0CA1}"/>
              </a:ext>
            </a:extLst>
          </p:cNvPr>
          <p:cNvSpPr/>
          <p:nvPr/>
        </p:nvSpPr>
        <p:spPr>
          <a:xfrm>
            <a:off x="3942820" y="5579014"/>
            <a:ext cx="671093" cy="304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000" dirty="0">
                <a:solidFill>
                  <a:schemeClr val="tx1"/>
                </a:solidFill>
              </a:rPr>
              <a:t>3.419</a:t>
            </a:r>
          </a:p>
        </p:txBody>
      </p:sp>
      <p:sp>
        <p:nvSpPr>
          <p:cNvPr id="22" name="Rettangolo 21">
            <a:extLst>
              <a:ext uri="{FF2B5EF4-FFF2-40B4-BE49-F238E27FC236}">
                <a16:creationId xmlns:a16="http://schemas.microsoft.com/office/drawing/2014/main" id="{04405F20-471B-2F15-052C-14BFD1533259}"/>
              </a:ext>
            </a:extLst>
          </p:cNvPr>
          <p:cNvSpPr/>
          <p:nvPr/>
        </p:nvSpPr>
        <p:spPr>
          <a:xfrm>
            <a:off x="2848906" y="2787492"/>
            <a:ext cx="671093" cy="304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000" dirty="0">
                <a:solidFill>
                  <a:schemeClr val="tx1"/>
                </a:solidFill>
              </a:rPr>
              <a:t>1.922</a:t>
            </a:r>
          </a:p>
        </p:txBody>
      </p:sp>
      <p:sp>
        <p:nvSpPr>
          <p:cNvPr id="23" name="Rettangolo 22">
            <a:extLst>
              <a:ext uri="{FF2B5EF4-FFF2-40B4-BE49-F238E27FC236}">
                <a16:creationId xmlns:a16="http://schemas.microsoft.com/office/drawing/2014/main" id="{424F5E8E-483B-CDC8-1F1B-501DCD1EF63F}"/>
              </a:ext>
            </a:extLst>
          </p:cNvPr>
          <p:cNvSpPr/>
          <p:nvPr/>
        </p:nvSpPr>
        <p:spPr>
          <a:xfrm>
            <a:off x="3021199" y="1387020"/>
            <a:ext cx="538538" cy="304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000" dirty="0">
                <a:solidFill>
                  <a:schemeClr val="tx1"/>
                </a:solidFill>
              </a:rPr>
              <a:t>422</a:t>
            </a:r>
          </a:p>
        </p:txBody>
      </p:sp>
      <p:sp>
        <p:nvSpPr>
          <p:cNvPr id="24" name="Rettangolo 23">
            <a:extLst>
              <a:ext uri="{FF2B5EF4-FFF2-40B4-BE49-F238E27FC236}">
                <a16:creationId xmlns:a16="http://schemas.microsoft.com/office/drawing/2014/main" id="{78ADD52F-9CE5-DABF-133A-4094F4AA21A8}"/>
              </a:ext>
            </a:extLst>
          </p:cNvPr>
          <p:cNvSpPr/>
          <p:nvPr/>
        </p:nvSpPr>
        <p:spPr>
          <a:xfrm>
            <a:off x="3370719" y="3023925"/>
            <a:ext cx="538538" cy="304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000" dirty="0">
                <a:solidFill>
                  <a:schemeClr val="tx1"/>
                </a:solidFill>
              </a:rPr>
              <a:t>519</a:t>
            </a:r>
          </a:p>
        </p:txBody>
      </p:sp>
      <p:sp>
        <p:nvSpPr>
          <p:cNvPr id="25" name="Rettangolo 24">
            <a:extLst>
              <a:ext uri="{FF2B5EF4-FFF2-40B4-BE49-F238E27FC236}">
                <a16:creationId xmlns:a16="http://schemas.microsoft.com/office/drawing/2014/main" id="{E770330E-C091-9653-85B7-89D276229595}"/>
              </a:ext>
            </a:extLst>
          </p:cNvPr>
          <p:cNvSpPr/>
          <p:nvPr/>
        </p:nvSpPr>
        <p:spPr>
          <a:xfrm>
            <a:off x="1701090" y="1629856"/>
            <a:ext cx="538538" cy="304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000" dirty="0">
                <a:solidFill>
                  <a:schemeClr val="tx1"/>
                </a:solidFill>
              </a:rPr>
              <a:t>77</a:t>
            </a:r>
          </a:p>
        </p:txBody>
      </p:sp>
      <p:sp>
        <p:nvSpPr>
          <p:cNvPr id="26" name="Rettangolo 25">
            <a:extLst>
              <a:ext uri="{FF2B5EF4-FFF2-40B4-BE49-F238E27FC236}">
                <a16:creationId xmlns:a16="http://schemas.microsoft.com/office/drawing/2014/main" id="{E97B67B1-C19E-D665-8B43-F08AB910022A}"/>
              </a:ext>
            </a:extLst>
          </p:cNvPr>
          <p:cNvSpPr/>
          <p:nvPr/>
        </p:nvSpPr>
        <p:spPr>
          <a:xfrm>
            <a:off x="3120192" y="1797712"/>
            <a:ext cx="538538" cy="304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000" dirty="0">
                <a:solidFill>
                  <a:schemeClr val="tx1"/>
                </a:solidFill>
              </a:rPr>
              <a:t>1.983</a:t>
            </a:r>
          </a:p>
        </p:txBody>
      </p:sp>
      <p:sp>
        <p:nvSpPr>
          <p:cNvPr id="27" name="Rettangolo 26">
            <a:extLst>
              <a:ext uri="{FF2B5EF4-FFF2-40B4-BE49-F238E27FC236}">
                <a16:creationId xmlns:a16="http://schemas.microsoft.com/office/drawing/2014/main" id="{1BA7DB44-E61C-19D6-4656-DA03DC940F9C}"/>
              </a:ext>
            </a:extLst>
          </p:cNvPr>
          <p:cNvSpPr/>
          <p:nvPr/>
        </p:nvSpPr>
        <p:spPr>
          <a:xfrm>
            <a:off x="8769353" y="3429000"/>
            <a:ext cx="671093" cy="304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000" dirty="0">
                <a:solidFill>
                  <a:schemeClr val="tx1"/>
                </a:solidFill>
              </a:rPr>
              <a:t>732</a:t>
            </a:r>
          </a:p>
        </p:txBody>
      </p:sp>
      <p:sp>
        <p:nvSpPr>
          <p:cNvPr id="28" name="Rettangolo 27">
            <a:extLst>
              <a:ext uri="{FF2B5EF4-FFF2-40B4-BE49-F238E27FC236}">
                <a16:creationId xmlns:a16="http://schemas.microsoft.com/office/drawing/2014/main" id="{2D263637-BCF2-E6B3-7E31-3FAFA9C6DBAB}"/>
              </a:ext>
            </a:extLst>
          </p:cNvPr>
          <p:cNvSpPr/>
          <p:nvPr/>
        </p:nvSpPr>
        <p:spPr>
          <a:xfrm>
            <a:off x="9471873" y="4191000"/>
            <a:ext cx="671093" cy="304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000" dirty="0">
                <a:solidFill>
                  <a:schemeClr val="tx1"/>
                </a:solidFill>
              </a:rPr>
              <a:t>819</a:t>
            </a:r>
          </a:p>
        </p:txBody>
      </p:sp>
      <p:sp>
        <p:nvSpPr>
          <p:cNvPr id="29" name="Rettangolo 28">
            <a:extLst>
              <a:ext uri="{FF2B5EF4-FFF2-40B4-BE49-F238E27FC236}">
                <a16:creationId xmlns:a16="http://schemas.microsoft.com/office/drawing/2014/main" id="{7A16440E-8FD3-7035-C339-7F010DE7286F}"/>
              </a:ext>
            </a:extLst>
          </p:cNvPr>
          <p:cNvSpPr/>
          <p:nvPr/>
        </p:nvSpPr>
        <p:spPr>
          <a:xfrm>
            <a:off x="9638627" y="4733925"/>
            <a:ext cx="671093" cy="304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000" dirty="0">
                <a:solidFill>
                  <a:schemeClr val="tx1"/>
                </a:solidFill>
              </a:rPr>
              <a:t>856</a:t>
            </a:r>
          </a:p>
        </p:txBody>
      </p:sp>
      <p:sp>
        <p:nvSpPr>
          <p:cNvPr id="30" name="Rettangolo 29">
            <a:extLst>
              <a:ext uri="{FF2B5EF4-FFF2-40B4-BE49-F238E27FC236}">
                <a16:creationId xmlns:a16="http://schemas.microsoft.com/office/drawing/2014/main" id="{C5E56FB4-E839-E81D-B8A4-ED76F2171BAF}"/>
              </a:ext>
            </a:extLst>
          </p:cNvPr>
          <p:cNvSpPr/>
          <p:nvPr/>
        </p:nvSpPr>
        <p:spPr>
          <a:xfrm>
            <a:off x="9031596" y="3992352"/>
            <a:ext cx="671093" cy="304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000" dirty="0">
                <a:solidFill>
                  <a:schemeClr val="tx1"/>
                </a:solidFill>
              </a:rPr>
              <a:t>608</a:t>
            </a:r>
          </a:p>
        </p:txBody>
      </p:sp>
      <p:sp>
        <p:nvSpPr>
          <p:cNvPr id="31" name="Rettangolo 30">
            <a:extLst>
              <a:ext uri="{FF2B5EF4-FFF2-40B4-BE49-F238E27FC236}">
                <a16:creationId xmlns:a16="http://schemas.microsoft.com/office/drawing/2014/main" id="{BF67E67F-F07A-21F5-D2BA-C97A23907DBB}"/>
              </a:ext>
            </a:extLst>
          </p:cNvPr>
          <p:cNvSpPr/>
          <p:nvPr/>
        </p:nvSpPr>
        <p:spPr>
          <a:xfrm>
            <a:off x="7874208" y="2366055"/>
            <a:ext cx="671093" cy="304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000" dirty="0">
                <a:solidFill>
                  <a:schemeClr val="tx1"/>
                </a:solidFill>
              </a:rPr>
              <a:t>623</a:t>
            </a:r>
          </a:p>
        </p:txBody>
      </p:sp>
      <p:sp>
        <p:nvSpPr>
          <p:cNvPr id="32" name="Rettangolo 31">
            <a:extLst>
              <a:ext uri="{FF2B5EF4-FFF2-40B4-BE49-F238E27FC236}">
                <a16:creationId xmlns:a16="http://schemas.microsoft.com/office/drawing/2014/main" id="{D1887E4A-F171-5C2E-417A-905CB56FDEDB}"/>
              </a:ext>
            </a:extLst>
          </p:cNvPr>
          <p:cNvSpPr/>
          <p:nvPr/>
        </p:nvSpPr>
        <p:spPr>
          <a:xfrm>
            <a:off x="8456317" y="1645312"/>
            <a:ext cx="671093" cy="304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000" dirty="0">
                <a:solidFill>
                  <a:schemeClr val="tx1"/>
                </a:solidFill>
              </a:rPr>
              <a:t>375</a:t>
            </a:r>
          </a:p>
        </p:txBody>
      </p:sp>
      <p:sp>
        <p:nvSpPr>
          <p:cNvPr id="33" name="Rettangolo 32">
            <a:extLst>
              <a:ext uri="{FF2B5EF4-FFF2-40B4-BE49-F238E27FC236}">
                <a16:creationId xmlns:a16="http://schemas.microsoft.com/office/drawing/2014/main" id="{3B0528EA-232E-C3EC-2742-8EB8E7EDFEED}"/>
              </a:ext>
            </a:extLst>
          </p:cNvPr>
          <p:cNvSpPr/>
          <p:nvPr/>
        </p:nvSpPr>
        <p:spPr>
          <a:xfrm>
            <a:off x="8351253" y="3568490"/>
            <a:ext cx="671093" cy="304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000" dirty="0">
                <a:solidFill>
                  <a:schemeClr val="tx1"/>
                </a:solidFill>
              </a:rPr>
              <a:t>528</a:t>
            </a:r>
          </a:p>
        </p:txBody>
      </p:sp>
      <p:sp>
        <p:nvSpPr>
          <p:cNvPr id="34" name="Rettangolo 33">
            <a:extLst>
              <a:ext uri="{FF2B5EF4-FFF2-40B4-BE49-F238E27FC236}">
                <a16:creationId xmlns:a16="http://schemas.microsoft.com/office/drawing/2014/main" id="{F52E12A7-C4E2-8721-2A27-A0F918A5CED3}"/>
              </a:ext>
            </a:extLst>
          </p:cNvPr>
          <p:cNvSpPr/>
          <p:nvPr/>
        </p:nvSpPr>
        <p:spPr>
          <a:xfrm>
            <a:off x="7237546" y="2518455"/>
            <a:ext cx="671093" cy="304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000" dirty="0">
                <a:solidFill>
                  <a:schemeClr val="tx1"/>
                </a:solidFill>
              </a:rPr>
              <a:t>884</a:t>
            </a:r>
          </a:p>
        </p:txBody>
      </p:sp>
      <p:sp>
        <p:nvSpPr>
          <p:cNvPr id="35" name="Rettangolo 34">
            <a:extLst>
              <a:ext uri="{FF2B5EF4-FFF2-40B4-BE49-F238E27FC236}">
                <a16:creationId xmlns:a16="http://schemas.microsoft.com/office/drawing/2014/main" id="{2FF7FD33-3B19-56B2-180B-1A253EEF0DA1}"/>
              </a:ext>
            </a:extLst>
          </p:cNvPr>
          <p:cNvSpPr/>
          <p:nvPr/>
        </p:nvSpPr>
        <p:spPr>
          <a:xfrm>
            <a:off x="7482002" y="1912710"/>
            <a:ext cx="671093" cy="304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000" dirty="0">
                <a:solidFill>
                  <a:schemeClr val="tx1"/>
                </a:solidFill>
              </a:rPr>
              <a:t>391</a:t>
            </a:r>
          </a:p>
        </p:txBody>
      </p:sp>
      <p:sp>
        <p:nvSpPr>
          <p:cNvPr id="36" name="Rettangolo 35">
            <a:extLst>
              <a:ext uri="{FF2B5EF4-FFF2-40B4-BE49-F238E27FC236}">
                <a16:creationId xmlns:a16="http://schemas.microsoft.com/office/drawing/2014/main" id="{43AFAE21-8913-81E8-84B8-87F700EF4CFB}"/>
              </a:ext>
            </a:extLst>
          </p:cNvPr>
          <p:cNvSpPr/>
          <p:nvPr/>
        </p:nvSpPr>
        <p:spPr>
          <a:xfrm>
            <a:off x="8541080" y="2873349"/>
            <a:ext cx="671093" cy="304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000" dirty="0">
                <a:solidFill>
                  <a:schemeClr val="tx1"/>
                </a:solidFill>
              </a:rPr>
              <a:t>695</a:t>
            </a:r>
          </a:p>
        </p:txBody>
      </p:sp>
      <p:sp>
        <p:nvSpPr>
          <p:cNvPr id="37" name="Rettangolo 36">
            <a:extLst>
              <a:ext uri="{FF2B5EF4-FFF2-40B4-BE49-F238E27FC236}">
                <a16:creationId xmlns:a16="http://schemas.microsoft.com/office/drawing/2014/main" id="{53873554-0E30-31A2-C67D-E04686A9B942}"/>
              </a:ext>
            </a:extLst>
          </p:cNvPr>
          <p:cNvSpPr/>
          <p:nvPr/>
        </p:nvSpPr>
        <p:spPr>
          <a:xfrm>
            <a:off x="9212173" y="3465214"/>
            <a:ext cx="671093" cy="304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000" dirty="0">
                <a:solidFill>
                  <a:schemeClr val="tx1"/>
                </a:solidFill>
              </a:rPr>
              <a:t>1.005</a:t>
            </a:r>
          </a:p>
        </p:txBody>
      </p:sp>
      <p:cxnSp>
        <p:nvCxnSpPr>
          <p:cNvPr id="39" name="Connettore diritto 38">
            <a:extLst>
              <a:ext uri="{FF2B5EF4-FFF2-40B4-BE49-F238E27FC236}">
                <a16:creationId xmlns:a16="http://schemas.microsoft.com/office/drawing/2014/main" id="{517AFE52-B73A-DCAA-1021-14EC7A0566E5}"/>
              </a:ext>
            </a:extLst>
          </p:cNvPr>
          <p:cNvCxnSpPr>
            <a:cxnSpLocks/>
          </p:cNvCxnSpPr>
          <p:nvPr/>
        </p:nvCxnSpPr>
        <p:spPr>
          <a:xfrm flipV="1">
            <a:off x="9341136" y="3647718"/>
            <a:ext cx="130737" cy="188309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2" name="Rettangolo 41">
            <a:extLst>
              <a:ext uri="{FF2B5EF4-FFF2-40B4-BE49-F238E27FC236}">
                <a16:creationId xmlns:a16="http://schemas.microsoft.com/office/drawing/2014/main" id="{B96D77E4-4315-B30F-0526-AC42D5841B05}"/>
              </a:ext>
            </a:extLst>
          </p:cNvPr>
          <p:cNvSpPr/>
          <p:nvPr/>
        </p:nvSpPr>
        <p:spPr>
          <a:xfrm>
            <a:off x="6941598" y="2190139"/>
            <a:ext cx="671093" cy="304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000" dirty="0">
                <a:solidFill>
                  <a:schemeClr val="tx1"/>
                </a:solidFill>
              </a:rPr>
              <a:t>470</a:t>
            </a:r>
          </a:p>
        </p:txBody>
      </p:sp>
      <p:sp>
        <p:nvSpPr>
          <p:cNvPr id="43" name="Rettangolo 42">
            <a:extLst>
              <a:ext uri="{FF2B5EF4-FFF2-40B4-BE49-F238E27FC236}">
                <a16:creationId xmlns:a16="http://schemas.microsoft.com/office/drawing/2014/main" id="{D7B0C3E1-962E-3348-05E2-C5B4E8C7E697}"/>
              </a:ext>
            </a:extLst>
          </p:cNvPr>
          <p:cNvSpPr/>
          <p:nvPr/>
        </p:nvSpPr>
        <p:spPr>
          <a:xfrm>
            <a:off x="9755110" y="3999818"/>
            <a:ext cx="671093" cy="304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000" dirty="0">
                <a:solidFill>
                  <a:schemeClr val="tx1"/>
                </a:solidFill>
              </a:rPr>
              <a:t>698</a:t>
            </a:r>
          </a:p>
        </p:txBody>
      </p:sp>
      <p:sp>
        <p:nvSpPr>
          <p:cNvPr id="44" name="Rettangolo 43">
            <a:extLst>
              <a:ext uri="{FF2B5EF4-FFF2-40B4-BE49-F238E27FC236}">
                <a16:creationId xmlns:a16="http://schemas.microsoft.com/office/drawing/2014/main" id="{6BAF2489-4680-D02E-B83D-29FD13C789BA}"/>
              </a:ext>
            </a:extLst>
          </p:cNvPr>
          <p:cNvSpPr/>
          <p:nvPr/>
        </p:nvSpPr>
        <p:spPr>
          <a:xfrm>
            <a:off x="7224783" y="4368702"/>
            <a:ext cx="671093" cy="304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000" dirty="0">
                <a:solidFill>
                  <a:schemeClr val="tx1"/>
                </a:solidFill>
              </a:rPr>
              <a:t>673</a:t>
            </a:r>
          </a:p>
        </p:txBody>
      </p:sp>
      <p:sp>
        <p:nvSpPr>
          <p:cNvPr id="45" name="Rettangolo 44">
            <a:extLst>
              <a:ext uri="{FF2B5EF4-FFF2-40B4-BE49-F238E27FC236}">
                <a16:creationId xmlns:a16="http://schemas.microsoft.com/office/drawing/2014/main" id="{2E90237B-72A5-C88B-C4D2-F074697FD17E}"/>
              </a:ext>
            </a:extLst>
          </p:cNvPr>
          <p:cNvSpPr/>
          <p:nvPr/>
        </p:nvSpPr>
        <p:spPr>
          <a:xfrm>
            <a:off x="8921378" y="5567674"/>
            <a:ext cx="671093" cy="304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000" dirty="0">
                <a:solidFill>
                  <a:schemeClr val="tx1"/>
                </a:solidFill>
              </a:rPr>
              <a:t>710</a:t>
            </a:r>
          </a:p>
        </p:txBody>
      </p:sp>
      <p:sp>
        <p:nvSpPr>
          <p:cNvPr id="46" name="Rettangolo 45">
            <a:extLst>
              <a:ext uri="{FF2B5EF4-FFF2-40B4-BE49-F238E27FC236}">
                <a16:creationId xmlns:a16="http://schemas.microsoft.com/office/drawing/2014/main" id="{E8195C24-B7AA-F219-439A-774400A64997}"/>
              </a:ext>
            </a:extLst>
          </p:cNvPr>
          <p:cNvSpPr/>
          <p:nvPr/>
        </p:nvSpPr>
        <p:spPr>
          <a:xfrm>
            <a:off x="7938270" y="2866658"/>
            <a:ext cx="671093" cy="304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000" dirty="0">
                <a:solidFill>
                  <a:schemeClr val="tx1"/>
                </a:solidFill>
              </a:rPr>
              <a:t>525</a:t>
            </a:r>
          </a:p>
        </p:txBody>
      </p:sp>
      <p:sp>
        <p:nvSpPr>
          <p:cNvPr id="47" name="Rettangolo 46">
            <a:extLst>
              <a:ext uri="{FF2B5EF4-FFF2-40B4-BE49-F238E27FC236}">
                <a16:creationId xmlns:a16="http://schemas.microsoft.com/office/drawing/2014/main" id="{2E72B16F-DABC-8F1A-E6A3-C344477FDC1D}"/>
              </a:ext>
            </a:extLst>
          </p:cNvPr>
          <p:cNvSpPr/>
          <p:nvPr/>
        </p:nvSpPr>
        <p:spPr>
          <a:xfrm>
            <a:off x="7938269" y="1579335"/>
            <a:ext cx="671093" cy="304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000" dirty="0">
                <a:solidFill>
                  <a:schemeClr val="tx1"/>
                </a:solidFill>
              </a:rPr>
              <a:t>393</a:t>
            </a:r>
          </a:p>
        </p:txBody>
      </p:sp>
      <p:sp>
        <p:nvSpPr>
          <p:cNvPr id="48" name="Rettangolo 47">
            <a:extLst>
              <a:ext uri="{FF2B5EF4-FFF2-40B4-BE49-F238E27FC236}">
                <a16:creationId xmlns:a16="http://schemas.microsoft.com/office/drawing/2014/main" id="{69D6CC0C-CCC6-C344-D76E-F62F8643441F}"/>
              </a:ext>
            </a:extLst>
          </p:cNvPr>
          <p:cNvSpPr/>
          <p:nvPr/>
        </p:nvSpPr>
        <p:spPr>
          <a:xfrm>
            <a:off x="8308458" y="3102499"/>
            <a:ext cx="671093" cy="304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000" dirty="0">
                <a:solidFill>
                  <a:schemeClr val="tx1"/>
                </a:solidFill>
              </a:rPr>
              <a:t>606</a:t>
            </a:r>
          </a:p>
        </p:txBody>
      </p:sp>
      <p:sp>
        <p:nvSpPr>
          <p:cNvPr id="49" name="Rettangolo 48">
            <a:extLst>
              <a:ext uri="{FF2B5EF4-FFF2-40B4-BE49-F238E27FC236}">
                <a16:creationId xmlns:a16="http://schemas.microsoft.com/office/drawing/2014/main" id="{8B4937AD-55B1-8169-CF3D-4858B4243BEC}"/>
              </a:ext>
            </a:extLst>
          </p:cNvPr>
          <p:cNvSpPr/>
          <p:nvPr/>
        </p:nvSpPr>
        <p:spPr>
          <a:xfrm>
            <a:off x="6817943" y="1809139"/>
            <a:ext cx="671093" cy="304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000" dirty="0">
                <a:solidFill>
                  <a:schemeClr val="tx1"/>
                </a:solidFill>
              </a:rPr>
              <a:t>625</a:t>
            </a:r>
          </a:p>
        </p:txBody>
      </p:sp>
      <p:sp>
        <p:nvSpPr>
          <p:cNvPr id="50" name="Rettangolo 49">
            <a:extLst>
              <a:ext uri="{FF2B5EF4-FFF2-40B4-BE49-F238E27FC236}">
                <a16:creationId xmlns:a16="http://schemas.microsoft.com/office/drawing/2014/main" id="{B52F992C-B41E-A5A0-7543-93A52FAE878C}"/>
              </a:ext>
            </a:extLst>
          </p:cNvPr>
          <p:cNvSpPr/>
          <p:nvPr/>
        </p:nvSpPr>
        <p:spPr>
          <a:xfrm>
            <a:off x="8098260" y="1941285"/>
            <a:ext cx="671093" cy="304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000" dirty="0">
                <a:solidFill>
                  <a:schemeClr val="tx1"/>
                </a:solidFill>
              </a:rPr>
              <a:t>409</a:t>
            </a:r>
          </a:p>
        </p:txBody>
      </p:sp>
    </p:spTree>
    <p:extLst>
      <p:ext uri="{BB962C8B-B14F-4D97-AF65-F5344CB8AC3E}">
        <p14:creationId xmlns:p14="http://schemas.microsoft.com/office/powerpoint/2010/main" val="11535990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3086AE1-77D9-B096-E1B8-37CC42F4C52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magine 7">
            <a:extLst>
              <a:ext uri="{FF2B5EF4-FFF2-40B4-BE49-F238E27FC236}">
                <a16:creationId xmlns:a16="http://schemas.microsoft.com/office/drawing/2014/main" id="{0735D57B-6977-4B98-86C6-9572D90D7634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25409" t="65991" r="33298" b="8539"/>
          <a:stretch/>
        </p:blipFill>
        <p:spPr>
          <a:xfrm>
            <a:off x="2784980" y="1114360"/>
            <a:ext cx="4682620" cy="838200"/>
          </a:xfrm>
          <a:prstGeom prst="rect">
            <a:avLst/>
          </a:prstGeom>
        </p:spPr>
      </p:pic>
      <p:sp>
        <p:nvSpPr>
          <p:cNvPr id="11" name="Rettangolo 10">
            <a:extLst>
              <a:ext uri="{FF2B5EF4-FFF2-40B4-BE49-F238E27FC236}">
                <a16:creationId xmlns:a16="http://schemas.microsoft.com/office/drawing/2014/main" id="{D1822AC0-9FFE-71C9-FE52-F3E5D4D0720E}"/>
              </a:ext>
            </a:extLst>
          </p:cNvPr>
          <p:cNvSpPr/>
          <p:nvPr/>
        </p:nvSpPr>
        <p:spPr>
          <a:xfrm>
            <a:off x="3124200" y="1447800"/>
            <a:ext cx="757084" cy="412954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200" dirty="0"/>
              <a:t>41,4 mld</a:t>
            </a:r>
          </a:p>
        </p:txBody>
      </p:sp>
      <p:sp>
        <p:nvSpPr>
          <p:cNvPr id="13" name="Rettangolo 12">
            <a:extLst>
              <a:ext uri="{FF2B5EF4-FFF2-40B4-BE49-F238E27FC236}">
                <a16:creationId xmlns:a16="http://schemas.microsoft.com/office/drawing/2014/main" id="{DAB91220-AD3C-E8CB-FD70-09B3B25625C7}"/>
              </a:ext>
            </a:extLst>
          </p:cNvPr>
          <p:cNvSpPr/>
          <p:nvPr/>
        </p:nvSpPr>
        <p:spPr>
          <a:xfrm>
            <a:off x="4220504" y="1447800"/>
            <a:ext cx="757084" cy="412954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200" dirty="0"/>
              <a:t>55,5 mld</a:t>
            </a:r>
          </a:p>
        </p:txBody>
      </p:sp>
      <p:sp>
        <p:nvSpPr>
          <p:cNvPr id="14" name="Rettangolo 13">
            <a:extLst>
              <a:ext uri="{FF2B5EF4-FFF2-40B4-BE49-F238E27FC236}">
                <a16:creationId xmlns:a16="http://schemas.microsoft.com/office/drawing/2014/main" id="{25D90436-FBB2-67B3-785B-4E5F47664956}"/>
              </a:ext>
            </a:extLst>
          </p:cNvPr>
          <p:cNvSpPr/>
          <p:nvPr/>
        </p:nvSpPr>
        <p:spPr>
          <a:xfrm>
            <a:off x="5316808" y="1447800"/>
            <a:ext cx="757084" cy="412954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200" dirty="0"/>
              <a:t>23,7 mld</a:t>
            </a:r>
          </a:p>
        </p:txBody>
      </p:sp>
      <p:sp>
        <p:nvSpPr>
          <p:cNvPr id="15" name="Rettangolo 14">
            <a:extLst>
              <a:ext uri="{FF2B5EF4-FFF2-40B4-BE49-F238E27FC236}">
                <a16:creationId xmlns:a16="http://schemas.microsoft.com/office/drawing/2014/main" id="{7A6A1712-8C15-9BC8-159D-3C69E8DEDC88}"/>
              </a:ext>
            </a:extLst>
          </p:cNvPr>
          <p:cNvSpPr/>
          <p:nvPr/>
        </p:nvSpPr>
        <p:spPr>
          <a:xfrm>
            <a:off x="6457330" y="1447800"/>
            <a:ext cx="757084" cy="412954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200" dirty="0"/>
              <a:t>30,1 mld</a:t>
            </a:r>
          </a:p>
        </p:txBody>
      </p:sp>
      <p:sp>
        <p:nvSpPr>
          <p:cNvPr id="5" name="Titolo 1">
            <a:extLst>
              <a:ext uri="{FF2B5EF4-FFF2-40B4-BE49-F238E27FC236}">
                <a16:creationId xmlns:a16="http://schemas.microsoft.com/office/drawing/2014/main" id="{FD2EED70-CACA-C903-3808-6551A18971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6889" y="208912"/>
            <a:ext cx="10515600" cy="681135"/>
          </a:xfrm>
        </p:spPr>
        <p:txBody>
          <a:bodyPr>
            <a:no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buSzPts val="3600"/>
            </a:pPr>
            <a:r>
              <a:rPr lang="it-IT" sz="3400" u="none" dirty="0">
                <a:solidFill>
                  <a:srgbClr val="5B9BD5">
                    <a:lumMod val="50000"/>
                  </a:srgbClr>
                </a:solidFill>
                <a:latin typeface="+mn-lt"/>
                <a:ea typeface="+mn-ea"/>
                <a:cs typeface="Arial"/>
              </a:rPr>
              <a:t>PROVINCE: uno sguardo d’insieme</a:t>
            </a:r>
            <a:endParaRPr lang="it-IT" sz="3400" b="1" u="none" dirty="0">
              <a:solidFill>
                <a:srgbClr val="5B9BD5">
                  <a:lumMod val="50000"/>
                </a:srgbClr>
              </a:solidFill>
              <a:latin typeface="+mn-lt"/>
              <a:ea typeface="+mn-ea"/>
              <a:cs typeface="Arial"/>
            </a:endParaRPr>
          </a:p>
        </p:txBody>
      </p:sp>
      <p:sp>
        <p:nvSpPr>
          <p:cNvPr id="2" name="Rettangolo 1">
            <a:extLst>
              <a:ext uri="{FF2B5EF4-FFF2-40B4-BE49-F238E27FC236}">
                <a16:creationId xmlns:a16="http://schemas.microsoft.com/office/drawing/2014/main" id="{7D484715-2E6F-6FCE-96BA-DAE27A460F49}"/>
              </a:ext>
            </a:extLst>
          </p:cNvPr>
          <p:cNvSpPr/>
          <p:nvPr/>
        </p:nvSpPr>
        <p:spPr>
          <a:xfrm>
            <a:off x="3124200" y="2194194"/>
            <a:ext cx="757084" cy="412954"/>
          </a:xfrm>
          <a:prstGeom prst="rect">
            <a:avLst/>
          </a:prstGeom>
          <a:solidFill>
            <a:schemeClr val="accent3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200" dirty="0">
                <a:solidFill>
                  <a:schemeClr val="tx1"/>
                </a:solidFill>
              </a:rPr>
              <a:t>0,01 mld</a:t>
            </a:r>
          </a:p>
        </p:txBody>
      </p:sp>
      <p:sp>
        <p:nvSpPr>
          <p:cNvPr id="3" name="Rettangolo 2">
            <a:extLst>
              <a:ext uri="{FF2B5EF4-FFF2-40B4-BE49-F238E27FC236}">
                <a16:creationId xmlns:a16="http://schemas.microsoft.com/office/drawing/2014/main" id="{14585A4A-C579-5F0D-809C-6F519E0DE17F}"/>
              </a:ext>
            </a:extLst>
          </p:cNvPr>
          <p:cNvSpPr/>
          <p:nvPr/>
        </p:nvSpPr>
        <p:spPr>
          <a:xfrm>
            <a:off x="496888" y="2194194"/>
            <a:ext cx="2398711" cy="412954"/>
          </a:xfrm>
          <a:prstGeom prst="rect">
            <a:avLst/>
          </a:prstGeom>
          <a:solidFill>
            <a:schemeClr val="accent3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200" dirty="0">
                <a:solidFill>
                  <a:schemeClr val="tx1"/>
                </a:solidFill>
              </a:rPr>
              <a:t>Risorse assegnate Province</a:t>
            </a:r>
          </a:p>
        </p:txBody>
      </p:sp>
      <p:sp>
        <p:nvSpPr>
          <p:cNvPr id="4" name="Rettangolo 3">
            <a:extLst>
              <a:ext uri="{FF2B5EF4-FFF2-40B4-BE49-F238E27FC236}">
                <a16:creationId xmlns:a16="http://schemas.microsoft.com/office/drawing/2014/main" id="{38F02594-0218-2188-57EB-073B6586BDBC}"/>
              </a:ext>
            </a:extLst>
          </p:cNvPr>
          <p:cNvSpPr/>
          <p:nvPr/>
        </p:nvSpPr>
        <p:spPr>
          <a:xfrm>
            <a:off x="4220504" y="2194194"/>
            <a:ext cx="757084" cy="412954"/>
          </a:xfrm>
          <a:prstGeom prst="rect">
            <a:avLst/>
          </a:prstGeom>
          <a:solidFill>
            <a:schemeClr val="accent3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200" dirty="0">
                <a:solidFill>
                  <a:schemeClr val="tx1"/>
                </a:solidFill>
              </a:rPr>
              <a:t>0,44 mld</a:t>
            </a:r>
          </a:p>
        </p:txBody>
      </p:sp>
      <p:sp>
        <p:nvSpPr>
          <p:cNvPr id="6" name="Rettangolo 5">
            <a:extLst>
              <a:ext uri="{FF2B5EF4-FFF2-40B4-BE49-F238E27FC236}">
                <a16:creationId xmlns:a16="http://schemas.microsoft.com/office/drawing/2014/main" id="{76DC4E11-14D1-27E1-1E9E-4BAF2F4F5EEC}"/>
              </a:ext>
            </a:extLst>
          </p:cNvPr>
          <p:cNvSpPr/>
          <p:nvPr/>
        </p:nvSpPr>
        <p:spPr>
          <a:xfrm>
            <a:off x="6400800" y="2212337"/>
            <a:ext cx="846271" cy="412954"/>
          </a:xfrm>
          <a:prstGeom prst="rect">
            <a:avLst/>
          </a:prstGeom>
          <a:solidFill>
            <a:schemeClr val="accent3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200" dirty="0">
                <a:solidFill>
                  <a:schemeClr val="tx1"/>
                </a:solidFill>
              </a:rPr>
              <a:t>2,12 mld</a:t>
            </a:r>
          </a:p>
        </p:txBody>
      </p:sp>
      <p:sp>
        <p:nvSpPr>
          <p:cNvPr id="9" name="Rettangolo 8">
            <a:extLst>
              <a:ext uri="{FF2B5EF4-FFF2-40B4-BE49-F238E27FC236}">
                <a16:creationId xmlns:a16="http://schemas.microsoft.com/office/drawing/2014/main" id="{BAFBFC86-63F2-7584-43AD-22FA3DDA4AAC}"/>
              </a:ext>
            </a:extLst>
          </p:cNvPr>
          <p:cNvSpPr/>
          <p:nvPr/>
        </p:nvSpPr>
        <p:spPr>
          <a:xfrm>
            <a:off x="3124200" y="2866925"/>
            <a:ext cx="757084" cy="412954"/>
          </a:xfrm>
          <a:prstGeom prst="rect">
            <a:avLst/>
          </a:prstGeom>
          <a:solidFill>
            <a:schemeClr val="accent3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200" dirty="0">
                <a:solidFill>
                  <a:schemeClr val="tx1"/>
                </a:solidFill>
              </a:rPr>
              <a:t>0,005 mld</a:t>
            </a:r>
          </a:p>
        </p:txBody>
      </p:sp>
      <p:sp>
        <p:nvSpPr>
          <p:cNvPr id="10" name="Rettangolo 9">
            <a:extLst>
              <a:ext uri="{FF2B5EF4-FFF2-40B4-BE49-F238E27FC236}">
                <a16:creationId xmlns:a16="http://schemas.microsoft.com/office/drawing/2014/main" id="{D227BB5E-08A3-B8DF-26A9-5CF95372D756}"/>
              </a:ext>
            </a:extLst>
          </p:cNvPr>
          <p:cNvSpPr/>
          <p:nvPr/>
        </p:nvSpPr>
        <p:spPr>
          <a:xfrm>
            <a:off x="4220504" y="2885070"/>
            <a:ext cx="757084" cy="412954"/>
          </a:xfrm>
          <a:prstGeom prst="rect">
            <a:avLst/>
          </a:prstGeom>
          <a:solidFill>
            <a:schemeClr val="accent3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200" dirty="0">
                <a:solidFill>
                  <a:schemeClr val="tx1"/>
                </a:solidFill>
              </a:rPr>
              <a:t>0,02 mld</a:t>
            </a:r>
          </a:p>
        </p:txBody>
      </p:sp>
      <p:sp>
        <p:nvSpPr>
          <p:cNvPr id="12" name="Rettangolo 11">
            <a:extLst>
              <a:ext uri="{FF2B5EF4-FFF2-40B4-BE49-F238E27FC236}">
                <a16:creationId xmlns:a16="http://schemas.microsoft.com/office/drawing/2014/main" id="{901DA587-5D83-2FBA-4414-EF95DCA3DD76}"/>
              </a:ext>
            </a:extLst>
          </p:cNvPr>
          <p:cNvSpPr/>
          <p:nvPr/>
        </p:nvSpPr>
        <p:spPr>
          <a:xfrm>
            <a:off x="6400800" y="2895958"/>
            <a:ext cx="846271" cy="412954"/>
          </a:xfrm>
          <a:prstGeom prst="rect">
            <a:avLst/>
          </a:prstGeom>
          <a:solidFill>
            <a:schemeClr val="accent3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200" dirty="0">
                <a:solidFill>
                  <a:schemeClr val="tx1"/>
                </a:solidFill>
              </a:rPr>
              <a:t>0,14 mld</a:t>
            </a:r>
          </a:p>
        </p:txBody>
      </p:sp>
      <p:sp>
        <p:nvSpPr>
          <p:cNvPr id="21" name="Rettangolo 20">
            <a:extLst>
              <a:ext uri="{FF2B5EF4-FFF2-40B4-BE49-F238E27FC236}">
                <a16:creationId xmlns:a16="http://schemas.microsoft.com/office/drawing/2014/main" id="{47363405-A4F4-55D6-8C48-8CDA7C306EB9}"/>
              </a:ext>
            </a:extLst>
          </p:cNvPr>
          <p:cNvSpPr/>
          <p:nvPr/>
        </p:nvSpPr>
        <p:spPr>
          <a:xfrm>
            <a:off x="496888" y="2917729"/>
            <a:ext cx="2398711" cy="412954"/>
          </a:xfrm>
          <a:prstGeom prst="rect">
            <a:avLst/>
          </a:prstGeom>
          <a:solidFill>
            <a:schemeClr val="accent3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200" dirty="0">
                <a:solidFill>
                  <a:schemeClr val="tx1"/>
                </a:solidFill>
              </a:rPr>
              <a:t>FOI Province</a:t>
            </a:r>
          </a:p>
        </p:txBody>
      </p:sp>
      <p:sp>
        <p:nvSpPr>
          <p:cNvPr id="23" name="Rettangolo 22">
            <a:extLst>
              <a:ext uri="{FF2B5EF4-FFF2-40B4-BE49-F238E27FC236}">
                <a16:creationId xmlns:a16="http://schemas.microsoft.com/office/drawing/2014/main" id="{7DF176AD-2158-E016-A0FB-3C14E717AC30}"/>
              </a:ext>
            </a:extLst>
          </p:cNvPr>
          <p:cNvSpPr/>
          <p:nvPr/>
        </p:nvSpPr>
        <p:spPr>
          <a:xfrm>
            <a:off x="7614561" y="2212337"/>
            <a:ext cx="911543" cy="412954"/>
          </a:xfrm>
          <a:prstGeom prst="rect">
            <a:avLst/>
          </a:prstGeom>
          <a:solidFill>
            <a:schemeClr val="accent3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200" b="1" dirty="0">
                <a:solidFill>
                  <a:schemeClr val="tx1"/>
                </a:solidFill>
              </a:rPr>
              <a:t>2,57 mld</a:t>
            </a:r>
          </a:p>
        </p:txBody>
      </p:sp>
      <p:sp>
        <p:nvSpPr>
          <p:cNvPr id="25" name="Rettangolo 24">
            <a:extLst>
              <a:ext uri="{FF2B5EF4-FFF2-40B4-BE49-F238E27FC236}">
                <a16:creationId xmlns:a16="http://schemas.microsoft.com/office/drawing/2014/main" id="{8D0BFD2D-1D85-45B6-9D69-3047BEF1EEC1}"/>
              </a:ext>
            </a:extLst>
          </p:cNvPr>
          <p:cNvSpPr/>
          <p:nvPr/>
        </p:nvSpPr>
        <p:spPr>
          <a:xfrm>
            <a:off x="7624086" y="2917729"/>
            <a:ext cx="911543" cy="412954"/>
          </a:xfrm>
          <a:prstGeom prst="rect">
            <a:avLst/>
          </a:prstGeom>
          <a:solidFill>
            <a:schemeClr val="accent3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200" b="1" dirty="0">
                <a:solidFill>
                  <a:schemeClr val="tx1"/>
                </a:solidFill>
              </a:rPr>
              <a:t>0,16 mld</a:t>
            </a:r>
          </a:p>
        </p:txBody>
      </p:sp>
      <p:sp>
        <p:nvSpPr>
          <p:cNvPr id="26" name="Rettangolo 25">
            <a:extLst>
              <a:ext uri="{FF2B5EF4-FFF2-40B4-BE49-F238E27FC236}">
                <a16:creationId xmlns:a16="http://schemas.microsoft.com/office/drawing/2014/main" id="{AA221D76-20CF-8D15-4085-49460C899A67}"/>
              </a:ext>
            </a:extLst>
          </p:cNvPr>
          <p:cNvSpPr/>
          <p:nvPr/>
        </p:nvSpPr>
        <p:spPr>
          <a:xfrm>
            <a:off x="304800" y="1952560"/>
            <a:ext cx="7162800" cy="170504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27" name="Rettangolo 26">
            <a:extLst>
              <a:ext uri="{FF2B5EF4-FFF2-40B4-BE49-F238E27FC236}">
                <a16:creationId xmlns:a16="http://schemas.microsoft.com/office/drawing/2014/main" id="{0B7641B3-143A-F9E5-62C6-DB818B37FB7E}"/>
              </a:ext>
            </a:extLst>
          </p:cNvPr>
          <p:cNvSpPr/>
          <p:nvPr/>
        </p:nvSpPr>
        <p:spPr>
          <a:xfrm>
            <a:off x="1734003" y="3875669"/>
            <a:ext cx="3124200" cy="730823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200" b="1" dirty="0"/>
              <a:t>Risorse complessive mobilitate</a:t>
            </a:r>
          </a:p>
        </p:txBody>
      </p:sp>
      <p:sp>
        <p:nvSpPr>
          <p:cNvPr id="28" name="Rettangolo 27">
            <a:extLst>
              <a:ext uri="{FF2B5EF4-FFF2-40B4-BE49-F238E27FC236}">
                <a16:creationId xmlns:a16="http://schemas.microsoft.com/office/drawing/2014/main" id="{B9A99D38-EAB2-81F6-C025-D454F841A193}"/>
              </a:ext>
            </a:extLst>
          </p:cNvPr>
          <p:cNvSpPr/>
          <p:nvPr/>
        </p:nvSpPr>
        <p:spPr>
          <a:xfrm>
            <a:off x="5045191" y="3875669"/>
            <a:ext cx="2057401" cy="730822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200" b="1" dirty="0"/>
              <a:t>2,97 mld </a:t>
            </a:r>
          </a:p>
          <a:p>
            <a:pPr algn="ctr"/>
            <a:r>
              <a:rPr lang="it-IT" sz="1200" b="1" dirty="0"/>
              <a:t>(cofinanziamenti  0,24 mld)</a:t>
            </a:r>
          </a:p>
        </p:txBody>
      </p:sp>
      <p:sp>
        <p:nvSpPr>
          <p:cNvPr id="20" name="Rettangolo 19">
            <a:extLst>
              <a:ext uri="{FF2B5EF4-FFF2-40B4-BE49-F238E27FC236}">
                <a16:creationId xmlns:a16="http://schemas.microsoft.com/office/drawing/2014/main" id="{246BAE6A-ADF1-3291-272C-7AA006E83F5F}"/>
              </a:ext>
            </a:extLst>
          </p:cNvPr>
          <p:cNvSpPr/>
          <p:nvPr/>
        </p:nvSpPr>
        <p:spPr>
          <a:xfrm>
            <a:off x="496888" y="5029200"/>
            <a:ext cx="2398711" cy="412954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200" dirty="0">
                <a:solidFill>
                  <a:schemeClr val="tx1"/>
                </a:solidFill>
              </a:rPr>
              <a:t>Province coinvolte</a:t>
            </a:r>
          </a:p>
        </p:txBody>
      </p:sp>
      <p:sp>
        <p:nvSpPr>
          <p:cNvPr id="22" name="Rettangolo 21">
            <a:extLst>
              <a:ext uri="{FF2B5EF4-FFF2-40B4-BE49-F238E27FC236}">
                <a16:creationId xmlns:a16="http://schemas.microsoft.com/office/drawing/2014/main" id="{AF3C21FB-CDB2-FECF-90E6-AE3087FF16C8}"/>
              </a:ext>
            </a:extLst>
          </p:cNvPr>
          <p:cNvSpPr/>
          <p:nvPr/>
        </p:nvSpPr>
        <p:spPr>
          <a:xfrm>
            <a:off x="496888" y="5638800"/>
            <a:ext cx="2398711" cy="412954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200" dirty="0">
                <a:solidFill>
                  <a:schemeClr val="tx1"/>
                </a:solidFill>
              </a:rPr>
              <a:t>Progetti</a:t>
            </a:r>
          </a:p>
        </p:txBody>
      </p:sp>
      <p:sp>
        <p:nvSpPr>
          <p:cNvPr id="24" name="Rettangolo 23">
            <a:extLst>
              <a:ext uri="{FF2B5EF4-FFF2-40B4-BE49-F238E27FC236}">
                <a16:creationId xmlns:a16="http://schemas.microsoft.com/office/drawing/2014/main" id="{5E142B4D-7B15-5D8C-E8E3-1F6229E28D6D}"/>
              </a:ext>
            </a:extLst>
          </p:cNvPr>
          <p:cNvSpPr/>
          <p:nvPr/>
        </p:nvSpPr>
        <p:spPr>
          <a:xfrm>
            <a:off x="3124200" y="5043948"/>
            <a:ext cx="757084" cy="412954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200" dirty="0">
                <a:solidFill>
                  <a:schemeClr val="tx1"/>
                </a:solidFill>
              </a:rPr>
              <a:t>56</a:t>
            </a:r>
          </a:p>
        </p:txBody>
      </p:sp>
      <p:sp>
        <p:nvSpPr>
          <p:cNvPr id="29" name="Rettangolo 28">
            <a:extLst>
              <a:ext uri="{FF2B5EF4-FFF2-40B4-BE49-F238E27FC236}">
                <a16:creationId xmlns:a16="http://schemas.microsoft.com/office/drawing/2014/main" id="{5B1B3909-8D50-C18F-338E-5E39478AEA26}"/>
              </a:ext>
            </a:extLst>
          </p:cNvPr>
          <p:cNvSpPr/>
          <p:nvPr/>
        </p:nvSpPr>
        <p:spPr>
          <a:xfrm>
            <a:off x="4109885" y="5043948"/>
            <a:ext cx="757084" cy="412954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200" dirty="0">
                <a:solidFill>
                  <a:schemeClr val="tx1"/>
                </a:solidFill>
              </a:rPr>
              <a:t>46</a:t>
            </a:r>
          </a:p>
        </p:txBody>
      </p:sp>
      <p:sp>
        <p:nvSpPr>
          <p:cNvPr id="30" name="Rettangolo 29">
            <a:extLst>
              <a:ext uri="{FF2B5EF4-FFF2-40B4-BE49-F238E27FC236}">
                <a16:creationId xmlns:a16="http://schemas.microsoft.com/office/drawing/2014/main" id="{4DC54F3F-EB5E-FDB0-B7D8-0B38C7CBA093}"/>
              </a:ext>
            </a:extLst>
          </p:cNvPr>
          <p:cNvSpPr/>
          <p:nvPr/>
        </p:nvSpPr>
        <p:spPr>
          <a:xfrm>
            <a:off x="6483138" y="5043948"/>
            <a:ext cx="757084" cy="412954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200" dirty="0">
                <a:solidFill>
                  <a:schemeClr val="tx1"/>
                </a:solidFill>
              </a:rPr>
              <a:t>86</a:t>
            </a:r>
          </a:p>
        </p:txBody>
      </p:sp>
      <p:sp>
        <p:nvSpPr>
          <p:cNvPr id="32" name="Rettangolo 31">
            <a:extLst>
              <a:ext uri="{FF2B5EF4-FFF2-40B4-BE49-F238E27FC236}">
                <a16:creationId xmlns:a16="http://schemas.microsoft.com/office/drawing/2014/main" id="{025E2308-848D-2CB8-9AE0-91F7A87ED461}"/>
              </a:ext>
            </a:extLst>
          </p:cNvPr>
          <p:cNvSpPr/>
          <p:nvPr/>
        </p:nvSpPr>
        <p:spPr>
          <a:xfrm>
            <a:off x="7691790" y="5043948"/>
            <a:ext cx="757084" cy="412954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200" dirty="0">
                <a:solidFill>
                  <a:schemeClr val="tx1"/>
                </a:solidFill>
              </a:rPr>
              <a:t>86</a:t>
            </a:r>
          </a:p>
        </p:txBody>
      </p:sp>
      <p:sp>
        <p:nvSpPr>
          <p:cNvPr id="33" name="Rettangolo 32">
            <a:extLst>
              <a:ext uri="{FF2B5EF4-FFF2-40B4-BE49-F238E27FC236}">
                <a16:creationId xmlns:a16="http://schemas.microsoft.com/office/drawing/2014/main" id="{F5DDD679-1F9E-7B3D-918F-EFDBC6FB1AD3}"/>
              </a:ext>
            </a:extLst>
          </p:cNvPr>
          <p:cNvSpPr/>
          <p:nvPr/>
        </p:nvSpPr>
        <p:spPr>
          <a:xfrm>
            <a:off x="3122275" y="5646174"/>
            <a:ext cx="757084" cy="412954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200" dirty="0">
                <a:solidFill>
                  <a:schemeClr val="tx1"/>
                </a:solidFill>
              </a:rPr>
              <a:t>65</a:t>
            </a:r>
          </a:p>
        </p:txBody>
      </p:sp>
      <p:sp>
        <p:nvSpPr>
          <p:cNvPr id="34" name="Rettangolo 33">
            <a:extLst>
              <a:ext uri="{FF2B5EF4-FFF2-40B4-BE49-F238E27FC236}">
                <a16:creationId xmlns:a16="http://schemas.microsoft.com/office/drawing/2014/main" id="{0FAD2032-3E3D-2EC4-2CA9-FF37CF93BC32}"/>
              </a:ext>
            </a:extLst>
          </p:cNvPr>
          <p:cNvSpPr/>
          <p:nvPr/>
        </p:nvSpPr>
        <p:spPr>
          <a:xfrm>
            <a:off x="4109885" y="5647775"/>
            <a:ext cx="757084" cy="412954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200" dirty="0">
                <a:solidFill>
                  <a:schemeClr val="tx1"/>
                </a:solidFill>
              </a:rPr>
              <a:t>203</a:t>
            </a:r>
          </a:p>
        </p:txBody>
      </p:sp>
      <p:sp>
        <p:nvSpPr>
          <p:cNvPr id="35" name="Rettangolo 34">
            <a:extLst>
              <a:ext uri="{FF2B5EF4-FFF2-40B4-BE49-F238E27FC236}">
                <a16:creationId xmlns:a16="http://schemas.microsoft.com/office/drawing/2014/main" id="{60A4D88A-B4F6-C2A0-BE9F-AD026A81F2A6}"/>
              </a:ext>
            </a:extLst>
          </p:cNvPr>
          <p:cNvSpPr/>
          <p:nvPr/>
        </p:nvSpPr>
        <p:spPr>
          <a:xfrm>
            <a:off x="6489987" y="5638800"/>
            <a:ext cx="757084" cy="412954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200" dirty="0">
                <a:solidFill>
                  <a:schemeClr val="tx1"/>
                </a:solidFill>
              </a:rPr>
              <a:t>1.471</a:t>
            </a:r>
          </a:p>
        </p:txBody>
      </p:sp>
      <p:sp>
        <p:nvSpPr>
          <p:cNvPr id="37" name="Rettangolo 36">
            <a:extLst>
              <a:ext uri="{FF2B5EF4-FFF2-40B4-BE49-F238E27FC236}">
                <a16:creationId xmlns:a16="http://schemas.microsoft.com/office/drawing/2014/main" id="{FEC6B3CB-EAFE-C165-9903-00B1F23D6D53}"/>
              </a:ext>
            </a:extLst>
          </p:cNvPr>
          <p:cNvSpPr/>
          <p:nvPr/>
        </p:nvSpPr>
        <p:spPr>
          <a:xfrm>
            <a:off x="7685223" y="5646174"/>
            <a:ext cx="757084" cy="412954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200" dirty="0">
                <a:solidFill>
                  <a:schemeClr val="tx1"/>
                </a:solidFill>
              </a:rPr>
              <a:t>1.739</a:t>
            </a:r>
          </a:p>
        </p:txBody>
      </p:sp>
      <p:sp>
        <p:nvSpPr>
          <p:cNvPr id="38" name="Rettangolo 37">
            <a:extLst>
              <a:ext uri="{FF2B5EF4-FFF2-40B4-BE49-F238E27FC236}">
                <a16:creationId xmlns:a16="http://schemas.microsoft.com/office/drawing/2014/main" id="{6BDB1FED-9D21-91B3-A398-605F909D1D30}"/>
              </a:ext>
            </a:extLst>
          </p:cNvPr>
          <p:cNvSpPr/>
          <p:nvPr/>
        </p:nvSpPr>
        <p:spPr>
          <a:xfrm>
            <a:off x="496888" y="6236134"/>
            <a:ext cx="2398711" cy="412954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200" dirty="0">
                <a:solidFill>
                  <a:schemeClr val="tx1"/>
                </a:solidFill>
              </a:rPr>
              <a:t>Progetti (opere pubbliche)</a:t>
            </a:r>
          </a:p>
        </p:txBody>
      </p:sp>
      <p:sp>
        <p:nvSpPr>
          <p:cNvPr id="39" name="Rettangolo 38">
            <a:extLst>
              <a:ext uri="{FF2B5EF4-FFF2-40B4-BE49-F238E27FC236}">
                <a16:creationId xmlns:a16="http://schemas.microsoft.com/office/drawing/2014/main" id="{40165B9E-5C34-CF6E-FCD0-C864AEBBE43C}"/>
              </a:ext>
            </a:extLst>
          </p:cNvPr>
          <p:cNvSpPr/>
          <p:nvPr/>
        </p:nvSpPr>
        <p:spPr>
          <a:xfrm>
            <a:off x="3119817" y="6248400"/>
            <a:ext cx="757084" cy="412954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200" dirty="0">
                <a:solidFill>
                  <a:schemeClr val="tx1"/>
                </a:solidFill>
              </a:rPr>
              <a:t>7</a:t>
            </a:r>
          </a:p>
        </p:txBody>
      </p:sp>
      <p:sp>
        <p:nvSpPr>
          <p:cNvPr id="40" name="Rettangolo 39">
            <a:extLst>
              <a:ext uri="{FF2B5EF4-FFF2-40B4-BE49-F238E27FC236}">
                <a16:creationId xmlns:a16="http://schemas.microsoft.com/office/drawing/2014/main" id="{7FC133CD-FD25-045B-8A1D-0F1790CD2CBA}"/>
              </a:ext>
            </a:extLst>
          </p:cNvPr>
          <p:cNvSpPr/>
          <p:nvPr/>
        </p:nvSpPr>
        <p:spPr>
          <a:xfrm>
            <a:off x="4101119" y="6236134"/>
            <a:ext cx="757084" cy="412954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200" dirty="0">
                <a:solidFill>
                  <a:schemeClr val="tx1"/>
                </a:solidFill>
              </a:rPr>
              <a:t>201</a:t>
            </a:r>
          </a:p>
        </p:txBody>
      </p:sp>
      <p:sp>
        <p:nvSpPr>
          <p:cNvPr id="41" name="Rettangolo 40">
            <a:extLst>
              <a:ext uri="{FF2B5EF4-FFF2-40B4-BE49-F238E27FC236}">
                <a16:creationId xmlns:a16="http://schemas.microsoft.com/office/drawing/2014/main" id="{9CFB8DB8-3510-4C6C-C653-F0914E48CEF7}"/>
              </a:ext>
            </a:extLst>
          </p:cNvPr>
          <p:cNvSpPr/>
          <p:nvPr/>
        </p:nvSpPr>
        <p:spPr>
          <a:xfrm>
            <a:off x="6489987" y="6248400"/>
            <a:ext cx="757084" cy="412954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200" dirty="0">
                <a:solidFill>
                  <a:schemeClr val="tx1"/>
                </a:solidFill>
              </a:rPr>
              <a:t>1.471</a:t>
            </a:r>
          </a:p>
        </p:txBody>
      </p:sp>
      <p:sp>
        <p:nvSpPr>
          <p:cNvPr id="43" name="Rettangolo 42">
            <a:extLst>
              <a:ext uri="{FF2B5EF4-FFF2-40B4-BE49-F238E27FC236}">
                <a16:creationId xmlns:a16="http://schemas.microsoft.com/office/drawing/2014/main" id="{49327B33-A7D3-0A96-E72B-CFF0E7DA57DD}"/>
              </a:ext>
            </a:extLst>
          </p:cNvPr>
          <p:cNvSpPr/>
          <p:nvPr/>
        </p:nvSpPr>
        <p:spPr>
          <a:xfrm>
            <a:off x="7701315" y="6248400"/>
            <a:ext cx="757084" cy="412954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200" dirty="0">
                <a:solidFill>
                  <a:schemeClr val="tx1"/>
                </a:solidFill>
              </a:rPr>
              <a:t>1.679</a:t>
            </a:r>
          </a:p>
        </p:txBody>
      </p:sp>
      <p:pic>
        <p:nvPicPr>
          <p:cNvPr id="31" name="Immagine 30">
            <a:extLst>
              <a:ext uri="{FF2B5EF4-FFF2-40B4-BE49-F238E27FC236}">
                <a16:creationId xmlns:a16="http://schemas.microsoft.com/office/drawing/2014/main" id="{4F4FAB61-2464-CD9D-5358-98F2F1BA1477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 l="26534" t="9" r="26512" b="8145"/>
          <a:stretch/>
        </p:blipFill>
        <p:spPr>
          <a:xfrm>
            <a:off x="8619076" y="1551383"/>
            <a:ext cx="3540767" cy="4648571"/>
          </a:xfrm>
          <a:prstGeom prst="rect">
            <a:avLst/>
          </a:prstGeom>
        </p:spPr>
      </p:pic>
      <p:sp>
        <p:nvSpPr>
          <p:cNvPr id="36" name="Rettangolo 35">
            <a:extLst>
              <a:ext uri="{FF2B5EF4-FFF2-40B4-BE49-F238E27FC236}">
                <a16:creationId xmlns:a16="http://schemas.microsoft.com/office/drawing/2014/main" id="{9E3F1C0E-0182-5469-8B40-029AC16634B0}"/>
              </a:ext>
            </a:extLst>
          </p:cNvPr>
          <p:cNvSpPr/>
          <p:nvPr/>
        </p:nvSpPr>
        <p:spPr>
          <a:xfrm>
            <a:off x="9190103" y="1138429"/>
            <a:ext cx="2398711" cy="41295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200" dirty="0">
                <a:solidFill>
                  <a:schemeClr val="tx1"/>
                </a:solidFill>
              </a:rPr>
              <a:t>Finanziamenti totali </a:t>
            </a:r>
          </a:p>
          <a:p>
            <a:pPr algn="ctr"/>
            <a:r>
              <a:rPr lang="it-IT" sz="1200" dirty="0">
                <a:solidFill>
                  <a:schemeClr val="tx1"/>
                </a:solidFill>
              </a:rPr>
              <a:t>(milioni di euro)</a:t>
            </a:r>
          </a:p>
        </p:txBody>
      </p:sp>
      <p:sp>
        <p:nvSpPr>
          <p:cNvPr id="42" name="Rettangolo 41">
            <a:extLst>
              <a:ext uri="{FF2B5EF4-FFF2-40B4-BE49-F238E27FC236}">
                <a16:creationId xmlns:a16="http://schemas.microsoft.com/office/drawing/2014/main" id="{8E4D26B8-A536-596A-3694-5C3B0C7A68EE}"/>
              </a:ext>
            </a:extLst>
          </p:cNvPr>
          <p:cNvSpPr/>
          <p:nvPr/>
        </p:nvSpPr>
        <p:spPr>
          <a:xfrm>
            <a:off x="10360446" y="3505200"/>
            <a:ext cx="671093" cy="304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000" dirty="0">
                <a:solidFill>
                  <a:schemeClr val="tx1"/>
                </a:solidFill>
              </a:rPr>
              <a:t>88</a:t>
            </a:r>
          </a:p>
        </p:txBody>
      </p:sp>
      <p:sp>
        <p:nvSpPr>
          <p:cNvPr id="44" name="Rettangolo 43">
            <a:extLst>
              <a:ext uri="{FF2B5EF4-FFF2-40B4-BE49-F238E27FC236}">
                <a16:creationId xmlns:a16="http://schemas.microsoft.com/office/drawing/2014/main" id="{3F88275A-308B-F78A-D15C-FA227D436D93}"/>
              </a:ext>
            </a:extLst>
          </p:cNvPr>
          <p:cNvSpPr/>
          <p:nvPr/>
        </p:nvSpPr>
        <p:spPr>
          <a:xfrm>
            <a:off x="11061703" y="4241080"/>
            <a:ext cx="671093" cy="304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000" dirty="0">
                <a:solidFill>
                  <a:schemeClr val="tx1"/>
                </a:solidFill>
              </a:rPr>
              <a:t>77</a:t>
            </a:r>
          </a:p>
        </p:txBody>
      </p:sp>
      <p:sp>
        <p:nvSpPr>
          <p:cNvPr id="45" name="Rettangolo 44">
            <a:extLst>
              <a:ext uri="{FF2B5EF4-FFF2-40B4-BE49-F238E27FC236}">
                <a16:creationId xmlns:a16="http://schemas.microsoft.com/office/drawing/2014/main" id="{B5916E2F-F2FF-8071-5C08-DCE8C6F009F5}"/>
              </a:ext>
            </a:extLst>
          </p:cNvPr>
          <p:cNvSpPr/>
          <p:nvPr/>
        </p:nvSpPr>
        <p:spPr>
          <a:xfrm>
            <a:off x="11201400" y="4739148"/>
            <a:ext cx="671093" cy="304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000" dirty="0">
                <a:solidFill>
                  <a:schemeClr val="tx1"/>
                </a:solidFill>
              </a:rPr>
              <a:t>141</a:t>
            </a:r>
          </a:p>
        </p:txBody>
      </p:sp>
      <p:sp>
        <p:nvSpPr>
          <p:cNvPr id="46" name="Rettangolo 45">
            <a:extLst>
              <a:ext uri="{FF2B5EF4-FFF2-40B4-BE49-F238E27FC236}">
                <a16:creationId xmlns:a16="http://schemas.microsoft.com/office/drawing/2014/main" id="{9533E670-DA45-2B55-12D9-4F633AEC06DE}"/>
              </a:ext>
            </a:extLst>
          </p:cNvPr>
          <p:cNvSpPr/>
          <p:nvPr/>
        </p:nvSpPr>
        <p:spPr>
          <a:xfrm>
            <a:off x="10634656" y="4003268"/>
            <a:ext cx="671093" cy="304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000" dirty="0">
                <a:solidFill>
                  <a:schemeClr val="tx1"/>
                </a:solidFill>
              </a:rPr>
              <a:t>192</a:t>
            </a:r>
          </a:p>
        </p:txBody>
      </p:sp>
      <p:sp>
        <p:nvSpPr>
          <p:cNvPr id="47" name="Rettangolo 46">
            <a:extLst>
              <a:ext uri="{FF2B5EF4-FFF2-40B4-BE49-F238E27FC236}">
                <a16:creationId xmlns:a16="http://schemas.microsoft.com/office/drawing/2014/main" id="{402EFF24-EFDC-89D2-9867-ADECCA0D52D9}"/>
              </a:ext>
            </a:extLst>
          </p:cNvPr>
          <p:cNvSpPr/>
          <p:nvPr/>
        </p:nvSpPr>
        <p:spPr>
          <a:xfrm>
            <a:off x="9569411" y="2567348"/>
            <a:ext cx="671093" cy="304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000" dirty="0">
                <a:solidFill>
                  <a:schemeClr val="tx1"/>
                </a:solidFill>
              </a:rPr>
              <a:t>273</a:t>
            </a:r>
          </a:p>
        </p:txBody>
      </p:sp>
      <p:sp>
        <p:nvSpPr>
          <p:cNvPr id="48" name="Rettangolo 47">
            <a:extLst>
              <a:ext uri="{FF2B5EF4-FFF2-40B4-BE49-F238E27FC236}">
                <a16:creationId xmlns:a16="http://schemas.microsoft.com/office/drawing/2014/main" id="{5500CBE1-A2EC-2D93-47D1-AADE95693BE5}"/>
              </a:ext>
            </a:extLst>
          </p:cNvPr>
          <p:cNvSpPr/>
          <p:nvPr/>
        </p:nvSpPr>
        <p:spPr>
          <a:xfrm>
            <a:off x="10055539" y="3675116"/>
            <a:ext cx="671093" cy="304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000" dirty="0">
                <a:solidFill>
                  <a:schemeClr val="tx1"/>
                </a:solidFill>
              </a:rPr>
              <a:t>136</a:t>
            </a:r>
          </a:p>
        </p:txBody>
      </p:sp>
      <p:sp>
        <p:nvSpPr>
          <p:cNvPr id="49" name="Rettangolo 48">
            <a:extLst>
              <a:ext uri="{FF2B5EF4-FFF2-40B4-BE49-F238E27FC236}">
                <a16:creationId xmlns:a16="http://schemas.microsoft.com/office/drawing/2014/main" id="{76F4308F-2CD1-1FC7-3BE6-28490136BA96}"/>
              </a:ext>
            </a:extLst>
          </p:cNvPr>
          <p:cNvSpPr/>
          <p:nvPr/>
        </p:nvSpPr>
        <p:spPr>
          <a:xfrm>
            <a:off x="8933668" y="2648937"/>
            <a:ext cx="671093" cy="304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000" dirty="0">
                <a:solidFill>
                  <a:schemeClr val="tx1"/>
                </a:solidFill>
              </a:rPr>
              <a:t>85</a:t>
            </a:r>
          </a:p>
        </p:txBody>
      </p:sp>
      <p:sp>
        <p:nvSpPr>
          <p:cNvPr id="50" name="Rettangolo 49">
            <a:extLst>
              <a:ext uri="{FF2B5EF4-FFF2-40B4-BE49-F238E27FC236}">
                <a16:creationId xmlns:a16="http://schemas.microsoft.com/office/drawing/2014/main" id="{93C89782-9389-3ADB-FA94-FB4296054EE8}"/>
              </a:ext>
            </a:extLst>
          </p:cNvPr>
          <p:cNvSpPr/>
          <p:nvPr/>
        </p:nvSpPr>
        <p:spPr>
          <a:xfrm>
            <a:off x="9194446" y="2114014"/>
            <a:ext cx="671093" cy="304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000" dirty="0">
                <a:solidFill>
                  <a:schemeClr val="tx1"/>
                </a:solidFill>
              </a:rPr>
              <a:t>321</a:t>
            </a:r>
          </a:p>
        </p:txBody>
      </p:sp>
      <p:sp>
        <p:nvSpPr>
          <p:cNvPr id="51" name="Rettangolo 50">
            <a:extLst>
              <a:ext uri="{FF2B5EF4-FFF2-40B4-BE49-F238E27FC236}">
                <a16:creationId xmlns:a16="http://schemas.microsoft.com/office/drawing/2014/main" id="{CC14F6E5-18DB-560E-B48A-905E3285010E}"/>
              </a:ext>
            </a:extLst>
          </p:cNvPr>
          <p:cNvSpPr/>
          <p:nvPr/>
        </p:nvSpPr>
        <p:spPr>
          <a:xfrm>
            <a:off x="10216272" y="3034173"/>
            <a:ext cx="671093" cy="304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000" dirty="0">
                <a:solidFill>
                  <a:schemeClr val="tx1"/>
                </a:solidFill>
              </a:rPr>
              <a:t>164</a:t>
            </a:r>
          </a:p>
        </p:txBody>
      </p:sp>
      <p:sp>
        <p:nvSpPr>
          <p:cNvPr id="52" name="Rettangolo 51">
            <a:extLst>
              <a:ext uri="{FF2B5EF4-FFF2-40B4-BE49-F238E27FC236}">
                <a16:creationId xmlns:a16="http://schemas.microsoft.com/office/drawing/2014/main" id="{FC6257AF-E149-1F68-566E-3728B7D7B144}"/>
              </a:ext>
            </a:extLst>
          </p:cNvPr>
          <p:cNvSpPr/>
          <p:nvPr/>
        </p:nvSpPr>
        <p:spPr>
          <a:xfrm>
            <a:off x="10581680" y="3758377"/>
            <a:ext cx="671093" cy="304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000" dirty="0">
                <a:solidFill>
                  <a:schemeClr val="tx1"/>
                </a:solidFill>
              </a:rPr>
              <a:t>35</a:t>
            </a:r>
          </a:p>
        </p:txBody>
      </p:sp>
      <p:sp>
        <p:nvSpPr>
          <p:cNvPr id="53" name="Rettangolo 52">
            <a:extLst>
              <a:ext uri="{FF2B5EF4-FFF2-40B4-BE49-F238E27FC236}">
                <a16:creationId xmlns:a16="http://schemas.microsoft.com/office/drawing/2014/main" id="{3026EF50-95C5-AD5B-B802-A04C6A018C17}"/>
              </a:ext>
            </a:extLst>
          </p:cNvPr>
          <p:cNvSpPr/>
          <p:nvPr/>
        </p:nvSpPr>
        <p:spPr>
          <a:xfrm>
            <a:off x="8670283" y="2360755"/>
            <a:ext cx="671093" cy="304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000" dirty="0">
                <a:solidFill>
                  <a:schemeClr val="tx1"/>
                </a:solidFill>
              </a:rPr>
              <a:t>172</a:t>
            </a:r>
          </a:p>
        </p:txBody>
      </p:sp>
      <p:sp>
        <p:nvSpPr>
          <p:cNvPr id="54" name="Rettangolo 53">
            <a:extLst>
              <a:ext uri="{FF2B5EF4-FFF2-40B4-BE49-F238E27FC236}">
                <a16:creationId xmlns:a16="http://schemas.microsoft.com/office/drawing/2014/main" id="{0D066346-D57E-538A-A134-262102D1D1CA}"/>
              </a:ext>
            </a:extLst>
          </p:cNvPr>
          <p:cNvSpPr/>
          <p:nvPr/>
        </p:nvSpPr>
        <p:spPr>
          <a:xfrm>
            <a:off x="11159494" y="3975614"/>
            <a:ext cx="671093" cy="304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000" dirty="0">
                <a:solidFill>
                  <a:schemeClr val="tx1"/>
                </a:solidFill>
              </a:rPr>
              <a:t>182</a:t>
            </a:r>
          </a:p>
        </p:txBody>
      </p:sp>
      <p:sp>
        <p:nvSpPr>
          <p:cNvPr id="55" name="Rettangolo 54">
            <a:extLst>
              <a:ext uri="{FF2B5EF4-FFF2-40B4-BE49-F238E27FC236}">
                <a16:creationId xmlns:a16="http://schemas.microsoft.com/office/drawing/2014/main" id="{2D271ADF-EAF2-27A7-17DF-D71B3524AF58}"/>
              </a:ext>
            </a:extLst>
          </p:cNvPr>
          <p:cNvSpPr/>
          <p:nvPr/>
        </p:nvSpPr>
        <p:spPr>
          <a:xfrm>
            <a:off x="8912186" y="4360299"/>
            <a:ext cx="671093" cy="304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000" dirty="0">
                <a:solidFill>
                  <a:schemeClr val="tx1"/>
                </a:solidFill>
              </a:rPr>
              <a:t>85</a:t>
            </a:r>
          </a:p>
        </p:txBody>
      </p:sp>
      <p:sp>
        <p:nvSpPr>
          <p:cNvPr id="56" name="Rettangolo 55">
            <a:extLst>
              <a:ext uri="{FF2B5EF4-FFF2-40B4-BE49-F238E27FC236}">
                <a16:creationId xmlns:a16="http://schemas.microsoft.com/office/drawing/2014/main" id="{0A1F07C6-4EA3-E16E-FF78-7CDD7FD7383D}"/>
              </a:ext>
            </a:extLst>
          </p:cNvPr>
          <p:cNvSpPr/>
          <p:nvPr/>
        </p:nvSpPr>
        <p:spPr>
          <a:xfrm>
            <a:off x="10483219" y="5458404"/>
            <a:ext cx="671093" cy="304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000" dirty="0">
                <a:solidFill>
                  <a:schemeClr val="tx1"/>
                </a:solidFill>
              </a:rPr>
              <a:t>110</a:t>
            </a:r>
          </a:p>
        </p:txBody>
      </p:sp>
      <p:sp>
        <p:nvSpPr>
          <p:cNvPr id="57" name="Rettangolo 56">
            <a:extLst>
              <a:ext uri="{FF2B5EF4-FFF2-40B4-BE49-F238E27FC236}">
                <a16:creationId xmlns:a16="http://schemas.microsoft.com/office/drawing/2014/main" id="{18691132-EB51-D3D5-E18B-36C9BBCC9948}"/>
              </a:ext>
            </a:extLst>
          </p:cNvPr>
          <p:cNvSpPr/>
          <p:nvPr/>
        </p:nvSpPr>
        <p:spPr>
          <a:xfrm>
            <a:off x="9583279" y="2986668"/>
            <a:ext cx="671093" cy="304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000" dirty="0">
                <a:solidFill>
                  <a:schemeClr val="tx1"/>
                </a:solidFill>
              </a:rPr>
              <a:t>228</a:t>
            </a:r>
          </a:p>
        </p:txBody>
      </p:sp>
      <p:sp>
        <p:nvSpPr>
          <p:cNvPr id="58" name="Rettangolo 57">
            <a:extLst>
              <a:ext uri="{FF2B5EF4-FFF2-40B4-BE49-F238E27FC236}">
                <a16:creationId xmlns:a16="http://schemas.microsoft.com/office/drawing/2014/main" id="{54C91B0B-F1F9-DC06-41D6-FEAA9D4A9731}"/>
              </a:ext>
            </a:extLst>
          </p:cNvPr>
          <p:cNvSpPr/>
          <p:nvPr/>
        </p:nvSpPr>
        <p:spPr>
          <a:xfrm>
            <a:off x="9941452" y="3224382"/>
            <a:ext cx="671093" cy="304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000" dirty="0">
                <a:solidFill>
                  <a:schemeClr val="tx1"/>
                </a:solidFill>
              </a:rPr>
              <a:t>73</a:t>
            </a:r>
          </a:p>
        </p:txBody>
      </p:sp>
      <p:sp>
        <p:nvSpPr>
          <p:cNvPr id="59" name="Rettangolo 58">
            <a:extLst>
              <a:ext uri="{FF2B5EF4-FFF2-40B4-BE49-F238E27FC236}">
                <a16:creationId xmlns:a16="http://schemas.microsoft.com/office/drawing/2014/main" id="{6DADAD0E-BF4A-1215-F8EB-D2D7AAF543A6}"/>
              </a:ext>
            </a:extLst>
          </p:cNvPr>
          <p:cNvSpPr/>
          <p:nvPr/>
        </p:nvSpPr>
        <p:spPr>
          <a:xfrm>
            <a:off x="9715380" y="2177234"/>
            <a:ext cx="671093" cy="304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000" dirty="0">
                <a:solidFill>
                  <a:schemeClr val="tx1"/>
                </a:solidFill>
              </a:rPr>
              <a:t>200</a:t>
            </a:r>
          </a:p>
        </p:txBody>
      </p:sp>
    </p:spTree>
    <p:extLst>
      <p:ext uri="{BB962C8B-B14F-4D97-AF65-F5344CB8AC3E}">
        <p14:creationId xmlns:p14="http://schemas.microsoft.com/office/powerpoint/2010/main" val="9032452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B95B5AC-F01B-0557-7CB3-CFB80A3159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olo 1">
            <a:extLst>
              <a:ext uri="{FF2B5EF4-FFF2-40B4-BE49-F238E27FC236}">
                <a16:creationId xmlns:a16="http://schemas.microsoft.com/office/drawing/2014/main" id="{6D469CE7-2752-6288-2AE9-039C0D5C63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6889" y="208912"/>
            <a:ext cx="10515600" cy="681135"/>
          </a:xfrm>
        </p:spPr>
        <p:txBody>
          <a:bodyPr>
            <a:no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buSzPts val="3600"/>
            </a:pPr>
            <a:r>
              <a:rPr lang="it-IT" sz="3400" u="none" dirty="0">
                <a:solidFill>
                  <a:srgbClr val="5B9BD5">
                    <a:lumMod val="50000"/>
                  </a:srgbClr>
                </a:solidFill>
                <a:latin typeface="+mn-lt"/>
                <a:ea typeface="+mn-ea"/>
                <a:cs typeface="Arial"/>
              </a:rPr>
              <a:t>PNRR EELL: opere pubbliche….a che punto siamo</a:t>
            </a:r>
            <a:endParaRPr lang="it-IT" sz="3400" b="1" u="none" dirty="0">
              <a:solidFill>
                <a:srgbClr val="5B9BD5">
                  <a:lumMod val="50000"/>
                </a:srgbClr>
              </a:solidFill>
              <a:latin typeface="+mn-lt"/>
              <a:ea typeface="+mn-ea"/>
              <a:cs typeface="Arial"/>
            </a:endParaRPr>
          </a:p>
        </p:txBody>
      </p:sp>
      <p:pic>
        <p:nvPicPr>
          <p:cNvPr id="4" name="Immagine 3">
            <a:extLst>
              <a:ext uri="{FF2B5EF4-FFF2-40B4-BE49-F238E27FC236}">
                <a16:creationId xmlns:a16="http://schemas.microsoft.com/office/drawing/2014/main" id="{36F2E29E-25B7-EB61-E30B-96A55AC110D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47114" y="1088727"/>
            <a:ext cx="8497772" cy="2438400"/>
          </a:xfrm>
          <a:prstGeom prst="rect">
            <a:avLst/>
          </a:prstGeom>
        </p:spPr>
      </p:pic>
      <p:pic>
        <p:nvPicPr>
          <p:cNvPr id="6" name="Immagine 5">
            <a:extLst>
              <a:ext uri="{FF2B5EF4-FFF2-40B4-BE49-F238E27FC236}">
                <a16:creationId xmlns:a16="http://schemas.microsoft.com/office/drawing/2014/main" id="{A5597E9D-8CDA-BFA3-2B3F-4CFBAF1C575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56640" y="3810000"/>
            <a:ext cx="8497771" cy="2438400"/>
          </a:xfrm>
          <a:prstGeom prst="rect">
            <a:avLst/>
          </a:prstGeom>
        </p:spPr>
      </p:pic>
      <p:sp>
        <p:nvSpPr>
          <p:cNvPr id="7" name="Rettangolo 6">
            <a:extLst>
              <a:ext uri="{FF2B5EF4-FFF2-40B4-BE49-F238E27FC236}">
                <a16:creationId xmlns:a16="http://schemas.microsoft.com/office/drawing/2014/main" id="{6BD2272D-0DE9-29BC-6766-D6AB70B490D5}"/>
              </a:ext>
            </a:extLst>
          </p:cNvPr>
          <p:cNvSpPr/>
          <p:nvPr/>
        </p:nvSpPr>
        <p:spPr>
          <a:xfrm rot="16200000">
            <a:off x="38101" y="2054748"/>
            <a:ext cx="2438401" cy="5334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b="1" dirty="0">
                <a:solidFill>
                  <a:schemeClr val="tx2">
                    <a:lumMod val="75000"/>
                  </a:schemeClr>
                </a:solidFill>
              </a:rPr>
              <a:t>EELL</a:t>
            </a:r>
          </a:p>
        </p:txBody>
      </p:sp>
      <p:sp>
        <p:nvSpPr>
          <p:cNvPr id="8" name="Rettangolo 7">
            <a:extLst>
              <a:ext uri="{FF2B5EF4-FFF2-40B4-BE49-F238E27FC236}">
                <a16:creationId xmlns:a16="http://schemas.microsoft.com/office/drawing/2014/main" id="{4DEFECD7-712E-B32F-12A6-B6D1349DD51B}"/>
              </a:ext>
            </a:extLst>
          </p:cNvPr>
          <p:cNvSpPr/>
          <p:nvPr/>
        </p:nvSpPr>
        <p:spPr>
          <a:xfrm rot="16200000">
            <a:off x="38101" y="4762502"/>
            <a:ext cx="2438401" cy="5334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b="1" dirty="0">
                <a:solidFill>
                  <a:schemeClr val="tx2">
                    <a:lumMod val="75000"/>
                  </a:schemeClr>
                </a:solidFill>
              </a:rPr>
              <a:t>PROVINCE</a:t>
            </a:r>
          </a:p>
        </p:txBody>
      </p:sp>
    </p:spTree>
    <p:extLst>
      <p:ext uri="{BB962C8B-B14F-4D97-AF65-F5344CB8AC3E}">
        <p14:creationId xmlns:p14="http://schemas.microsoft.com/office/powerpoint/2010/main" val="37208461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949AB37-EF77-A370-1DEF-E0C51182F4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olo 1">
            <a:extLst>
              <a:ext uri="{FF2B5EF4-FFF2-40B4-BE49-F238E27FC236}">
                <a16:creationId xmlns:a16="http://schemas.microsoft.com/office/drawing/2014/main" id="{18E41248-67DA-AE53-31D2-C851AC5F2B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6889" y="208912"/>
            <a:ext cx="10515600" cy="681135"/>
          </a:xfrm>
        </p:spPr>
        <p:txBody>
          <a:bodyPr>
            <a:no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buSzPts val="3600"/>
            </a:pPr>
            <a:r>
              <a:rPr lang="it-IT" sz="3400" u="none" dirty="0">
                <a:solidFill>
                  <a:srgbClr val="5B9BD5">
                    <a:lumMod val="50000"/>
                  </a:srgbClr>
                </a:solidFill>
                <a:latin typeface="+mn-lt"/>
                <a:ea typeface="+mn-ea"/>
                <a:cs typeface="Arial"/>
              </a:rPr>
              <a:t>PNRR EELL: a che punto siamo….sul territorio</a:t>
            </a:r>
            <a:endParaRPr lang="it-IT" sz="3400" b="1" u="none" dirty="0">
              <a:solidFill>
                <a:srgbClr val="5B9BD5">
                  <a:lumMod val="50000"/>
                </a:srgbClr>
              </a:solidFill>
              <a:latin typeface="+mn-lt"/>
              <a:ea typeface="+mn-ea"/>
              <a:cs typeface="Arial"/>
            </a:endParaRPr>
          </a:p>
        </p:txBody>
      </p:sp>
      <p:pic>
        <p:nvPicPr>
          <p:cNvPr id="2" name="Immagine 1">
            <a:extLst>
              <a:ext uri="{FF2B5EF4-FFF2-40B4-BE49-F238E27FC236}">
                <a16:creationId xmlns:a16="http://schemas.microsoft.com/office/drawing/2014/main" id="{19F47AD7-AB14-6C79-3A03-041BD1AB2F7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81200" y="838200"/>
            <a:ext cx="7858125" cy="5734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575265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A27772A-5266-88A7-A936-05F96D6F332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olo 1">
            <a:extLst>
              <a:ext uri="{FF2B5EF4-FFF2-40B4-BE49-F238E27FC236}">
                <a16:creationId xmlns:a16="http://schemas.microsoft.com/office/drawing/2014/main" id="{30EF1702-B8E5-6C1D-3FBB-9E35637C1B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6889" y="208912"/>
            <a:ext cx="10515600" cy="681135"/>
          </a:xfrm>
        </p:spPr>
        <p:txBody>
          <a:bodyPr>
            <a:no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buSzPts val="3600"/>
            </a:pPr>
            <a:r>
              <a:rPr lang="it-IT" sz="3400" u="none" dirty="0">
                <a:solidFill>
                  <a:srgbClr val="5B9BD5">
                    <a:lumMod val="50000"/>
                  </a:srgbClr>
                </a:solidFill>
                <a:latin typeface="+mn-lt"/>
                <a:ea typeface="+mn-ea"/>
                <a:cs typeface="Arial"/>
              </a:rPr>
              <a:t>PROVINCE: pagamenti</a:t>
            </a:r>
            <a:endParaRPr lang="it-IT" sz="3400" b="1" u="none" dirty="0">
              <a:solidFill>
                <a:srgbClr val="5B9BD5">
                  <a:lumMod val="50000"/>
                </a:srgbClr>
              </a:solidFill>
              <a:latin typeface="+mn-lt"/>
              <a:ea typeface="+mn-ea"/>
              <a:cs typeface="Arial"/>
            </a:endParaRPr>
          </a:p>
        </p:txBody>
      </p:sp>
      <p:sp>
        <p:nvSpPr>
          <p:cNvPr id="2" name="Rettangolo 1">
            <a:extLst>
              <a:ext uri="{FF2B5EF4-FFF2-40B4-BE49-F238E27FC236}">
                <a16:creationId xmlns:a16="http://schemas.microsoft.com/office/drawing/2014/main" id="{D17AFCA7-1E9B-841D-24DD-EE2F693092D2}"/>
              </a:ext>
            </a:extLst>
          </p:cNvPr>
          <p:cNvSpPr/>
          <p:nvPr/>
        </p:nvSpPr>
        <p:spPr>
          <a:xfrm>
            <a:off x="496889" y="1044164"/>
            <a:ext cx="2743200" cy="594013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b="1" dirty="0"/>
              <a:t>Risorse complessive mobilitate</a:t>
            </a:r>
          </a:p>
        </p:txBody>
      </p:sp>
      <p:sp>
        <p:nvSpPr>
          <p:cNvPr id="3" name="Rettangolo 2">
            <a:extLst>
              <a:ext uri="{FF2B5EF4-FFF2-40B4-BE49-F238E27FC236}">
                <a16:creationId xmlns:a16="http://schemas.microsoft.com/office/drawing/2014/main" id="{EFEB5D1D-3DDF-537A-4779-2C8DB04D872F}"/>
              </a:ext>
            </a:extLst>
          </p:cNvPr>
          <p:cNvSpPr/>
          <p:nvPr/>
        </p:nvSpPr>
        <p:spPr>
          <a:xfrm>
            <a:off x="1066800" y="1817482"/>
            <a:ext cx="1924051" cy="594013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b="1" dirty="0"/>
              <a:t>2.970 milioni di euro </a:t>
            </a:r>
          </a:p>
        </p:txBody>
      </p:sp>
      <p:pic>
        <p:nvPicPr>
          <p:cNvPr id="4" name="Immagine 3">
            <a:extLst>
              <a:ext uri="{FF2B5EF4-FFF2-40B4-BE49-F238E27FC236}">
                <a16:creationId xmlns:a16="http://schemas.microsoft.com/office/drawing/2014/main" id="{7750B1E0-6FBF-67C9-909E-7E40DCE6141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49098" y="876561"/>
            <a:ext cx="8255538" cy="1523232"/>
          </a:xfrm>
          <a:prstGeom prst="rect">
            <a:avLst/>
          </a:prstGeom>
        </p:spPr>
      </p:pic>
      <p:pic>
        <p:nvPicPr>
          <p:cNvPr id="7" name="Immagine 6">
            <a:extLst>
              <a:ext uri="{FF2B5EF4-FFF2-40B4-BE49-F238E27FC236}">
                <a16:creationId xmlns:a16="http://schemas.microsoft.com/office/drawing/2014/main" id="{D76FF8DB-E28B-C3A2-6CAA-3D6CD561DD2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667000" y="2669390"/>
            <a:ext cx="3660978" cy="3979698"/>
          </a:xfrm>
          <a:prstGeom prst="rect">
            <a:avLst/>
          </a:prstGeom>
        </p:spPr>
      </p:pic>
      <p:pic>
        <p:nvPicPr>
          <p:cNvPr id="10" name="Immagine 9">
            <a:extLst>
              <a:ext uri="{FF2B5EF4-FFF2-40B4-BE49-F238E27FC236}">
                <a16:creationId xmlns:a16="http://schemas.microsoft.com/office/drawing/2014/main" id="{6C19F5B7-7555-5E4D-2381-8FDC2FEEFCC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705600" y="2669390"/>
            <a:ext cx="3660978" cy="39796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633705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AA328F3-C3A5-C959-33C2-E52DF4CF5A2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D6B66E4B-82C6-8239-016E-FB8AB2A04503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512168" y="304800"/>
            <a:ext cx="7031990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it-IT" u="none" spc="-15" dirty="0"/>
              <a:t>Regis: i controlli di sistema «Errore»</a:t>
            </a:r>
            <a:endParaRPr u="none" spc="-15" dirty="0"/>
          </a:p>
        </p:txBody>
      </p:sp>
      <p:pic>
        <p:nvPicPr>
          <p:cNvPr id="5" name="Immagine 4">
            <a:extLst>
              <a:ext uri="{FF2B5EF4-FFF2-40B4-BE49-F238E27FC236}">
                <a16:creationId xmlns:a16="http://schemas.microsoft.com/office/drawing/2014/main" id="{570F5E7C-0E39-09B5-92D0-266A9E65E9F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23975" y="1028700"/>
            <a:ext cx="9544050" cy="4800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17252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2674</TotalTime>
  <Words>1256</Words>
  <Application>Microsoft Office PowerPoint</Application>
  <PresentationFormat>Widescreen</PresentationFormat>
  <Paragraphs>208</Paragraphs>
  <Slides>18</Slides>
  <Notes>7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2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18</vt:i4>
      </vt:variant>
    </vt:vector>
  </HeadingPairs>
  <TitlesOfParts>
    <vt:vector size="21" baseType="lpstr">
      <vt:lpstr>Aptos</vt:lpstr>
      <vt:lpstr>Calibri</vt:lpstr>
      <vt:lpstr>Office Theme</vt:lpstr>
      <vt:lpstr>Lo stato di attuazione del PNRR delle Province</vt:lpstr>
      <vt:lpstr>PNRR: uno sguardo d’insieme</vt:lpstr>
      <vt:lpstr>PNRR EELL: uno sguardo d’insieme</vt:lpstr>
      <vt:lpstr>PNRR EELL: distribuzione territoriale</vt:lpstr>
      <vt:lpstr>PROVINCE: uno sguardo d’insieme</vt:lpstr>
      <vt:lpstr>PNRR EELL: opere pubbliche….a che punto siamo</vt:lpstr>
      <vt:lpstr>PNRR EELL: a che punto siamo….sul territorio</vt:lpstr>
      <vt:lpstr>PROVINCE: pagamenti</vt:lpstr>
      <vt:lpstr>Regis: i controlli di sistema «Errore»</vt:lpstr>
      <vt:lpstr>Regis: i controlli di sistema «Warning»</vt:lpstr>
      <vt:lpstr>PNRR: uno sguardo d’insieme</vt:lpstr>
      <vt:lpstr>M&amp;T UE Province - Q2 2025</vt:lpstr>
      <vt:lpstr>M&amp;T UE Province – Q4 2025</vt:lpstr>
      <vt:lpstr>M&amp;T UE Province – Q4 2025</vt:lpstr>
      <vt:lpstr>M&amp;T UE Province – Q1 2026</vt:lpstr>
      <vt:lpstr>M&amp;T UE Province – Q2 2026</vt:lpstr>
      <vt:lpstr>M&amp;T UE Province</vt:lpstr>
      <vt:lpstr>PNRR: LIQUIDITA’ (art. 18-quinquies – DL n. 113 del 2024)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PNRR</dc:title>
  <dc:creator>sonia.caffu@mef.gov.it</dc:creator>
  <cp:lastModifiedBy>Caffù Sonia</cp:lastModifiedBy>
  <cp:revision>116</cp:revision>
  <cp:lastPrinted>2024-09-13T15:31:56Z</cp:lastPrinted>
  <dcterms:created xsi:type="dcterms:W3CDTF">2024-02-15T07:57:57Z</dcterms:created>
  <dcterms:modified xsi:type="dcterms:W3CDTF">2025-03-03T16:35:28Z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2024-02-02T00:00:00Z</vt:filetime>
  </property>
  <property fmtid="{D5CDD505-2E9C-101B-9397-08002B2CF9AE}" pid="3" name="Creator">
    <vt:lpwstr>Microsoft® PowerPoint® per Microsoft 365</vt:lpwstr>
  </property>
  <property fmtid="{D5CDD505-2E9C-101B-9397-08002B2CF9AE}" pid="4" name="LastSaved">
    <vt:filetime>2024-02-15T00:00:00Z</vt:filetime>
  </property>
</Properties>
</file>