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varScale="1">
        <p:scale>
          <a:sx n="93" d="100"/>
          <a:sy n="93" d="100"/>
        </p:scale>
        <p:origin x="12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B53C8-04AA-4D7A-B2D1-FB01ABC021CB}" type="datetimeFigureOut">
              <a:rPr lang="it-IT" smtClean="0"/>
              <a:t>03/03/2025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0095B9-2780-49E1-AA6D-86AEDC5D7EC3}" type="slidenum">
              <a:rPr lang="it-IT" smtClean="0"/>
              <a:t>‹N›</a:t>
            </a:fld>
            <a:endParaRPr lang="it-IT"/>
          </a:p>
        </p:txBody>
      </p:sp>
    </p:spTree>
    <p:extLst>
      <p:ext uri="{BB962C8B-B14F-4D97-AF65-F5344CB8AC3E}">
        <p14:creationId xmlns:p14="http://schemas.microsoft.com/office/powerpoint/2010/main" val="2593020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5367912-172B-4588-A306-8358FDD660C0}" type="datetime1">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92136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35FDFA-FFC2-4B27-955B-02D7AE1829E5}" type="datetime1">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337514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2E2342E-BE6B-4788-B9B1-F2068B5F5100}" type="datetime1">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8753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AD5C11F-8A33-46F6-92B3-DED6BABC531D}" type="datetime1">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90405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96674EDB-C86A-47C5-A9C2-D16D7E9564FD}" type="datetime1">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92053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34AA4084-CAF7-4421-BAA9-F13137BD8234}" type="datetime1">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3035995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D2775B0-33D9-4155-904D-5857E7D22725}" type="datetime1">
              <a:rPr lang="it-IT" smtClean="0"/>
              <a:t>03/03/2025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4202301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D90DAD9-120A-4018-8E36-E96055BFD697}" type="datetime1">
              <a:rPr lang="it-IT" smtClean="0"/>
              <a:t>03/03/2025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50971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CE6906F-BBD3-4257-BBDE-E24B9C9C58FD}" type="datetime1">
              <a:rPr lang="it-IT" smtClean="0"/>
              <a:t>03/03/2025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188255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971C011-42A4-48B7-97DF-BC1408DC2602}" type="datetime1">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4861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320998DB-D389-4A63-9407-688DB6D17F20}" type="datetime1">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5CEEB87-A200-44BE-B4BF-346D4B9A3DA1}" type="slidenum">
              <a:rPr lang="it-IT" smtClean="0"/>
              <a:t>‹N›</a:t>
            </a:fld>
            <a:endParaRPr lang="it-IT"/>
          </a:p>
        </p:txBody>
      </p:sp>
    </p:spTree>
    <p:extLst>
      <p:ext uri="{BB962C8B-B14F-4D97-AF65-F5344CB8AC3E}">
        <p14:creationId xmlns:p14="http://schemas.microsoft.com/office/powerpoint/2010/main" val="238422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DB3AFC-612F-40C0-B919-4E2A3EDAF9E4}" type="datetime1">
              <a:rPr lang="it-IT" smtClean="0"/>
              <a:t>03/03/2025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EEB87-A200-44BE-B4BF-346D4B9A3DA1}" type="slidenum">
              <a:rPr lang="it-IT" smtClean="0"/>
              <a:t>‹N›</a:t>
            </a:fld>
            <a:endParaRPr lang="it-IT"/>
          </a:p>
        </p:txBody>
      </p:sp>
    </p:spTree>
    <p:extLst>
      <p:ext uri="{BB962C8B-B14F-4D97-AF65-F5344CB8AC3E}">
        <p14:creationId xmlns:p14="http://schemas.microsoft.com/office/powerpoint/2010/main" val="2476050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Il ciclo di bilancio nelle Province e il rilancio degli investimenti</a:t>
            </a:r>
          </a:p>
        </p:txBody>
      </p:sp>
      <p:sp>
        <p:nvSpPr>
          <p:cNvPr id="3" name="Sottotitolo 2"/>
          <p:cNvSpPr>
            <a:spLocks noGrp="1"/>
          </p:cNvSpPr>
          <p:nvPr>
            <p:ph type="subTitle" idx="1"/>
          </p:nvPr>
        </p:nvSpPr>
        <p:spPr/>
        <p:txBody>
          <a:bodyPr>
            <a:normAutofit lnSpcReduction="10000"/>
          </a:bodyPr>
          <a:lstStyle/>
          <a:p>
            <a:r>
              <a:rPr lang="it-IT" dirty="0"/>
              <a:t>Prof. Francesco Delfino </a:t>
            </a:r>
          </a:p>
          <a:p>
            <a:r>
              <a:rPr lang="it-IT" dirty="0"/>
              <a:t>Esperto UPI</a:t>
            </a:r>
          </a:p>
          <a:p>
            <a:endParaRPr lang="it-IT" dirty="0"/>
          </a:p>
          <a:p>
            <a:r>
              <a:rPr lang="it-IT" dirty="0"/>
              <a:t>Roma, Villa Altieri 4 marzo 2025</a:t>
            </a:r>
          </a:p>
          <a:p>
            <a:endParaRPr lang="it-IT" dirty="0"/>
          </a:p>
        </p:txBody>
      </p:sp>
      <p:pic>
        <p:nvPicPr>
          <p:cNvPr id="5" name="Immagine 4">
            <a:extLst>
              <a:ext uri="{FF2B5EF4-FFF2-40B4-BE49-F238E27FC236}">
                <a16:creationId xmlns:a16="http://schemas.microsoft.com/office/drawing/2014/main" id="{D606A67C-1A4A-48F7-9EA0-DF53AB4D72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3607" y="6102606"/>
            <a:ext cx="941832" cy="256032"/>
          </a:xfrm>
          <a:prstGeom prst="rect">
            <a:avLst/>
          </a:prstGeom>
        </p:spPr>
      </p:pic>
      <p:pic>
        <p:nvPicPr>
          <p:cNvPr id="7" name="Immagine 6">
            <a:extLst>
              <a:ext uri="{FF2B5EF4-FFF2-40B4-BE49-F238E27FC236}">
                <a16:creationId xmlns:a16="http://schemas.microsoft.com/office/drawing/2014/main" id="{CF4A259A-8D27-9D85-0E73-85AE5E8661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0676" y="5806446"/>
            <a:ext cx="429768" cy="667512"/>
          </a:xfrm>
          <a:prstGeom prst="rect">
            <a:avLst/>
          </a:prstGeom>
        </p:spPr>
      </p:pic>
      <p:pic>
        <p:nvPicPr>
          <p:cNvPr id="9" name="Immagine 8">
            <a:extLst>
              <a:ext uri="{FF2B5EF4-FFF2-40B4-BE49-F238E27FC236}">
                <a16:creationId xmlns:a16="http://schemas.microsoft.com/office/drawing/2014/main" id="{7B706F57-5D2F-BFE4-60BD-11A39EAF80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705" y="6008767"/>
            <a:ext cx="1481328" cy="374904"/>
          </a:xfrm>
          <a:prstGeom prst="rect">
            <a:avLst/>
          </a:prstGeom>
        </p:spPr>
      </p:pic>
      <p:pic>
        <p:nvPicPr>
          <p:cNvPr id="11" name="Immagine 10" descr="Immagine che contiene testo, Carattere, simbolo, logo&#10;&#10;Il contenuto generato dall'IA potrebbe non essere corretto.">
            <a:extLst>
              <a:ext uri="{FF2B5EF4-FFF2-40B4-BE49-F238E27FC236}">
                <a16:creationId xmlns:a16="http://schemas.microsoft.com/office/drawing/2014/main" id="{CFD465B2-5489-D36E-817A-140CF1012A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3037" y="5990705"/>
            <a:ext cx="1077362" cy="479834"/>
          </a:xfrm>
          <a:prstGeom prst="rect">
            <a:avLst/>
          </a:prstGeom>
        </p:spPr>
      </p:pic>
      <p:pic>
        <p:nvPicPr>
          <p:cNvPr id="13" name="Immagine 12">
            <a:extLst>
              <a:ext uri="{FF2B5EF4-FFF2-40B4-BE49-F238E27FC236}">
                <a16:creationId xmlns:a16="http://schemas.microsoft.com/office/drawing/2014/main" id="{C04EE133-925A-484B-7CE7-77A7C098C5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8204" y="5995051"/>
            <a:ext cx="1124712" cy="402336"/>
          </a:xfrm>
          <a:prstGeom prst="rect">
            <a:avLst/>
          </a:prstGeom>
        </p:spPr>
      </p:pic>
      <p:pic>
        <p:nvPicPr>
          <p:cNvPr id="15" name="Immagine 14" descr="Immagine che contiene testo, poster, Elementi grafici, logo&#10;&#10;Il contenuto generato dall'IA potrebbe non essere corretto.">
            <a:extLst>
              <a:ext uri="{FF2B5EF4-FFF2-40B4-BE49-F238E27FC236}">
                <a16:creationId xmlns:a16="http://schemas.microsoft.com/office/drawing/2014/main" id="{9B249171-8EEB-5D02-4571-EE7703EE796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50721" y="343969"/>
            <a:ext cx="1668580" cy="1372638"/>
          </a:xfrm>
          <a:prstGeom prst="rect">
            <a:avLst/>
          </a:prstGeom>
        </p:spPr>
      </p:pic>
      <p:pic>
        <p:nvPicPr>
          <p:cNvPr id="16" name="Immagine 15" descr="Immagine che contiene testo, poster, Elementi grafici, logo&#10;&#10;Il contenuto generato dall'IA potrebbe non essere corretto.">
            <a:extLst>
              <a:ext uri="{FF2B5EF4-FFF2-40B4-BE49-F238E27FC236}">
                <a16:creationId xmlns:a16="http://schemas.microsoft.com/office/drawing/2014/main" id="{FDC93EB5-7339-DD0D-6D37-C284284463A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953425" y="5806446"/>
            <a:ext cx="983582" cy="809132"/>
          </a:xfrm>
          <a:prstGeom prst="rect">
            <a:avLst/>
          </a:prstGeom>
        </p:spPr>
      </p:pic>
    </p:spTree>
    <p:extLst>
      <p:ext uri="{BB962C8B-B14F-4D97-AF65-F5344CB8AC3E}">
        <p14:creationId xmlns:p14="http://schemas.microsoft.com/office/powerpoint/2010/main" val="26241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000"/>
              <a:t>Reimpiego e velocizzazione della spesa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effectLst/>
              </a:rPr>
              <a:t>Nel contempo si utilizzano tutti gli strumenti a disposizione per programmarne e prevederne l’immediato reimpiego</a:t>
            </a:r>
            <a:r>
              <a:rPr lang="it-IT" sz="3200" dirty="0">
                <a:effectLst/>
              </a:rPr>
              <a:t>, anche in esercizio provvisorio (art. 187, comma 3 quater – TUEL, paragrafo 8.11 principio contabile applicato All. 4/2): ciò consente la </a:t>
            </a:r>
            <a:r>
              <a:rPr lang="it-IT" sz="3200" b="1" dirty="0">
                <a:effectLst/>
              </a:rPr>
              <a:t>velocizzazione della spesa di investimento</a:t>
            </a:r>
            <a:r>
              <a:rPr lang="it-IT" sz="3200" dirty="0">
                <a:effectLst/>
              </a:rPr>
              <a:t> soprattutto se finanziata da trasferimenti dell’Unione Europea, dello Stato o della Regione o, da indebitamento e da avanzo di amministrazione.</a:t>
            </a:r>
          </a:p>
          <a:p>
            <a:endParaRPr lang="it-IT" sz="2200" dirty="0"/>
          </a:p>
        </p:txBody>
      </p:sp>
      <p:sp>
        <p:nvSpPr>
          <p:cNvPr id="4" name="Segnaposto numero diapositiva 3">
            <a:extLst>
              <a:ext uri="{FF2B5EF4-FFF2-40B4-BE49-F238E27FC236}">
                <a16:creationId xmlns:a16="http://schemas.microsoft.com/office/drawing/2014/main" id="{2366F691-2747-6292-6084-C6EEE4CC6A20}"/>
              </a:ext>
            </a:extLst>
          </p:cNvPr>
          <p:cNvSpPr>
            <a:spLocks noGrp="1"/>
          </p:cNvSpPr>
          <p:nvPr>
            <p:ph type="sldNum" sz="quarter" idx="12"/>
          </p:nvPr>
        </p:nvSpPr>
        <p:spPr/>
        <p:txBody>
          <a:bodyPr/>
          <a:lstStyle/>
          <a:p>
            <a:fld id="{15CEEB87-A200-44BE-B4BF-346D4B9A3DA1}" type="slidenum">
              <a:rPr lang="it-IT" smtClean="0"/>
              <a:t>10</a:t>
            </a:fld>
            <a:endParaRPr lang="it-IT"/>
          </a:p>
        </p:txBody>
      </p:sp>
    </p:spTree>
    <p:extLst>
      <p:ext uri="{BB962C8B-B14F-4D97-AF65-F5344CB8AC3E}">
        <p14:creationId xmlns:p14="http://schemas.microsoft.com/office/powerpoint/2010/main" val="1005824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b="1" dirty="0"/>
              <a:t>Continua la Cassetta degli attrezzi: </a:t>
            </a:r>
            <a:br>
              <a:rPr lang="it-IT" sz="4200" b="1" dirty="0"/>
            </a:br>
            <a:r>
              <a:rPr lang="it-IT" sz="4200" b="1" dirty="0" err="1"/>
              <a:t>Pre</a:t>
            </a:r>
            <a:r>
              <a:rPr lang="it-IT" sz="4200" b="1" dirty="0"/>
              <a:t>-rendiconto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4000" b="1" dirty="0">
                <a:effectLst/>
              </a:rPr>
              <a:t>Una innovata visione del </a:t>
            </a:r>
            <a:r>
              <a:rPr lang="it-IT" sz="4000" b="1" dirty="0" err="1">
                <a:effectLst/>
              </a:rPr>
              <a:t>pre</a:t>
            </a:r>
            <a:r>
              <a:rPr lang="it-IT" sz="4000" b="1" dirty="0">
                <a:effectLst/>
              </a:rPr>
              <a:t>- rendiconto deve consentire di dare flessibilità al reimpiego di fondi sia vincolati, sia accantonati </a:t>
            </a:r>
            <a:r>
              <a:rPr lang="it-IT" sz="4000" dirty="0">
                <a:effectLst/>
              </a:rPr>
              <a:t>(art. 187, commi 3 quater, 3 quinquies, 3 sexies – Principio contabile applicato contabilità finanziaria cit.). </a:t>
            </a:r>
          </a:p>
          <a:p>
            <a:pPr marL="0" indent="0">
              <a:buNone/>
            </a:pPr>
            <a:r>
              <a:rPr lang="it-IT" sz="4000" dirty="0">
                <a:effectLst/>
              </a:rPr>
              <a:t> </a:t>
            </a:r>
          </a:p>
          <a:p>
            <a:pPr marL="0" indent="0">
              <a:buNone/>
            </a:pPr>
            <a:endParaRPr lang="it-IT" sz="2200" dirty="0">
              <a:effectLst/>
            </a:endParaRPr>
          </a:p>
        </p:txBody>
      </p:sp>
      <p:sp>
        <p:nvSpPr>
          <p:cNvPr id="4" name="Segnaposto numero diapositiva 3">
            <a:extLst>
              <a:ext uri="{FF2B5EF4-FFF2-40B4-BE49-F238E27FC236}">
                <a16:creationId xmlns:a16="http://schemas.microsoft.com/office/drawing/2014/main" id="{A3C6512D-B22F-CFE1-AABD-FA9892C7AAED}"/>
              </a:ext>
            </a:extLst>
          </p:cNvPr>
          <p:cNvSpPr>
            <a:spLocks noGrp="1"/>
          </p:cNvSpPr>
          <p:nvPr>
            <p:ph type="sldNum" sz="quarter" idx="12"/>
          </p:nvPr>
        </p:nvSpPr>
        <p:spPr/>
        <p:txBody>
          <a:bodyPr/>
          <a:lstStyle/>
          <a:p>
            <a:fld id="{15CEEB87-A200-44BE-B4BF-346D4B9A3DA1}" type="slidenum">
              <a:rPr lang="it-IT" smtClean="0"/>
              <a:t>11</a:t>
            </a:fld>
            <a:endParaRPr lang="it-IT"/>
          </a:p>
        </p:txBody>
      </p:sp>
    </p:spTree>
    <p:extLst>
      <p:ext uri="{BB962C8B-B14F-4D97-AF65-F5344CB8AC3E}">
        <p14:creationId xmlns:p14="http://schemas.microsoft.com/office/powerpoint/2010/main" val="389398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 dati 2023</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lnSpcReduction="10000"/>
          </a:bodyPr>
          <a:lstStyle/>
          <a:p>
            <a:r>
              <a:rPr lang="it-IT" sz="3200" b="1" dirty="0">
                <a:effectLst/>
              </a:rPr>
              <a:t>Risultato di Amministrazione lettera A) 2023 – Province                  3.171,81  milioni di euro </a:t>
            </a:r>
            <a:endParaRPr lang="it-IT" sz="3200" dirty="0">
              <a:effectLst/>
            </a:endParaRPr>
          </a:p>
          <a:p>
            <a:endParaRPr lang="it-IT" sz="3200" dirty="0">
              <a:effectLst/>
            </a:endParaRPr>
          </a:p>
          <a:p>
            <a:r>
              <a:rPr lang="it-IT" sz="3200" b="1" dirty="0">
                <a:effectLst/>
              </a:rPr>
              <a:t>Quota Vincolata  lettera C)  2023</a:t>
            </a:r>
          </a:p>
          <a:p>
            <a:pPr marL="0" indent="0">
              <a:buNone/>
            </a:pPr>
            <a:r>
              <a:rPr lang="it-IT" sz="3200" b="1" dirty="0">
                <a:effectLst/>
              </a:rPr>
              <a:t>  1.512,69 milioni di euro </a:t>
            </a:r>
            <a:endParaRPr lang="it-IT" sz="3200" dirty="0">
              <a:effectLst/>
            </a:endParaRPr>
          </a:p>
          <a:p>
            <a:endParaRPr lang="it-IT" sz="3200" dirty="0">
              <a:effectLst/>
            </a:endParaRPr>
          </a:p>
          <a:p>
            <a:r>
              <a:rPr lang="it-IT" sz="3200" b="1" dirty="0">
                <a:effectLst/>
              </a:rPr>
              <a:t>Percentuale    47,7% </a:t>
            </a:r>
            <a:endParaRPr lang="it-IT" sz="3200" dirty="0">
              <a:effectLst/>
            </a:endParaRPr>
          </a:p>
          <a:p>
            <a:pPr marL="0" indent="0">
              <a:buNone/>
            </a:pPr>
            <a:r>
              <a:rPr lang="it-IT" sz="3200" b="1" dirty="0"/>
              <a:t> </a:t>
            </a:r>
            <a:endParaRPr lang="it-IT" sz="3200" dirty="0"/>
          </a:p>
          <a:p>
            <a:endParaRPr lang="it-IT" sz="2200" dirty="0"/>
          </a:p>
        </p:txBody>
      </p:sp>
      <p:sp>
        <p:nvSpPr>
          <p:cNvPr id="4" name="Segnaposto numero diapositiva 3">
            <a:extLst>
              <a:ext uri="{FF2B5EF4-FFF2-40B4-BE49-F238E27FC236}">
                <a16:creationId xmlns:a16="http://schemas.microsoft.com/office/drawing/2014/main" id="{2F8ED710-B5B4-5FD3-7B9E-8C7498CA5CEC}"/>
              </a:ext>
            </a:extLst>
          </p:cNvPr>
          <p:cNvSpPr>
            <a:spLocks noGrp="1"/>
          </p:cNvSpPr>
          <p:nvPr>
            <p:ph type="sldNum" sz="quarter" idx="12"/>
          </p:nvPr>
        </p:nvSpPr>
        <p:spPr/>
        <p:txBody>
          <a:bodyPr/>
          <a:lstStyle/>
          <a:p>
            <a:fld id="{15CEEB87-A200-44BE-B4BF-346D4B9A3DA1}" type="slidenum">
              <a:rPr lang="it-IT" smtClean="0"/>
              <a:t>12</a:t>
            </a:fld>
            <a:endParaRPr lang="it-IT"/>
          </a:p>
        </p:txBody>
      </p:sp>
    </p:spTree>
    <p:extLst>
      <p:ext uri="{BB962C8B-B14F-4D97-AF65-F5344CB8AC3E}">
        <p14:creationId xmlns:p14="http://schemas.microsoft.com/office/powerpoint/2010/main" val="3791393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b="1"/>
              <a:t>La traiettoria del fondo pluriennale</a:t>
            </a:r>
            <a:br>
              <a:rPr lang="it-IT" sz="4200"/>
            </a:br>
            <a:endParaRPr lang="it-IT" sz="42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Il primo momento, contenuto del bilancio tecnico: “i prospetti del bilancio riguardanti le previsioni delle entrate e delle spese riferiti almeno al triennio successivo, il prospetto degli equilibri e almeno gli allegati relativi al fondo pluriennale vincolato e al fondo crediti di dubbia esigibilità, per la cui definitiva elaborazione è richiesta la collaborazione dei responsabili dei servizi” (Bilancio tecnico - 9.3.1 Il processo di bilancio degli enti locali – Principio contabile All. 4/1)</a:t>
            </a:r>
            <a:endParaRPr lang="it-IT" sz="3200" dirty="0"/>
          </a:p>
          <a:p>
            <a:pPr marL="0" indent="0">
              <a:buNone/>
            </a:pPr>
            <a:endParaRPr lang="it-IT" sz="2200" dirty="0"/>
          </a:p>
          <a:p>
            <a:endParaRPr lang="it-IT" sz="2200" dirty="0"/>
          </a:p>
        </p:txBody>
      </p:sp>
      <p:sp>
        <p:nvSpPr>
          <p:cNvPr id="4" name="Segnaposto numero diapositiva 3">
            <a:extLst>
              <a:ext uri="{FF2B5EF4-FFF2-40B4-BE49-F238E27FC236}">
                <a16:creationId xmlns:a16="http://schemas.microsoft.com/office/drawing/2014/main" id="{3292012F-2073-1F67-3585-2081730FE84C}"/>
              </a:ext>
            </a:extLst>
          </p:cNvPr>
          <p:cNvSpPr>
            <a:spLocks noGrp="1"/>
          </p:cNvSpPr>
          <p:nvPr>
            <p:ph type="sldNum" sz="quarter" idx="12"/>
          </p:nvPr>
        </p:nvSpPr>
        <p:spPr/>
        <p:txBody>
          <a:bodyPr/>
          <a:lstStyle/>
          <a:p>
            <a:fld id="{15CEEB87-A200-44BE-B4BF-346D4B9A3DA1}" type="slidenum">
              <a:rPr lang="it-IT" smtClean="0"/>
              <a:t>13</a:t>
            </a:fld>
            <a:endParaRPr lang="it-IT"/>
          </a:p>
        </p:txBody>
      </p:sp>
    </p:spTree>
    <p:extLst>
      <p:ext uri="{BB962C8B-B14F-4D97-AF65-F5344CB8AC3E}">
        <p14:creationId xmlns:p14="http://schemas.microsoft.com/office/powerpoint/2010/main" val="113477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b="1"/>
              <a:t>Il secondo momento</a:t>
            </a:r>
            <a:endParaRPr lang="it-IT"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400" b="1" dirty="0"/>
              <a:t>“Nel contempo dovranno essere valutate le “</a:t>
            </a:r>
            <a:r>
              <a:rPr lang="it-IT" sz="2400" b="1" dirty="0" err="1"/>
              <a:t>reimputazioni</a:t>
            </a:r>
            <a:r>
              <a:rPr lang="it-IT" sz="2400" b="1" dirty="0"/>
              <a:t>” di impegni (art. 3, comma quattro, D. Lgs. 118/2011 e </a:t>
            </a:r>
            <a:r>
              <a:rPr lang="it-IT" sz="2400" b="1" dirty="0" err="1"/>
              <a:t>s.m.i.</a:t>
            </a:r>
            <a:r>
              <a:rPr lang="it-IT" sz="2400" b="1" dirty="0"/>
              <a:t> – paragrafo 5.4.2 – principio contabile applicato della contabilità finanziari All. 4/2) quali rinvii all’esercizio in cui sono esigibili di obbligazioni passive perfezionate che non si sono rese esigibili nell’ultimo esercizio rendicontato. </a:t>
            </a:r>
            <a:endParaRPr lang="it-IT" sz="2400" dirty="0"/>
          </a:p>
          <a:p>
            <a:r>
              <a:rPr lang="it-IT" sz="2400" b="1" dirty="0"/>
              <a:t>Se l’ammontare di tali </a:t>
            </a:r>
            <a:r>
              <a:rPr lang="it-IT" sz="2400" b="1" dirty="0" err="1"/>
              <a:t>reimputazioni</a:t>
            </a:r>
            <a:r>
              <a:rPr lang="it-IT" sz="2400" b="1" dirty="0"/>
              <a:t> risulta elevato, si evidenzia una carente programmazione finanziaria, mancato rispetto della competenza finanziaria e autorizzazioni di spesa di bilancio non attuate: in concreto rallentamento nello sviluppo dei programmi di investimento e possibile mancato rispetto dei cronoprogrammi o mancanza degli stessi. Ciò si può manifestare anche nel caso di </a:t>
            </a:r>
            <a:r>
              <a:rPr lang="it-IT" sz="2400" b="1" dirty="0" err="1"/>
              <a:t>reimputazione</a:t>
            </a:r>
            <a:r>
              <a:rPr lang="it-IT" sz="2400" b="1" dirty="0"/>
              <a:t> contestuale di entrata e di spesa come nel caso di impiego di contributi a rendicontazione e indebitamento flessibile. </a:t>
            </a:r>
            <a:endParaRPr lang="it-IT" sz="2400" dirty="0"/>
          </a:p>
          <a:p>
            <a:endParaRPr lang="it-IT" sz="2200" dirty="0"/>
          </a:p>
        </p:txBody>
      </p:sp>
      <p:sp>
        <p:nvSpPr>
          <p:cNvPr id="4" name="Segnaposto numero diapositiva 3">
            <a:extLst>
              <a:ext uri="{FF2B5EF4-FFF2-40B4-BE49-F238E27FC236}">
                <a16:creationId xmlns:a16="http://schemas.microsoft.com/office/drawing/2014/main" id="{F0EFA0C7-B69E-6ADB-93CD-9F208C0FD5BE}"/>
              </a:ext>
            </a:extLst>
          </p:cNvPr>
          <p:cNvSpPr>
            <a:spLocks noGrp="1"/>
          </p:cNvSpPr>
          <p:nvPr>
            <p:ph type="sldNum" sz="quarter" idx="12"/>
          </p:nvPr>
        </p:nvSpPr>
        <p:spPr/>
        <p:txBody>
          <a:bodyPr/>
          <a:lstStyle/>
          <a:p>
            <a:fld id="{15CEEB87-A200-44BE-B4BF-346D4B9A3DA1}" type="slidenum">
              <a:rPr lang="it-IT" smtClean="0"/>
              <a:t>14</a:t>
            </a:fld>
            <a:endParaRPr lang="it-IT"/>
          </a:p>
        </p:txBody>
      </p:sp>
    </p:spTree>
    <p:extLst>
      <p:ext uri="{BB962C8B-B14F-4D97-AF65-F5344CB8AC3E}">
        <p14:creationId xmlns:p14="http://schemas.microsoft.com/office/powerpoint/2010/main" val="102380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Il terzo momento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200" b="1"/>
              <a:t>Gli enti devono essere consapevoli che il Fondo pluriennale vincolato, liberato dai limiti nel suo utilizzo, “assolve al suo ruolo di contenitore dinamico dell’acquisizione ed impiego di risorse nella misura in cui realmente è correlato allo sviluppo del programma di spesa”  (delibera Sezione Autonomie Corte dei Conti  n. 19/2019 di cui si confermano gli orientamenti come per le precedenti deliberazioni 4/2015 – 32/2015 – 9/2016 – 14/2017 che affrontano, tra gli altri, i temi del cronoprogramma). Questa considerazione assume ancora maggiore rilevanza dopo le importanti modifiche apportate al principio contabile (all. 4/2) in considerazione delle modifiche apportate al codice degli appalti.</a:t>
            </a:r>
          </a:p>
          <a:p>
            <a:r>
              <a:rPr lang="it-IT" sz="2200" b="1"/>
              <a:t>Il fondo proviene dagli esercizi precedenti l’ultimo chiuso, per i cronoprogrammi di attività ancora aperti, e dall’esercizio precedente ultimo chiuso, per i cronoprogrammi attivati nello stesso e che si estendono al futuro. </a:t>
            </a:r>
          </a:p>
          <a:p>
            <a:pPr marL="0" indent="0">
              <a:buNone/>
            </a:pPr>
            <a:endParaRPr lang="it-IT" sz="2200"/>
          </a:p>
        </p:txBody>
      </p:sp>
      <p:sp>
        <p:nvSpPr>
          <p:cNvPr id="4" name="Segnaposto numero diapositiva 3">
            <a:extLst>
              <a:ext uri="{FF2B5EF4-FFF2-40B4-BE49-F238E27FC236}">
                <a16:creationId xmlns:a16="http://schemas.microsoft.com/office/drawing/2014/main" id="{A34AF683-3AFD-4844-A640-F3878E25BD75}"/>
              </a:ext>
            </a:extLst>
          </p:cNvPr>
          <p:cNvSpPr>
            <a:spLocks noGrp="1"/>
          </p:cNvSpPr>
          <p:nvPr>
            <p:ph type="sldNum" sz="quarter" idx="12"/>
          </p:nvPr>
        </p:nvSpPr>
        <p:spPr/>
        <p:txBody>
          <a:bodyPr/>
          <a:lstStyle/>
          <a:p>
            <a:fld id="{15CEEB87-A200-44BE-B4BF-346D4B9A3DA1}" type="slidenum">
              <a:rPr lang="it-IT" smtClean="0"/>
              <a:t>15</a:t>
            </a:fld>
            <a:endParaRPr lang="it-IT"/>
          </a:p>
        </p:txBody>
      </p:sp>
    </p:spTree>
    <p:extLst>
      <p:ext uri="{BB962C8B-B14F-4D97-AF65-F5344CB8AC3E}">
        <p14:creationId xmlns:p14="http://schemas.microsoft.com/office/powerpoint/2010/main" val="519226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La ricaduta organizzativa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La sinergia tra gli uffici tecnici e dei lavori pubblici con il servizio economico- finanziario deve essere effettiva e deve rendere snello il procedimento amministrativo complessivo, nel duplice aspetto più volte richiamato, ai fini di realizzare l’obiettivo della tempestività nell’impiego delle risorse e il conseguente rispetto dei tempi programmati.</a:t>
            </a:r>
          </a:p>
        </p:txBody>
      </p:sp>
      <p:sp>
        <p:nvSpPr>
          <p:cNvPr id="4" name="Segnaposto numero diapositiva 3">
            <a:extLst>
              <a:ext uri="{FF2B5EF4-FFF2-40B4-BE49-F238E27FC236}">
                <a16:creationId xmlns:a16="http://schemas.microsoft.com/office/drawing/2014/main" id="{6F2ADDDA-80A9-D407-10E2-C470D04CE13B}"/>
              </a:ext>
            </a:extLst>
          </p:cNvPr>
          <p:cNvSpPr>
            <a:spLocks noGrp="1"/>
          </p:cNvSpPr>
          <p:nvPr>
            <p:ph type="sldNum" sz="quarter" idx="12"/>
          </p:nvPr>
        </p:nvSpPr>
        <p:spPr/>
        <p:txBody>
          <a:bodyPr/>
          <a:lstStyle/>
          <a:p>
            <a:fld id="{15CEEB87-A200-44BE-B4BF-346D4B9A3DA1}" type="slidenum">
              <a:rPr lang="it-IT" smtClean="0"/>
              <a:t>16</a:t>
            </a:fld>
            <a:endParaRPr lang="it-IT"/>
          </a:p>
        </p:txBody>
      </p:sp>
    </p:spTree>
    <p:extLst>
      <p:ext uri="{BB962C8B-B14F-4D97-AF65-F5344CB8AC3E}">
        <p14:creationId xmlns:p14="http://schemas.microsoft.com/office/powerpoint/2010/main" val="1923039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a:t>La trasparenza dei conti e la qualità del dato di contabilità pubblica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Va ribadito il principio secondo cui la trasparenza dei conti risulta elemento indefettibile per avvicinare in senso democratico i cittadini all’attività dell’Amministrazione, in quanto consente di valutare in modo obiettivo e informato lo svolgimento del mandato elettorale, e per responsabilizzare gli amministratori, essendo necessariamente servente al controllo retrospettivo dell’utilizzo dei fondi pubblici (sentenza n. 184 del 2016).</a:t>
            </a:r>
          </a:p>
          <a:p>
            <a:endParaRPr lang="it-IT" sz="2200" dirty="0"/>
          </a:p>
        </p:txBody>
      </p:sp>
      <p:sp>
        <p:nvSpPr>
          <p:cNvPr id="4" name="Segnaposto numero diapositiva 3">
            <a:extLst>
              <a:ext uri="{FF2B5EF4-FFF2-40B4-BE49-F238E27FC236}">
                <a16:creationId xmlns:a16="http://schemas.microsoft.com/office/drawing/2014/main" id="{A90DF9C8-0D3A-D7A6-90B5-940E48D109AC}"/>
              </a:ext>
            </a:extLst>
          </p:cNvPr>
          <p:cNvSpPr>
            <a:spLocks noGrp="1"/>
          </p:cNvSpPr>
          <p:nvPr>
            <p:ph type="sldNum" sz="quarter" idx="12"/>
          </p:nvPr>
        </p:nvSpPr>
        <p:spPr/>
        <p:txBody>
          <a:bodyPr/>
          <a:lstStyle/>
          <a:p>
            <a:fld id="{15CEEB87-A200-44BE-B4BF-346D4B9A3DA1}" type="slidenum">
              <a:rPr lang="it-IT" smtClean="0"/>
              <a:t>17</a:t>
            </a:fld>
            <a:endParaRPr lang="it-IT"/>
          </a:p>
        </p:txBody>
      </p:sp>
    </p:spTree>
    <p:extLst>
      <p:ext uri="{BB962C8B-B14F-4D97-AF65-F5344CB8AC3E}">
        <p14:creationId xmlns:p14="http://schemas.microsoft.com/office/powerpoint/2010/main" val="3243608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B70CB-B217-E4EA-70EB-85C42960C38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46EC4BE-F5BA-9150-267C-E5B2049EF93B}"/>
              </a:ext>
            </a:extLst>
          </p:cNvPr>
          <p:cNvSpPr>
            <a:spLocks noGrp="1"/>
          </p:cNvSpPr>
          <p:nvPr>
            <p:ph type="ctrTitle"/>
          </p:nvPr>
        </p:nvSpPr>
        <p:spPr/>
        <p:txBody>
          <a:bodyPr>
            <a:normAutofit/>
          </a:bodyPr>
          <a:lstStyle/>
          <a:p>
            <a:r>
              <a:rPr lang="it-IT" dirty="0"/>
              <a:t>GRAZIE</a:t>
            </a:r>
          </a:p>
        </p:txBody>
      </p:sp>
      <p:sp>
        <p:nvSpPr>
          <p:cNvPr id="3" name="Sottotitolo 2">
            <a:extLst>
              <a:ext uri="{FF2B5EF4-FFF2-40B4-BE49-F238E27FC236}">
                <a16:creationId xmlns:a16="http://schemas.microsoft.com/office/drawing/2014/main" id="{2EDDDF01-4AAA-3C4A-9076-821594604737}"/>
              </a:ext>
            </a:extLst>
          </p:cNvPr>
          <p:cNvSpPr>
            <a:spLocks noGrp="1"/>
          </p:cNvSpPr>
          <p:nvPr>
            <p:ph type="subTitle" idx="1"/>
          </p:nvPr>
        </p:nvSpPr>
        <p:spPr/>
        <p:txBody>
          <a:bodyPr>
            <a:normAutofit/>
          </a:bodyPr>
          <a:lstStyle/>
          <a:p>
            <a:r>
              <a:rPr lang="it-IT" dirty="0"/>
              <a:t>www.provinceditalia.it</a:t>
            </a:r>
          </a:p>
          <a:p>
            <a:endParaRPr lang="it-IT" dirty="0"/>
          </a:p>
        </p:txBody>
      </p:sp>
      <p:pic>
        <p:nvPicPr>
          <p:cNvPr id="5" name="Immagine 4">
            <a:extLst>
              <a:ext uri="{FF2B5EF4-FFF2-40B4-BE49-F238E27FC236}">
                <a16:creationId xmlns:a16="http://schemas.microsoft.com/office/drawing/2014/main" id="{FD54531F-07D9-8794-946B-61E2579B43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3607" y="6102606"/>
            <a:ext cx="941832" cy="256032"/>
          </a:xfrm>
          <a:prstGeom prst="rect">
            <a:avLst/>
          </a:prstGeom>
        </p:spPr>
      </p:pic>
      <p:pic>
        <p:nvPicPr>
          <p:cNvPr id="7" name="Immagine 6">
            <a:extLst>
              <a:ext uri="{FF2B5EF4-FFF2-40B4-BE49-F238E27FC236}">
                <a16:creationId xmlns:a16="http://schemas.microsoft.com/office/drawing/2014/main" id="{16ED07B9-8E70-9EC8-15BF-86DC8C1EF4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0676" y="5806446"/>
            <a:ext cx="429768" cy="667512"/>
          </a:xfrm>
          <a:prstGeom prst="rect">
            <a:avLst/>
          </a:prstGeom>
        </p:spPr>
      </p:pic>
      <p:pic>
        <p:nvPicPr>
          <p:cNvPr id="9" name="Immagine 8">
            <a:extLst>
              <a:ext uri="{FF2B5EF4-FFF2-40B4-BE49-F238E27FC236}">
                <a16:creationId xmlns:a16="http://schemas.microsoft.com/office/drawing/2014/main" id="{41054F4A-C2A1-F087-EB1E-CEB6F5AA04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705" y="6008767"/>
            <a:ext cx="1481328" cy="374904"/>
          </a:xfrm>
          <a:prstGeom prst="rect">
            <a:avLst/>
          </a:prstGeom>
        </p:spPr>
      </p:pic>
      <p:pic>
        <p:nvPicPr>
          <p:cNvPr id="11" name="Immagine 10" descr="Immagine che contiene testo, Carattere, simbolo, logo&#10;&#10;Il contenuto generato dall'IA potrebbe non essere corretto.">
            <a:extLst>
              <a:ext uri="{FF2B5EF4-FFF2-40B4-BE49-F238E27FC236}">
                <a16:creationId xmlns:a16="http://schemas.microsoft.com/office/drawing/2014/main" id="{AB217859-51F7-3AF8-10A0-72AF59473D7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3037" y="5990705"/>
            <a:ext cx="1077362" cy="479834"/>
          </a:xfrm>
          <a:prstGeom prst="rect">
            <a:avLst/>
          </a:prstGeom>
        </p:spPr>
      </p:pic>
      <p:pic>
        <p:nvPicPr>
          <p:cNvPr id="13" name="Immagine 12">
            <a:extLst>
              <a:ext uri="{FF2B5EF4-FFF2-40B4-BE49-F238E27FC236}">
                <a16:creationId xmlns:a16="http://schemas.microsoft.com/office/drawing/2014/main" id="{8868126A-33A6-A68A-DA33-C1FBB95191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8204" y="5995051"/>
            <a:ext cx="1124712" cy="402336"/>
          </a:xfrm>
          <a:prstGeom prst="rect">
            <a:avLst/>
          </a:prstGeom>
        </p:spPr>
      </p:pic>
      <p:pic>
        <p:nvPicPr>
          <p:cNvPr id="15" name="Immagine 14" descr="Immagine che contiene testo, poster, Elementi grafici, logo&#10;&#10;Il contenuto generato dall'IA potrebbe non essere corretto.">
            <a:extLst>
              <a:ext uri="{FF2B5EF4-FFF2-40B4-BE49-F238E27FC236}">
                <a16:creationId xmlns:a16="http://schemas.microsoft.com/office/drawing/2014/main" id="{C6369FD4-7066-939E-5B22-407AD8BAA5E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50721" y="343969"/>
            <a:ext cx="1668580" cy="1372638"/>
          </a:xfrm>
          <a:prstGeom prst="rect">
            <a:avLst/>
          </a:prstGeom>
        </p:spPr>
      </p:pic>
      <p:pic>
        <p:nvPicPr>
          <p:cNvPr id="16" name="Immagine 15" descr="Immagine che contiene testo, poster, Elementi grafici, logo&#10;&#10;Il contenuto generato dall'IA potrebbe non essere corretto.">
            <a:extLst>
              <a:ext uri="{FF2B5EF4-FFF2-40B4-BE49-F238E27FC236}">
                <a16:creationId xmlns:a16="http://schemas.microsoft.com/office/drawing/2014/main" id="{2D0CCE9F-E788-5C58-D308-F2B603738A8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953425" y="5806446"/>
            <a:ext cx="983582" cy="809132"/>
          </a:xfrm>
          <a:prstGeom prst="rect">
            <a:avLst/>
          </a:prstGeom>
        </p:spPr>
      </p:pic>
    </p:spTree>
    <p:extLst>
      <p:ext uri="{BB962C8B-B14F-4D97-AF65-F5344CB8AC3E}">
        <p14:creationId xmlns:p14="http://schemas.microsoft.com/office/powerpoint/2010/main" val="3310929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p:cNvSpPr>
            <a:spLocks noGrp="1"/>
          </p:cNvSpPr>
          <p:nvPr>
            <p:ph type="title"/>
          </p:nvPr>
        </p:nvSpPr>
        <p:spPr>
          <a:xfrm>
            <a:off x="572493" y="238539"/>
            <a:ext cx="11018520" cy="1434415"/>
          </a:xfrm>
        </p:spPr>
        <p:txBody>
          <a:bodyPr anchor="b">
            <a:normAutofit/>
          </a:bodyPr>
          <a:lstStyle/>
          <a:p>
            <a:r>
              <a:rPr lang="it-IT" sz="5400"/>
              <a:t>Il ciclo di bilancio </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572492" y="2071316"/>
            <a:ext cx="10623045" cy="4119172"/>
          </a:xfrm>
        </p:spPr>
        <p:txBody>
          <a:bodyPr anchor="t">
            <a:normAutofit lnSpcReduction="10000"/>
          </a:bodyPr>
          <a:lstStyle/>
          <a:p>
            <a:r>
              <a:rPr lang="it-IT" sz="3200" b="1" dirty="0"/>
              <a:t>Il ciclo di bilancio </a:t>
            </a:r>
            <a:r>
              <a:rPr lang="it-IT" sz="3200" dirty="0"/>
              <a:t>consente di collegare gli esercizi finanziari sopravvenienti nel tempo in modo ordinato e concatenato, dando contenuto e “sostanza”, unitamente alla “forma” essenziale, al rapporto tra il </a:t>
            </a:r>
            <a:r>
              <a:rPr lang="it-IT" sz="3200" b="1" dirty="0"/>
              <a:t>“Programmato e il realizzato”</a:t>
            </a:r>
            <a:r>
              <a:rPr lang="it-IT" sz="3200" dirty="0"/>
              <a:t> (ex </a:t>
            </a:r>
            <a:r>
              <a:rPr lang="it-IT" sz="3200" dirty="0" err="1"/>
              <a:t>plurimis</a:t>
            </a:r>
            <a:r>
              <a:rPr lang="it-IT" sz="3200" dirty="0"/>
              <a:t> sentenze Corte Costituzionale n. 181/2015, 184/2016, 49/2018).</a:t>
            </a:r>
          </a:p>
          <a:p>
            <a:r>
              <a:rPr lang="it-IT" sz="3200" b="1" dirty="0"/>
              <a:t>Ciò avviene sia nel mondo a base autorizzatoria finanziaria sia, in modo evoluto e a respiro internazionale, in quello a base </a:t>
            </a:r>
            <a:r>
              <a:rPr lang="it-IT" sz="3200" b="1" dirty="0" err="1"/>
              <a:t>accrual</a:t>
            </a:r>
            <a:r>
              <a:rPr lang="it-IT" sz="3200" b="1" dirty="0"/>
              <a:t>.</a:t>
            </a:r>
          </a:p>
          <a:p>
            <a:endParaRPr lang="it-IT" sz="2200" dirty="0"/>
          </a:p>
        </p:txBody>
      </p:sp>
      <p:sp>
        <p:nvSpPr>
          <p:cNvPr id="5" name="Segnaposto numero diapositiva 4">
            <a:extLst>
              <a:ext uri="{FF2B5EF4-FFF2-40B4-BE49-F238E27FC236}">
                <a16:creationId xmlns:a16="http://schemas.microsoft.com/office/drawing/2014/main" id="{60383C6A-F6F9-5895-2DFF-0B0701D41030}"/>
              </a:ext>
            </a:extLst>
          </p:cNvPr>
          <p:cNvSpPr>
            <a:spLocks noGrp="1"/>
          </p:cNvSpPr>
          <p:nvPr>
            <p:ph type="sldNum" sz="quarter" idx="12"/>
          </p:nvPr>
        </p:nvSpPr>
        <p:spPr/>
        <p:txBody>
          <a:bodyPr/>
          <a:lstStyle/>
          <a:p>
            <a:fld id="{15CEEB87-A200-44BE-B4BF-346D4B9A3DA1}" type="slidenum">
              <a:rPr lang="it-IT" smtClean="0"/>
              <a:t>2</a:t>
            </a:fld>
            <a:endParaRPr lang="it-IT"/>
          </a:p>
        </p:txBody>
      </p:sp>
    </p:spTree>
    <p:extLst>
      <p:ext uri="{BB962C8B-B14F-4D97-AF65-F5344CB8AC3E}">
        <p14:creationId xmlns:p14="http://schemas.microsoft.com/office/powerpoint/2010/main" val="1716476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Ciclo finanziario e ciclo tecnico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Mentre il ciclo di bilancio si svolge e si invera ponendosi a sistema nella filiera della “Programmazione, Previsione, Gestione, Controllo e Rendicontazione”, si definiscono, al proprio interno, il </a:t>
            </a:r>
            <a:r>
              <a:rPr lang="it-IT" sz="3200" b="1" dirty="0"/>
              <a:t>“ciclo finanziario e il ciclo tecnico, ambedue progettuali e realizzativi degli investimenti e delle opere pubbliche”</a:t>
            </a:r>
            <a:endParaRPr lang="it-IT" sz="3200" dirty="0"/>
          </a:p>
        </p:txBody>
      </p:sp>
      <p:sp>
        <p:nvSpPr>
          <p:cNvPr id="4" name="Segnaposto numero diapositiva 3">
            <a:extLst>
              <a:ext uri="{FF2B5EF4-FFF2-40B4-BE49-F238E27FC236}">
                <a16:creationId xmlns:a16="http://schemas.microsoft.com/office/drawing/2014/main" id="{1EAEF26F-8098-19B7-E64D-275F518DFEE3}"/>
              </a:ext>
            </a:extLst>
          </p:cNvPr>
          <p:cNvSpPr>
            <a:spLocks noGrp="1"/>
          </p:cNvSpPr>
          <p:nvPr>
            <p:ph type="sldNum" sz="quarter" idx="12"/>
          </p:nvPr>
        </p:nvSpPr>
        <p:spPr/>
        <p:txBody>
          <a:bodyPr/>
          <a:lstStyle/>
          <a:p>
            <a:fld id="{15CEEB87-A200-44BE-B4BF-346D4B9A3DA1}" type="slidenum">
              <a:rPr lang="it-IT" smtClean="0"/>
              <a:t>3</a:t>
            </a:fld>
            <a:endParaRPr lang="it-IT"/>
          </a:p>
        </p:txBody>
      </p:sp>
    </p:spTree>
    <p:extLst>
      <p:ext uri="{BB962C8B-B14F-4D97-AF65-F5344CB8AC3E}">
        <p14:creationId xmlns:p14="http://schemas.microsoft.com/office/powerpoint/2010/main" val="27233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I direttori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3200" b="1" dirty="0"/>
              <a:t>Il Direttore economico – finanziario e il Direttore tecnico e dei lavori pubblici</a:t>
            </a:r>
            <a:r>
              <a:rPr lang="it-IT" sz="3200" dirty="0"/>
              <a:t> sono i responsabili rispettivamente del ciclo finanziario e del ciclo tecnico degli investimenti, dei lavori pubblici, delle opere pubbliche, della spesa in conto capitale. </a:t>
            </a:r>
          </a:p>
          <a:p>
            <a:r>
              <a:rPr lang="it-IT" sz="3200" dirty="0"/>
              <a:t>(Vedi Giurisprudenza della Corte dei Conti; Legge 350/2003 – Art. 3, commi 17 e 18; Contributi agli investimenti e Trasferimenti in conto capitale)</a:t>
            </a:r>
          </a:p>
        </p:txBody>
      </p:sp>
      <p:sp>
        <p:nvSpPr>
          <p:cNvPr id="4" name="Segnaposto numero diapositiva 3">
            <a:extLst>
              <a:ext uri="{FF2B5EF4-FFF2-40B4-BE49-F238E27FC236}">
                <a16:creationId xmlns:a16="http://schemas.microsoft.com/office/drawing/2014/main" id="{3B81567B-3965-EF81-F0A9-6414558EBA72}"/>
              </a:ext>
            </a:extLst>
          </p:cNvPr>
          <p:cNvSpPr>
            <a:spLocks noGrp="1"/>
          </p:cNvSpPr>
          <p:nvPr>
            <p:ph type="sldNum" sz="quarter" idx="12"/>
          </p:nvPr>
        </p:nvSpPr>
        <p:spPr/>
        <p:txBody>
          <a:bodyPr/>
          <a:lstStyle/>
          <a:p>
            <a:fld id="{15CEEB87-A200-44BE-B4BF-346D4B9A3DA1}" type="slidenum">
              <a:rPr lang="it-IT" smtClean="0"/>
              <a:t>4</a:t>
            </a:fld>
            <a:endParaRPr lang="it-IT"/>
          </a:p>
        </p:txBody>
      </p:sp>
    </p:spTree>
    <p:extLst>
      <p:ext uri="{BB962C8B-B14F-4D97-AF65-F5344CB8AC3E}">
        <p14:creationId xmlns:p14="http://schemas.microsoft.com/office/powerpoint/2010/main" val="2542574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a:t>Monitoraggio finalizzato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La contabilità pubblica locale deve rilevare e consentire il </a:t>
            </a:r>
            <a:r>
              <a:rPr lang="it-IT" sz="3200" b="1" dirty="0"/>
              <a:t>costante monitoraggio </a:t>
            </a:r>
            <a:r>
              <a:rPr lang="it-IT" sz="3200" dirty="0"/>
              <a:t>del bilanciamento tra le fonti di finanziamento e la spesa in conto capitale e di investimento, a salvaguardia degli equilibri dei bilanci e </a:t>
            </a:r>
            <a:r>
              <a:rPr lang="it-IT" sz="3200" b="1" dirty="0"/>
              <a:t>della sostenibilità del debito</a:t>
            </a:r>
            <a:r>
              <a:rPr lang="it-IT" sz="3200" dirty="0"/>
              <a:t>, tenendo conto delle decisioni del Giudice delle Leggi (sentenza 247/2017 e sentenza 101/2018 sull’impiego degli </a:t>
            </a:r>
            <a:r>
              <a:rPr lang="it-IT" sz="3200" b="1" dirty="0"/>
              <a:t>avanzi di amministrazione e sul fondo pluriennale vincolato</a:t>
            </a:r>
            <a:r>
              <a:rPr lang="it-IT" sz="3200" dirty="0"/>
              <a:t>) e nell’ottica di una reale e misurabile azione di miglioramento della capacità di impiego delle risorse disponibili per gli enti. </a:t>
            </a:r>
          </a:p>
          <a:p>
            <a:endParaRPr lang="it-IT" sz="2200" dirty="0"/>
          </a:p>
        </p:txBody>
      </p:sp>
      <p:sp>
        <p:nvSpPr>
          <p:cNvPr id="4" name="Segnaposto numero diapositiva 3">
            <a:extLst>
              <a:ext uri="{FF2B5EF4-FFF2-40B4-BE49-F238E27FC236}">
                <a16:creationId xmlns:a16="http://schemas.microsoft.com/office/drawing/2014/main" id="{EFD82F32-1D93-1BD2-3D36-E605EA585C4B}"/>
              </a:ext>
            </a:extLst>
          </p:cNvPr>
          <p:cNvSpPr>
            <a:spLocks noGrp="1"/>
          </p:cNvSpPr>
          <p:nvPr>
            <p:ph type="sldNum" sz="quarter" idx="12"/>
          </p:nvPr>
        </p:nvSpPr>
        <p:spPr/>
        <p:txBody>
          <a:bodyPr/>
          <a:lstStyle/>
          <a:p>
            <a:fld id="{15CEEB87-A200-44BE-B4BF-346D4B9A3DA1}" type="slidenum">
              <a:rPr lang="it-IT" smtClean="0"/>
              <a:t>5</a:t>
            </a:fld>
            <a:endParaRPr lang="it-IT"/>
          </a:p>
        </p:txBody>
      </p:sp>
    </p:spTree>
    <p:extLst>
      <p:ext uri="{BB962C8B-B14F-4D97-AF65-F5344CB8AC3E}">
        <p14:creationId xmlns:p14="http://schemas.microsoft.com/office/powerpoint/2010/main" val="174823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4200" dirty="0"/>
              <a:t>Nuova governance europea e ciclo di bilancio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r>
              <a:rPr lang="it-IT" sz="2400" dirty="0"/>
              <a:t>A questo riguardo la Corte dei Conti-, in riferimento al nuovo </a:t>
            </a:r>
            <a:r>
              <a:rPr lang="it-IT" sz="2400" b="1" dirty="0"/>
              <a:t>precedente</a:t>
            </a:r>
            <a:r>
              <a:rPr lang="it-IT" sz="2400" dirty="0"/>
              <a:t> vincolo di finanza pubblica (ex art. 1 – commi da 819 a 830 – Legge 145/2018 – Circolare RGS n. 3/2019), ha sottolineato come “Trattasi di una semplificazione di rilievo che, comportando il superamento del “doppio binario” pareggio-equilibri, </a:t>
            </a:r>
            <a:r>
              <a:rPr lang="it-IT" sz="2400" b="1" dirty="0"/>
              <a:t>consente di leggere in maniera piana i principali effetti del ciclo di bilancio scandito, in termini di estrema sintesi, dall’acquisizione delle risorse e dal loro utilizzo nell’esercizio di competenza e nella corretta programmazione delle annualità successive</a:t>
            </a:r>
            <a:r>
              <a:rPr lang="it-IT" sz="2400" dirty="0"/>
              <a:t>”(Corte dei Conti – Sezione Autonomie – Delibera n. 19/2019) . </a:t>
            </a:r>
          </a:p>
          <a:p>
            <a:r>
              <a:rPr lang="it-IT" sz="2400" b="1" dirty="0"/>
              <a:t>Ora il vincolo di finanza pubblica derivante dal PSBMT (Nuova Governance Europea) conferma il sistema, orienta e qualifica la spesa della Provincia. </a:t>
            </a:r>
            <a:endParaRPr lang="it-IT" sz="2400" dirty="0"/>
          </a:p>
          <a:p>
            <a:endParaRPr lang="it-IT" sz="2200" dirty="0"/>
          </a:p>
          <a:p>
            <a:endParaRPr lang="it-IT" sz="2200" dirty="0"/>
          </a:p>
          <a:p>
            <a:endParaRPr lang="it-IT" sz="2200" dirty="0"/>
          </a:p>
        </p:txBody>
      </p:sp>
      <p:sp>
        <p:nvSpPr>
          <p:cNvPr id="4" name="Segnaposto numero diapositiva 3">
            <a:extLst>
              <a:ext uri="{FF2B5EF4-FFF2-40B4-BE49-F238E27FC236}">
                <a16:creationId xmlns:a16="http://schemas.microsoft.com/office/drawing/2014/main" id="{BF04D47B-8E11-FE62-E24C-459EB0D421EC}"/>
              </a:ext>
            </a:extLst>
          </p:cNvPr>
          <p:cNvSpPr>
            <a:spLocks noGrp="1"/>
          </p:cNvSpPr>
          <p:nvPr>
            <p:ph type="sldNum" sz="quarter" idx="12"/>
          </p:nvPr>
        </p:nvSpPr>
        <p:spPr/>
        <p:txBody>
          <a:bodyPr/>
          <a:lstStyle/>
          <a:p>
            <a:fld id="{15CEEB87-A200-44BE-B4BF-346D4B9A3DA1}" type="slidenum">
              <a:rPr lang="it-IT" smtClean="0"/>
              <a:t>6</a:t>
            </a:fld>
            <a:endParaRPr lang="it-IT"/>
          </a:p>
        </p:txBody>
      </p:sp>
    </p:spTree>
    <p:extLst>
      <p:ext uri="{BB962C8B-B14F-4D97-AF65-F5344CB8AC3E}">
        <p14:creationId xmlns:p14="http://schemas.microsoft.com/office/powerpoint/2010/main" val="2312644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000" dirty="0"/>
              <a:t>Le Province e la ricchezza del territorio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Si rende ancora più rilevante la veridicità e attendibilità del ciclo di bilancio, dalla programmazione – previsione, alla rendicontazione (accountability), e ciò in ordine all’impiego delle risorse a disposizione degli enti locali, in modo da indurli a compiere scelte allocative tali da non compromettere il patrimonio pubblico amministrato e idonee ad attivare ogni leva a disposizione, al fine di aumentare la ricchezza a beneficio dello sviluppo (Nozione di ricchezza ed evoluzione della contabilità). </a:t>
            </a:r>
            <a:endParaRPr lang="it-IT" sz="3200" dirty="0"/>
          </a:p>
          <a:p>
            <a:endParaRPr lang="it-IT" sz="2200" dirty="0"/>
          </a:p>
        </p:txBody>
      </p:sp>
      <p:sp>
        <p:nvSpPr>
          <p:cNvPr id="4" name="Segnaposto numero diapositiva 3">
            <a:extLst>
              <a:ext uri="{FF2B5EF4-FFF2-40B4-BE49-F238E27FC236}">
                <a16:creationId xmlns:a16="http://schemas.microsoft.com/office/drawing/2014/main" id="{3F1D934E-D772-34EA-E611-AF9956AD2BFB}"/>
              </a:ext>
            </a:extLst>
          </p:cNvPr>
          <p:cNvSpPr>
            <a:spLocks noGrp="1"/>
          </p:cNvSpPr>
          <p:nvPr>
            <p:ph type="sldNum" sz="quarter" idx="12"/>
          </p:nvPr>
        </p:nvSpPr>
        <p:spPr/>
        <p:txBody>
          <a:bodyPr/>
          <a:lstStyle/>
          <a:p>
            <a:fld id="{15CEEB87-A200-44BE-B4BF-346D4B9A3DA1}" type="slidenum">
              <a:rPr lang="it-IT" smtClean="0"/>
              <a:t>7</a:t>
            </a:fld>
            <a:endParaRPr lang="it-IT"/>
          </a:p>
        </p:txBody>
      </p:sp>
    </p:spTree>
    <p:extLst>
      <p:ext uri="{BB962C8B-B14F-4D97-AF65-F5344CB8AC3E}">
        <p14:creationId xmlns:p14="http://schemas.microsoft.com/office/powerpoint/2010/main" val="372535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fontScale="90000"/>
          </a:bodyPr>
          <a:lstStyle/>
          <a:p>
            <a:br>
              <a:rPr lang="it-IT" sz="2200" b="1" dirty="0"/>
            </a:br>
            <a:r>
              <a:rPr lang="it-IT" b="1" dirty="0"/>
              <a:t>La cassetta degli attrezzi: </a:t>
            </a:r>
            <a:br>
              <a:rPr lang="it-IT" b="1" dirty="0"/>
            </a:br>
            <a:r>
              <a:rPr lang="it-IT" b="1" dirty="0"/>
              <a:t>la traiettoria dell’avanzo di amministrazione</a:t>
            </a:r>
            <a:br>
              <a:rPr lang="it-IT" sz="2200" dirty="0"/>
            </a:br>
            <a:br>
              <a:rPr lang="it-IT" sz="2200" dirty="0"/>
            </a:br>
            <a:endParaRPr lang="it-IT" sz="2200" dirty="0"/>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b="1" dirty="0"/>
              <a:t>Primo momento: Dal prospetto esplicativo del presunto risultato di amministrazione, al </a:t>
            </a:r>
            <a:r>
              <a:rPr lang="it-IT" sz="3200" b="1" dirty="0" err="1"/>
              <a:t>pre</a:t>
            </a:r>
            <a:r>
              <a:rPr lang="it-IT" sz="3200" b="1" dirty="0"/>
              <a:t>- rendiconto</a:t>
            </a:r>
            <a:r>
              <a:rPr lang="it-IT" sz="3200" dirty="0"/>
              <a:t>, come momento di conoscenza e di governo dei conti dell’ente irrinunciabile: per l’adeguamento immediato del bilancio di previsione in gestione alle risultanze, anche se presunte, dell’esercizio precedente, (vedi “ciclo di bilancio” ex delibera Sezione Autonomie n. 19/2019 cit.).</a:t>
            </a:r>
          </a:p>
        </p:txBody>
      </p:sp>
      <p:sp>
        <p:nvSpPr>
          <p:cNvPr id="4" name="Segnaposto numero diapositiva 3">
            <a:extLst>
              <a:ext uri="{FF2B5EF4-FFF2-40B4-BE49-F238E27FC236}">
                <a16:creationId xmlns:a16="http://schemas.microsoft.com/office/drawing/2014/main" id="{30A6616E-AAEC-5EA3-132D-CCD09052169E}"/>
              </a:ext>
            </a:extLst>
          </p:cNvPr>
          <p:cNvSpPr>
            <a:spLocks noGrp="1"/>
          </p:cNvSpPr>
          <p:nvPr>
            <p:ph type="sldNum" sz="quarter" idx="12"/>
          </p:nvPr>
        </p:nvSpPr>
        <p:spPr/>
        <p:txBody>
          <a:bodyPr/>
          <a:lstStyle/>
          <a:p>
            <a:fld id="{15CEEB87-A200-44BE-B4BF-346D4B9A3DA1}" type="slidenum">
              <a:rPr lang="it-IT" smtClean="0"/>
              <a:t>8</a:t>
            </a:fld>
            <a:endParaRPr lang="it-IT"/>
          </a:p>
        </p:txBody>
      </p:sp>
    </p:spTree>
    <p:extLst>
      <p:ext uri="{BB962C8B-B14F-4D97-AF65-F5344CB8AC3E}">
        <p14:creationId xmlns:p14="http://schemas.microsoft.com/office/powerpoint/2010/main" val="125401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838200" y="365125"/>
            <a:ext cx="10515600" cy="1325563"/>
          </a:xfrm>
        </p:spPr>
        <p:txBody>
          <a:bodyPr>
            <a:normAutofit/>
          </a:bodyPr>
          <a:lstStyle/>
          <a:p>
            <a:r>
              <a:rPr lang="it-IT" sz="5400" b="1" dirty="0">
                <a:effectLst/>
              </a:rPr>
              <a:t>Secondo momento</a:t>
            </a:r>
            <a:endParaRPr lang="it-IT"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p:cNvSpPr>
            <a:spLocks noGrp="1"/>
          </p:cNvSpPr>
          <p:nvPr>
            <p:ph idx="1"/>
          </p:nvPr>
        </p:nvSpPr>
        <p:spPr>
          <a:xfrm>
            <a:off x="838200" y="1929384"/>
            <a:ext cx="10515600" cy="4251960"/>
          </a:xfrm>
        </p:spPr>
        <p:txBody>
          <a:bodyPr>
            <a:normAutofit/>
          </a:bodyPr>
          <a:lstStyle/>
          <a:p>
            <a:pPr marL="0" indent="0">
              <a:buNone/>
            </a:pPr>
            <a:r>
              <a:rPr lang="it-IT" sz="3200" dirty="0"/>
              <a:t>S</a:t>
            </a:r>
            <a:r>
              <a:rPr lang="it-IT" sz="3200" dirty="0">
                <a:effectLst/>
              </a:rPr>
              <a:t>i valuterà il secondo aspetto, costituito </a:t>
            </a:r>
            <a:r>
              <a:rPr lang="it-IT" sz="3200" b="1" dirty="0">
                <a:effectLst/>
              </a:rPr>
              <a:t>dall’analisi del risultato di amministrazione per la componente vincolata</a:t>
            </a:r>
            <a:r>
              <a:rPr lang="it-IT" sz="3200" dirty="0">
                <a:effectLst/>
              </a:rPr>
              <a:t>: se tale quota del risultato risulta rilevante si dovranno analizzare  le ragioni che stanno alla base del mancato utilizzo di risorse acquisite destinate alla spesa di investimento, nella loro diversa fonte d’origine: è una componente del controllo sullo stato di avanzamento dei programmi e progetti della spesa di investimento (Principio contabile applicato della programmazione All. 4/1 – paragrafo 4.2 – lettera a)). </a:t>
            </a:r>
          </a:p>
          <a:p>
            <a:endParaRPr lang="it-IT" sz="2200" dirty="0"/>
          </a:p>
        </p:txBody>
      </p:sp>
      <p:sp>
        <p:nvSpPr>
          <p:cNvPr id="4" name="Segnaposto numero diapositiva 3">
            <a:extLst>
              <a:ext uri="{FF2B5EF4-FFF2-40B4-BE49-F238E27FC236}">
                <a16:creationId xmlns:a16="http://schemas.microsoft.com/office/drawing/2014/main" id="{1849E00A-CE60-2B04-7DBE-CD70A91BD004}"/>
              </a:ext>
            </a:extLst>
          </p:cNvPr>
          <p:cNvSpPr>
            <a:spLocks noGrp="1"/>
          </p:cNvSpPr>
          <p:nvPr>
            <p:ph type="sldNum" sz="quarter" idx="12"/>
          </p:nvPr>
        </p:nvSpPr>
        <p:spPr/>
        <p:txBody>
          <a:bodyPr/>
          <a:lstStyle/>
          <a:p>
            <a:fld id="{15CEEB87-A200-44BE-B4BF-346D4B9A3DA1}" type="slidenum">
              <a:rPr lang="it-IT" smtClean="0"/>
              <a:t>9</a:t>
            </a:fld>
            <a:endParaRPr lang="it-IT"/>
          </a:p>
        </p:txBody>
      </p:sp>
    </p:spTree>
    <p:extLst>
      <p:ext uri="{BB962C8B-B14F-4D97-AF65-F5344CB8AC3E}">
        <p14:creationId xmlns:p14="http://schemas.microsoft.com/office/powerpoint/2010/main" val="6843982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478</TotalTime>
  <Words>1422</Words>
  <Application>Microsoft Office PowerPoint</Application>
  <PresentationFormat>Widescreen</PresentationFormat>
  <Paragraphs>68</Paragraphs>
  <Slides>18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Aptos</vt:lpstr>
      <vt:lpstr>Arial</vt:lpstr>
      <vt:lpstr>Calibri</vt:lpstr>
      <vt:lpstr>Calibri Light</vt:lpstr>
      <vt:lpstr>Tema di Office</vt:lpstr>
      <vt:lpstr>Il ciclo di bilancio nelle Province e il rilancio degli investimenti</vt:lpstr>
      <vt:lpstr>Il ciclo di bilancio </vt:lpstr>
      <vt:lpstr>Ciclo finanziario e ciclo tecnico</vt:lpstr>
      <vt:lpstr>I direttori</vt:lpstr>
      <vt:lpstr>Monitoraggio finalizzato</vt:lpstr>
      <vt:lpstr>Nuova governance europea e ciclo di bilancio</vt:lpstr>
      <vt:lpstr>Le Province e la ricchezza del territorio</vt:lpstr>
      <vt:lpstr> La cassetta degli attrezzi:  la traiettoria dell’avanzo di amministrazione  </vt:lpstr>
      <vt:lpstr>Secondo momento</vt:lpstr>
      <vt:lpstr>Reimpiego e velocizzazione della spesa</vt:lpstr>
      <vt:lpstr>Continua la Cassetta degli attrezzi:  Pre-rendiconto</vt:lpstr>
      <vt:lpstr>I dati 2023</vt:lpstr>
      <vt:lpstr>La traiettoria del fondo pluriennale </vt:lpstr>
      <vt:lpstr>Il secondo momento</vt:lpstr>
      <vt:lpstr>Il terzo momento</vt:lpstr>
      <vt:lpstr>La ricaduta organizzativa</vt:lpstr>
      <vt:lpstr>La trasparenza dei conti e la qualità del dato di contabilità pubblica</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ciclo dibilancio nelle Province e il rilancio degli investimenti</dc:title>
  <dc:creator>Account Microsoft</dc:creator>
  <cp:lastModifiedBy>upi2</cp:lastModifiedBy>
  <cp:revision>8</cp:revision>
  <dcterms:created xsi:type="dcterms:W3CDTF">2025-03-02T13:31:16Z</dcterms:created>
  <dcterms:modified xsi:type="dcterms:W3CDTF">2025-03-03T12:50:34Z</dcterms:modified>
</cp:coreProperties>
</file>