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ink/ink3.xml" ContentType="application/inkml+xml"/>
  <Override PartName="/ppt/ink/ink4.xml" ContentType="application/inkml+xml"/>
  <Override PartName="/ppt/notesSlides/notesSlide10.xml" ContentType="application/vnd.openxmlformats-officedocument.presentationml.notesSlide+xml"/>
  <Override PartName="/ppt/ink/ink5.xml" ContentType="application/inkml+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74" r:id="rId6"/>
    <p:sldId id="260" r:id="rId7"/>
    <p:sldId id="259" r:id="rId8"/>
    <p:sldId id="263" r:id="rId9"/>
    <p:sldId id="267" r:id="rId10"/>
    <p:sldId id="268" r:id="rId11"/>
    <p:sldId id="277" r:id="rId12"/>
    <p:sldId id="266" r:id="rId13"/>
    <p:sldId id="276" r:id="rId14"/>
    <p:sldId id="269" r:id="rId15"/>
    <p:sldId id="275" r:id="rId16"/>
    <p:sldId id="271" r:id="rId17"/>
    <p:sldId id="272" r:id="rId18"/>
    <p:sldId id="273"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011" autoAdjust="0"/>
  </p:normalViewPr>
  <p:slideViewPr>
    <p:cSldViewPr snapToGrid="0">
      <p:cViewPr varScale="1">
        <p:scale>
          <a:sx n="64" d="100"/>
          <a:sy n="64" d="100"/>
        </p:scale>
        <p:origin x="14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D3EC2-49D3-4DBF-BA33-196F91873E5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E4A0E9F-057B-4AE8-BAA8-38F7BB92ED1F}">
      <dgm:prSet/>
      <dgm:spPr/>
      <dgm:t>
        <a:bodyPr/>
        <a:lstStyle/>
        <a:p>
          <a:pPr>
            <a:lnSpc>
              <a:spcPct val="100000"/>
            </a:lnSpc>
            <a:defRPr cap="all"/>
          </a:pPr>
          <a:r>
            <a:rPr lang="it-IT" dirty="0">
              <a:solidFill>
                <a:schemeClr val="tx2"/>
              </a:solidFill>
            </a:rPr>
            <a:t> </a:t>
          </a:r>
          <a:r>
            <a:rPr lang="it-IT" b="1" dirty="0">
              <a:solidFill>
                <a:schemeClr val="tx2"/>
              </a:solidFill>
            </a:rPr>
            <a:t>presentazione e ringraziamenti</a:t>
          </a:r>
          <a:endParaRPr lang="en-US" b="1" dirty="0">
            <a:solidFill>
              <a:schemeClr val="tx2"/>
            </a:solidFill>
          </a:endParaRPr>
        </a:p>
      </dgm:t>
    </dgm:pt>
    <dgm:pt modelId="{17640AD5-2E5B-4A9E-AD99-844E7C81B478}" type="parTrans" cxnId="{26B5343D-0D5B-451A-BB87-4EF3BDB6F28D}">
      <dgm:prSet/>
      <dgm:spPr/>
      <dgm:t>
        <a:bodyPr/>
        <a:lstStyle/>
        <a:p>
          <a:endParaRPr lang="en-US"/>
        </a:p>
      </dgm:t>
    </dgm:pt>
    <dgm:pt modelId="{A2A343F7-757A-4DF0-8C52-9C217E8C6C5F}" type="sibTrans" cxnId="{26B5343D-0D5B-451A-BB87-4EF3BDB6F28D}">
      <dgm:prSet/>
      <dgm:spPr/>
      <dgm:t>
        <a:bodyPr/>
        <a:lstStyle/>
        <a:p>
          <a:endParaRPr lang="en-US"/>
        </a:p>
      </dgm:t>
    </dgm:pt>
    <dgm:pt modelId="{EF88261E-FB1A-47D9-B68A-32652C102063}">
      <dgm:prSet/>
      <dgm:spPr/>
      <dgm:t>
        <a:bodyPr/>
        <a:lstStyle/>
        <a:p>
          <a:pPr>
            <a:lnSpc>
              <a:spcPct val="100000"/>
            </a:lnSpc>
            <a:defRPr cap="all"/>
          </a:pPr>
          <a:r>
            <a:rPr lang="it-IT" b="1" dirty="0">
              <a:solidFill>
                <a:schemeClr val="tx2"/>
              </a:solidFill>
            </a:rPr>
            <a:t>Partecipazione al progetto: motore del cambiamento</a:t>
          </a:r>
          <a:endParaRPr lang="en-US" b="1" dirty="0">
            <a:solidFill>
              <a:schemeClr val="tx2"/>
            </a:solidFill>
          </a:endParaRPr>
        </a:p>
      </dgm:t>
    </dgm:pt>
    <dgm:pt modelId="{1C2475C4-33B2-4925-9097-6A1E5B84BF25}" type="parTrans" cxnId="{3D715C1F-D5DA-46D7-A243-A5944036656C}">
      <dgm:prSet/>
      <dgm:spPr/>
      <dgm:t>
        <a:bodyPr/>
        <a:lstStyle/>
        <a:p>
          <a:endParaRPr lang="en-US"/>
        </a:p>
      </dgm:t>
    </dgm:pt>
    <dgm:pt modelId="{E732CA1C-593B-4A5E-89F2-0C312698B6CF}" type="sibTrans" cxnId="{3D715C1F-D5DA-46D7-A243-A5944036656C}">
      <dgm:prSet/>
      <dgm:spPr/>
      <dgm:t>
        <a:bodyPr/>
        <a:lstStyle/>
        <a:p>
          <a:endParaRPr lang="en-US"/>
        </a:p>
      </dgm:t>
    </dgm:pt>
    <dgm:pt modelId="{97E5F84A-1E7B-4951-8477-1C39977EBAD9}">
      <dgm:prSet/>
      <dgm:spPr/>
      <dgm:t>
        <a:bodyPr/>
        <a:lstStyle/>
        <a:p>
          <a:pPr>
            <a:lnSpc>
              <a:spcPct val="100000"/>
            </a:lnSpc>
            <a:defRPr cap="all"/>
          </a:pPr>
          <a:r>
            <a:rPr lang="it-IT" b="1" dirty="0">
              <a:solidFill>
                <a:schemeClr val="tx2"/>
              </a:solidFill>
            </a:rPr>
            <a:t>Azioni ed interventi organizzativi</a:t>
          </a:r>
          <a:endParaRPr lang="en-US" b="1" dirty="0">
            <a:solidFill>
              <a:schemeClr val="tx2"/>
            </a:solidFill>
          </a:endParaRPr>
        </a:p>
      </dgm:t>
    </dgm:pt>
    <dgm:pt modelId="{3ACC7BAF-B328-40B9-97B9-B491383AFD69}" type="parTrans" cxnId="{09645732-5DFE-4982-9775-B5CE160BEAE8}">
      <dgm:prSet/>
      <dgm:spPr/>
      <dgm:t>
        <a:bodyPr/>
        <a:lstStyle/>
        <a:p>
          <a:endParaRPr lang="en-US"/>
        </a:p>
      </dgm:t>
    </dgm:pt>
    <dgm:pt modelId="{A346E1B6-9FB9-4840-8D60-3A61384D5003}" type="sibTrans" cxnId="{09645732-5DFE-4982-9775-B5CE160BEAE8}">
      <dgm:prSet/>
      <dgm:spPr/>
      <dgm:t>
        <a:bodyPr/>
        <a:lstStyle/>
        <a:p>
          <a:endParaRPr lang="en-US"/>
        </a:p>
      </dgm:t>
    </dgm:pt>
    <dgm:pt modelId="{A5E05A30-07C2-458D-8E54-2D5B27B565E5}">
      <dgm:prSet/>
      <dgm:spPr/>
      <dgm:t>
        <a:bodyPr/>
        <a:lstStyle/>
        <a:p>
          <a:pPr>
            <a:lnSpc>
              <a:spcPct val="100000"/>
            </a:lnSpc>
            <a:defRPr cap="all"/>
          </a:pPr>
          <a:r>
            <a:rPr lang="it-IT" b="1" dirty="0">
              <a:solidFill>
                <a:schemeClr val="tx2"/>
              </a:solidFill>
            </a:rPr>
            <a:t>Partecipazione al progetto: competenze potenziate nell’ecosistema dei pagamenti</a:t>
          </a:r>
          <a:endParaRPr lang="en-US" b="1" dirty="0">
            <a:solidFill>
              <a:schemeClr val="tx2"/>
            </a:solidFill>
          </a:endParaRPr>
        </a:p>
      </dgm:t>
    </dgm:pt>
    <dgm:pt modelId="{EC54E134-8729-47DF-97C0-21243707C695}" type="parTrans" cxnId="{A47F8EFB-5495-4EC9-BE0B-9753D3E62B64}">
      <dgm:prSet/>
      <dgm:spPr/>
      <dgm:t>
        <a:bodyPr/>
        <a:lstStyle/>
        <a:p>
          <a:endParaRPr lang="en-US"/>
        </a:p>
      </dgm:t>
    </dgm:pt>
    <dgm:pt modelId="{F6B37F54-4497-4B87-9766-A4987F374C42}" type="sibTrans" cxnId="{A47F8EFB-5495-4EC9-BE0B-9753D3E62B64}">
      <dgm:prSet/>
      <dgm:spPr/>
      <dgm:t>
        <a:bodyPr/>
        <a:lstStyle/>
        <a:p>
          <a:endParaRPr lang="en-US"/>
        </a:p>
      </dgm:t>
    </dgm:pt>
    <dgm:pt modelId="{5174AD17-D68E-43C7-9A28-769938804816}">
      <dgm:prSet/>
      <dgm:spPr/>
      <dgm:t>
        <a:bodyPr/>
        <a:lstStyle/>
        <a:p>
          <a:pPr>
            <a:lnSpc>
              <a:spcPct val="100000"/>
            </a:lnSpc>
            <a:defRPr cap="all"/>
          </a:pPr>
          <a:r>
            <a:rPr lang="it-IT" b="1" dirty="0">
              <a:solidFill>
                <a:schemeClr val="tx2"/>
              </a:solidFill>
            </a:rPr>
            <a:t>PERFORMANCE ottenutE</a:t>
          </a:r>
          <a:endParaRPr lang="en-US" b="1" dirty="0">
            <a:solidFill>
              <a:schemeClr val="tx2"/>
            </a:solidFill>
          </a:endParaRPr>
        </a:p>
      </dgm:t>
    </dgm:pt>
    <dgm:pt modelId="{CE8FCA73-D0D7-490C-A430-DF90DF165D9A}" type="parTrans" cxnId="{7474B973-2A25-4197-B42E-470EFBA49FB9}">
      <dgm:prSet/>
      <dgm:spPr/>
      <dgm:t>
        <a:bodyPr/>
        <a:lstStyle/>
        <a:p>
          <a:endParaRPr lang="en-US"/>
        </a:p>
      </dgm:t>
    </dgm:pt>
    <dgm:pt modelId="{7EBBDAE2-D235-4552-818F-039748788D2B}" type="sibTrans" cxnId="{7474B973-2A25-4197-B42E-470EFBA49FB9}">
      <dgm:prSet/>
      <dgm:spPr/>
      <dgm:t>
        <a:bodyPr/>
        <a:lstStyle/>
        <a:p>
          <a:endParaRPr lang="en-US"/>
        </a:p>
      </dgm:t>
    </dgm:pt>
    <dgm:pt modelId="{76A86782-E745-4C3D-A6FF-6CDCE9C1F5DE}">
      <dgm:prSet/>
      <dgm:spPr/>
      <dgm:t>
        <a:bodyPr/>
        <a:lstStyle/>
        <a:p>
          <a:pPr>
            <a:lnSpc>
              <a:spcPct val="100000"/>
            </a:lnSpc>
            <a:defRPr cap="all"/>
          </a:pPr>
          <a:r>
            <a:rPr lang="it-IT" b="1" dirty="0">
              <a:solidFill>
                <a:schemeClr val="tx2"/>
              </a:solidFill>
            </a:rPr>
            <a:t>Rapporti con la software house</a:t>
          </a:r>
          <a:endParaRPr lang="en-US" b="1" dirty="0">
            <a:solidFill>
              <a:schemeClr val="tx2"/>
            </a:solidFill>
          </a:endParaRPr>
        </a:p>
      </dgm:t>
    </dgm:pt>
    <dgm:pt modelId="{1DC0B2AB-3F99-492D-948B-F1A68376C435}" type="parTrans" cxnId="{D4C29F0B-D1AB-4872-B22F-D3BDD08AB6D0}">
      <dgm:prSet/>
      <dgm:spPr/>
      <dgm:t>
        <a:bodyPr/>
        <a:lstStyle/>
        <a:p>
          <a:endParaRPr lang="en-US"/>
        </a:p>
      </dgm:t>
    </dgm:pt>
    <dgm:pt modelId="{0A7450C3-7C7B-409C-896B-09A4A719B657}" type="sibTrans" cxnId="{D4C29F0B-D1AB-4872-B22F-D3BDD08AB6D0}">
      <dgm:prSet/>
      <dgm:spPr/>
      <dgm:t>
        <a:bodyPr/>
        <a:lstStyle/>
        <a:p>
          <a:endParaRPr lang="en-US"/>
        </a:p>
      </dgm:t>
    </dgm:pt>
    <dgm:pt modelId="{40B1E1BB-9E69-4B9A-8EDA-2BE88B33BEDD}">
      <dgm:prSet/>
      <dgm:spPr/>
      <dgm:t>
        <a:bodyPr/>
        <a:lstStyle/>
        <a:p>
          <a:pPr>
            <a:lnSpc>
              <a:spcPct val="100000"/>
            </a:lnSpc>
            <a:defRPr cap="all"/>
          </a:pPr>
          <a:r>
            <a:rPr lang="it-IT" b="1" dirty="0">
              <a:solidFill>
                <a:schemeClr val="tx2"/>
              </a:solidFill>
            </a:rPr>
            <a:t>Conclusion</a:t>
          </a:r>
          <a:r>
            <a:rPr lang="it-IT" b="1" dirty="0"/>
            <a:t>i</a:t>
          </a:r>
          <a:endParaRPr lang="en-US" b="1" dirty="0"/>
        </a:p>
      </dgm:t>
    </dgm:pt>
    <dgm:pt modelId="{EAC7EB7E-9712-48B3-BA36-E100D764D14B}" type="parTrans" cxnId="{440628BC-ECE8-4671-9F2E-1AF2A9315F0B}">
      <dgm:prSet/>
      <dgm:spPr/>
      <dgm:t>
        <a:bodyPr/>
        <a:lstStyle/>
        <a:p>
          <a:endParaRPr lang="en-US"/>
        </a:p>
      </dgm:t>
    </dgm:pt>
    <dgm:pt modelId="{353AC670-0333-4BCC-8ECA-43F3C1DBFC3E}" type="sibTrans" cxnId="{440628BC-ECE8-4671-9F2E-1AF2A9315F0B}">
      <dgm:prSet/>
      <dgm:spPr/>
      <dgm:t>
        <a:bodyPr/>
        <a:lstStyle/>
        <a:p>
          <a:endParaRPr lang="en-US"/>
        </a:p>
      </dgm:t>
    </dgm:pt>
    <dgm:pt modelId="{EAE24C9E-BC36-47F4-A472-32267902F762}" type="pres">
      <dgm:prSet presAssocID="{E12D3EC2-49D3-4DBF-BA33-196F91873E58}" presName="root" presStyleCnt="0">
        <dgm:presLayoutVars>
          <dgm:dir/>
          <dgm:resizeHandles val="exact"/>
        </dgm:presLayoutVars>
      </dgm:prSet>
      <dgm:spPr/>
    </dgm:pt>
    <dgm:pt modelId="{0ECEF93C-EEC0-4F51-A8A3-9CBE14B65E33}" type="pres">
      <dgm:prSet presAssocID="{2E4A0E9F-057B-4AE8-BAA8-38F7BB92ED1F}" presName="compNode" presStyleCnt="0"/>
      <dgm:spPr/>
    </dgm:pt>
    <dgm:pt modelId="{3090E19B-CDBB-4C02-87EE-680ABE7CD639}" type="pres">
      <dgm:prSet presAssocID="{2E4A0E9F-057B-4AE8-BAA8-38F7BB92ED1F}" presName="iconBgRect" presStyleLbl="bgShp" presStyleIdx="0" presStyleCnt="7"/>
      <dgm:spPr/>
    </dgm:pt>
    <dgm:pt modelId="{E0E7F584-7496-4FCD-AF63-D407AC06DC35}" type="pres">
      <dgm:prSet presAssocID="{2E4A0E9F-057B-4AE8-BAA8-38F7BB92ED1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ente"/>
        </a:ext>
      </dgm:extLst>
    </dgm:pt>
    <dgm:pt modelId="{8C3B4F40-2C08-457D-BE51-AF60788EEF82}" type="pres">
      <dgm:prSet presAssocID="{2E4A0E9F-057B-4AE8-BAA8-38F7BB92ED1F}" presName="spaceRect" presStyleCnt="0"/>
      <dgm:spPr/>
    </dgm:pt>
    <dgm:pt modelId="{826E74F4-529C-47F4-9F73-605B9C083375}" type="pres">
      <dgm:prSet presAssocID="{2E4A0E9F-057B-4AE8-BAA8-38F7BB92ED1F}" presName="textRect" presStyleLbl="revTx" presStyleIdx="0" presStyleCnt="7">
        <dgm:presLayoutVars>
          <dgm:chMax val="1"/>
          <dgm:chPref val="1"/>
        </dgm:presLayoutVars>
      </dgm:prSet>
      <dgm:spPr/>
    </dgm:pt>
    <dgm:pt modelId="{B9914A2B-901A-4CAB-9A3A-C0A8E44379DC}" type="pres">
      <dgm:prSet presAssocID="{A2A343F7-757A-4DF0-8C52-9C217E8C6C5F}" presName="sibTrans" presStyleCnt="0"/>
      <dgm:spPr/>
    </dgm:pt>
    <dgm:pt modelId="{F44DA644-6A3C-4504-9732-499B10A43C31}" type="pres">
      <dgm:prSet presAssocID="{EF88261E-FB1A-47D9-B68A-32652C102063}" presName="compNode" presStyleCnt="0"/>
      <dgm:spPr/>
    </dgm:pt>
    <dgm:pt modelId="{02FE117A-4CC1-4E55-9E2B-0A0FE282095C}" type="pres">
      <dgm:prSet presAssocID="{EF88261E-FB1A-47D9-B68A-32652C102063}" presName="iconBgRect" presStyleLbl="bgShp" presStyleIdx="1" presStyleCnt="7"/>
      <dgm:spPr/>
    </dgm:pt>
    <dgm:pt modelId="{AC8AF913-CFFA-4156-A936-58F44CF39D5E}" type="pres">
      <dgm:prSet presAssocID="{EF88261E-FB1A-47D9-B68A-32652C10206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tenti"/>
        </a:ext>
      </dgm:extLst>
    </dgm:pt>
    <dgm:pt modelId="{66C96EED-5233-4930-962D-06B93F4958A3}" type="pres">
      <dgm:prSet presAssocID="{EF88261E-FB1A-47D9-B68A-32652C102063}" presName="spaceRect" presStyleCnt="0"/>
      <dgm:spPr/>
    </dgm:pt>
    <dgm:pt modelId="{E0CAF9E3-9A29-4A7D-AB40-AA7FD45638AD}" type="pres">
      <dgm:prSet presAssocID="{EF88261E-FB1A-47D9-B68A-32652C102063}" presName="textRect" presStyleLbl="revTx" presStyleIdx="1" presStyleCnt="7">
        <dgm:presLayoutVars>
          <dgm:chMax val="1"/>
          <dgm:chPref val="1"/>
        </dgm:presLayoutVars>
      </dgm:prSet>
      <dgm:spPr/>
    </dgm:pt>
    <dgm:pt modelId="{AACAE462-E978-4F68-B267-B11AEBC433FB}" type="pres">
      <dgm:prSet presAssocID="{E732CA1C-593B-4A5E-89F2-0C312698B6CF}" presName="sibTrans" presStyleCnt="0"/>
      <dgm:spPr/>
    </dgm:pt>
    <dgm:pt modelId="{CDA431D6-EC0B-4EDE-9BBE-396CD5812AF4}" type="pres">
      <dgm:prSet presAssocID="{97E5F84A-1E7B-4951-8477-1C39977EBAD9}" presName="compNode" presStyleCnt="0"/>
      <dgm:spPr/>
    </dgm:pt>
    <dgm:pt modelId="{0419251C-F7A9-41DD-90EE-F807127BDE00}" type="pres">
      <dgm:prSet presAssocID="{97E5F84A-1E7B-4951-8477-1C39977EBAD9}" presName="iconBgRect" presStyleLbl="bgShp" presStyleIdx="2" presStyleCnt="7"/>
      <dgm:spPr/>
    </dgm:pt>
    <dgm:pt modelId="{94521A41-2931-46C4-A145-ED077AFA137B}" type="pres">
      <dgm:prSet presAssocID="{97E5F84A-1E7B-4951-8477-1C39977EBAD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gno di spunta"/>
        </a:ext>
      </dgm:extLst>
    </dgm:pt>
    <dgm:pt modelId="{06224713-D89B-4252-AFD6-0880861E5890}" type="pres">
      <dgm:prSet presAssocID="{97E5F84A-1E7B-4951-8477-1C39977EBAD9}" presName="spaceRect" presStyleCnt="0"/>
      <dgm:spPr/>
    </dgm:pt>
    <dgm:pt modelId="{2528E1B0-920F-4820-96F4-91089AF8BCB1}" type="pres">
      <dgm:prSet presAssocID="{97E5F84A-1E7B-4951-8477-1C39977EBAD9}" presName="textRect" presStyleLbl="revTx" presStyleIdx="2" presStyleCnt="7">
        <dgm:presLayoutVars>
          <dgm:chMax val="1"/>
          <dgm:chPref val="1"/>
        </dgm:presLayoutVars>
      </dgm:prSet>
      <dgm:spPr/>
    </dgm:pt>
    <dgm:pt modelId="{BAC44C68-F41F-4AF9-B929-D57FA9AA7C24}" type="pres">
      <dgm:prSet presAssocID="{A346E1B6-9FB9-4840-8D60-3A61384D5003}" presName="sibTrans" presStyleCnt="0"/>
      <dgm:spPr/>
    </dgm:pt>
    <dgm:pt modelId="{6C064831-CF4A-4BA1-B601-B491B1D6E95A}" type="pres">
      <dgm:prSet presAssocID="{A5E05A30-07C2-458D-8E54-2D5B27B565E5}" presName="compNode" presStyleCnt="0"/>
      <dgm:spPr/>
    </dgm:pt>
    <dgm:pt modelId="{0D6041DF-8080-4151-99B9-6CA837DC74BD}" type="pres">
      <dgm:prSet presAssocID="{A5E05A30-07C2-458D-8E54-2D5B27B565E5}" presName="iconBgRect" presStyleLbl="bgShp" presStyleIdx="3" presStyleCnt="7"/>
      <dgm:spPr/>
    </dgm:pt>
    <dgm:pt modelId="{998EB644-0997-4BBA-9738-162EA77B54C9}" type="pres">
      <dgm:prSet presAssocID="{A5E05A30-07C2-458D-8E54-2D5B27B565E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enaro"/>
        </a:ext>
      </dgm:extLst>
    </dgm:pt>
    <dgm:pt modelId="{671CDDD8-A8F1-417B-8962-E4CF17A842E4}" type="pres">
      <dgm:prSet presAssocID="{A5E05A30-07C2-458D-8E54-2D5B27B565E5}" presName="spaceRect" presStyleCnt="0"/>
      <dgm:spPr/>
    </dgm:pt>
    <dgm:pt modelId="{FFC80BD6-D25B-488E-9654-B03833115313}" type="pres">
      <dgm:prSet presAssocID="{A5E05A30-07C2-458D-8E54-2D5B27B565E5}" presName="textRect" presStyleLbl="revTx" presStyleIdx="3" presStyleCnt="7">
        <dgm:presLayoutVars>
          <dgm:chMax val="1"/>
          <dgm:chPref val="1"/>
        </dgm:presLayoutVars>
      </dgm:prSet>
      <dgm:spPr/>
    </dgm:pt>
    <dgm:pt modelId="{89AF024A-D571-4198-951E-7008AE8714CF}" type="pres">
      <dgm:prSet presAssocID="{F6B37F54-4497-4B87-9766-A4987F374C42}" presName="sibTrans" presStyleCnt="0"/>
      <dgm:spPr/>
    </dgm:pt>
    <dgm:pt modelId="{B6352E27-9822-4A6C-852E-5A48FC68D36F}" type="pres">
      <dgm:prSet presAssocID="{5174AD17-D68E-43C7-9A28-769938804816}" presName="compNode" presStyleCnt="0"/>
      <dgm:spPr/>
    </dgm:pt>
    <dgm:pt modelId="{0195F55B-7CC9-4672-8C2D-C283CE34C91D}" type="pres">
      <dgm:prSet presAssocID="{5174AD17-D68E-43C7-9A28-769938804816}" presName="iconBgRect" presStyleLbl="bgShp" presStyleIdx="4" presStyleCnt="7"/>
      <dgm:spPr/>
    </dgm:pt>
    <dgm:pt modelId="{1B42878E-16D4-49B7-BDEC-5565BE5E734A}" type="pres">
      <dgm:prSet presAssocID="{5174AD17-D68E-43C7-9A28-76993880481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396E0A39-5B4E-477A-9B18-CBA2C21778E0}" type="pres">
      <dgm:prSet presAssocID="{5174AD17-D68E-43C7-9A28-769938804816}" presName="spaceRect" presStyleCnt="0"/>
      <dgm:spPr/>
    </dgm:pt>
    <dgm:pt modelId="{3B476557-4C63-476A-B9EF-604F864B8E34}" type="pres">
      <dgm:prSet presAssocID="{5174AD17-D68E-43C7-9A28-769938804816}" presName="textRect" presStyleLbl="revTx" presStyleIdx="4" presStyleCnt="7" custScaleX="86653">
        <dgm:presLayoutVars>
          <dgm:chMax val="1"/>
          <dgm:chPref val="1"/>
        </dgm:presLayoutVars>
      </dgm:prSet>
      <dgm:spPr/>
    </dgm:pt>
    <dgm:pt modelId="{96776B1F-D7C6-4276-97B7-1850FE098860}" type="pres">
      <dgm:prSet presAssocID="{7EBBDAE2-D235-4552-818F-039748788D2B}" presName="sibTrans" presStyleCnt="0"/>
      <dgm:spPr/>
    </dgm:pt>
    <dgm:pt modelId="{A2CDE689-BD43-4000-850A-D08DB3A895A1}" type="pres">
      <dgm:prSet presAssocID="{76A86782-E745-4C3D-A6FF-6CDCE9C1F5DE}" presName="compNode" presStyleCnt="0"/>
      <dgm:spPr/>
    </dgm:pt>
    <dgm:pt modelId="{62E39B41-638A-4036-BE17-D2EA01B98472}" type="pres">
      <dgm:prSet presAssocID="{76A86782-E745-4C3D-A6FF-6CDCE9C1F5DE}" presName="iconBgRect" presStyleLbl="bgShp" presStyleIdx="5" presStyleCnt="7"/>
      <dgm:spPr/>
    </dgm:pt>
    <dgm:pt modelId="{0B6A59BE-29A6-4F39-BF7B-6CADEF5FF62A}" type="pres">
      <dgm:prSet presAssocID="{76A86782-E745-4C3D-A6FF-6CDCE9C1F5D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onitor"/>
        </a:ext>
      </dgm:extLst>
    </dgm:pt>
    <dgm:pt modelId="{AC836993-5ED2-4109-ACCA-24C35BAD3140}" type="pres">
      <dgm:prSet presAssocID="{76A86782-E745-4C3D-A6FF-6CDCE9C1F5DE}" presName="spaceRect" presStyleCnt="0"/>
      <dgm:spPr/>
    </dgm:pt>
    <dgm:pt modelId="{B73DBA1F-3935-4D3C-9644-BECCEC82CB43}" type="pres">
      <dgm:prSet presAssocID="{76A86782-E745-4C3D-A6FF-6CDCE9C1F5DE}" presName="textRect" presStyleLbl="revTx" presStyleIdx="5" presStyleCnt="7">
        <dgm:presLayoutVars>
          <dgm:chMax val="1"/>
          <dgm:chPref val="1"/>
        </dgm:presLayoutVars>
      </dgm:prSet>
      <dgm:spPr/>
    </dgm:pt>
    <dgm:pt modelId="{AFE929A7-8FEE-4752-8510-00F41DD353E4}" type="pres">
      <dgm:prSet presAssocID="{0A7450C3-7C7B-409C-896B-09A4A719B657}" presName="sibTrans" presStyleCnt="0"/>
      <dgm:spPr/>
    </dgm:pt>
    <dgm:pt modelId="{A7922579-38A0-44F1-9910-7D91BFDB7B7A}" type="pres">
      <dgm:prSet presAssocID="{40B1E1BB-9E69-4B9A-8EDA-2BE88B33BEDD}" presName="compNode" presStyleCnt="0"/>
      <dgm:spPr/>
    </dgm:pt>
    <dgm:pt modelId="{58A49C26-5711-415A-83B5-913E6E94EC38}" type="pres">
      <dgm:prSet presAssocID="{40B1E1BB-9E69-4B9A-8EDA-2BE88B33BEDD}" presName="iconBgRect" presStyleLbl="bgShp" presStyleIdx="6" presStyleCnt="7"/>
      <dgm:spPr/>
    </dgm:pt>
    <dgm:pt modelId="{A64FB2A7-535E-4A4D-BFE5-B367B0E07645}" type="pres">
      <dgm:prSet presAssocID="{40B1E1BB-9E69-4B9A-8EDA-2BE88B33BED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Head with Gears"/>
        </a:ext>
      </dgm:extLst>
    </dgm:pt>
    <dgm:pt modelId="{990AA6B4-D72E-449B-9159-FD70E8241E74}" type="pres">
      <dgm:prSet presAssocID="{40B1E1BB-9E69-4B9A-8EDA-2BE88B33BEDD}" presName="spaceRect" presStyleCnt="0"/>
      <dgm:spPr/>
    </dgm:pt>
    <dgm:pt modelId="{F1860A98-00D3-4093-8027-509165AD7D99}" type="pres">
      <dgm:prSet presAssocID="{40B1E1BB-9E69-4B9A-8EDA-2BE88B33BEDD}" presName="textRect" presStyleLbl="revTx" presStyleIdx="6" presStyleCnt="7">
        <dgm:presLayoutVars>
          <dgm:chMax val="1"/>
          <dgm:chPref val="1"/>
        </dgm:presLayoutVars>
      </dgm:prSet>
      <dgm:spPr/>
    </dgm:pt>
  </dgm:ptLst>
  <dgm:cxnLst>
    <dgm:cxn modelId="{D4C29F0B-D1AB-4872-B22F-D3BDD08AB6D0}" srcId="{E12D3EC2-49D3-4DBF-BA33-196F91873E58}" destId="{76A86782-E745-4C3D-A6FF-6CDCE9C1F5DE}" srcOrd="5" destOrd="0" parTransId="{1DC0B2AB-3F99-492D-948B-F1A68376C435}" sibTransId="{0A7450C3-7C7B-409C-896B-09A4A719B657}"/>
    <dgm:cxn modelId="{3D715C1F-D5DA-46D7-A243-A5944036656C}" srcId="{E12D3EC2-49D3-4DBF-BA33-196F91873E58}" destId="{EF88261E-FB1A-47D9-B68A-32652C102063}" srcOrd="1" destOrd="0" parTransId="{1C2475C4-33B2-4925-9097-6A1E5B84BF25}" sibTransId="{E732CA1C-593B-4A5E-89F2-0C312698B6CF}"/>
    <dgm:cxn modelId="{512E8D22-C6DB-45DF-932A-DED1DC4D8E73}" type="presOf" srcId="{E12D3EC2-49D3-4DBF-BA33-196F91873E58}" destId="{EAE24C9E-BC36-47F4-A472-32267902F762}" srcOrd="0" destOrd="0" presId="urn:microsoft.com/office/officeart/2018/5/layout/IconCircleLabelList"/>
    <dgm:cxn modelId="{810D382B-B0E2-47A4-8F34-49F2728F0C56}" type="presOf" srcId="{76A86782-E745-4C3D-A6FF-6CDCE9C1F5DE}" destId="{B73DBA1F-3935-4D3C-9644-BECCEC82CB43}" srcOrd="0" destOrd="0" presId="urn:microsoft.com/office/officeart/2018/5/layout/IconCircleLabelList"/>
    <dgm:cxn modelId="{09645732-5DFE-4982-9775-B5CE160BEAE8}" srcId="{E12D3EC2-49D3-4DBF-BA33-196F91873E58}" destId="{97E5F84A-1E7B-4951-8477-1C39977EBAD9}" srcOrd="2" destOrd="0" parTransId="{3ACC7BAF-B328-40B9-97B9-B491383AFD69}" sibTransId="{A346E1B6-9FB9-4840-8D60-3A61384D5003}"/>
    <dgm:cxn modelId="{22214B37-CBB2-4FB2-A16E-2D0D77374C3E}" type="presOf" srcId="{2E4A0E9F-057B-4AE8-BAA8-38F7BB92ED1F}" destId="{826E74F4-529C-47F4-9F73-605B9C083375}" srcOrd="0" destOrd="0" presId="urn:microsoft.com/office/officeart/2018/5/layout/IconCircleLabelList"/>
    <dgm:cxn modelId="{26B5343D-0D5B-451A-BB87-4EF3BDB6F28D}" srcId="{E12D3EC2-49D3-4DBF-BA33-196F91873E58}" destId="{2E4A0E9F-057B-4AE8-BAA8-38F7BB92ED1F}" srcOrd="0" destOrd="0" parTransId="{17640AD5-2E5B-4A9E-AD99-844E7C81B478}" sibTransId="{A2A343F7-757A-4DF0-8C52-9C217E8C6C5F}"/>
    <dgm:cxn modelId="{7474B973-2A25-4197-B42E-470EFBA49FB9}" srcId="{E12D3EC2-49D3-4DBF-BA33-196F91873E58}" destId="{5174AD17-D68E-43C7-9A28-769938804816}" srcOrd="4" destOrd="0" parTransId="{CE8FCA73-D0D7-490C-A430-DF90DF165D9A}" sibTransId="{7EBBDAE2-D235-4552-818F-039748788D2B}"/>
    <dgm:cxn modelId="{1200D27D-0504-45B2-81FB-36198DA306C1}" type="presOf" srcId="{EF88261E-FB1A-47D9-B68A-32652C102063}" destId="{E0CAF9E3-9A29-4A7D-AB40-AA7FD45638AD}" srcOrd="0" destOrd="0" presId="urn:microsoft.com/office/officeart/2018/5/layout/IconCircleLabelList"/>
    <dgm:cxn modelId="{38CF18A1-A8E7-4AEA-8159-129AE864937D}" type="presOf" srcId="{40B1E1BB-9E69-4B9A-8EDA-2BE88B33BEDD}" destId="{F1860A98-00D3-4093-8027-509165AD7D99}" srcOrd="0" destOrd="0" presId="urn:microsoft.com/office/officeart/2018/5/layout/IconCircleLabelList"/>
    <dgm:cxn modelId="{440628BC-ECE8-4671-9F2E-1AF2A9315F0B}" srcId="{E12D3EC2-49D3-4DBF-BA33-196F91873E58}" destId="{40B1E1BB-9E69-4B9A-8EDA-2BE88B33BEDD}" srcOrd="6" destOrd="0" parTransId="{EAC7EB7E-9712-48B3-BA36-E100D764D14B}" sibTransId="{353AC670-0333-4BCC-8ECA-43F3C1DBFC3E}"/>
    <dgm:cxn modelId="{85806ACD-FB94-4299-8E7D-EB3FB5A9A9C7}" type="presOf" srcId="{A5E05A30-07C2-458D-8E54-2D5B27B565E5}" destId="{FFC80BD6-D25B-488E-9654-B03833115313}" srcOrd="0" destOrd="0" presId="urn:microsoft.com/office/officeart/2018/5/layout/IconCircleLabelList"/>
    <dgm:cxn modelId="{C1A1BBD3-24E0-4EBD-8546-41FAA817FF60}" type="presOf" srcId="{5174AD17-D68E-43C7-9A28-769938804816}" destId="{3B476557-4C63-476A-B9EF-604F864B8E34}" srcOrd="0" destOrd="0" presId="urn:microsoft.com/office/officeart/2018/5/layout/IconCircleLabelList"/>
    <dgm:cxn modelId="{5F2A8DDF-B5CB-4CE2-B515-E6CB37130651}" type="presOf" srcId="{97E5F84A-1E7B-4951-8477-1C39977EBAD9}" destId="{2528E1B0-920F-4820-96F4-91089AF8BCB1}" srcOrd="0" destOrd="0" presId="urn:microsoft.com/office/officeart/2018/5/layout/IconCircleLabelList"/>
    <dgm:cxn modelId="{A47F8EFB-5495-4EC9-BE0B-9753D3E62B64}" srcId="{E12D3EC2-49D3-4DBF-BA33-196F91873E58}" destId="{A5E05A30-07C2-458D-8E54-2D5B27B565E5}" srcOrd="3" destOrd="0" parTransId="{EC54E134-8729-47DF-97C0-21243707C695}" sibTransId="{F6B37F54-4497-4B87-9766-A4987F374C42}"/>
    <dgm:cxn modelId="{3F7B5ED5-028C-4E89-AEB4-C63A58F61E6D}" type="presParOf" srcId="{EAE24C9E-BC36-47F4-A472-32267902F762}" destId="{0ECEF93C-EEC0-4F51-A8A3-9CBE14B65E33}" srcOrd="0" destOrd="0" presId="urn:microsoft.com/office/officeart/2018/5/layout/IconCircleLabelList"/>
    <dgm:cxn modelId="{923D0AD9-81F4-4EC3-B251-1CC385A7F3C7}" type="presParOf" srcId="{0ECEF93C-EEC0-4F51-A8A3-9CBE14B65E33}" destId="{3090E19B-CDBB-4C02-87EE-680ABE7CD639}" srcOrd="0" destOrd="0" presId="urn:microsoft.com/office/officeart/2018/5/layout/IconCircleLabelList"/>
    <dgm:cxn modelId="{EE3FDA0E-2653-4C71-954B-D441ED620984}" type="presParOf" srcId="{0ECEF93C-EEC0-4F51-A8A3-9CBE14B65E33}" destId="{E0E7F584-7496-4FCD-AF63-D407AC06DC35}" srcOrd="1" destOrd="0" presId="urn:microsoft.com/office/officeart/2018/5/layout/IconCircleLabelList"/>
    <dgm:cxn modelId="{57590B1F-4E7F-42B5-8A7A-BB74C3A94D5D}" type="presParOf" srcId="{0ECEF93C-EEC0-4F51-A8A3-9CBE14B65E33}" destId="{8C3B4F40-2C08-457D-BE51-AF60788EEF82}" srcOrd="2" destOrd="0" presId="urn:microsoft.com/office/officeart/2018/5/layout/IconCircleLabelList"/>
    <dgm:cxn modelId="{FB007379-C7FE-4744-8FBB-B0DC2364415C}" type="presParOf" srcId="{0ECEF93C-EEC0-4F51-A8A3-9CBE14B65E33}" destId="{826E74F4-529C-47F4-9F73-605B9C083375}" srcOrd="3" destOrd="0" presId="urn:microsoft.com/office/officeart/2018/5/layout/IconCircleLabelList"/>
    <dgm:cxn modelId="{2BA47658-8526-4A2E-A9F9-EE4A77E42272}" type="presParOf" srcId="{EAE24C9E-BC36-47F4-A472-32267902F762}" destId="{B9914A2B-901A-4CAB-9A3A-C0A8E44379DC}" srcOrd="1" destOrd="0" presId="urn:microsoft.com/office/officeart/2018/5/layout/IconCircleLabelList"/>
    <dgm:cxn modelId="{DEC79D84-1FDD-426B-B218-81B6EA26B5E5}" type="presParOf" srcId="{EAE24C9E-BC36-47F4-A472-32267902F762}" destId="{F44DA644-6A3C-4504-9732-499B10A43C31}" srcOrd="2" destOrd="0" presId="urn:microsoft.com/office/officeart/2018/5/layout/IconCircleLabelList"/>
    <dgm:cxn modelId="{7C3E41F5-F0D6-4BE8-89DC-F04EE9BFB267}" type="presParOf" srcId="{F44DA644-6A3C-4504-9732-499B10A43C31}" destId="{02FE117A-4CC1-4E55-9E2B-0A0FE282095C}" srcOrd="0" destOrd="0" presId="urn:microsoft.com/office/officeart/2018/5/layout/IconCircleLabelList"/>
    <dgm:cxn modelId="{F7052FAC-4829-4E71-981C-14DF1897339A}" type="presParOf" srcId="{F44DA644-6A3C-4504-9732-499B10A43C31}" destId="{AC8AF913-CFFA-4156-A936-58F44CF39D5E}" srcOrd="1" destOrd="0" presId="urn:microsoft.com/office/officeart/2018/5/layout/IconCircleLabelList"/>
    <dgm:cxn modelId="{CB7EF1EF-2507-46D9-8A9E-3D6809A821C0}" type="presParOf" srcId="{F44DA644-6A3C-4504-9732-499B10A43C31}" destId="{66C96EED-5233-4930-962D-06B93F4958A3}" srcOrd="2" destOrd="0" presId="urn:microsoft.com/office/officeart/2018/5/layout/IconCircleLabelList"/>
    <dgm:cxn modelId="{40CE7827-0016-4D66-BDA6-C5F00525AB7B}" type="presParOf" srcId="{F44DA644-6A3C-4504-9732-499B10A43C31}" destId="{E0CAF9E3-9A29-4A7D-AB40-AA7FD45638AD}" srcOrd="3" destOrd="0" presId="urn:microsoft.com/office/officeart/2018/5/layout/IconCircleLabelList"/>
    <dgm:cxn modelId="{61E9F7C8-DA69-43B1-B8CD-A19D5BC35681}" type="presParOf" srcId="{EAE24C9E-BC36-47F4-A472-32267902F762}" destId="{AACAE462-E978-4F68-B267-B11AEBC433FB}" srcOrd="3" destOrd="0" presId="urn:microsoft.com/office/officeart/2018/5/layout/IconCircleLabelList"/>
    <dgm:cxn modelId="{FC006AB5-CC68-4655-9C1A-B441294DACC4}" type="presParOf" srcId="{EAE24C9E-BC36-47F4-A472-32267902F762}" destId="{CDA431D6-EC0B-4EDE-9BBE-396CD5812AF4}" srcOrd="4" destOrd="0" presId="urn:microsoft.com/office/officeart/2018/5/layout/IconCircleLabelList"/>
    <dgm:cxn modelId="{181B4E2B-6673-4213-A510-074FDEDE90B0}" type="presParOf" srcId="{CDA431D6-EC0B-4EDE-9BBE-396CD5812AF4}" destId="{0419251C-F7A9-41DD-90EE-F807127BDE00}" srcOrd="0" destOrd="0" presId="urn:microsoft.com/office/officeart/2018/5/layout/IconCircleLabelList"/>
    <dgm:cxn modelId="{B62DA93F-14A0-46F6-9B40-C948390F168D}" type="presParOf" srcId="{CDA431D6-EC0B-4EDE-9BBE-396CD5812AF4}" destId="{94521A41-2931-46C4-A145-ED077AFA137B}" srcOrd="1" destOrd="0" presId="urn:microsoft.com/office/officeart/2018/5/layout/IconCircleLabelList"/>
    <dgm:cxn modelId="{43802C16-04FA-4C54-A7EE-0737494573F0}" type="presParOf" srcId="{CDA431D6-EC0B-4EDE-9BBE-396CD5812AF4}" destId="{06224713-D89B-4252-AFD6-0880861E5890}" srcOrd="2" destOrd="0" presId="urn:microsoft.com/office/officeart/2018/5/layout/IconCircleLabelList"/>
    <dgm:cxn modelId="{B808EDC0-DC9A-4284-BDA6-83C9511CF831}" type="presParOf" srcId="{CDA431D6-EC0B-4EDE-9BBE-396CD5812AF4}" destId="{2528E1B0-920F-4820-96F4-91089AF8BCB1}" srcOrd="3" destOrd="0" presId="urn:microsoft.com/office/officeart/2018/5/layout/IconCircleLabelList"/>
    <dgm:cxn modelId="{81CC7959-BA2E-4C70-A74A-054D51882682}" type="presParOf" srcId="{EAE24C9E-BC36-47F4-A472-32267902F762}" destId="{BAC44C68-F41F-4AF9-B929-D57FA9AA7C24}" srcOrd="5" destOrd="0" presId="urn:microsoft.com/office/officeart/2018/5/layout/IconCircleLabelList"/>
    <dgm:cxn modelId="{A8D5A087-632A-4034-964D-A5C51181EE58}" type="presParOf" srcId="{EAE24C9E-BC36-47F4-A472-32267902F762}" destId="{6C064831-CF4A-4BA1-B601-B491B1D6E95A}" srcOrd="6" destOrd="0" presId="urn:microsoft.com/office/officeart/2018/5/layout/IconCircleLabelList"/>
    <dgm:cxn modelId="{7B30464B-6A0A-4703-B7A4-D3BF03588F04}" type="presParOf" srcId="{6C064831-CF4A-4BA1-B601-B491B1D6E95A}" destId="{0D6041DF-8080-4151-99B9-6CA837DC74BD}" srcOrd="0" destOrd="0" presId="urn:microsoft.com/office/officeart/2018/5/layout/IconCircleLabelList"/>
    <dgm:cxn modelId="{1BD91DDE-F63D-43C5-955E-AAF0327141A9}" type="presParOf" srcId="{6C064831-CF4A-4BA1-B601-B491B1D6E95A}" destId="{998EB644-0997-4BBA-9738-162EA77B54C9}" srcOrd="1" destOrd="0" presId="urn:microsoft.com/office/officeart/2018/5/layout/IconCircleLabelList"/>
    <dgm:cxn modelId="{601504F1-5902-4EF8-8362-2B8B8D514660}" type="presParOf" srcId="{6C064831-CF4A-4BA1-B601-B491B1D6E95A}" destId="{671CDDD8-A8F1-417B-8962-E4CF17A842E4}" srcOrd="2" destOrd="0" presId="urn:microsoft.com/office/officeart/2018/5/layout/IconCircleLabelList"/>
    <dgm:cxn modelId="{053464AE-466C-4478-A88A-63FDF0411CA0}" type="presParOf" srcId="{6C064831-CF4A-4BA1-B601-B491B1D6E95A}" destId="{FFC80BD6-D25B-488E-9654-B03833115313}" srcOrd="3" destOrd="0" presId="urn:microsoft.com/office/officeart/2018/5/layout/IconCircleLabelList"/>
    <dgm:cxn modelId="{625D4919-2435-4281-9618-8FA3D4832BDF}" type="presParOf" srcId="{EAE24C9E-BC36-47F4-A472-32267902F762}" destId="{89AF024A-D571-4198-951E-7008AE8714CF}" srcOrd="7" destOrd="0" presId="urn:microsoft.com/office/officeart/2018/5/layout/IconCircleLabelList"/>
    <dgm:cxn modelId="{3BDBA07F-C2F6-4962-BCC8-60BD520476BF}" type="presParOf" srcId="{EAE24C9E-BC36-47F4-A472-32267902F762}" destId="{B6352E27-9822-4A6C-852E-5A48FC68D36F}" srcOrd="8" destOrd="0" presId="urn:microsoft.com/office/officeart/2018/5/layout/IconCircleLabelList"/>
    <dgm:cxn modelId="{6A9FB126-5A8C-4C8E-A7BB-67A8DADE81E3}" type="presParOf" srcId="{B6352E27-9822-4A6C-852E-5A48FC68D36F}" destId="{0195F55B-7CC9-4672-8C2D-C283CE34C91D}" srcOrd="0" destOrd="0" presId="urn:microsoft.com/office/officeart/2018/5/layout/IconCircleLabelList"/>
    <dgm:cxn modelId="{868CF8CE-425E-48FC-AC1A-54BAF0C4F6AE}" type="presParOf" srcId="{B6352E27-9822-4A6C-852E-5A48FC68D36F}" destId="{1B42878E-16D4-49B7-BDEC-5565BE5E734A}" srcOrd="1" destOrd="0" presId="urn:microsoft.com/office/officeart/2018/5/layout/IconCircleLabelList"/>
    <dgm:cxn modelId="{C0524BBA-9E29-45F8-B565-FD582AE52498}" type="presParOf" srcId="{B6352E27-9822-4A6C-852E-5A48FC68D36F}" destId="{396E0A39-5B4E-477A-9B18-CBA2C21778E0}" srcOrd="2" destOrd="0" presId="urn:microsoft.com/office/officeart/2018/5/layout/IconCircleLabelList"/>
    <dgm:cxn modelId="{09E0B2D7-6179-41A6-965B-962686E5FF46}" type="presParOf" srcId="{B6352E27-9822-4A6C-852E-5A48FC68D36F}" destId="{3B476557-4C63-476A-B9EF-604F864B8E34}" srcOrd="3" destOrd="0" presId="urn:microsoft.com/office/officeart/2018/5/layout/IconCircleLabelList"/>
    <dgm:cxn modelId="{823F75B0-CBD6-444D-8E34-B04688B67E09}" type="presParOf" srcId="{EAE24C9E-BC36-47F4-A472-32267902F762}" destId="{96776B1F-D7C6-4276-97B7-1850FE098860}" srcOrd="9" destOrd="0" presId="urn:microsoft.com/office/officeart/2018/5/layout/IconCircleLabelList"/>
    <dgm:cxn modelId="{A615AD9C-80FD-4FB3-9559-99C44FD73155}" type="presParOf" srcId="{EAE24C9E-BC36-47F4-A472-32267902F762}" destId="{A2CDE689-BD43-4000-850A-D08DB3A895A1}" srcOrd="10" destOrd="0" presId="urn:microsoft.com/office/officeart/2018/5/layout/IconCircleLabelList"/>
    <dgm:cxn modelId="{D0145B86-9BF1-47FC-BC80-756CDF81C6DD}" type="presParOf" srcId="{A2CDE689-BD43-4000-850A-D08DB3A895A1}" destId="{62E39B41-638A-4036-BE17-D2EA01B98472}" srcOrd="0" destOrd="0" presId="urn:microsoft.com/office/officeart/2018/5/layout/IconCircleLabelList"/>
    <dgm:cxn modelId="{0A589166-600E-477E-A3B7-C65A89AAC175}" type="presParOf" srcId="{A2CDE689-BD43-4000-850A-D08DB3A895A1}" destId="{0B6A59BE-29A6-4F39-BF7B-6CADEF5FF62A}" srcOrd="1" destOrd="0" presId="urn:microsoft.com/office/officeart/2018/5/layout/IconCircleLabelList"/>
    <dgm:cxn modelId="{D5EADE94-C308-40B8-B62F-18F77A5437DF}" type="presParOf" srcId="{A2CDE689-BD43-4000-850A-D08DB3A895A1}" destId="{AC836993-5ED2-4109-ACCA-24C35BAD3140}" srcOrd="2" destOrd="0" presId="urn:microsoft.com/office/officeart/2018/5/layout/IconCircleLabelList"/>
    <dgm:cxn modelId="{1EE4AC1B-2184-4EB9-A995-B9D89EB3BCE4}" type="presParOf" srcId="{A2CDE689-BD43-4000-850A-D08DB3A895A1}" destId="{B73DBA1F-3935-4D3C-9644-BECCEC82CB43}" srcOrd="3" destOrd="0" presId="urn:microsoft.com/office/officeart/2018/5/layout/IconCircleLabelList"/>
    <dgm:cxn modelId="{BD28512C-3A31-44B5-8786-3B06A96A8DE3}" type="presParOf" srcId="{EAE24C9E-BC36-47F4-A472-32267902F762}" destId="{AFE929A7-8FEE-4752-8510-00F41DD353E4}" srcOrd="11" destOrd="0" presId="urn:microsoft.com/office/officeart/2018/5/layout/IconCircleLabelList"/>
    <dgm:cxn modelId="{70441B50-3B95-48AF-BA40-B405AD2D72A6}" type="presParOf" srcId="{EAE24C9E-BC36-47F4-A472-32267902F762}" destId="{A7922579-38A0-44F1-9910-7D91BFDB7B7A}" srcOrd="12" destOrd="0" presId="urn:microsoft.com/office/officeart/2018/5/layout/IconCircleLabelList"/>
    <dgm:cxn modelId="{0E9C1849-63CE-4590-9693-27BD66B0D6CA}" type="presParOf" srcId="{A7922579-38A0-44F1-9910-7D91BFDB7B7A}" destId="{58A49C26-5711-415A-83B5-913E6E94EC38}" srcOrd="0" destOrd="0" presId="urn:microsoft.com/office/officeart/2018/5/layout/IconCircleLabelList"/>
    <dgm:cxn modelId="{6541C16B-ECC3-4A58-8AC2-5B99BF4B4998}" type="presParOf" srcId="{A7922579-38A0-44F1-9910-7D91BFDB7B7A}" destId="{A64FB2A7-535E-4A4D-BFE5-B367B0E07645}" srcOrd="1" destOrd="0" presId="urn:microsoft.com/office/officeart/2018/5/layout/IconCircleLabelList"/>
    <dgm:cxn modelId="{27E7AD82-DE0A-4D13-8C3B-B07713B46AD5}" type="presParOf" srcId="{A7922579-38A0-44F1-9910-7D91BFDB7B7A}" destId="{990AA6B4-D72E-449B-9159-FD70E8241E74}" srcOrd="2" destOrd="0" presId="urn:microsoft.com/office/officeart/2018/5/layout/IconCircleLabelList"/>
    <dgm:cxn modelId="{6309DAE8-DEC6-41E4-94AD-9B8F3301EC9D}" type="presParOf" srcId="{A7922579-38A0-44F1-9910-7D91BFDB7B7A}" destId="{F1860A98-00D3-4093-8027-509165AD7D99}"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0E19B-CDBB-4C02-87EE-680ABE7CD639}">
      <dsp:nvSpPr>
        <dsp:cNvPr id="0" name=""/>
        <dsp:cNvSpPr/>
      </dsp:nvSpPr>
      <dsp:spPr>
        <a:xfrm>
          <a:off x="265393" y="834409"/>
          <a:ext cx="812777" cy="81277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7F584-7496-4FCD-AF63-D407AC06DC35}">
      <dsp:nvSpPr>
        <dsp:cNvPr id="0" name=""/>
        <dsp:cNvSpPr/>
      </dsp:nvSpPr>
      <dsp:spPr>
        <a:xfrm>
          <a:off x="438608" y="1007624"/>
          <a:ext cx="466347" cy="4663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E74F4-529C-47F4-9F73-605B9C083375}">
      <dsp:nvSpPr>
        <dsp:cNvPr id="0" name=""/>
        <dsp:cNvSpPr/>
      </dsp:nvSpPr>
      <dsp:spPr>
        <a:xfrm>
          <a:off x="5570" y="1900347"/>
          <a:ext cx="1332421" cy="63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dirty="0">
              <a:solidFill>
                <a:schemeClr val="tx2"/>
              </a:solidFill>
            </a:rPr>
            <a:t> </a:t>
          </a:r>
          <a:r>
            <a:rPr lang="it-IT" sz="1100" b="1" kern="1200" dirty="0">
              <a:solidFill>
                <a:schemeClr val="tx2"/>
              </a:solidFill>
            </a:rPr>
            <a:t>presentazione e ringraziamenti</a:t>
          </a:r>
          <a:endParaRPr lang="en-US" sz="1100" b="1" kern="1200" dirty="0">
            <a:solidFill>
              <a:schemeClr val="tx2"/>
            </a:solidFill>
          </a:endParaRPr>
        </a:p>
      </dsp:txBody>
      <dsp:txXfrm>
        <a:off x="5570" y="1900347"/>
        <a:ext cx="1332421" cy="632900"/>
      </dsp:txXfrm>
    </dsp:sp>
    <dsp:sp modelId="{02FE117A-4CC1-4E55-9E2B-0A0FE282095C}">
      <dsp:nvSpPr>
        <dsp:cNvPr id="0" name=""/>
        <dsp:cNvSpPr/>
      </dsp:nvSpPr>
      <dsp:spPr>
        <a:xfrm>
          <a:off x="1830988" y="834409"/>
          <a:ext cx="812777" cy="81277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AF913-CFFA-4156-A936-58F44CF39D5E}">
      <dsp:nvSpPr>
        <dsp:cNvPr id="0" name=""/>
        <dsp:cNvSpPr/>
      </dsp:nvSpPr>
      <dsp:spPr>
        <a:xfrm>
          <a:off x="2004203" y="1007624"/>
          <a:ext cx="466347" cy="4663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AF9E3-9A29-4A7D-AB40-AA7FD45638AD}">
      <dsp:nvSpPr>
        <dsp:cNvPr id="0" name=""/>
        <dsp:cNvSpPr/>
      </dsp:nvSpPr>
      <dsp:spPr>
        <a:xfrm>
          <a:off x="1571166" y="1900347"/>
          <a:ext cx="1332421" cy="63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b="1" kern="1200" dirty="0">
              <a:solidFill>
                <a:schemeClr val="tx2"/>
              </a:solidFill>
            </a:rPr>
            <a:t>Partecipazione al progetto: motore del cambiamento</a:t>
          </a:r>
          <a:endParaRPr lang="en-US" sz="1100" b="1" kern="1200" dirty="0">
            <a:solidFill>
              <a:schemeClr val="tx2"/>
            </a:solidFill>
          </a:endParaRPr>
        </a:p>
      </dsp:txBody>
      <dsp:txXfrm>
        <a:off x="1571166" y="1900347"/>
        <a:ext cx="1332421" cy="632900"/>
      </dsp:txXfrm>
    </dsp:sp>
    <dsp:sp modelId="{0419251C-F7A9-41DD-90EE-F807127BDE00}">
      <dsp:nvSpPr>
        <dsp:cNvPr id="0" name=""/>
        <dsp:cNvSpPr/>
      </dsp:nvSpPr>
      <dsp:spPr>
        <a:xfrm>
          <a:off x="3396584" y="834409"/>
          <a:ext cx="812777" cy="81277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21A41-2931-46C4-A145-ED077AFA137B}">
      <dsp:nvSpPr>
        <dsp:cNvPr id="0" name=""/>
        <dsp:cNvSpPr/>
      </dsp:nvSpPr>
      <dsp:spPr>
        <a:xfrm>
          <a:off x="3569799" y="1007624"/>
          <a:ext cx="466347" cy="4663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8E1B0-920F-4820-96F4-91089AF8BCB1}">
      <dsp:nvSpPr>
        <dsp:cNvPr id="0" name=""/>
        <dsp:cNvSpPr/>
      </dsp:nvSpPr>
      <dsp:spPr>
        <a:xfrm>
          <a:off x="3136762" y="1900347"/>
          <a:ext cx="1332421" cy="63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b="1" kern="1200" dirty="0">
              <a:solidFill>
                <a:schemeClr val="tx2"/>
              </a:solidFill>
            </a:rPr>
            <a:t>Azioni ed interventi organizzativi</a:t>
          </a:r>
          <a:endParaRPr lang="en-US" sz="1100" b="1" kern="1200" dirty="0">
            <a:solidFill>
              <a:schemeClr val="tx2"/>
            </a:solidFill>
          </a:endParaRPr>
        </a:p>
      </dsp:txBody>
      <dsp:txXfrm>
        <a:off x="3136762" y="1900347"/>
        <a:ext cx="1332421" cy="632900"/>
      </dsp:txXfrm>
    </dsp:sp>
    <dsp:sp modelId="{0D6041DF-8080-4151-99B9-6CA837DC74BD}">
      <dsp:nvSpPr>
        <dsp:cNvPr id="0" name=""/>
        <dsp:cNvSpPr/>
      </dsp:nvSpPr>
      <dsp:spPr>
        <a:xfrm>
          <a:off x="4962180" y="834409"/>
          <a:ext cx="812777" cy="81277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EB644-0997-4BBA-9738-162EA77B54C9}">
      <dsp:nvSpPr>
        <dsp:cNvPr id="0" name=""/>
        <dsp:cNvSpPr/>
      </dsp:nvSpPr>
      <dsp:spPr>
        <a:xfrm>
          <a:off x="5135395" y="1007624"/>
          <a:ext cx="466347" cy="4663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80BD6-D25B-488E-9654-B03833115313}">
      <dsp:nvSpPr>
        <dsp:cNvPr id="0" name=""/>
        <dsp:cNvSpPr/>
      </dsp:nvSpPr>
      <dsp:spPr>
        <a:xfrm>
          <a:off x="4702358" y="1900347"/>
          <a:ext cx="1332421" cy="63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b="1" kern="1200" dirty="0">
              <a:solidFill>
                <a:schemeClr val="tx2"/>
              </a:solidFill>
            </a:rPr>
            <a:t>Partecipazione al progetto: competenze potenziate nell’ecosistema dei pagamenti</a:t>
          </a:r>
          <a:endParaRPr lang="en-US" sz="1100" b="1" kern="1200" dirty="0">
            <a:solidFill>
              <a:schemeClr val="tx2"/>
            </a:solidFill>
          </a:endParaRPr>
        </a:p>
      </dsp:txBody>
      <dsp:txXfrm>
        <a:off x="4702358" y="1900347"/>
        <a:ext cx="1332421" cy="632900"/>
      </dsp:txXfrm>
    </dsp:sp>
    <dsp:sp modelId="{0195F55B-7CC9-4672-8C2D-C283CE34C91D}">
      <dsp:nvSpPr>
        <dsp:cNvPr id="0" name=""/>
        <dsp:cNvSpPr/>
      </dsp:nvSpPr>
      <dsp:spPr>
        <a:xfrm>
          <a:off x="6527776" y="834409"/>
          <a:ext cx="812777" cy="81277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2878E-16D4-49B7-BDEC-5565BE5E734A}">
      <dsp:nvSpPr>
        <dsp:cNvPr id="0" name=""/>
        <dsp:cNvSpPr/>
      </dsp:nvSpPr>
      <dsp:spPr>
        <a:xfrm>
          <a:off x="6700990" y="1007624"/>
          <a:ext cx="466347" cy="4663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76557-4C63-476A-B9EF-604F864B8E34}">
      <dsp:nvSpPr>
        <dsp:cNvPr id="0" name=""/>
        <dsp:cNvSpPr/>
      </dsp:nvSpPr>
      <dsp:spPr>
        <a:xfrm>
          <a:off x="6356872" y="1900347"/>
          <a:ext cx="1154583" cy="63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b="1" kern="1200" dirty="0">
              <a:solidFill>
                <a:schemeClr val="tx2"/>
              </a:solidFill>
            </a:rPr>
            <a:t>PERFORMANCE ottenutE</a:t>
          </a:r>
          <a:endParaRPr lang="en-US" sz="1100" b="1" kern="1200" dirty="0">
            <a:solidFill>
              <a:schemeClr val="tx2"/>
            </a:solidFill>
          </a:endParaRPr>
        </a:p>
      </dsp:txBody>
      <dsp:txXfrm>
        <a:off x="6356872" y="1900347"/>
        <a:ext cx="1154583" cy="632900"/>
      </dsp:txXfrm>
    </dsp:sp>
    <dsp:sp modelId="{62E39B41-638A-4036-BE17-D2EA01B98472}">
      <dsp:nvSpPr>
        <dsp:cNvPr id="0" name=""/>
        <dsp:cNvSpPr/>
      </dsp:nvSpPr>
      <dsp:spPr>
        <a:xfrm>
          <a:off x="8093371" y="834409"/>
          <a:ext cx="812777" cy="81277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6A59BE-29A6-4F39-BF7B-6CADEF5FF62A}">
      <dsp:nvSpPr>
        <dsp:cNvPr id="0" name=""/>
        <dsp:cNvSpPr/>
      </dsp:nvSpPr>
      <dsp:spPr>
        <a:xfrm>
          <a:off x="8266586" y="1007624"/>
          <a:ext cx="466347" cy="4663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DBA1F-3935-4D3C-9644-BECCEC82CB43}">
      <dsp:nvSpPr>
        <dsp:cNvPr id="0" name=""/>
        <dsp:cNvSpPr/>
      </dsp:nvSpPr>
      <dsp:spPr>
        <a:xfrm>
          <a:off x="7833549" y="1900347"/>
          <a:ext cx="1332421" cy="63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b="1" kern="1200" dirty="0">
              <a:solidFill>
                <a:schemeClr val="tx2"/>
              </a:solidFill>
            </a:rPr>
            <a:t>Rapporti con la software house</a:t>
          </a:r>
          <a:endParaRPr lang="en-US" sz="1100" b="1" kern="1200" dirty="0">
            <a:solidFill>
              <a:schemeClr val="tx2"/>
            </a:solidFill>
          </a:endParaRPr>
        </a:p>
      </dsp:txBody>
      <dsp:txXfrm>
        <a:off x="7833549" y="1900347"/>
        <a:ext cx="1332421" cy="632900"/>
      </dsp:txXfrm>
    </dsp:sp>
    <dsp:sp modelId="{58A49C26-5711-415A-83B5-913E6E94EC38}">
      <dsp:nvSpPr>
        <dsp:cNvPr id="0" name=""/>
        <dsp:cNvSpPr/>
      </dsp:nvSpPr>
      <dsp:spPr>
        <a:xfrm>
          <a:off x="9658967" y="834409"/>
          <a:ext cx="812777" cy="81277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FB2A7-535E-4A4D-BFE5-B367B0E07645}">
      <dsp:nvSpPr>
        <dsp:cNvPr id="0" name=""/>
        <dsp:cNvSpPr/>
      </dsp:nvSpPr>
      <dsp:spPr>
        <a:xfrm>
          <a:off x="9832182" y="1007624"/>
          <a:ext cx="466347" cy="46634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60A98-00D3-4093-8027-509165AD7D99}">
      <dsp:nvSpPr>
        <dsp:cNvPr id="0" name=""/>
        <dsp:cNvSpPr/>
      </dsp:nvSpPr>
      <dsp:spPr>
        <a:xfrm>
          <a:off x="9399145" y="1900347"/>
          <a:ext cx="1332421" cy="63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b="1" kern="1200" dirty="0">
              <a:solidFill>
                <a:schemeClr val="tx2"/>
              </a:solidFill>
            </a:rPr>
            <a:t>Conclusion</a:t>
          </a:r>
          <a:r>
            <a:rPr lang="it-IT" sz="1100" b="1" kern="1200" dirty="0"/>
            <a:t>i</a:t>
          </a:r>
          <a:endParaRPr lang="en-US" sz="1100" b="1" kern="1200" dirty="0"/>
        </a:p>
      </dsp:txBody>
      <dsp:txXfrm>
        <a:off x="9399145" y="1900347"/>
        <a:ext cx="1332421" cy="6329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978C3F6-0229-5D14-EC93-CF45C797E8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25047724-91F3-F2CF-4421-BB90B3BAAF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AE7A62-9485-42F7-B6EC-5FC195EAC52B}" type="datetimeFigureOut">
              <a:rPr lang="it-IT" smtClean="0"/>
              <a:t>04/03/2025</a:t>
            </a:fld>
            <a:endParaRPr lang="it-IT"/>
          </a:p>
        </p:txBody>
      </p:sp>
      <p:sp>
        <p:nvSpPr>
          <p:cNvPr id="4" name="Segnaposto piè di pagina 3">
            <a:extLst>
              <a:ext uri="{FF2B5EF4-FFF2-40B4-BE49-F238E27FC236}">
                <a16:creationId xmlns:a16="http://schemas.microsoft.com/office/drawing/2014/main" id="{7F530A93-41D5-F1E3-0AEB-F0A28360D1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4E31520C-259F-9FCD-88E8-3639CAA1C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65D671-876D-4EBA-8DEE-3FD8CA227187}" type="slidenum">
              <a:rPr lang="it-IT" smtClean="0"/>
              <a:t>‹N›</a:t>
            </a:fld>
            <a:endParaRPr lang="it-IT"/>
          </a:p>
        </p:txBody>
      </p:sp>
    </p:spTree>
    <p:extLst>
      <p:ext uri="{BB962C8B-B14F-4D97-AF65-F5344CB8AC3E}">
        <p14:creationId xmlns:p14="http://schemas.microsoft.com/office/powerpoint/2010/main" val="174582530"/>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2:42:59.753"/>
    </inkml:context>
    <inkml:brush xml:id="br0">
      <inkml:brushProperty name="width" value="0.05" units="cm"/>
      <inkml:brushProperty name="height" value="0.05" units="cm"/>
      <inkml:brushProperty name="color" value="#E71224"/>
    </inkml:brush>
  </inkml:definitions>
  <inkml:trace contextRef="#ctx0" brushRef="#br0">34 34 24499,'0'1855'0,"4055"-1855"0,-4055-1855 0,-4055 1855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2:42:59.753"/>
    </inkml:context>
    <inkml:brush xml:id="br0">
      <inkml:brushProperty name="width" value="0.05" units="cm"/>
      <inkml:brushProperty name="height" value="0.05" units="cm"/>
      <inkml:brushProperty name="color" value="#E71224"/>
    </inkml:brush>
  </inkml:definitions>
  <inkml:trace contextRef="#ctx0" brushRef="#br0">34 34 24499,'0'1855'0,"4055"-1855"0,-4055-1855 0,-4055 1855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2:42:59.753"/>
    </inkml:context>
    <inkml:brush xml:id="br0">
      <inkml:brushProperty name="width" value="0.05" units="cm"/>
      <inkml:brushProperty name="height" value="0.05" units="cm"/>
      <inkml:brushProperty name="color" value="#E71224"/>
    </inkml:brush>
  </inkml:definitions>
  <inkml:trace contextRef="#ctx0" brushRef="#br0">0 0 24499,'0'1855'0,"4055"-1855"0,-4055-1855 0,-4055 1855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2:43:11.116"/>
    </inkml:context>
    <inkml:brush xml:id="br0">
      <inkml:brushProperty name="width" value="0.05" units="cm"/>
      <inkml:brushProperty name="height" value="0.05" units="cm"/>
      <inkml:brushProperty name="color" value="#E71224"/>
    </inkml:brush>
  </inkml:definitions>
  <inkml:trace contextRef="#ctx0" brushRef="#br0">0 0 24506,'0'1788'0,"4158"-1788"0,-4158-1788 0,-4158 1788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2:42:59.753"/>
    </inkml:context>
    <inkml:brush xml:id="br0">
      <inkml:brushProperty name="width" value="0.05" units="cm"/>
      <inkml:brushProperty name="height" value="0.05" units="cm"/>
      <inkml:brushProperty name="color" value="#E71224"/>
    </inkml:brush>
  </inkml:definitions>
  <inkml:trace contextRef="#ctx0" brushRef="#br0">34 34 24499,'0'1855'0,"4055"-1855"0,-4055-1855 0,-4055 1855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2:42:59.753"/>
    </inkml:context>
    <inkml:brush xml:id="br0">
      <inkml:brushProperty name="width" value="0.05" units="cm"/>
      <inkml:brushProperty name="height" value="0.05" units="cm"/>
      <inkml:brushProperty name="color" value="#E71224"/>
    </inkml:brush>
  </inkml:definitions>
  <inkml:trace contextRef="#ctx0" brushRef="#br0">34 34 24499,'0'1855'0,"4055"-1855"0,-4055-1855 0,-4055 1855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F9730-0932-4172-A69C-A4845CF0ADED}" type="datetimeFigureOut">
              <a:rPr lang="it-IT" smtClean="0"/>
              <a:t>04/03/2025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D64D6-184E-4963-88B2-3768F089523C}" type="slidenum">
              <a:rPr lang="it-IT" smtClean="0"/>
              <a:t>‹N›</a:t>
            </a:fld>
            <a:endParaRPr lang="it-IT"/>
          </a:p>
        </p:txBody>
      </p:sp>
    </p:spTree>
    <p:extLst>
      <p:ext uri="{BB962C8B-B14F-4D97-AF65-F5344CB8AC3E}">
        <p14:creationId xmlns:p14="http://schemas.microsoft.com/office/powerpoint/2010/main" val="35262391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DA2D64D6-184E-4963-88B2-3768F089523C}" type="slidenum">
              <a:rPr lang="it-IT" smtClean="0"/>
              <a:t>3</a:t>
            </a:fld>
            <a:endParaRPr lang="it-IT"/>
          </a:p>
        </p:txBody>
      </p:sp>
    </p:spTree>
    <p:extLst>
      <p:ext uri="{BB962C8B-B14F-4D97-AF65-F5344CB8AC3E}">
        <p14:creationId xmlns:p14="http://schemas.microsoft.com/office/powerpoint/2010/main" val="45672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85C7-0101-4551-762E-A065A39F84A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54D3AD2-224A-6CC3-9A29-AC4193C2245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9534515-01B4-4C62-DEEC-F701FAE82D48}"/>
              </a:ext>
            </a:extLst>
          </p:cNvPr>
          <p:cNvSpPr>
            <a:spLocks noGrp="1"/>
          </p:cNvSpPr>
          <p:nvPr>
            <p:ph type="body" idx="1"/>
          </p:nvPr>
        </p:nvSpPr>
        <p:spPr/>
        <p:txBody>
          <a:bodyPr/>
          <a:lstStyle/>
          <a:p>
            <a:r>
              <a:rPr lang="it-IT" dirty="0"/>
              <a:t>Quella del 2025 è una fotografia temporanea che tuttavia riflette l'andamento dei tempi di pagamento della Provincia, in progressiva normalizzazione. I risultati ottenuti suggeriscono che entro il 2025 la situazione sarà stabilizzata, confermando che le attività svolte durante un anno di sperimentazione stanno dando i loro frutti.</a:t>
            </a:r>
          </a:p>
          <a:p>
            <a:r>
              <a:rPr lang="it-IT" dirty="0"/>
              <a:t>ITP: La provincia paga in media le sue fatture dopo 21 giorni dalla ricezione allo SDI delle stesse</a:t>
            </a:r>
          </a:p>
          <a:p>
            <a:r>
              <a:rPr lang="it-IT" dirty="0"/>
              <a:t>ITR: La provincia paga in media le sue fatture in anticipo di 9 giorni rispetto alla loro scadenza</a:t>
            </a:r>
          </a:p>
          <a:p>
            <a:r>
              <a:rPr lang="it-IT" dirty="0"/>
              <a:t>La scadenza media = 21  – (-9) = </a:t>
            </a:r>
            <a:r>
              <a:rPr lang="it-IT" b="1" dirty="0"/>
              <a:t>30 giorni. </a:t>
            </a:r>
            <a:r>
              <a:rPr lang="it-IT" dirty="0"/>
              <a:t>SITUAZIONE PERFETTA. C’è poco da aggiungere, su una linea temporale la Provincia di Teramo paga dopo 21 giorni che riceve la fattura e questo genera un ritardo di – 9 giorni, quindi paga in anticipo di 9 giorni rispetto alla scadenza ordinaria di 30 giorni.</a:t>
            </a:r>
          </a:p>
        </p:txBody>
      </p:sp>
      <p:sp>
        <p:nvSpPr>
          <p:cNvPr id="4" name="Segnaposto piè di pagina 3">
            <a:extLst>
              <a:ext uri="{FF2B5EF4-FFF2-40B4-BE49-F238E27FC236}">
                <a16:creationId xmlns:a16="http://schemas.microsoft.com/office/drawing/2014/main" id="{473FE08B-D102-3E9A-8294-417628B181BD}"/>
              </a:ext>
            </a:extLst>
          </p:cNvPr>
          <p:cNvSpPr>
            <a:spLocks noGrp="1"/>
          </p:cNvSpPr>
          <p:nvPr>
            <p:ph type="ftr" sz="quarter" idx="4"/>
          </p:nvPr>
        </p:nvSpPr>
        <p:spPr/>
        <p:txBody>
          <a:bodyPr/>
          <a:lstStyle/>
          <a:p>
            <a:endParaRPr lang="it-IT"/>
          </a:p>
        </p:txBody>
      </p:sp>
      <p:sp>
        <p:nvSpPr>
          <p:cNvPr id="5" name="Segnaposto numero diapositiva 4">
            <a:extLst>
              <a:ext uri="{FF2B5EF4-FFF2-40B4-BE49-F238E27FC236}">
                <a16:creationId xmlns:a16="http://schemas.microsoft.com/office/drawing/2014/main" id="{AA4F0523-50F8-E918-3327-4BFEEC3A3CB6}"/>
              </a:ext>
            </a:extLst>
          </p:cNvPr>
          <p:cNvSpPr>
            <a:spLocks noGrp="1"/>
          </p:cNvSpPr>
          <p:nvPr>
            <p:ph type="sldNum" sz="quarter" idx="5"/>
          </p:nvPr>
        </p:nvSpPr>
        <p:spPr/>
        <p:txBody>
          <a:bodyPr/>
          <a:lstStyle/>
          <a:p>
            <a:fld id="{DA2D64D6-184E-4963-88B2-3768F089523C}" type="slidenum">
              <a:rPr lang="it-IT" smtClean="0"/>
              <a:t>12</a:t>
            </a:fld>
            <a:endParaRPr lang="it-IT"/>
          </a:p>
        </p:txBody>
      </p:sp>
    </p:spTree>
    <p:extLst>
      <p:ext uri="{BB962C8B-B14F-4D97-AF65-F5344CB8AC3E}">
        <p14:creationId xmlns:p14="http://schemas.microsoft.com/office/powerpoint/2010/main" val="472638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D9384-6BD1-C207-F352-34566C26569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86DD212-029B-46DA-45BC-A6F0F016A56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07557A6-E5F9-2E83-2817-12AC9B65E388}"/>
              </a:ext>
            </a:extLst>
          </p:cNvPr>
          <p:cNvSpPr>
            <a:spLocks noGrp="1"/>
          </p:cNvSpPr>
          <p:nvPr>
            <p:ph type="body" idx="1"/>
          </p:nvPr>
        </p:nvSpPr>
        <p:spPr/>
        <p:txBody>
          <a:bodyPr/>
          <a:lstStyle/>
          <a:p>
            <a:r>
              <a:rPr lang="it-IT" dirty="0"/>
              <a:t>Ai fini della domanda di partecipazione al bando del progetto era necessario che le software house degli enti firmassero una lettere di intenti e che quindi si obbligassero alla partecipazione offrendo il proprio supporto costante per tutta la durata del progetto. Devo dire che il rapporto con la software house è stato ottimo:</a:t>
            </a:r>
          </a:p>
          <a:p>
            <a:r>
              <a:rPr lang="it-IT" b="1" dirty="0"/>
              <a:t>Lato partecipazione attiva: </a:t>
            </a:r>
            <a:r>
              <a:rPr lang="it-IT" b="0" dirty="0"/>
              <a:t>due loro referenti hanno partecipato attivamente a tutti gli incontri non in maniera passiva ma attivamente formulando, assieme a noi, domande costanti al comitato di coordinamento del progetto su eventuali anomalie riscontrate a cui il comitato ha sempre restituito in breve tempo le risoluzioni</a:t>
            </a:r>
          </a:p>
          <a:p>
            <a:r>
              <a:rPr lang="it-IT" b="1" dirty="0"/>
              <a:t>Lato costi: </a:t>
            </a:r>
            <a:r>
              <a:rPr lang="it-IT" b="0" dirty="0"/>
              <a:t>mi sarei aspettato un costo complessivo per l’affidamento del servizio di supporto al riallineamento molto più alto. Con meno di 1000,00 euro abbiamo svolto un riallineamento durato 4 mesi, da gennaio ad aprile 2024. Successivamente, avendo ormai gli strumenti, conoscendo la metodologia di ragionamento e funzionalità della piattaforma abbiamo lavorato in autonomia senza ulteriori costi (questo è stato anche il vantaggio di partecipare al progetto)</a:t>
            </a:r>
          </a:p>
          <a:p>
            <a:r>
              <a:rPr lang="it-IT" b="1" dirty="0"/>
              <a:t>Lato implementazione di aggiornamenti al software: </a:t>
            </a:r>
            <a:r>
              <a:rPr lang="it-IT" b="0" dirty="0"/>
              <a:t>grande collaborazione e su nostro impulso si è subito ragionato sul tema delle scadenze e quale modifica apportare al sistema per ridurre al minimo gli errori, facilitare il lavoro degli operatori e garantire efficacia nella costruzione, generazione e comunicazione dei flussi opi.xml</a:t>
            </a:r>
            <a:endParaRPr lang="it-IT" b="1" dirty="0"/>
          </a:p>
        </p:txBody>
      </p:sp>
      <p:sp>
        <p:nvSpPr>
          <p:cNvPr id="4" name="Segnaposto piè di pagina 3">
            <a:extLst>
              <a:ext uri="{FF2B5EF4-FFF2-40B4-BE49-F238E27FC236}">
                <a16:creationId xmlns:a16="http://schemas.microsoft.com/office/drawing/2014/main" id="{06031237-BAAC-DB82-DACF-D63A736EE9A2}"/>
              </a:ext>
            </a:extLst>
          </p:cNvPr>
          <p:cNvSpPr>
            <a:spLocks noGrp="1"/>
          </p:cNvSpPr>
          <p:nvPr>
            <p:ph type="ftr" sz="quarter" idx="4"/>
          </p:nvPr>
        </p:nvSpPr>
        <p:spPr/>
        <p:txBody>
          <a:bodyPr/>
          <a:lstStyle/>
          <a:p>
            <a:endParaRPr lang="it-IT"/>
          </a:p>
        </p:txBody>
      </p:sp>
      <p:sp>
        <p:nvSpPr>
          <p:cNvPr id="5" name="Segnaposto numero diapositiva 4">
            <a:extLst>
              <a:ext uri="{FF2B5EF4-FFF2-40B4-BE49-F238E27FC236}">
                <a16:creationId xmlns:a16="http://schemas.microsoft.com/office/drawing/2014/main" id="{9A7B761E-35A8-C570-CC1E-EB786C4549BB}"/>
              </a:ext>
            </a:extLst>
          </p:cNvPr>
          <p:cNvSpPr>
            <a:spLocks noGrp="1"/>
          </p:cNvSpPr>
          <p:nvPr>
            <p:ph type="sldNum" sz="quarter" idx="5"/>
          </p:nvPr>
        </p:nvSpPr>
        <p:spPr/>
        <p:txBody>
          <a:bodyPr/>
          <a:lstStyle/>
          <a:p>
            <a:fld id="{DA2D64D6-184E-4963-88B2-3768F089523C}" type="slidenum">
              <a:rPr lang="it-IT" smtClean="0"/>
              <a:t>13</a:t>
            </a:fld>
            <a:endParaRPr lang="it-IT"/>
          </a:p>
        </p:txBody>
      </p:sp>
    </p:spTree>
    <p:extLst>
      <p:ext uri="{BB962C8B-B14F-4D97-AF65-F5344CB8AC3E}">
        <p14:creationId xmlns:p14="http://schemas.microsoft.com/office/powerpoint/2010/main" val="152657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ED446-407A-D50C-D323-ABC1FE76682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26B24BF-074A-446F-83EC-1A49AF07F83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6B571AD-DEEB-6C99-61CF-11A4644A1DD7}"/>
              </a:ext>
            </a:extLst>
          </p:cNvPr>
          <p:cNvSpPr>
            <a:spLocks noGrp="1"/>
          </p:cNvSpPr>
          <p:nvPr>
            <p:ph type="body" idx="1"/>
          </p:nvPr>
        </p:nvSpPr>
        <p:spPr/>
        <p:txBody>
          <a:bodyPr/>
          <a:lstStyle/>
          <a:p>
            <a:r>
              <a:rPr lang="it-IT" dirty="0"/>
              <a:t>Il primo punto delle conclusioni riguarda l’</a:t>
            </a:r>
            <a:r>
              <a:rPr lang="it-IT" b="1" dirty="0"/>
              <a:t>insegnamento</a:t>
            </a:r>
            <a:r>
              <a:rPr lang="it-IT" dirty="0"/>
              <a:t> principale del progetto: mi sono chiesto qual era il messaggio principale diffuso dal comitato di coordinamento del progetto negli incontri. Senza dubbi la consapevolezza che per governare appieno i processi della piattaforma è necessario acquisire un metodo di lavoro e ciò si può fare solo formandosi costantemente su questo tema. In più, usando termini giuridici che, fermo restando che fanno fede i dati contabili rilevati in PCC (vedi l’impossibilità dal 2024 come da norma di utilizzare i propri dati contabili per il calcolo del FGDC), l’onere della prova è a carico dell’Ente. Quindi il messaggio che è sempre passato durante i nostri incontri, è stato quello che si, bisogna prendere per buoni i dati rilasciati dalla piattaforma ma piuttosto si rende necessaria una stretta interazione, interlocuzione e raffronto con i propri dati contabili e set informativi al fine di intervenire e correggere tempestivamente eventuali scostamenti.</a:t>
            </a:r>
          </a:p>
          <a:p>
            <a:r>
              <a:rPr lang="it-IT" b="1" dirty="0"/>
              <a:t>Principale criticità ed ostacolo </a:t>
            </a:r>
            <a:r>
              <a:rPr lang="it-IT" dirty="0"/>
              <a:t>al rispetto dei tempi di pagamento è il tardivo trasferimento delle risorse ed il conseguente disallineamento tra pagamento e reperimento delle risorse. Alcuni passi in avanti sono stati fatti (semplificazione rendicontazione </a:t>
            </a:r>
            <a:r>
              <a:rPr lang="it-IT" dirty="0" err="1"/>
              <a:t>regis</a:t>
            </a:r>
            <a:r>
              <a:rPr lang="it-IT" dirty="0"/>
              <a:t> PNRR, dimezzamento dei tempi di erogazione delle risorse finanziare entro 30gg) le maggiori criticità, i tecnici lo sanno meglio di me, si rileva nei rapporti con le Regioni, però mancano del tutto dei meccanismi di controllo.</a:t>
            </a:r>
          </a:p>
          <a:p>
            <a:r>
              <a:rPr lang="it-IT" b="1" dirty="0"/>
              <a:t>Prospettiva: </a:t>
            </a:r>
            <a:r>
              <a:rPr lang="it-IT" b="0" dirty="0"/>
              <a:t>progetti come questi hanno il beneficio di trasformare un adempimento ordinario in un obiettivo sfidante e anche divertente, integrando la digitalizzazione nei processi burocratici e nei controlli. Qui mi sento di rappresentare anche una categoria, non sono quella degli enti locali ma dei giovani degli enti locali. In un periodo dove il lavoro pubblico locale sta vivendo una fase difficile dovuta alla scarsa appetibilità rispetto ad altri comparti (sempre meno iscritti ai concorsi, alto turn over, abbassamento della qualità dei nuovi assunti perché i più bravi utilizzano le proprie energie in concorsi in amministrazioni che garantiscono trattamenti giuridici ed economici migliori, stallo del rinnovo del </a:t>
            </a:r>
            <a:r>
              <a:rPr lang="it-IT" b="0" dirty="0" err="1"/>
              <a:t>ccnl</a:t>
            </a:r>
            <a:r>
              <a:rPr lang="it-IT" b="0" dirty="0"/>
              <a:t>), allora </a:t>
            </a:r>
            <a:r>
              <a:rPr lang="it-IT" b="1" dirty="0"/>
              <a:t>progetti di questo tipo diventano ancora più rilevanti per coinvolgere i dipendenti anche e soprattutto le generazioni native digitali. </a:t>
            </a:r>
            <a:r>
              <a:rPr lang="it-IT" b="0" dirty="0"/>
              <a:t>Chiedo con forza che questo progetto, inteso come spinta motivazionale al miglioramento, non sia un caso isolato e quindi che continui il suo percorso e che sin da domani, UPI e tutte le altre istituzioni coinvolte, lavorino all’ideazione di progetti che aiutino gli enti territoriali a semplificare le proprie attività e procedure trasformando l’ordinario in un obiettivo sfidante, disponendo di uno strumento di engagement e retention per i propri dipendenti.</a:t>
            </a:r>
          </a:p>
          <a:p>
            <a:r>
              <a:rPr lang="it-IT" b="0" dirty="0"/>
              <a:t>Engagement (sentimento dei dipendenti di coinvolgimento negli obiettivi e nei valori dell’amministrazione e quindi del sistema paese)</a:t>
            </a:r>
          </a:p>
        </p:txBody>
      </p:sp>
      <p:sp>
        <p:nvSpPr>
          <p:cNvPr id="4" name="Segnaposto piè di pagina 3">
            <a:extLst>
              <a:ext uri="{FF2B5EF4-FFF2-40B4-BE49-F238E27FC236}">
                <a16:creationId xmlns:a16="http://schemas.microsoft.com/office/drawing/2014/main" id="{02867382-3395-4BE5-0D76-872672E61F00}"/>
              </a:ext>
            </a:extLst>
          </p:cNvPr>
          <p:cNvSpPr>
            <a:spLocks noGrp="1"/>
          </p:cNvSpPr>
          <p:nvPr>
            <p:ph type="ftr" sz="quarter" idx="4"/>
          </p:nvPr>
        </p:nvSpPr>
        <p:spPr/>
        <p:txBody>
          <a:bodyPr/>
          <a:lstStyle/>
          <a:p>
            <a:endParaRPr lang="it-IT"/>
          </a:p>
        </p:txBody>
      </p:sp>
      <p:sp>
        <p:nvSpPr>
          <p:cNvPr id="5" name="Segnaposto numero diapositiva 4">
            <a:extLst>
              <a:ext uri="{FF2B5EF4-FFF2-40B4-BE49-F238E27FC236}">
                <a16:creationId xmlns:a16="http://schemas.microsoft.com/office/drawing/2014/main" id="{65614A01-C96C-81D7-69EC-4CE705451DDA}"/>
              </a:ext>
            </a:extLst>
          </p:cNvPr>
          <p:cNvSpPr>
            <a:spLocks noGrp="1"/>
          </p:cNvSpPr>
          <p:nvPr>
            <p:ph type="sldNum" sz="quarter" idx="5"/>
          </p:nvPr>
        </p:nvSpPr>
        <p:spPr/>
        <p:txBody>
          <a:bodyPr/>
          <a:lstStyle/>
          <a:p>
            <a:fld id="{DA2D64D6-184E-4963-88B2-3768F089523C}" type="slidenum">
              <a:rPr lang="it-IT" smtClean="0"/>
              <a:t>14</a:t>
            </a:fld>
            <a:endParaRPr lang="it-IT"/>
          </a:p>
        </p:txBody>
      </p:sp>
    </p:spTree>
    <p:extLst>
      <p:ext uri="{BB962C8B-B14F-4D97-AF65-F5344CB8AC3E}">
        <p14:creationId xmlns:p14="http://schemas.microsoft.com/office/powerpoint/2010/main" val="258451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64E8A-9C2E-00DC-3A57-7C7373E8F3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AD4B37A-553D-02F6-A596-27B9611B67E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DA48464-A4AF-D601-6781-A14E09BB71F4}"/>
              </a:ext>
            </a:extLst>
          </p:cNvPr>
          <p:cNvSpPr>
            <a:spLocks noGrp="1"/>
          </p:cNvSpPr>
          <p:nvPr>
            <p:ph type="body" idx="1"/>
          </p:nvPr>
        </p:nvSpPr>
        <p:spPr/>
        <p:txBody>
          <a:bodyPr/>
          <a:lstStyle/>
          <a:p>
            <a:endParaRPr lang="it-IT" dirty="0"/>
          </a:p>
        </p:txBody>
      </p:sp>
      <p:sp>
        <p:nvSpPr>
          <p:cNvPr id="4" name="Segnaposto piè di pagina 3">
            <a:extLst>
              <a:ext uri="{FF2B5EF4-FFF2-40B4-BE49-F238E27FC236}">
                <a16:creationId xmlns:a16="http://schemas.microsoft.com/office/drawing/2014/main" id="{2C255785-F19A-E6C1-5D4B-F3D90179E15F}"/>
              </a:ext>
            </a:extLst>
          </p:cNvPr>
          <p:cNvSpPr>
            <a:spLocks noGrp="1"/>
          </p:cNvSpPr>
          <p:nvPr>
            <p:ph type="ftr" sz="quarter" idx="4"/>
          </p:nvPr>
        </p:nvSpPr>
        <p:spPr/>
        <p:txBody>
          <a:bodyPr/>
          <a:lstStyle/>
          <a:p>
            <a:endParaRPr lang="it-IT"/>
          </a:p>
        </p:txBody>
      </p:sp>
      <p:sp>
        <p:nvSpPr>
          <p:cNvPr id="5" name="Segnaposto numero diapositiva 4">
            <a:extLst>
              <a:ext uri="{FF2B5EF4-FFF2-40B4-BE49-F238E27FC236}">
                <a16:creationId xmlns:a16="http://schemas.microsoft.com/office/drawing/2014/main" id="{13D13417-A3A8-2FC2-B5D1-DF7E290389A8}"/>
              </a:ext>
            </a:extLst>
          </p:cNvPr>
          <p:cNvSpPr>
            <a:spLocks noGrp="1"/>
          </p:cNvSpPr>
          <p:nvPr>
            <p:ph type="sldNum" sz="quarter" idx="5"/>
          </p:nvPr>
        </p:nvSpPr>
        <p:spPr/>
        <p:txBody>
          <a:bodyPr/>
          <a:lstStyle/>
          <a:p>
            <a:fld id="{DA2D64D6-184E-4963-88B2-3768F089523C}" type="slidenum">
              <a:rPr lang="it-IT" smtClean="0"/>
              <a:t>15</a:t>
            </a:fld>
            <a:endParaRPr lang="it-IT"/>
          </a:p>
        </p:txBody>
      </p:sp>
    </p:spTree>
    <p:extLst>
      <p:ext uri="{BB962C8B-B14F-4D97-AF65-F5344CB8AC3E}">
        <p14:creationId xmlns:p14="http://schemas.microsoft.com/office/powerpoint/2010/main" val="287899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partecipare al progetto ci ha spinti a riflettere su tanti aspetti legati al tema dei pagamenti, riflessioni spesso stimolate dalle circolari della Ragioneria Generale dello Stato su di cui abbiamo ragionato assieme al comitato di coordinamento durante i periodici incontri con gli enti sperimentatori.</a:t>
            </a:r>
          </a:p>
          <a:p>
            <a:r>
              <a:rPr lang="it-IT" dirty="0"/>
              <a:t>Inoltre, dotandoci di competenze non sono tecniche sulla gestione della piattaforma ci ha spinti all’implementazione di nuove soluzioni organizzative per affrontare la sfida della lotta al ritardo dei pagamenti.</a:t>
            </a:r>
          </a:p>
          <a:p>
            <a:r>
              <a:rPr lang="it-IT" b="1" dirty="0"/>
              <a:t>Rafforzamento della collaborazione tra uffici</a:t>
            </a:r>
            <a:r>
              <a:rPr lang="it-IT" dirty="0"/>
              <a:t>: inoltre riflettere su soluzioni organizzative ci ha permesso di rinforzare la collaborazione tra uffici dandoci il modo di conoscere meglio le attività svolte dagli altri settori e condividere assieme criticità al fine di trovare soluzioni comuni.</a:t>
            </a:r>
          </a:p>
          <a:p>
            <a:r>
              <a:rPr lang="it-IT" b="1" dirty="0"/>
              <a:t>Condivisione degli obiettivi tra amministratori e dirigenti: </a:t>
            </a:r>
            <a:r>
              <a:rPr lang="it-IT" b="0" dirty="0"/>
              <a:t>si è capito l’importanza di trasmettere il messaggio agli amministratori in maniera diversa, trovando anche strumenti diversi per dialogare con loro e condividendo insieme a loro il valore pubblico del progetto (grande impatto per la comunità)</a:t>
            </a:r>
          </a:p>
          <a:p>
            <a:r>
              <a:rPr lang="it-IT" b="1" dirty="0"/>
              <a:t>Confronto e condivisione di buone pratiche con altri enti: </a:t>
            </a:r>
            <a:r>
              <a:rPr lang="it-IT" b="0" dirty="0"/>
              <a:t>partecipare al progetto ci ha permesso di conoscere nuovi colleghi a livello nazionale, con alcuni di essi ho avuto modo di confrontarmi privatamente su tanti aspetti legati al progetto e non solo</a:t>
            </a:r>
          </a:p>
          <a:p>
            <a:r>
              <a:rPr lang="it-IT" b="0" dirty="0"/>
              <a:t> </a:t>
            </a:r>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DA2D64D6-184E-4963-88B2-3768F089523C}" type="slidenum">
              <a:rPr lang="it-IT" smtClean="0"/>
              <a:t>4</a:t>
            </a:fld>
            <a:endParaRPr lang="it-IT"/>
          </a:p>
        </p:txBody>
      </p:sp>
    </p:spTree>
    <p:extLst>
      <p:ext uri="{BB962C8B-B14F-4D97-AF65-F5344CB8AC3E}">
        <p14:creationId xmlns:p14="http://schemas.microsoft.com/office/powerpoint/2010/main" val="54892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Piano degli interventi di cui all’art. 40, commi 6,7 e 9 per le province, </a:t>
            </a:r>
            <a:r>
              <a:rPr lang="it-IT" dirty="0" err="1"/>
              <a:t>d.l.</a:t>
            </a:r>
            <a:r>
              <a:rPr lang="it-IT" dirty="0"/>
              <a:t> 19/2024</a:t>
            </a:r>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DA2D64D6-184E-4963-88B2-3768F089523C}" type="slidenum">
              <a:rPr lang="it-IT" smtClean="0"/>
              <a:t>5</a:t>
            </a:fld>
            <a:endParaRPr lang="it-IT"/>
          </a:p>
        </p:txBody>
      </p:sp>
    </p:spTree>
    <p:extLst>
      <p:ext uri="{BB962C8B-B14F-4D97-AF65-F5344CB8AC3E}">
        <p14:creationId xmlns:p14="http://schemas.microsoft.com/office/powerpoint/2010/main" val="167329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40EEC-18C6-9522-0672-FB8A393AE9B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046F15-511E-C463-FC13-D534863EC31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4BEC92A-2FE3-BE77-8220-AEFADE8FCB11}"/>
              </a:ext>
            </a:extLst>
          </p:cNvPr>
          <p:cNvSpPr>
            <a:spLocks noGrp="1"/>
          </p:cNvSpPr>
          <p:nvPr>
            <p:ph type="body" idx="1"/>
          </p:nvPr>
        </p:nvSpPr>
        <p:spPr/>
        <p:txBody>
          <a:bodyPr/>
          <a:lstStyle/>
          <a:p>
            <a:r>
              <a:rPr lang="it-IT" dirty="0"/>
              <a:t>Stimolato dalla partecipazione al progetto e dalle circolari RGS ho condiviso alcuni ragionamenti con la mia dirigente al fine di predisporre una relazione che fungesse da base per una circolare interna sul binomio tempi di pagamento e performance dei dirigenti </a:t>
            </a:r>
          </a:p>
        </p:txBody>
      </p:sp>
      <p:sp>
        <p:nvSpPr>
          <p:cNvPr id="4" name="Segnaposto piè di pagina 3">
            <a:extLst>
              <a:ext uri="{FF2B5EF4-FFF2-40B4-BE49-F238E27FC236}">
                <a16:creationId xmlns:a16="http://schemas.microsoft.com/office/drawing/2014/main" id="{6498E066-4745-7C06-3DB5-51124A5634BE}"/>
              </a:ext>
            </a:extLst>
          </p:cNvPr>
          <p:cNvSpPr>
            <a:spLocks noGrp="1"/>
          </p:cNvSpPr>
          <p:nvPr>
            <p:ph type="ftr" sz="quarter" idx="4"/>
          </p:nvPr>
        </p:nvSpPr>
        <p:spPr/>
        <p:txBody>
          <a:bodyPr/>
          <a:lstStyle/>
          <a:p>
            <a:endParaRPr lang="it-IT"/>
          </a:p>
        </p:txBody>
      </p:sp>
      <p:sp>
        <p:nvSpPr>
          <p:cNvPr id="5" name="Segnaposto numero diapositiva 4">
            <a:extLst>
              <a:ext uri="{FF2B5EF4-FFF2-40B4-BE49-F238E27FC236}">
                <a16:creationId xmlns:a16="http://schemas.microsoft.com/office/drawing/2014/main" id="{371E1F3F-83A9-9FC0-23FF-CBD4E623244D}"/>
              </a:ext>
            </a:extLst>
          </p:cNvPr>
          <p:cNvSpPr>
            <a:spLocks noGrp="1"/>
          </p:cNvSpPr>
          <p:nvPr>
            <p:ph type="sldNum" sz="quarter" idx="5"/>
          </p:nvPr>
        </p:nvSpPr>
        <p:spPr/>
        <p:txBody>
          <a:bodyPr/>
          <a:lstStyle/>
          <a:p>
            <a:fld id="{DA2D64D6-184E-4963-88B2-3768F089523C}" type="slidenum">
              <a:rPr lang="it-IT" smtClean="0"/>
              <a:t>6</a:t>
            </a:fld>
            <a:endParaRPr lang="it-IT"/>
          </a:p>
        </p:txBody>
      </p:sp>
    </p:spTree>
    <p:extLst>
      <p:ext uri="{BB962C8B-B14F-4D97-AF65-F5344CB8AC3E}">
        <p14:creationId xmlns:p14="http://schemas.microsoft.com/office/powerpoint/2010/main" val="86536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D80AD-8FFD-AC42-8F03-260C8CE251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10A026F-39D9-4A54-2846-43853B71FDE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E6234E2-503F-E5DD-9993-A3984B13700E}"/>
              </a:ext>
            </a:extLst>
          </p:cNvPr>
          <p:cNvSpPr>
            <a:spLocks noGrp="1"/>
          </p:cNvSpPr>
          <p:nvPr>
            <p:ph type="body" idx="1"/>
          </p:nvPr>
        </p:nvSpPr>
        <p:spPr/>
        <p:txBody>
          <a:bodyPr/>
          <a:lstStyle/>
          <a:p>
            <a:r>
              <a:rPr lang="it-IT" dirty="0"/>
              <a:t>La partecipazione al progetto linea B ha rappresentato per la Provincia di Teramo uno stimolo</a:t>
            </a:r>
          </a:p>
        </p:txBody>
      </p:sp>
      <p:sp>
        <p:nvSpPr>
          <p:cNvPr id="4" name="Segnaposto piè di pagina 3">
            <a:extLst>
              <a:ext uri="{FF2B5EF4-FFF2-40B4-BE49-F238E27FC236}">
                <a16:creationId xmlns:a16="http://schemas.microsoft.com/office/drawing/2014/main" id="{8707D4E7-F2BF-38FD-5A7A-AB68BB4FF9F0}"/>
              </a:ext>
            </a:extLst>
          </p:cNvPr>
          <p:cNvSpPr>
            <a:spLocks noGrp="1"/>
          </p:cNvSpPr>
          <p:nvPr>
            <p:ph type="ftr" sz="quarter" idx="4"/>
          </p:nvPr>
        </p:nvSpPr>
        <p:spPr/>
        <p:txBody>
          <a:bodyPr/>
          <a:lstStyle/>
          <a:p>
            <a:endParaRPr lang="it-IT"/>
          </a:p>
        </p:txBody>
      </p:sp>
      <p:sp>
        <p:nvSpPr>
          <p:cNvPr id="5" name="Segnaposto numero diapositiva 4">
            <a:extLst>
              <a:ext uri="{FF2B5EF4-FFF2-40B4-BE49-F238E27FC236}">
                <a16:creationId xmlns:a16="http://schemas.microsoft.com/office/drawing/2014/main" id="{87B029D5-AFD2-4FCF-C544-23E3BB557082}"/>
              </a:ext>
            </a:extLst>
          </p:cNvPr>
          <p:cNvSpPr>
            <a:spLocks noGrp="1"/>
          </p:cNvSpPr>
          <p:nvPr>
            <p:ph type="sldNum" sz="quarter" idx="5"/>
          </p:nvPr>
        </p:nvSpPr>
        <p:spPr/>
        <p:txBody>
          <a:bodyPr/>
          <a:lstStyle/>
          <a:p>
            <a:fld id="{DA2D64D6-184E-4963-88B2-3768F089523C}" type="slidenum">
              <a:rPr lang="it-IT" smtClean="0"/>
              <a:t>7</a:t>
            </a:fld>
            <a:endParaRPr lang="it-IT"/>
          </a:p>
        </p:txBody>
      </p:sp>
    </p:spTree>
    <p:extLst>
      <p:ext uri="{BB962C8B-B14F-4D97-AF65-F5344CB8AC3E}">
        <p14:creationId xmlns:p14="http://schemas.microsoft.com/office/powerpoint/2010/main" val="393073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C54C9-6917-C063-FFCD-3479EA25E53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2833784-1845-3CDD-AF02-EEB44B72B22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B8A3548-13A6-BCDD-3856-4D73ED4EA2F8}"/>
              </a:ext>
            </a:extLst>
          </p:cNvPr>
          <p:cNvSpPr>
            <a:spLocks noGrp="1"/>
          </p:cNvSpPr>
          <p:nvPr>
            <p:ph type="body" idx="1"/>
          </p:nvPr>
        </p:nvSpPr>
        <p:spPr/>
        <p:txBody>
          <a:bodyPr/>
          <a:lstStyle/>
          <a:p>
            <a:r>
              <a:rPr lang="it-IT" dirty="0"/>
              <a:t>La partecipazione al progetto linea B ha rappresentato per la Provincia di Teramo uno stimolo</a:t>
            </a:r>
          </a:p>
        </p:txBody>
      </p:sp>
      <p:sp>
        <p:nvSpPr>
          <p:cNvPr id="4" name="Segnaposto piè di pagina 3">
            <a:extLst>
              <a:ext uri="{FF2B5EF4-FFF2-40B4-BE49-F238E27FC236}">
                <a16:creationId xmlns:a16="http://schemas.microsoft.com/office/drawing/2014/main" id="{C7AB348E-CAD7-A1AC-C55D-1243173F4B1E}"/>
              </a:ext>
            </a:extLst>
          </p:cNvPr>
          <p:cNvSpPr>
            <a:spLocks noGrp="1"/>
          </p:cNvSpPr>
          <p:nvPr>
            <p:ph type="ftr" sz="quarter" idx="4"/>
          </p:nvPr>
        </p:nvSpPr>
        <p:spPr/>
        <p:txBody>
          <a:bodyPr/>
          <a:lstStyle/>
          <a:p>
            <a:endParaRPr lang="it-IT"/>
          </a:p>
        </p:txBody>
      </p:sp>
      <p:sp>
        <p:nvSpPr>
          <p:cNvPr id="5" name="Segnaposto numero diapositiva 4">
            <a:extLst>
              <a:ext uri="{FF2B5EF4-FFF2-40B4-BE49-F238E27FC236}">
                <a16:creationId xmlns:a16="http://schemas.microsoft.com/office/drawing/2014/main" id="{C86EF281-8BA8-5A7D-8312-48AB7C26AC67}"/>
              </a:ext>
            </a:extLst>
          </p:cNvPr>
          <p:cNvSpPr>
            <a:spLocks noGrp="1"/>
          </p:cNvSpPr>
          <p:nvPr>
            <p:ph type="sldNum" sz="quarter" idx="5"/>
          </p:nvPr>
        </p:nvSpPr>
        <p:spPr/>
        <p:txBody>
          <a:bodyPr/>
          <a:lstStyle/>
          <a:p>
            <a:fld id="{DA2D64D6-184E-4963-88B2-3768F089523C}" type="slidenum">
              <a:rPr lang="it-IT" smtClean="0"/>
              <a:t>8</a:t>
            </a:fld>
            <a:endParaRPr lang="it-IT"/>
          </a:p>
        </p:txBody>
      </p:sp>
    </p:spTree>
    <p:extLst>
      <p:ext uri="{BB962C8B-B14F-4D97-AF65-F5344CB8AC3E}">
        <p14:creationId xmlns:p14="http://schemas.microsoft.com/office/powerpoint/2010/main" val="259049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Senza dubbio, la partecipazione al progetto Linea B ha rappresentato un'importante occasione di crescita professionale, permettendoci di acquisire nuove conoscenze e competenze tecniche nell’ambito dei pagamenti. Parlo di </a:t>
            </a:r>
            <a:r>
              <a:rPr lang="it-IT" b="1" dirty="0"/>
              <a:t>ecosistema</a:t>
            </a:r>
            <a:r>
              <a:rPr lang="it-IT" dirty="0"/>
              <a:t> in senso figurato, perché non si tratta solo di approfondire aspetti specifici come la gestione della PCC, la costruzione di OPI XML in conformità con le regole tecniche SIOPE+, la struttura della fattura elettronica, le note di credito, le sospensioni e le scadenze. Il vero valore del progetto è stato renderci consapevoli di quanto sia fondamentale rafforzare le competenze su tutti gli elementi che compongono il mondo dei pagamenti., aiutandoci a comprendere come dalla fattura, punto di partenza, derivino una serie di attività e procedure interconnesse. </a:t>
            </a:r>
            <a:r>
              <a:rPr lang="it-IT" b="1" dirty="0"/>
              <a:t>PROGRAMMAZIONE: </a:t>
            </a:r>
            <a:r>
              <a:rPr lang="it-IT" dirty="0"/>
              <a:t>la programmazione della cassa E </a:t>
            </a:r>
            <a:r>
              <a:rPr lang="it-IT" dirty="0" err="1"/>
              <a:t>e</a:t>
            </a:r>
            <a:r>
              <a:rPr lang="it-IT" dirty="0"/>
              <a:t> U (prima in bilancio e poi nel piano annuale dei flussi, rafforzamento dell’art. 183 c. 8 del TUEL - </a:t>
            </a:r>
            <a:r>
              <a:rPr lang="it-IT" b="1" dirty="0"/>
              <a:t>programmare e non subire la cassa</a:t>
            </a:r>
            <a:r>
              <a:rPr lang="it-IT" dirty="0"/>
              <a:t>). </a:t>
            </a:r>
            <a:r>
              <a:rPr lang="it-IT" b="1" dirty="0"/>
              <a:t>LIQUIDITA’: </a:t>
            </a:r>
            <a:r>
              <a:rPr lang="it-IT" b="0" dirty="0"/>
              <a:t>corretta gestione della cassa vincolata (</a:t>
            </a:r>
            <a:r>
              <a:rPr lang="it-IT" b="0" dirty="0" err="1"/>
              <a:t>d.l.</a:t>
            </a:r>
            <a:r>
              <a:rPr lang="it-IT" b="0" dirty="0"/>
              <a:t> 60/2024 </a:t>
            </a:r>
            <a:r>
              <a:rPr lang="it-IT" b="0" dirty="0" err="1"/>
              <a:t>conv</a:t>
            </a:r>
            <a:r>
              <a:rPr lang="it-IT" b="0" dirty="0"/>
              <a:t>. in l. 95/2024, semplificazione della gestione, no vincolo per entrate se derivanti da legge, si entrate derivanti da trasferimenti o mutui), rapporto tra pagamenti, anticipazioni di tesoreria e l’utilizzo per cassa delle entrate vincolate (</a:t>
            </a:r>
            <a:r>
              <a:rPr lang="it-IT" b="1" dirty="0"/>
              <a:t>pagamenti e liquidità</a:t>
            </a:r>
            <a:r>
              <a:rPr lang="it-IT" b="0" dirty="0"/>
              <a:t>). </a:t>
            </a:r>
            <a:r>
              <a:rPr lang="it-IT" b="1" dirty="0"/>
              <a:t>TRASPARENZA</a:t>
            </a:r>
            <a:r>
              <a:rPr lang="it-IT" b="0" dirty="0"/>
              <a:t> e pagamenti (ITP, dati sui pagamenti, debiti complessivi e numero di imprese creditrici). </a:t>
            </a:r>
          </a:p>
          <a:p>
            <a:r>
              <a:rPr lang="it-IT" dirty="0"/>
              <a:t>Infine, abbiamo compreso il ruolo chiave della rendicontazione, il ruolo strategico dei revisori nel monitoraggio dei pagamenti.</a:t>
            </a:r>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DA2D64D6-184E-4963-88B2-3768F089523C}" type="slidenum">
              <a:rPr lang="it-IT" smtClean="0"/>
              <a:t>9</a:t>
            </a:fld>
            <a:endParaRPr lang="it-IT"/>
          </a:p>
        </p:txBody>
      </p:sp>
    </p:spTree>
    <p:extLst>
      <p:ext uri="{BB962C8B-B14F-4D97-AF65-F5344CB8AC3E}">
        <p14:creationId xmlns:p14="http://schemas.microsoft.com/office/powerpoint/2010/main" val="363465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CAF4E-16C0-D7AD-DAFF-79AD37C7FBC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3048957-E331-1FFE-04FC-93B971AD0B5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A7850F8-8B95-D1E1-3D32-12E4B8C1CDAF}"/>
              </a:ext>
            </a:extLst>
          </p:cNvPr>
          <p:cNvSpPr>
            <a:spLocks noGrp="1"/>
          </p:cNvSpPr>
          <p:nvPr>
            <p:ph type="body" idx="1"/>
          </p:nvPr>
        </p:nvSpPr>
        <p:spPr/>
        <p:txBody>
          <a:bodyPr/>
          <a:lstStyle/>
          <a:p>
            <a:r>
              <a:rPr lang="it-IT" dirty="0"/>
              <a:t>ITMP : l’Ente paga in media dopo 59 giorni dopo aver ricevuto la fattura. La situazione è comunque anomala ma dovuta alle scadenze oltre i 60gg e fino ad un max di 120 consentite agli enti in funzione della normativa in tema di emergenza sisma 2016 (art.37 «differimento dei termini di pagamento in situazioni di emergenza», </a:t>
            </a:r>
            <a:r>
              <a:rPr lang="it-IT" dirty="0" err="1"/>
              <a:t>d.l.</a:t>
            </a:r>
            <a:r>
              <a:rPr lang="it-IT" dirty="0"/>
              <a:t> 189/2016, </a:t>
            </a:r>
            <a:r>
              <a:rPr lang="it-IT" dirty="0" err="1"/>
              <a:t>conv</a:t>
            </a:r>
            <a:r>
              <a:rPr lang="it-IT" dirty="0"/>
              <a:t>. in l. 189/2016 e poi prorogata per il 2023 e 2024)</a:t>
            </a:r>
          </a:p>
          <a:p>
            <a:r>
              <a:rPr lang="it-IT" dirty="0"/>
              <a:t>ITMR: il dato estremamente positivo descrive che il nostro ente paga in netto anticipo i suoi debiti comm.li, 52 giorni prima della scadenza. Ma è un dato anomalo che risente ovviamente delle scadenze oltre i termini ordinatori.</a:t>
            </a:r>
          </a:p>
          <a:p>
            <a:r>
              <a:rPr lang="it-IT" dirty="0"/>
              <a:t>Scadenza media: 58,99 – (-51,79gg) = 110,78 giorni </a:t>
            </a:r>
          </a:p>
          <a:p>
            <a:endParaRPr lang="it-IT" dirty="0"/>
          </a:p>
        </p:txBody>
      </p:sp>
      <p:sp>
        <p:nvSpPr>
          <p:cNvPr id="4" name="Segnaposto piè di pagina 3">
            <a:extLst>
              <a:ext uri="{FF2B5EF4-FFF2-40B4-BE49-F238E27FC236}">
                <a16:creationId xmlns:a16="http://schemas.microsoft.com/office/drawing/2014/main" id="{2943E988-B39F-A08F-DC11-CB294E1AF23C}"/>
              </a:ext>
            </a:extLst>
          </p:cNvPr>
          <p:cNvSpPr>
            <a:spLocks noGrp="1"/>
          </p:cNvSpPr>
          <p:nvPr>
            <p:ph type="ftr" sz="quarter" idx="4"/>
          </p:nvPr>
        </p:nvSpPr>
        <p:spPr/>
        <p:txBody>
          <a:bodyPr/>
          <a:lstStyle/>
          <a:p>
            <a:endParaRPr lang="it-IT"/>
          </a:p>
        </p:txBody>
      </p:sp>
      <p:sp>
        <p:nvSpPr>
          <p:cNvPr id="5" name="Segnaposto numero diapositiva 4">
            <a:extLst>
              <a:ext uri="{FF2B5EF4-FFF2-40B4-BE49-F238E27FC236}">
                <a16:creationId xmlns:a16="http://schemas.microsoft.com/office/drawing/2014/main" id="{407F4F4C-5A4A-8A82-57F8-FD8629685AEE}"/>
              </a:ext>
            </a:extLst>
          </p:cNvPr>
          <p:cNvSpPr>
            <a:spLocks noGrp="1"/>
          </p:cNvSpPr>
          <p:nvPr>
            <p:ph type="sldNum" sz="quarter" idx="5"/>
          </p:nvPr>
        </p:nvSpPr>
        <p:spPr/>
        <p:txBody>
          <a:bodyPr/>
          <a:lstStyle/>
          <a:p>
            <a:fld id="{DA2D64D6-184E-4963-88B2-3768F089523C}" type="slidenum">
              <a:rPr lang="it-IT" smtClean="0"/>
              <a:t>10</a:t>
            </a:fld>
            <a:endParaRPr lang="it-IT"/>
          </a:p>
        </p:txBody>
      </p:sp>
    </p:spTree>
    <p:extLst>
      <p:ext uri="{BB962C8B-B14F-4D97-AF65-F5344CB8AC3E}">
        <p14:creationId xmlns:p14="http://schemas.microsoft.com/office/powerpoint/2010/main" val="362468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B9FB4-51E2-FBF6-B4BC-AFE7C1D836A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20F36E5-7C54-F2DF-3E96-7AC3CF36FBE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D54B3CA-FEC6-FC62-6020-F73E958272CF}"/>
              </a:ext>
            </a:extLst>
          </p:cNvPr>
          <p:cNvSpPr>
            <a:spLocks noGrp="1"/>
          </p:cNvSpPr>
          <p:nvPr>
            <p:ph type="body" idx="1"/>
          </p:nvPr>
        </p:nvSpPr>
        <p:spPr/>
        <p:txBody>
          <a:bodyPr/>
          <a:lstStyle/>
          <a:p>
            <a:r>
              <a:rPr lang="it-IT" dirty="0"/>
              <a:t>A seguito di un anno di sperimentazione la situazione del 2024, considerati anche i primi mesi nel 2024, prima delle misure organizzative adottate e provvedimenti di indirizzo, in cui le fatture avevano ancora una scadenza, le performance di ente sono lentamente tornate entro parametri di normalità.</a:t>
            </a:r>
          </a:p>
          <a:p>
            <a:r>
              <a:rPr lang="it-IT" dirty="0"/>
              <a:t>Nel 2024 la Provincia di Teramo ha pagato sempre in anticipo come nel 2023, ma il suo anticipo normalizzato da una corretta gestione delle scadenze è sempre più vicino alla perfetta coerenza con il tempo medio di pagamento.</a:t>
            </a:r>
          </a:p>
          <a:p>
            <a:r>
              <a:rPr lang="it-IT" dirty="0"/>
              <a:t>La scadenza media è di 42 giorni [(38,46 – (-4,25)]. In netto miglioramento rispetto ai 110 giorni di media registrati nel 2023. Dato influenzato ancora alla deroga sisma del differimento dei termini di pagamenti.</a:t>
            </a:r>
          </a:p>
          <a:p>
            <a:r>
              <a:rPr lang="it-IT" dirty="0"/>
              <a:t>Altro dato: La Provincia ha comunicato uno stock maggiore rispetto al dato calcolato dalla piattaforma. La piattaforma non ha acquisito una fattura per problemi informatici, di cui i tecnici della piattaforma sono al corrente, che invece è stata acquisita al protocollo dell’ente e rientrava nello stock. </a:t>
            </a:r>
          </a:p>
          <a:p>
            <a:r>
              <a:rPr lang="it-IT" b="1" dirty="0"/>
              <a:t>FGDC</a:t>
            </a:r>
            <a:r>
              <a:rPr lang="it-IT" dirty="0"/>
              <a:t> non accantonato, merito della puntuale gestione dei debiti commerciali e delle conoscenze acquisite in merito alla gestione tecnica della piattaforma</a:t>
            </a:r>
          </a:p>
          <a:p>
            <a:r>
              <a:rPr lang="it-IT" dirty="0"/>
              <a:t>Stock non pagato rappresenta il 2,88% dell’ammontare complessivo delle fatture ricevute nel 2024 anche se lo stock non si è ridotto. Ma non è stato ridotto a causa di una singola fattura non pagata per pochi giorni e ci attiveremo il prossimo dicembre per analizzare lo stock prima della chiusura della tesoreria.</a:t>
            </a:r>
          </a:p>
        </p:txBody>
      </p:sp>
      <p:sp>
        <p:nvSpPr>
          <p:cNvPr id="4" name="Segnaposto piè di pagina 3">
            <a:extLst>
              <a:ext uri="{FF2B5EF4-FFF2-40B4-BE49-F238E27FC236}">
                <a16:creationId xmlns:a16="http://schemas.microsoft.com/office/drawing/2014/main" id="{AFD2566E-13BA-4DB5-304E-6E05DC784B6F}"/>
              </a:ext>
            </a:extLst>
          </p:cNvPr>
          <p:cNvSpPr>
            <a:spLocks noGrp="1"/>
          </p:cNvSpPr>
          <p:nvPr>
            <p:ph type="ftr" sz="quarter" idx="4"/>
          </p:nvPr>
        </p:nvSpPr>
        <p:spPr/>
        <p:txBody>
          <a:bodyPr/>
          <a:lstStyle/>
          <a:p>
            <a:endParaRPr lang="it-IT"/>
          </a:p>
        </p:txBody>
      </p:sp>
      <p:sp>
        <p:nvSpPr>
          <p:cNvPr id="5" name="Segnaposto numero diapositiva 4">
            <a:extLst>
              <a:ext uri="{FF2B5EF4-FFF2-40B4-BE49-F238E27FC236}">
                <a16:creationId xmlns:a16="http://schemas.microsoft.com/office/drawing/2014/main" id="{62136B17-AB32-A7E4-BC5A-6E500CD8A7F4}"/>
              </a:ext>
            </a:extLst>
          </p:cNvPr>
          <p:cNvSpPr>
            <a:spLocks noGrp="1"/>
          </p:cNvSpPr>
          <p:nvPr>
            <p:ph type="sldNum" sz="quarter" idx="5"/>
          </p:nvPr>
        </p:nvSpPr>
        <p:spPr/>
        <p:txBody>
          <a:bodyPr/>
          <a:lstStyle/>
          <a:p>
            <a:fld id="{DA2D64D6-184E-4963-88B2-3768F089523C}" type="slidenum">
              <a:rPr lang="it-IT" smtClean="0"/>
              <a:t>11</a:t>
            </a:fld>
            <a:endParaRPr lang="it-IT"/>
          </a:p>
        </p:txBody>
      </p:sp>
    </p:spTree>
    <p:extLst>
      <p:ext uri="{BB962C8B-B14F-4D97-AF65-F5344CB8AC3E}">
        <p14:creationId xmlns:p14="http://schemas.microsoft.com/office/powerpoint/2010/main" val="128653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82805-2CAC-2B2C-3FC9-6C7FF4C111A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3EA63C4-AF3A-FD71-96F3-B88781176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2EBC37E-D8C9-0828-F365-02312BC7D9A9}"/>
              </a:ext>
            </a:extLst>
          </p:cNvPr>
          <p:cNvSpPr>
            <a:spLocks noGrp="1"/>
          </p:cNvSpPr>
          <p:nvPr>
            <p:ph type="dt" sz="half" idx="10"/>
          </p:nvPr>
        </p:nvSpPr>
        <p:spPr/>
        <p:txBody>
          <a:bodyPr/>
          <a:lstStyle/>
          <a:p>
            <a:fld id="{1E9F6E45-0B9C-4B56-82B0-9F043858D63C}" type="datetime1">
              <a:rPr lang="it-IT" smtClean="0"/>
              <a:t>04/03/2025</a:t>
            </a:fld>
            <a:endParaRPr lang="it-IT"/>
          </a:p>
        </p:txBody>
      </p:sp>
      <p:sp>
        <p:nvSpPr>
          <p:cNvPr id="5" name="Segnaposto piè di pagina 4">
            <a:extLst>
              <a:ext uri="{FF2B5EF4-FFF2-40B4-BE49-F238E27FC236}">
                <a16:creationId xmlns:a16="http://schemas.microsoft.com/office/drawing/2014/main" id="{65E811EF-31F4-7FBD-00D4-3D9D8D8CD3C4}"/>
              </a:ext>
            </a:extLst>
          </p:cNvPr>
          <p:cNvSpPr>
            <a:spLocks noGrp="1"/>
          </p:cNvSpPr>
          <p:nvPr>
            <p:ph type="ftr" sz="quarter" idx="11"/>
          </p:nvPr>
        </p:nvSpPr>
        <p:spPr/>
        <p:txBody>
          <a:bodyPr/>
          <a:lstStyle/>
          <a:p>
            <a:r>
              <a:rPr lang="it-IT"/>
              <a:t>Dott. Remo Christopher Borghese - Seminario nazionale UPI 4 marzo 2025</a:t>
            </a:r>
          </a:p>
        </p:txBody>
      </p:sp>
      <p:sp>
        <p:nvSpPr>
          <p:cNvPr id="6" name="Segnaposto numero diapositiva 5">
            <a:extLst>
              <a:ext uri="{FF2B5EF4-FFF2-40B4-BE49-F238E27FC236}">
                <a16:creationId xmlns:a16="http://schemas.microsoft.com/office/drawing/2014/main" id="{D5106505-850F-F87E-7A5A-5DF6F53E86C0}"/>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235621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1C989-B068-172C-BE62-6FD3DFD71D7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C920EE1-95A9-5D45-2E84-84EDAEF77DE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C806F7D-E02B-5A28-07A5-07B9D02DA885}"/>
              </a:ext>
            </a:extLst>
          </p:cNvPr>
          <p:cNvSpPr>
            <a:spLocks noGrp="1"/>
          </p:cNvSpPr>
          <p:nvPr>
            <p:ph type="dt" sz="half" idx="10"/>
          </p:nvPr>
        </p:nvSpPr>
        <p:spPr/>
        <p:txBody>
          <a:bodyPr/>
          <a:lstStyle/>
          <a:p>
            <a:fld id="{F55B5E8D-F8E9-4CEC-9C61-ABBAE4A4D912}" type="datetime1">
              <a:rPr lang="it-IT" smtClean="0"/>
              <a:t>04/03/2025</a:t>
            </a:fld>
            <a:endParaRPr lang="it-IT"/>
          </a:p>
        </p:txBody>
      </p:sp>
      <p:sp>
        <p:nvSpPr>
          <p:cNvPr id="5" name="Segnaposto piè di pagina 4">
            <a:extLst>
              <a:ext uri="{FF2B5EF4-FFF2-40B4-BE49-F238E27FC236}">
                <a16:creationId xmlns:a16="http://schemas.microsoft.com/office/drawing/2014/main" id="{AD5E0180-10A4-74C7-089F-FCC1F1A11E8B}"/>
              </a:ext>
            </a:extLst>
          </p:cNvPr>
          <p:cNvSpPr>
            <a:spLocks noGrp="1"/>
          </p:cNvSpPr>
          <p:nvPr>
            <p:ph type="ftr" sz="quarter" idx="11"/>
          </p:nvPr>
        </p:nvSpPr>
        <p:spPr/>
        <p:txBody>
          <a:bodyPr/>
          <a:lstStyle/>
          <a:p>
            <a:r>
              <a:rPr lang="it-IT"/>
              <a:t>Dott. Remo Christopher Borghese - Seminario nazionale UPI 4 marzo 2025</a:t>
            </a:r>
          </a:p>
        </p:txBody>
      </p:sp>
      <p:sp>
        <p:nvSpPr>
          <p:cNvPr id="6" name="Segnaposto numero diapositiva 5">
            <a:extLst>
              <a:ext uri="{FF2B5EF4-FFF2-40B4-BE49-F238E27FC236}">
                <a16:creationId xmlns:a16="http://schemas.microsoft.com/office/drawing/2014/main" id="{4E14810A-D185-7E30-8E78-D8C9BE3A33FF}"/>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226397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A83AFE7-698E-CE18-0738-C6DA4A1B43C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64406B8-82F5-28E2-458B-F396F9DE929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531360-CE6E-E607-296E-90B8C9A2EAD0}"/>
              </a:ext>
            </a:extLst>
          </p:cNvPr>
          <p:cNvSpPr>
            <a:spLocks noGrp="1"/>
          </p:cNvSpPr>
          <p:nvPr>
            <p:ph type="dt" sz="half" idx="10"/>
          </p:nvPr>
        </p:nvSpPr>
        <p:spPr/>
        <p:txBody>
          <a:bodyPr/>
          <a:lstStyle/>
          <a:p>
            <a:fld id="{A1594C12-B496-427D-B707-90B83E012D04}" type="datetime1">
              <a:rPr lang="it-IT" smtClean="0"/>
              <a:t>04/03/2025</a:t>
            </a:fld>
            <a:endParaRPr lang="it-IT"/>
          </a:p>
        </p:txBody>
      </p:sp>
      <p:sp>
        <p:nvSpPr>
          <p:cNvPr id="5" name="Segnaposto piè di pagina 4">
            <a:extLst>
              <a:ext uri="{FF2B5EF4-FFF2-40B4-BE49-F238E27FC236}">
                <a16:creationId xmlns:a16="http://schemas.microsoft.com/office/drawing/2014/main" id="{D1F649E9-5A7A-1786-A757-D9C5F28F0D03}"/>
              </a:ext>
            </a:extLst>
          </p:cNvPr>
          <p:cNvSpPr>
            <a:spLocks noGrp="1"/>
          </p:cNvSpPr>
          <p:nvPr>
            <p:ph type="ftr" sz="quarter" idx="11"/>
          </p:nvPr>
        </p:nvSpPr>
        <p:spPr/>
        <p:txBody>
          <a:bodyPr/>
          <a:lstStyle/>
          <a:p>
            <a:r>
              <a:rPr lang="it-IT"/>
              <a:t>Dott. Remo Christopher Borghese - Seminario nazionale UPI 4 marzo 2025</a:t>
            </a:r>
          </a:p>
        </p:txBody>
      </p:sp>
      <p:sp>
        <p:nvSpPr>
          <p:cNvPr id="6" name="Segnaposto numero diapositiva 5">
            <a:extLst>
              <a:ext uri="{FF2B5EF4-FFF2-40B4-BE49-F238E27FC236}">
                <a16:creationId xmlns:a16="http://schemas.microsoft.com/office/drawing/2014/main" id="{ED652C7D-056E-F9C1-77A2-AA8E9DCCA0D5}"/>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151756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063125-6385-629E-6E7C-CBC10234528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283D3C4-2700-4402-EB2B-1A26764B019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D2BEA8-5E16-7F7F-8CB3-FFDAC2382BEE}"/>
              </a:ext>
            </a:extLst>
          </p:cNvPr>
          <p:cNvSpPr>
            <a:spLocks noGrp="1"/>
          </p:cNvSpPr>
          <p:nvPr>
            <p:ph type="dt" sz="half" idx="10"/>
          </p:nvPr>
        </p:nvSpPr>
        <p:spPr/>
        <p:txBody>
          <a:bodyPr/>
          <a:lstStyle/>
          <a:p>
            <a:fld id="{D03BDDD4-52FB-46DC-9E68-8723CDBE2674}" type="datetime1">
              <a:rPr lang="it-IT" smtClean="0"/>
              <a:t>04/03/2025</a:t>
            </a:fld>
            <a:endParaRPr lang="it-IT"/>
          </a:p>
        </p:txBody>
      </p:sp>
      <p:sp>
        <p:nvSpPr>
          <p:cNvPr id="5" name="Segnaposto piè di pagina 4">
            <a:extLst>
              <a:ext uri="{FF2B5EF4-FFF2-40B4-BE49-F238E27FC236}">
                <a16:creationId xmlns:a16="http://schemas.microsoft.com/office/drawing/2014/main" id="{042752F3-BB6C-4A25-0EB2-CBD7D9E847B7}"/>
              </a:ext>
            </a:extLst>
          </p:cNvPr>
          <p:cNvSpPr>
            <a:spLocks noGrp="1"/>
          </p:cNvSpPr>
          <p:nvPr>
            <p:ph type="ftr" sz="quarter" idx="11"/>
          </p:nvPr>
        </p:nvSpPr>
        <p:spPr/>
        <p:txBody>
          <a:bodyPr/>
          <a:lstStyle/>
          <a:p>
            <a:r>
              <a:rPr lang="it-IT"/>
              <a:t>Dott. Remo Christopher Borghese - Seminario nazionale UPI 4 marzo 2025</a:t>
            </a:r>
          </a:p>
        </p:txBody>
      </p:sp>
      <p:sp>
        <p:nvSpPr>
          <p:cNvPr id="6" name="Segnaposto numero diapositiva 5">
            <a:extLst>
              <a:ext uri="{FF2B5EF4-FFF2-40B4-BE49-F238E27FC236}">
                <a16:creationId xmlns:a16="http://schemas.microsoft.com/office/drawing/2014/main" id="{D644400B-9DE8-BADF-1F58-70FA8CF9CD4D}"/>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31662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BE3B9F-125E-2248-6B33-B079ED45412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BE9E965-E9E5-6B4E-8E72-95B4DEC792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6DC3556-444E-DE28-328D-C4CB14A2D790}"/>
              </a:ext>
            </a:extLst>
          </p:cNvPr>
          <p:cNvSpPr>
            <a:spLocks noGrp="1"/>
          </p:cNvSpPr>
          <p:nvPr>
            <p:ph type="dt" sz="half" idx="10"/>
          </p:nvPr>
        </p:nvSpPr>
        <p:spPr/>
        <p:txBody>
          <a:bodyPr/>
          <a:lstStyle/>
          <a:p>
            <a:fld id="{28EA32B0-B011-4FA0-8DC3-AF9A30AF26CD}" type="datetime1">
              <a:rPr lang="it-IT" smtClean="0"/>
              <a:t>04/03/2025</a:t>
            </a:fld>
            <a:endParaRPr lang="it-IT"/>
          </a:p>
        </p:txBody>
      </p:sp>
      <p:sp>
        <p:nvSpPr>
          <p:cNvPr id="5" name="Segnaposto piè di pagina 4">
            <a:extLst>
              <a:ext uri="{FF2B5EF4-FFF2-40B4-BE49-F238E27FC236}">
                <a16:creationId xmlns:a16="http://schemas.microsoft.com/office/drawing/2014/main" id="{C37B232F-ABFD-D432-CE4C-B080495D5632}"/>
              </a:ext>
            </a:extLst>
          </p:cNvPr>
          <p:cNvSpPr>
            <a:spLocks noGrp="1"/>
          </p:cNvSpPr>
          <p:nvPr>
            <p:ph type="ftr" sz="quarter" idx="11"/>
          </p:nvPr>
        </p:nvSpPr>
        <p:spPr/>
        <p:txBody>
          <a:bodyPr/>
          <a:lstStyle/>
          <a:p>
            <a:r>
              <a:rPr lang="it-IT"/>
              <a:t>Dott. Remo Christopher Borghese - Seminario nazionale UPI 4 marzo 2025</a:t>
            </a:r>
          </a:p>
        </p:txBody>
      </p:sp>
      <p:sp>
        <p:nvSpPr>
          <p:cNvPr id="6" name="Segnaposto numero diapositiva 5">
            <a:extLst>
              <a:ext uri="{FF2B5EF4-FFF2-40B4-BE49-F238E27FC236}">
                <a16:creationId xmlns:a16="http://schemas.microsoft.com/office/drawing/2014/main" id="{E0B04385-61A9-E8D2-8B91-AB95A94002FB}"/>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188203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52ABED-18E4-1AF1-111B-85AB2255AAB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F782B9-D285-B569-56F9-2772439FFEA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5E858BC-A223-C877-E04D-D7500BBA85F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731CB71-91CA-1A80-23FC-089D2CFDDFFE}"/>
              </a:ext>
            </a:extLst>
          </p:cNvPr>
          <p:cNvSpPr>
            <a:spLocks noGrp="1"/>
          </p:cNvSpPr>
          <p:nvPr>
            <p:ph type="dt" sz="half" idx="10"/>
          </p:nvPr>
        </p:nvSpPr>
        <p:spPr/>
        <p:txBody>
          <a:bodyPr/>
          <a:lstStyle/>
          <a:p>
            <a:fld id="{AA126AAE-4209-4FE7-AD95-51478043354D}" type="datetime1">
              <a:rPr lang="it-IT" smtClean="0"/>
              <a:t>04/03/2025</a:t>
            </a:fld>
            <a:endParaRPr lang="it-IT"/>
          </a:p>
        </p:txBody>
      </p:sp>
      <p:sp>
        <p:nvSpPr>
          <p:cNvPr id="6" name="Segnaposto piè di pagina 5">
            <a:extLst>
              <a:ext uri="{FF2B5EF4-FFF2-40B4-BE49-F238E27FC236}">
                <a16:creationId xmlns:a16="http://schemas.microsoft.com/office/drawing/2014/main" id="{B1A4AD39-0C49-1B5D-8857-596208DC1649}"/>
              </a:ext>
            </a:extLst>
          </p:cNvPr>
          <p:cNvSpPr>
            <a:spLocks noGrp="1"/>
          </p:cNvSpPr>
          <p:nvPr>
            <p:ph type="ftr" sz="quarter" idx="11"/>
          </p:nvPr>
        </p:nvSpPr>
        <p:spPr/>
        <p:txBody>
          <a:bodyPr/>
          <a:lstStyle/>
          <a:p>
            <a:r>
              <a:rPr lang="it-IT"/>
              <a:t>Dott. Remo Christopher Borghese - Seminario nazionale UPI 4 marzo 2025</a:t>
            </a:r>
          </a:p>
        </p:txBody>
      </p:sp>
      <p:sp>
        <p:nvSpPr>
          <p:cNvPr id="7" name="Segnaposto numero diapositiva 6">
            <a:extLst>
              <a:ext uri="{FF2B5EF4-FFF2-40B4-BE49-F238E27FC236}">
                <a16:creationId xmlns:a16="http://schemas.microsoft.com/office/drawing/2014/main" id="{097E331C-2E66-5AE0-FECF-2292741E90EC}"/>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401020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0B5E21-09E7-40D0-535A-421C142117B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DBFC2E4-ACA0-0C75-FA8D-97463CDDE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7FF0E33-D164-BDCA-2D03-8BD7A3FB558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CB43303-CD78-144F-FC73-818C4BA47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A42AC53-4253-4FA8-8733-11E3B729F2D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29D2B56-4F49-510F-0CFC-621C46FD3C5A}"/>
              </a:ext>
            </a:extLst>
          </p:cNvPr>
          <p:cNvSpPr>
            <a:spLocks noGrp="1"/>
          </p:cNvSpPr>
          <p:nvPr>
            <p:ph type="dt" sz="half" idx="10"/>
          </p:nvPr>
        </p:nvSpPr>
        <p:spPr/>
        <p:txBody>
          <a:bodyPr/>
          <a:lstStyle/>
          <a:p>
            <a:fld id="{046C25AB-CB29-49E9-A54C-BB2660745F4E}" type="datetime1">
              <a:rPr lang="it-IT" smtClean="0"/>
              <a:t>04/03/2025</a:t>
            </a:fld>
            <a:endParaRPr lang="it-IT"/>
          </a:p>
        </p:txBody>
      </p:sp>
      <p:sp>
        <p:nvSpPr>
          <p:cNvPr id="8" name="Segnaposto piè di pagina 7">
            <a:extLst>
              <a:ext uri="{FF2B5EF4-FFF2-40B4-BE49-F238E27FC236}">
                <a16:creationId xmlns:a16="http://schemas.microsoft.com/office/drawing/2014/main" id="{C1794DA7-5042-95B0-63B0-7A81FD1C14BC}"/>
              </a:ext>
            </a:extLst>
          </p:cNvPr>
          <p:cNvSpPr>
            <a:spLocks noGrp="1"/>
          </p:cNvSpPr>
          <p:nvPr>
            <p:ph type="ftr" sz="quarter" idx="11"/>
          </p:nvPr>
        </p:nvSpPr>
        <p:spPr/>
        <p:txBody>
          <a:bodyPr/>
          <a:lstStyle/>
          <a:p>
            <a:r>
              <a:rPr lang="it-IT"/>
              <a:t>Dott. Remo Christopher Borghese - Seminario nazionale UPI 4 marzo 2025</a:t>
            </a:r>
          </a:p>
        </p:txBody>
      </p:sp>
      <p:sp>
        <p:nvSpPr>
          <p:cNvPr id="9" name="Segnaposto numero diapositiva 8">
            <a:extLst>
              <a:ext uri="{FF2B5EF4-FFF2-40B4-BE49-F238E27FC236}">
                <a16:creationId xmlns:a16="http://schemas.microsoft.com/office/drawing/2014/main" id="{EF59405B-129A-D524-B333-B38B09142380}"/>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198148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D73D2D-59F6-EDC3-C067-F49E2C075B6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BFC9D1F-695B-B3B1-324C-09D74571F32B}"/>
              </a:ext>
            </a:extLst>
          </p:cNvPr>
          <p:cNvSpPr>
            <a:spLocks noGrp="1"/>
          </p:cNvSpPr>
          <p:nvPr>
            <p:ph type="dt" sz="half" idx="10"/>
          </p:nvPr>
        </p:nvSpPr>
        <p:spPr/>
        <p:txBody>
          <a:bodyPr/>
          <a:lstStyle/>
          <a:p>
            <a:fld id="{7C017EBC-9EB2-4EC0-BE27-8DE4F5A27981}" type="datetime1">
              <a:rPr lang="it-IT" smtClean="0"/>
              <a:t>04/03/2025</a:t>
            </a:fld>
            <a:endParaRPr lang="it-IT"/>
          </a:p>
        </p:txBody>
      </p:sp>
      <p:sp>
        <p:nvSpPr>
          <p:cNvPr id="4" name="Segnaposto piè di pagina 3">
            <a:extLst>
              <a:ext uri="{FF2B5EF4-FFF2-40B4-BE49-F238E27FC236}">
                <a16:creationId xmlns:a16="http://schemas.microsoft.com/office/drawing/2014/main" id="{002211FB-A9A2-A0EE-983C-A9F91E73A1B2}"/>
              </a:ext>
            </a:extLst>
          </p:cNvPr>
          <p:cNvSpPr>
            <a:spLocks noGrp="1"/>
          </p:cNvSpPr>
          <p:nvPr>
            <p:ph type="ftr" sz="quarter" idx="11"/>
          </p:nvPr>
        </p:nvSpPr>
        <p:spPr/>
        <p:txBody>
          <a:bodyPr/>
          <a:lstStyle/>
          <a:p>
            <a:r>
              <a:rPr lang="it-IT"/>
              <a:t>Dott. Remo Christopher Borghese - Seminario nazionale UPI 4 marzo 2025</a:t>
            </a:r>
          </a:p>
        </p:txBody>
      </p:sp>
      <p:sp>
        <p:nvSpPr>
          <p:cNvPr id="5" name="Segnaposto numero diapositiva 4">
            <a:extLst>
              <a:ext uri="{FF2B5EF4-FFF2-40B4-BE49-F238E27FC236}">
                <a16:creationId xmlns:a16="http://schemas.microsoft.com/office/drawing/2014/main" id="{1F709150-DFD5-30EB-D47A-D8AE2C0D4695}"/>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121323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4DA47FF-BA8B-7AEC-F0DC-7585131ADD1D}"/>
              </a:ext>
            </a:extLst>
          </p:cNvPr>
          <p:cNvSpPr>
            <a:spLocks noGrp="1"/>
          </p:cNvSpPr>
          <p:nvPr>
            <p:ph type="dt" sz="half" idx="10"/>
          </p:nvPr>
        </p:nvSpPr>
        <p:spPr/>
        <p:txBody>
          <a:bodyPr/>
          <a:lstStyle/>
          <a:p>
            <a:fld id="{F5096D39-F467-4414-96A8-094720AC2974}" type="datetime1">
              <a:rPr lang="it-IT" smtClean="0"/>
              <a:t>04/03/2025</a:t>
            </a:fld>
            <a:endParaRPr lang="it-IT"/>
          </a:p>
        </p:txBody>
      </p:sp>
      <p:sp>
        <p:nvSpPr>
          <p:cNvPr id="3" name="Segnaposto piè di pagina 2">
            <a:extLst>
              <a:ext uri="{FF2B5EF4-FFF2-40B4-BE49-F238E27FC236}">
                <a16:creationId xmlns:a16="http://schemas.microsoft.com/office/drawing/2014/main" id="{DD9F8BA8-780F-D7EB-670D-EBBA034D1DF0}"/>
              </a:ext>
            </a:extLst>
          </p:cNvPr>
          <p:cNvSpPr>
            <a:spLocks noGrp="1"/>
          </p:cNvSpPr>
          <p:nvPr>
            <p:ph type="ftr" sz="quarter" idx="11"/>
          </p:nvPr>
        </p:nvSpPr>
        <p:spPr/>
        <p:txBody>
          <a:bodyPr/>
          <a:lstStyle/>
          <a:p>
            <a:r>
              <a:rPr lang="it-IT"/>
              <a:t>Dott. Remo Christopher Borghese - Seminario nazionale UPI 4 marzo 2025</a:t>
            </a:r>
          </a:p>
        </p:txBody>
      </p:sp>
      <p:sp>
        <p:nvSpPr>
          <p:cNvPr id="4" name="Segnaposto numero diapositiva 3">
            <a:extLst>
              <a:ext uri="{FF2B5EF4-FFF2-40B4-BE49-F238E27FC236}">
                <a16:creationId xmlns:a16="http://schemas.microsoft.com/office/drawing/2014/main" id="{4DFB8858-B77F-638C-BB91-F630C8A4DA50}"/>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425428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F78D21-D8B5-F808-E4A9-E7FB49165F3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A06ABB-BFEF-F7A7-A3B3-EA9123637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6C4B292-7DA6-A0A2-7159-6B88404C2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50B3365-2511-765F-EF53-F4EA3222F4AA}"/>
              </a:ext>
            </a:extLst>
          </p:cNvPr>
          <p:cNvSpPr>
            <a:spLocks noGrp="1"/>
          </p:cNvSpPr>
          <p:nvPr>
            <p:ph type="dt" sz="half" idx="10"/>
          </p:nvPr>
        </p:nvSpPr>
        <p:spPr/>
        <p:txBody>
          <a:bodyPr/>
          <a:lstStyle/>
          <a:p>
            <a:fld id="{73E293AF-2633-4D66-B2F4-45A86F206622}" type="datetime1">
              <a:rPr lang="it-IT" smtClean="0"/>
              <a:t>04/03/2025</a:t>
            </a:fld>
            <a:endParaRPr lang="it-IT"/>
          </a:p>
        </p:txBody>
      </p:sp>
      <p:sp>
        <p:nvSpPr>
          <p:cNvPr id="6" name="Segnaposto piè di pagina 5">
            <a:extLst>
              <a:ext uri="{FF2B5EF4-FFF2-40B4-BE49-F238E27FC236}">
                <a16:creationId xmlns:a16="http://schemas.microsoft.com/office/drawing/2014/main" id="{BABF2923-D6BF-881A-647A-318A04AE893B}"/>
              </a:ext>
            </a:extLst>
          </p:cNvPr>
          <p:cNvSpPr>
            <a:spLocks noGrp="1"/>
          </p:cNvSpPr>
          <p:nvPr>
            <p:ph type="ftr" sz="quarter" idx="11"/>
          </p:nvPr>
        </p:nvSpPr>
        <p:spPr/>
        <p:txBody>
          <a:bodyPr/>
          <a:lstStyle/>
          <a:p>
            <a:r>
              <a:rPr lang="it-IT"/>
              <a:t>Dott. Remo Christopher Borghese - Seminario nazionale UPI 4 marzo 2025</a:t>
            </a:r>
          </a:p>
        </p:txBody>
      </p:sp>
      <p:sp>
        <p:nvSpPr>
          <p:cNvPr id="7" name="Segnaposto numero diapositiva 6">
            <a:extLst>
              <a:ext uri="{FF2B5EF4-FFF2-40B4-BE49-F238E27FC236}">
                <a16:creationId xmlns:a16="http://schemas.microsoft.com/office/drawing/2014/main" id="{E0023E53-D00B-1796-FAF8-1A0A8E0CDC8C}"/>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159988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A046EE-4810-5EDF-CD77-A57292A8743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A65164E-A458-4BC2-6E97-E5AAFB969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E0538CB-91D2-3126-5C52-D72104078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6761D6-93D6-4006-9ECB-FE4C529ED4E2}"/>
              </a:ext>
            </a:extLst>
          </p:cNvPr>
          <p:cNvSpPr>
            <a:spLocks noGrp="1"/>
          </p:cNvSpPr>
          <p:nvPr>
            <p:ph type="dt" sz="half" idx="10"/>
          </p:nvPr>
        </p:nvSpPr>
        <p:spPr/>
        <p:txBody>
          <a:bodyPr/>
          <a:lstStyle/>
          <a:p>
            <a:fld id="{B8569C98-F57E-469C-B35F-2B2DAB8AB1B6}" type="datetime1">
              <a:rPr lang="it-IT" smtClean="0"/>
              <a:t>04/03/2025</a:t>
            </a:fld>
            <a:endParaRPr lang="it-IT"/>
          </a:p>
        </p:txBody>
      </p:sp>
      <p:sp>
        <p:nvSpPr>
          <p:cNvPr id="6" name="Segnaposto piè di pagina 5">
            <a:extLst>
              <a:ext uri="{FF2B5EF4-FFF2-40B4-BE49-F238E27FC236}">
                <a16:creationId xmlns:a16="http://schemas.microsoft.com/office/drawing/2014/main" id="{C4FFB5ED-96D6-2133-BEE6-B2240733D76B}"/>
              </a:ext>
            </a:extLst>
          </p:cNvPr>
          <p:cNvSpPr>
            <a:spLocks noGrp="1"/>
          </p:cNvSpPr>
          <p:nvPr>
            <p:ph type="ftr" sz="quarter" idx="11"/>
          </p:nvPr>
        </p:nvSpPr>
        <p:spPr/>
        <p:txBody>
          <a:bodyPr/>
          <a:lstStyle/>
          <a:p>
            <a:r>
              <a:rPr lang="it-IT"/>
              <a:t>Dott. Remo Christopher Borghese - Seminario nazionale UPI 4 marzo 2025</a:t>
            </a:r>
          </a:p>
        </p:txBody>
      </p:sp>
      <p:sp>
        <p:nvSpPr>
          <p:cNvPr id="7" name="Segnaposto numero diapositiva 6">
            <a:extLst>
              <a:ext uri="{FF2B5EF4-FFF2-40B4-BE49-F238E27FC236}">
                <a16:creationId xmlns:a16="http://schemas.microsoft.com/office/drawing/2014/main" id="{600B214E-F0BE-E0C6-1015-BE8B631C42D8}"/>
              </a:ext>
            </a:extLst>
          </p:cNvPr>
          <p:cNvSpPr>
            <a:spLocks noGrp="1"/>
          </p:cNvSpPr>
          <p:nvPr>
            <p:ph type="sldNum" sz="quarter" idx="12"/>
          </p:nvPr>
        </p:nvSpPr>
        <p:spPr/>
        <p:txBody>
          <a:bodyPr/>
          <a:lstStyle/>
          <a:p>
            <a:fld id="{CE233671-EF93-48DA-A274-4ECA5A5EC6D7}" type="slidenum">
              <a:rPr lang="it-IT" smtClean="0"/>
              <a:t>‹N›</a:t>
            </a:fld>
            <a:endParaRPr lang="it-IT"/>
          </a:p>
        </p:txBody>
      </p:sp>
    </p:spTree>
    <p:extLst>
      <p:ext uri="{BB962C8B-B14F-4D97-AF65-F5344CB8AC3E}">
        <p14:creationId xmlns:p14="http://schemas.microsoft.com/office/powerpoint/2010/main" val="41180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0286826-1129-61FD-7C60-205D9961E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DA2069D-03D2-7519-7A7B-3E2792ACBD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0A515A-6E1A-FF0A-0CFB-9341ACCB9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585E98-B8E9-40F8-8062-B3D8ECBD6ACA}" type="datetime1">
              <a:rPr lang="it-IT" smtClean="0"/>
              <a:t>04/03/2025</a:t>
            </a:fld>
            <a:endParaRPr lang="it-IT"/>
          </a:p>
        </p:txBody>
      </p:sp>
      <p:sp>
        <p:nvSpPr>
          <p:cNvPr id="5" name="Segnaposto piè di pagina 4">
            <a:extLst>
              <a:ext uri="{FF2B5EF4-FFF2-40B4-BE49-F238E27FC236}">
                <a16:creationId xmlns:a16="http://schemas.microsoft.com/office/drawing/2014/main" id="{08167D50-4D64-21D1-1BC9-0AB6A19612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Dott. Remo Christopher Borghese - Seminario nazionale UPI 4 marzo 2025</a:t>
            </a:r>
          </a:p>
        </p:txBody>
      </p:sp>
      <p:sp>
        <p:nvSpPr>
          <p:cNvPr id="6" name="Segnaposto numero diapositiva 5">
            <a:extLst>
              <a:ext uri="{FF2B5EF4-FFF2-40B4-BE49-F238E27FC236}">
                <a16:creationId xmlns:a16="http://schemas.microsoft.com/office/drawing/2014/main" id="{590C5E08-564C-1B75-DAF5-9843501832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233671-EF93-48DA-A274-4ECA5A5EC6D7}" type="slidenum">
              <a:rPr lang="it-IT" smtClean="0"/>
              <a:t>‹N›</a:t>
            </a:fld>
            <a:endParaRPr lang="it-IT"/>
          </a:p>
        </p:txBody>
      </p:sp>
    </p:spTree>
    <p:extLst>
      <p:ext uri="{BB962C8B-B14F-4D97-AF65-F5344CB8AC3E}">
        <p14:creationId xmlns:p14="http://schemas.microsoft.com/office/powerpoint/2010/main" val="353616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6.png"/><Relationship Id="rId7" Type="http://schemas.openxmlformats.org/officeDocument/2006/relationships/image" Target="../media/image3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35.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6.png"/><Relationship Id="rId7" Type="http://schemas.openxmlformats.org/officeDocument/2006/relationships/image" Target="../media/image3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36.png"/><Relationship Id="rId4" Type="http://schemas.openxmlformats.org/officeDocument/2006/relationships/image" Target="../media/image27.png"/><Relationship Id="rId9" Type="http://schemas.openxmlformats.org/officeDocument/2006/relationships/image" Target="../media/image360.png"/></Relationships>
</file>

<file path=ppt/slides/_rels/slide1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6.png"/><Relationship Id="rId7" Type="http://schemas.openxmlformats.org/officeDocument/2006/relationships/image" Target="../media/image3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37.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sv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sv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23.png"/><Relationship Id="rId4" Type="http://schemas.openxmlformats.org/officeDocument/2006/relationships/image" Target="../media/image21.svg"/><Relationship Id="rId9"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1.svg"/><Relationship Id="rId4" Type="http://schemas.openxmlformats.org/officeDocument/2006/relationships/image" Target="../media/image2.sv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4" name="Rectangle 543">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6" name="Group 54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547" name="Straight Connector 54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8" name="Rectangle 54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0" name="Rectangle 54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447F29A-BDD7-27E6-008C-E5A7B3C8950F}"/>
              </a:ext>
            </a:extLst>
          </p:cNvPr>
          <p:cNvSpPr>
            <a:spLocks noGrp="1"/>
          </p:cNvSpPr>
          <p:nvPr>
            <p:ph type="ctrTitle"/>
          </p:nvPr>
        </p:nvSpPr>
        <p:spPr>
          <a:xfrm>
            <a:off x="1060232" y="3941205"/>
            <a:ext cx="10071536" cy="929750"/>
          </a:xfrm>
        </p:spPr>
        <p:txBody>
          <a:bodyPr anchor="b">
            <a:normAutofit fontScale="90000"/>
          </a:bodyPr>
          <a:lstStyle/>
          <a:p>
            <a:r>
              <a:rPr lang="it-IT" sz="5300" dirty="0">
                <a:solidFill>
                  <a:schemeClr val="accent1"/>
                </a:solidFill>
              </a:rPr>
              <a:t>Ente sperimentatore linea progettuale B</a:t>
            </a:r>
            <a:br>
              <a:rPr lang="it-IT" sz="5300" dirty="0">
                <a:solidFill>
                  <a:schemeClr val="accent1"/>
                </a:solidFill>
              </a:rPr>
            </a:br>
            <a:r>
              <a:rPr lang="it-IT" sz="3600" dirty="0">
                <a:solidFill>
                  <a:schemeClr val="accent1"/>
                </a:solidFill>
              </a:rPr>
              <a:t>(Corretta alimentazione e allineamento della PCC)</a:t>
            </a:r>
          </a:p>
        </p:txBody>
      </p:sp>
      <p:pic>
        <p:nvPicPr>
          <p:cNvPr id="520" name="Elemento grafico 519">
            <a:extLst>
              <a:ext uri="{FF2B5EF4-FFF2-40B4-BE49-F238E27FC236}">
                <a16:creationId xmlns:a16="http://schemas.microsoft.com/office/drawing/2014/main" id="{B065385A-A777-8334-E87B-4F8DEF5DF8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2707" y="856470"/>
            <a:ext cx="5900400" cy="2124144"/>
          </a:xfrm>
          <a:prstGeom prst="rect">
            <a:avLst/>
          </a:prstGeom>
        </p:spPr>
      </p:pic>
      <p:pic>
        <p:nvPicPr>
          <p:cNvPr id="5" name="Elemento grafico 4">
            <a:extLst>
              <a:ext uri="{FF2B5EF4-FFF2-40B4-BE49-F238E27FC236}">
                <a16:creationId xmlns:a16="http://schemas.microsoft.com/office/drawing/2014/main" id="{F430ED4D-6BB7-F770-87A8-927E49A49E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07768" y="856470"/>
            <a:ext cx="2124000" cy="2124000"/>
          </a:xfrm>
          <a:prstGeom prst="rect">
            <a:avLst/>
          </a:prstGeom>
        </p:spPr>
      </p:pic>
      <p:sp>
        <p:nvSpPr>
          <p:cNvPr id="521" name="Segnaposto piè di pagina 520">
            <a:extLst>
              <a:ext uri="{FF2B5EF4-FFF2-40B4-BE49-F238E27FC236}">
                <a16:creationId xmlns:a16="http://schemas.microsoft.com/office/drawing/2014/main" id="{8B04A318-C087-909F-3DB7-A8520D1CC049}"/>
              </a:ext>
            </a:extLst>
          </p:cNvPr>
          <p:cNvSpPr>
            <a:spLocks noGrp="1"/>
          </p:cNvSpPr>
          <p:nvPr>
            <p:ph type="ftr" sz="quarter" idx="11"/>
          </p:nvPr>
        </p:nvSpPr>
        <p:spPr>
          <a:xfrm>
            <a:off x="3128422" y="6173964"/>
            <a:ext cx="5928852" cy="365125"/>
          </a:xfrm>
        </p:spPr>
        <p:txBody>
          <a:bodyPr/>
          <a:lstStyle/>
          <a:p>
            <a:r>
              <a:rPr lang="it-IT" sz="1400" dirty="0"/>
              <a:t>Dott. Remo Christopher Borghese - Seminario nazionale UPI 4 marzo 2025</a:t>
            </a:r>
          </a:p>
        </p:txBody>
      </p:sp>
    </p:spTree>
    <p:extLst>
      <p:ext uri="{BB962C8B-B14F-4D97-AF65-F5344CB8AC3E}">
        <p14:creationId xmlns:p14="http://schemas.microsoft.com/office/powerpoint/2010/main" val="3885651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94D5DB-D902-ED07-D334-7EB20183F5E1}"/>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91E2D1D-DEA8-D473-0F60-998737BBC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6947C6F-87E2-811F-F3AF-7D9B6A089A66}"/>
              </a:ext>
            </a:extLst>
          </p:cNvPr>
          <p:cNvSpPr>
            <a:spLocks noGrp="1"/>
          </p:cNvSpPr>
          <p:nvPr>
            <p:ph type="title"/>
          </p:nvPr>
        </p:nvSpPr>
        <p:spPr>
          <a:xfrm>
            <a:off x="649028" y="1473677"/>
            <a:ext cx="4282983" cy="490777"/>
          </a:xfrm>
        </p:spPr>
        <p:txBody>
          <a:bodyPr vert="horz" lIns="91440" tIns="45720" rIns="91440" bIns="45720" rtlCol="0" anchor="b">
            <a:normAutofit/>
          </a:bodyPr>
          <a:lstStyle/>
          <a:p>
            <a:pPr algn="ctr"/>
            <a:r>
              <a:rPr lang="en-US" sz="2500" dirty="0">
                <a:solidFill>
                  <a:schemeClr val="accent1"/>
                </a:solidFill>
              </a:rPr>
              <a:t>Situazione di partenza</a:t>
            </a:r>
            <a:endParaRPr lang="en-US" sz="2500" kern="1200" dirty="0">
              <a:solidFill>
                <a:schemeClr val="accent1"/>
              </a:solidFill>
              <a:latin typeface="+mj-lt"/>
              <a:ea typeface="+mj-ea"/>
              <a:cs typeface="+mj-cs"/>
            </a:endParaRPr>
          </a:p>
        </p:txBody>
      </p:sp>
      <p:sp>
        <p:nvSpPr>
          <p:cNvPr id="45" name="Rectangle 44">
            <a:extLst>
              <a:ext uri="{FF2B5EF4-FFF2-40B4-BE49-F238E27FC236}">
                <a16:creationId xmlns:a16="http://schemas.microsoft.com/office/drawing/2014/main" id="{3C708214-0035-167C-CB62-798E4C741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3079043-C060-93A6-52A1-BB6D647F8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D12A8AD-756A-2A0E-9D00-433458378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E7CDD70-526B-5A32-226E-7F4934003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D6FAB249-8ADD-C430-F01B-689A4AFA3359}"/>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Dott. Remo Christopher Borghese - Seminario nazionale UPI 4 marzo 2025</a:t>
            </a:r>
          </a:p>
        </p:txBody>
      </p:sp>
      <p:pic>
        <p:nvPicPr>
          <p:cNvPr id="5" name="Immagine 4" descr="Immagine che contiene Carattere, Elementi grafici, grafica, schermata&#10;&#10;Il contenuto generato dall'IA potrebbe non essere corretto.">
            <a:extLst>
              <a:ext uri="{FF2B5EF4-FFF2-40B4-BE49-F238E27FC236}">
                <a16:creationId xmlns:a16="http://schemas.microsoft.com/office/drawing/2014/main" id="{D13A806B-6F6C-E610-B255-CD0DE30D0B41}"/>
              </a:ext>
            </a:extLst>
          </p:cNvPr>
          <p:cNvPicPr>
            <a:picLocks noChangeAspect="1"/>
          </p:cNvPicPr>
          <p:nvPr/>
        </p:nvPicPr>
        <p:blipFill>
          <a:blip r:embed="rId3"/>
          <a:stretch>
            <a:fillRect/>
          </a:stretch>
        </p:blipFill>
        <p:spPr>
          <a:xfrm>
            <a:off x="367934" y="435196"/>
            <a:ext cx="1670449" cy="597460"/>
          </a:xfrm>
          <a:prstGeom prst="rect">
            <a:avLst/>
          </a:prstGeom>
        </p:spPr>
      </p:pic>
      <p:pic>
        <p:nvPicPr>
          <p:cNvPr id="6" name="Immagine 5" descr="Immagine che contiene simbolo, emblema, cresta, badge&#10;&#10;Il contenuto generato dall'IA potrebbe non essere corretto.">
            <a:extLst>
              <a:ext uri="{FF2B5EF4-FFF2-40B4-BE49-F238E27FC236}">
                <a16:creationId xmlns:a16="http://schemas.microsoft.com/office/drawing/2014/main" id="{CF6012D5-6533-6950-374C-77250F331FFD}"/>
              </a:ext>
            </a:extLst>
          </p:cNvPr>
          <p:cNvPicPr>
            <a:picLocks noChangeAspect="1"/>
          </p:cNvPicPr>
          <p:nvPr/>
        </p:nvPicPr>
        <p:blipFill>
          <a:blip r:embed="rId4"/>
          <a:stretch>
            <a:fillRect/>
          </a:stretch>
        </p:blipFill>
        <p:spPr>
          <a:xfrm>
            <a:off x="10866911" y="258397"/>
            <a:ext cx="957155" cy="951058"/>
          </a:xfrm>
          <a:prstGeom prst="rect">
            <a:avLst/>
          </a:prstGeom>
        </p:spPr>
      </p:pic>
      <p:sp>
        <p:nvSpPr>
          <p:cNvPr id="3" name="CasellaDiTesto 2">
            <a:extLst>
              <a:ext uri="{FF2B5EF4-FFF2-40B4-BE49-F238E27FC236}">
                <a16:creationId xmlns:a16="http://schemas.microsoft.com/office/drawing/2014/main" id="{B6995D40-A461-24A7-0263-91FE9726F5B9}"/>
              </a:ext>
            </a:extLst>
          </p:cNvPr>
          <p:cNvSpPr txBox="1"/>
          <p:nvPr/>
        </p:nvSpPr>
        <p:spPr>
          <a:xfrm>
            <a:off x="443258" y="5913143"/>
            <a:ext cx="4943302" cy="400110"/>
          </a:xfrm>
          <a:prstGeom prst="rect">
            <a:avLst/>
          </a:prstGeom>
          <a:noFill/>
        </p:spPr>
        <p:txBody>
          <a:bodyPr wrap="square" rtlCol="0">
            <a:spAutoFit/>
          </a:bodyPr>
          <a:lstStyle/>
          <a:p>
            <a:pPr algn="ctr"/>
            <a:r>
              <a:rPr lang="it-IT" sz="2000" dirty="0">
                <a:solidFill>
                  <a:schemeClr val="bg1"/>
                </a:solidFill>
              </a:rPr>
              <a:t>Performance ottenute</a:t>
            </a:r>
          </a:p>
        </p:txBody>
      </p:sp>
      <p:pic>
        <p:nvPicPr>
          <p:cNvPr id="10" name="Immagine 9">
            <a:extLst>
              <a:ext uri="{FF2B5EF4-FFF2-40B4-BE49-F238E27FC236}">
                <a16:creationId xmlns:a16="http://schemas.microsoft.com/office/drawing/2014/main" id="{1179C5F8-9C24-42DC-E97A-7F78DB8B7DCF}"/>
              </a:ext>
            </a:extLst>
          </p:cNvPr>
          <p:cNvPicPr>
            <a:picLocks noChangeAspect="1"/>
          </p:cNvPicPr>
          <p:nvPr/>
        </p:nvPicPr>
        <p:blipFill>
          <a:blip r:embed="rId5"/>
          <a:stretch>
            <a:fillRect/>
          </a:stretch>
        </p:blipFill>
        <p:spPr>
          <a:xfrm>
            <a:off x="5696792" y="1695795"/>
            <a:ext cx="6184974" cy="3627607"/>
          </a:xfrm>
          <a:prstGeom prst="rect">
            <a:avLst/>
          </a:prstGeom>
        </p:spPr>
      </p:pic>
      <p:sp>
        <p:nvSpPr>
          <p:cNvPr id="11" name="CasellaDiTesto 10">
            <a:extLst>
              <a:ext uri="{FF2B5EF4-FFF2-40B4-BE49-F238E27FC236}">
                <a16:creationId xmlns:a16="http://schemas.microsoft.com/office/drawing/2014/main" id="{8D9D6DAF-F23C-48F7-4770-96D65C1B8028}"/>
              </a:ext>
            </a:extLst>
          </p:cNvPr>
          <p:cNvSpPr txBox="1"/>
          <p:nvPr/>
        </p:nvSpPr>
        <p:spPr>
          <a:xfrm>
            <a:off x="443256" y="2029404"/>
            <a:ext cx="4322173" cy="3693319"/>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chemeClr val="tx2"/>
                </a:solidFill>
              </a:rPr>
              <a:t>Indicatore tempo medio ponderato di pagamento: &gt; 30 ma &lt; 60 gg, situazione attenzionata (quasi al limite dei 60gg).</a:t>
            </a:r>
          </a:p>
          <a:p>
            <a:pPr marL="285750" indent="-285750" algn="just">
              <a:buFont typeface="Arial" panose="020B0604020202020204" pitchFamily="34" charset="0"/>
              <a:buChar char="•"/>
            </a:pPr>
            <a:endParaRPr lang="it-IT" dirty="0">
              <a:solidFill>
                <a:schemeClr val="tx2"/>
              </a:solidFill>
            </a:endParaRPr>
          </a:p>
          <a:p>
            <a:pPr marL="285750" indent="-285750" algn="just">
              <a:buFont typeface="Arial" panose="020B0604020202020204" pitchFamily="34" charset="0"/>
              <a:buChar char="•"/>
            </a:pPr>
            <a:r>
              <a:rPr lang="it-IT" dirty="0">
                <a:solidFill>
                  <a:schemeClr val="tx2"/>
                </a:solidFill>
              </a:rPr>
              <a:t>Indicatore tempo medio ponderato di ritardo: Estremamente positivo, la Provincia paga in anticipo (anomalia rispetto all’ordinario).</a:t>
            </a:r>
          </a:p>
          <a:p>
            <a:pPr algn="just"/>
            <a:endParaRPr lang="it-IT" dirty="0">
              <a:solidFill>
                <a:schemeClr val="tx2"/>
              </a:solidFill>
            </a:endParaRPr>
          </a:p>
          <a:p>
            <a:pPr marL="285750" indent="-285750" algn="just">
              <a:buFont typeface="Arial" panose="020B0604020202020204" pitchFamily="34" charset="0"/>
              <a:buChar char="•"/>
            </a:pPr>
            <a:r>
              <a:rPr lang="it-IT" dirty="0">
                <a:solidFill>
                  <a:schemeClr val="tx2"/>
                </a:solidFill>
              </a:rPr>
              <a:t>Scadenza media: tempo medio di pagamento – tempo medio di ritardo = 110 gg.</a:t>
            </a:r>
          </a:p>
        </p:txBody>
      </p:sp>
      <mc:AlternateContent xmlns:mc="http://schemas.openxmlformats.org/markup-compatibility/2006" xmlns:p14="http://schemas.microsoft.com/office/powerpoint/2010/main">
        <mc:Choice Requires="p14">
          <p:contentPart p14:bwMode="auto" r:id="rId6">
            <p14:nvContentPartPr>
              <p14:cNvPr id="7" name="Input penna 6">
                <a:extLst>
                  <a:ext uri="{FF2B5EF4-FFF2-40B4-BE49-F238E27FC236}">
                    <a16:creationId xmlns:a16="http://schemas.microsoft.com/office/drawing/2014/main" id="{954473D6-6E3C-AFBE-BEA0-98A6A92359FA}"/>
                  </a:ext>
                </a:extLst>
              </p14:cNvPr>
              <p14:cNvContentPartPr/>
              <p14:nvPr/>
            </p14:nvContentPartPr>
            <p14:xfrm>
              <a:off x="5875704" y="4014563"/>
              <a:ext cx="1458913" cy="668337"/>
            </p14:xfrm>
          </p:contentPart>
        </mc:Choice>
        <mc:Fallback xmlns="">
          <p:pic>
            <p:nvPicPr>
              <p:cNvPr id="7" name="Input penna 6">
                <a:extLst>
                  <a:ext uri="{FF2B5EF4-FFF2-40B4-BE49-F238E27FC236}">
                    <a16:creationId xmlns:a16="http://schemas.microsoft.com/office/drawing/2014/main" id="{954473D6-6E3C-AFBE-BEA0-98A6A92359FA}"/>
                  </a:ext>
                </a:extLst>
              </p:cNvPr>
              <p:cNvPicPr/>
              <p:nvPr/>
            </p:nvPicPr>
            <p:blipFill>
              <a:blip r:embed="rId7"/>
              <a:stretch>
                <a:fillRect/>
              </a:stretch>
            </p:blipFill>
            <p:spPr>
              <a:xfrm>
                <a:off x="5866712" y="4005561"/>
                <a:ext cx="1476538" cy="68598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put penna 7">
                <a:extLst>
                  <a:ext uri="{FF2B5EF4-FFF2-40B4-BE49-F238E27FC236}">
                    <a16:creationId xmlns:a16="http://schemas.microsoft.com/office/drawing/2014/main" id="{770450E4-3422-773F-EF6B-47A48EAD8B9C}"/>
                  </a:ext>
                </a:extLst>
              </p14:cNvPr>
              <p14:cNvContentPartPr/>
              <p14:nvPr/>
            </p14:nvContentPartPr>
            <p14:xfrm>
              <a:off x="7880350" y="4014562"/>
              <a:ext cx="1458913" cy="668337"/>
            </p14:xfrm>
          </p:contentPart>
        </mc:Choice>
        <mc:Fallback xmlns="">
          <p:pic>
            <p:nvPicPr>
              <p:cNvPr id="8" name="Input penna 7">
                <a:extLst>
                  <a:ext uri="{FF2B5EF4-FFF2-40B4-BE49-F238E27FC236}">
                    <a16:creationId xmlns:a16="http://schemas.microsoft.com/office/drawing/2014/main" id="{770450E4-3422-773F-EF6B-47A48EAD8B9C}"/>
                  </a:ext>
                </a:extLst>
              </p:cNvPr>
              <p:cNvPicPr/>
              <p:nvPr/>
            </p:nvPicPr>
            <p:blipFill>
              <a:blip r:embed="rId7"/>
              <a:stretch>
                <a:fillRect/>
              </a:stretch>
            </p:blipFill>
            <p:spPr>
              <a:xfrm>
                <a:off x="7871358" y="4005560"/>
                <a:ext cx="1476538" cy="685982"/>
              </a:xfrm>
              <a:prstGeom prst="rect">
                <a:avLst/>
              </a:prstGeom>
            </p:spPr>
          </p:pic>
        </mc:Fallback>
      </mc:AlternateContent>
    </p:spTree>
    <p:extLst>
      <p:ext uri="{BB962C8B-B14F-4D97-AF65-F5344CB8AC3E}">
        <p14:creationId xmlns:p14="http://schemas.microsoft.com/office/powerpoint/2010/main" val="268576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C1F7D0-0A47-6DF7-A4F9-DCF2F2EE6BD7}"/>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D17E8F1-9E5A-8A62-C8FC-804FE3D47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71A24FA-6639-7FAA-9E7E-E8DA64DABFFB}"/>
              </a:ext>
            </a:extLst>
          </p:cNvPr>
          <p:cNvSpPr>
            <a:spLocks noGrp="1"/>
          </p:cNvSpPr>
          <p:nvPr>
            <p:ph type="title"/>
          </p:nvPr>
        </p:nvSpPr>
        <p:spPr>
          <a:xfrm>
            <a:off x="649028" y="1473677"/>
            <a:ext cx="4282983" cy="490777"/>
          </a:xfrm>
        </p:spPr>
        <p:txBody>
          <a:bodyPr vert="horz" lIns="91440" tIns="45720" rIns="91440" bIns="45720" rtlCol="0" anchor="b">
            <a:normAutofit/>
          </a:bodyPr>
          <a:lstStyle/>
          <a:p>
            <a:pPr algn="ctr"/>
            <a:r>
              <a:rPr lang="en-US" sz="2500" dirty="0">
                <a:solidFill>
                  <a:schemeClr val="accent1"/>
                </a:solidFill>
              </a:rPr>
              <a:t>2024</a:t>
            </a:r>
            <a:endParaRPr lang="en-US" sz="2500" kern="1200" dirty="0">
              <a:solidFill>
                <a:schemeClr val="accent1"/>
              </a:solidFill>
              <a:latin typeface="+mj-lt"/>
              <a:ea typeface="+mj-ea"/>
              <a:cs typeface="+mj-cs"/>
            </a:endParaRPr>
          </a:p>
        </p:txBody>
      </p:sp>
      <p:sp>
        <p:nvSpPr>
          <p:cNvPr id="45" name="Rectangle 44">
            <a:extLst>
              <a:ext uri="{FF2B5EF4-FFF2-40B4-BE49-F238E27FC236}">
                <a16:creationId xmlns:a16="http://schemas.microsoft.com/office/drawing/2014/main" id="{CCEAC52C-2C76-D4AD-F7C0-462BEAD5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882BD48-E94B-C20B-3432-8D830B78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E302D26-972C-FD0D-BCBC-E6656803E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D626FC8-A4DD-E888-DBA3-946453C72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16BFC886-12F1-C028-FF13-3530693749FB}"/>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Dott. Remo Christopher Borghese - Seminario nazionale UPI 4 marzo 2025</a:t>
            </a:r>
          </a:p>
        </p:txBody>
      </p:sp>
      <p:pic>
        <p:nvPicPr>
          <p:cNvPr id="5" name="Immagine 4" descr="Immagine che contiene Carattere, Elementi grafici, grafica, schermata&#10;&#10;Il contenuto generato dall'IA potrebbe non essere corretto.">
            <a:extLst>
              <a:ext uri="{FF2B5EF4-FFF2-40B4-BE49-F238E27FC236}">
                <a16:creationId xmlns:a16="http://schemas.microsoft.com/office/drawing/2014/main" id="{536436E8-9725-7BA4-9FC6-D8F8B0C1044E}"/>
              </a:ext>
            </a:extLst>
          </p:cNvPr>
          <p:cNvPicPr>
            <a:picLocks noChangeAspect="1"/>
          </p:cNvPicPr>
          <p:nvPr/>
        </p:nvPicPr>
        <p:blipFill>
          <a:blip r:embed="rId3"/>
          <a:stretch>
            <a:fillRect/>
          </a:stretch>
        </p:blipFill>
        <p:spPr>
          <a:xfrm>
            <a:off x="367934" y="435196"/>
            <a:ext cx="1670449" cy="597460"/>
          </a:xfrm>
          <a:prstGeom prst="rect">
            <a:avLst/>
          </a:prstGeom>
        </p:spPr>
      </p:pic>
      <p:pic>
        <p:nvPicPr>
          <p:cNvPr id="6" name="Immagine 5" descr="Immagine che contiene simbolo, emblema, cresta, badge&#10;&#10;Il contenuto generato dall'IA potrebbe non essere corretto.">
            <a:extLst>
              <a:ext uri="{FF2B5EF4-FFF2-40B4-BE49-F238E27FC236}">
                <a16:creationId xmlns:a16="http://schemas.microsoft.com/office/drawing/2014/main" id="{3E38884B-003F-EBB9-110F-38784EB266EB}"/>
              </a:ext>
            </a:extLst>
          </p:cNvPr>
          <p:cNvPicPr>
            <a:picLocks noChangeAspect="1"/>
          </p:cNvPicPr>
          <p:nvPr/>
        </p:nvPicPr>
        <p:blipFill>
          <a:blip r:embed="rId4"/>
          <a:stretch>
            <a:fillRect/>
          </a:stretch>
        </p:blipFill>
        <p:spPr>
          <a:xfrm>
            <a:off x="10866911" y="258397"/>
            <a:ext cx="957155" cy="951058"/>
          </a:xfrm>
          <a:prstGeom prst="rect">
            <a:avLst/>
          </a:prstGeom>
        </p:spPr>
      </p:pic>
      <p:sp>
        <p:nvSpPr>
          <p:cNvPr id="3" name="CasellaDiTesto 2">
            <a:extLst>
              <a:ext uri="{FF2B5EF4-FFF2-40B4-BE49-F238E27FC236}">
                <a16:creationId xmlns:a16="http://schemas.microsoft.com/office/drawing/2014/main" id="{E0FFCA7F-68A4-8E3E-2259-AFD8DBCADDDD}"/>
              </a:ext>
            </a:extLst>
          </p:cNvPr>
          <p:cNvSpPr txBox="1"/>
          <p:nvPr/>
        </p:nvSpPr>
        <p:spPr>
          <a:xfrm>
            <a:off x="443258" y="5913143"/>
            <a:ext cx="4943302" cy="400110"/>
          </a:xfrm>
          <a:prstGeom prst="rect">
            <a:avLst/>
          </a:prstGeom>
          <a:noFill/>
        </p:spPr>
        <p:txBody>
          <a:bodyPr wrap="square" rtlCol="0">
            <a:spAutoFit/>
          </a:bodyPr>
          <a:lstStyle/>
          <a:p>
            <a:pPr algn="ctr"/>
            <a:r>
              <a:rPr lang="it-IT" sz="2000" dirty="0">
                <a:solidFill>
                  <a:schemeClr val="bg1"/>
                </a:solidFill>
              </a:rPr>
              <a:t>Performance ottenute</a:t>
            </a:r>
          </a:p>
        </p:txBody>
      </p:sp>
      <p:sp>
        <p:nvSpPr>
          <p:cNvPr id="8" name="CasellaDiTesto 7">
            <a:extLst>
              <a:ext uri="{FF2B5EF4-FFF2-40B4-BE49-F238E27FC236}">
                <a16:creationId xmlns:a16="http://schemas.microsoft.com/office/drawing/2014/main" id="{B5B10DDF-953E-1D86-3E92-DAEA6337FB3C}"/>
              </a:ext>
            </a:extLst>
          </p:cNvPr>
          <p:cNvSpPr txBox="1"/>
          <p:nvPr/>
        </p:nvSpPr>
        <p:spPr>
          <a:xfrm>
            <a:off x="310233" y="2030798"/>
            <a:ext cx="4576244" cy="3693319"/>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chemeClr val="tx2"/>
                </a:solidFill>
              </a:rPr>
              <a:t>Indicatore tempo medio ponderato di pagamento: superiore a &gt; 30gg ma di molto migliorato rispetto al 2023.</a:t>
            </a:r>
          </a:p>
          <a:p>
            <a:pPr marL="285750" indent="-285750" algn="just">
              <a:buFont typeface="Arial" panose="020B0604020202020204" pitchFamily="34" charset="0"/>
              <a:buChar char="•"/>
            </a:pPr>
            <a:endParaRPr lang="it-IT" dirty="0">
              <a:solidFill>
                <a:schemeClr val="tx2"/>
              </a:solidFill>
            </a:endParaRPr>
          </a:p>
          <a:p>
            <a:pPr marL="285750" indent="-285750" algn="just">
              <a:buFont typeface="Arial" panose="020B0604020202020204" pitchFamily="34" charset="0"/>
              <a:buChar char="•"/>
            </a:pPr>
            <a:r>
              <a:rPr lang="it-IT" dirty="0">
                <a:solidFill>
                  <a:schemeClr val="tx2"/>
                </a:solidFill>
              </a:rPr>
              <a:t>Indicatore tempo medio ponderato di ritardo: &lt; 0, quindi positivo. La Provincia paga in anticipo, come nel 2023, ma è un anticipo «normalizzato».</a:t>
            </a:r>
          </a:p>
          <a:p>
            <a:endParaRPr lang="it-IT" dirty="0">
              <a:solidFill>
                <a:schemeClr val="tx2"/>
              </a:solidFill>
            </a:endParaRPr>
          </a:p>
          <a:p>
            <a:pPr marL="285750" indent="-285750" algn="just">
              <a:buFont typeface="Arial" panose="020B0604020202020204" pitchFamily="34" charset="0"/>
              <a:buChar char="•"/>
            </a:pPr>
            <a:r>
              <a:rPr lang="it-IT" dirty="0">
                <a:solidFill>
                  <a:schemeClr val="tx2"/>
                </a:solidFill>
              </a:rPr>
              <a:t>Scadenza media: tempo medio di pagamento – tempo medio di ritardo = 42. Miglioramento. Avvicinamento alla coerenza tra gli indicatori.</a:t>
            </a:r>
          </a:p>
        </p:txBody>
      </p:sp>
      <p:pic>
        <p:nvPicPr>
          <p:cNvPr id="12" name="Immagine 11">
            <a:extLst>
              <a:ext uri="{FF2B5EF4-FFF2-40B4-BE49-F238E27FC236}">
                <a16:creationId xmlns:a16="http://schemas.microsoft.com/office/drawing/2014/main" id="{BD67AC04-2B70-4BAE-2179-155D3051C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637" y="1650258"/>
            <a:ext cx="6120130" cy="4288155"/>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put penna 13">
                <a:extLst>
                  <a:ext uri="{FF2B5EF4-FFF2-40B4-BE49-F238E27FC236}">
                    <a16:creationId xmlns:a16="http://schemas.microsoft.com/office/drawing/2014/main" id="{60A8EDBB-064E-1149-CFEF-1562C9B9D36C}"/>
                  </a:ext>
                </a:extLst>
              </p14:cNvPr>
              <p14:cNvContentPartPr/>
              <p14:nvPr/>
            </p14:nvContentPartPr>
            <p14:xfrm>
              <a:off x="5978271" y="3727745"/>
              <a:ext cx="1460160" cy="668160"/>
            </p14:xfrm>
          </p:contentPart>
        </mc:Choice>
        <mc:Fallback xmlns="">
          <p:pic>
            <p:nvPicPr>
              <p:cNvPr id="14" name="Input penna 13">
                <a:extLst>
                  <a:ext uri="{FF2B5EF4-FFF2-40B4-BE49-F238E27FC236}">
                    <a16:creationId xmlns:a16="http://schemas.microsoft.com/office/drawing/2014/main" id="{60A8EDBB-064E-1149-CFEF-1562C9B9D36C}"/>
                  </a:ext>
                </a:extLst>
              </p:cNvPr>
              <p:cNvPicPr/>
              <p:nvPr/>
            </p:nvPicPr>
            <p:blipFill>
              <a:blip r:embed="rId7"/>
              <a:stretch>
                <a:fillRect/>
              </a:stretch>
            </p:blipFill>
            <p:spPr>
              <a:xfrm>
                <a:off x="5969271" y="3718745"/>
                <a:ext cx="147780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put penna 15">
                <a:extLst>
                  <a:ext uri="{FF2B5EF4-FFF2-40B4-BE49-F238E27FC236}">
                    <a16:creationId xmlns:a16="http://schemas.microsoft.com/office/drawing/2014/main" id="{738BA515-FCF7-6A1A-BFB7-FBFD31BCD951}"/>
                  </a:ext>
                </a:extLst>
              </p14:cNvPr>
              <p14:cNvContentPartPr/>
              <p14:nvPr/>
            </p14:nvContentPartPr>
            <p14:xfrm>
              <a:off x="7890160" y="3749432"/>
              <a:ext cx="1497382" cy="644226"/>
            </p14:xfrm>
          </p:contentPart>
        </mc:Choice>
        <mc:Fallback xmlns="">
          <p:pic>
            <p:nvPicPr>
              <p:cNvPr id="16" name="Input penna 15">
                <a:extLst>
                  <a:ext uri="{FF2B5EF4-FFF2-40B4-BE49-F238E27FC236}">
                    <a16:creationId xmlns:a16="http://schemas.microsoft.com/office/drawing/2014/main" id="{738BA515-FCF7-6A1A-BFB7-FBFD31BCD951}"/>
                  </a:ext>
                </a:extLst>
              </p:cNvPr>
              <p:cNvPicPr/>
              <p:nvPr/>
            </p:nvPicPr>
            <p:blipFill>
              <a:blip r:embed="rId9"/>
              <a:stretch>
                <a:fillRect/>
              </a:stretch>
            </p:blipFill>
            <p:spPr>
              <a:xfrm>
                <a:off x="7881159" y="3740429"/>
                <a:ext cx="1515024" cy="661871"/>
              </a:xfrm>
              <a:prstGeom prst="rect">
                <a:avLst/>
              </a:prstGeom>
            </p:spPr>
          </p:pic>
        </mc:Fallback>
      </mc:AlternateContent>
    </p:spTree>
    <p:extLst>
      <p:ext uri="{BB962C8B-B14F-4D97-AF65-F5344CB8AC3E}">
        <p14:creationId xmlns:p14="http://schemas.microsoft.com/office/powerpoint/2010/main" val="331174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3D5CCE-95A7-B1DB-F4CA-36CB5146094D}"/>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6F2CE2D-5F2F-C464-01A6-8848445B1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5AE1965-B87A-715E-230B-2CEE8868ACA3}"/>
              </a:ext>
            </a:extLst>
          </p:cNvPr>
          <p:cNvSpPr>
            <a:spLocks noGrp="1"/>
          </p:cNvSpPr>
          <p:nvPr>
            <p:ph type="title"/>
          </p:nvPr>
        </p:nvSpPr>
        <p:spPr>
          <a:xfrm>
            <a:off x="649028" y="1473677"/>
            <a:ext cx="4282983" cy="490777"/>
          </a:xfrm>
        </p:spPr>
        <p:txBody>
          <a:bodyPr vert="horz" lIns="91440" tIns="45720" rIns="91440" bIns="45720" rtlCol="0" anchor="b">
            <a:normAutofit/>
          </a:bodyPr>
          <a:lstStyle/>
          <a:p>
            <a:pPr algn="ctr"/>
            <a:r>
              <a:rPr lang="en-US" sz="2500" dirty="0">
                <a:solidFill>
                  <a:schemeClr val="accent1"/>
                </a:solidFill>
              </a:rPr>
              <a:t>2025 (provvisoria)</a:t>
            </a:r>
            <a:endParaRPr lang="en-US" sz="2500" kern="1200" dirty="0">
              <a:solidFill>
                <a:schemeClr val="accent1"/>
              </a:solidFill>
              <a:latin typeface="+mj-lt"/>
              <a:ea typeface="+mj-ea"/>
              <a:cs typeface="+mj-cs"/>
            </a:endParaRPr>
          </a:p>
        </p:txBody>
      </p:sp>
      <p:sp>
        <p:nvSpPr>
          <p:cNvPr id="45" name="Rectangle 44">
            <a:extLst>
              <a:ext uri="{FF2B5EF4-FFF2-40B4-BE49-F238E27FC236}">
                <a16:creationId xmlns:a16="http://schemas.microsoft.com/office/drawing/2014/main" id="{A0B7DAB0-D038-375F-98AF-026657CB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178BC42-3744-9C10-D467-D423C931F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1B235D5-9BCE-4592-85E4-4C5D9E99F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C96A5F7-71AC-4763-D606-C8019C1BD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053CEA9A-F63E-A834-C0F4-7A990EADF59F}"/>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Dott. Remo Christopher Borghese - Seminario nazionale UPI 4 marzo 2025</a:t>
            </a:r>
          </a:p>
        </p:txBody>
      </p:sp>
      <p:pic>
        <p:nvPicPr>
          <p:cNvPr id="5" name="Immagine 4" descr="Immagine che contiene Carattere, Elementi grafici, grafica, schermata&#10;&#10;Il contenuto generato dall'IA potrebbe non essere corretto.">
            <a:extLst>
              <a:ext uri="{FF2B5EF4-FFF2-40B4-BE49-F238E27FC236}">
                <a16:creationId xmlns:a16="http://schemas.microsoft.com/office/drawing/2014/main" id="{75057AD7-C066-354E-6830-A756E636C547}"/>
              </a:ext>
            </a:extLst>
          </p:cNvPr>
          <p:cNvPicPr>
            <a:picLocks noChangeAspect="1"/>
          </p:cNvPicPr>
          <p:nvPr/>
        </p:nvPicPr>
        <p:blipFill>
          <a:blip r:embed="rId3"/>
          <a:stretch>
            <a:fillRect/>
          </a:stretch>
        </p:blipFill>
        <p:spPr>
          <a:xfrm>
            <a:off x="367934" y="435196"/>
            <a:ext cx="1670449" cy="597460"/>
          </a:xfrm>
          <a:prstGeom prst="rect">
            <a:avLst/>
          </a:prstGeom>
        </p:spPr>
      </p:pic>
      <p:pic>
        <p:nvPicPr>
          <p:cNvPr id="6" name="Immagine 5" descr="Immagine che contiene simbolo, emblema, cresta, badge&#10;&#10;Il contenuto generato dall'IA potrebbe non essere corretto.">
            <a:extLst>
              <a:ext uri="{FF2B5EF4-FFF2-40B4-BE49-F238E27FC236}">
                <a16:creationId xmlns:a16="http://schemas.microsoft.com/office/drawing/2014/main" id="{603C3FA1-52FA-5077-4CC6-21F0EC4D8376}"/>
              </a:ext>
            </a:extLst>
          </p:cNvPr>
          <p:cNvPicPr>
            <a:picLocks noChangeAspect="1"/>
          </p:cNvPicPr>
          <p:nvPr/>
        </p:nvPicPr>
        <p:blipFill>
          <a:blip r:embed="rId4"/>
          <a:stretch>
            <a:fillRect/>
          </a:stretch>
        </p:blipFill>
        <p:spPr>
          <a:xfrm>
            <a:off x="10866911" y="258397"/>
            <a:ext cx="957155" cy="951058"/>
          </a:xfrm>
          <a:prstGeom prst="rect">
            <a:avLst/>
          </a:prstGeom>
        </p:spPr>
      </p:pic>
      <p:sp>
        <p:nvSpPr>
          <p:cNvPr id="3" name="CasellaDiTesto 2">
            <a:extLst>
              <a:ext uri="{FF2B5EF4-FFF2-40B4-BE49-F238E27FC236}">
                <a16:creationId xmlns:a16="http://schemas.microsoft.com/office/drawing/2014/main" id="{5C8E9D71-AE3E-3B38-C09C-08B8B63D63DD}"/>
              </a:ext>
            </a:extLst>
          </p:cNvPr>
          <p:cNvSpPr txBox="1"/>
          <p:nvPr/>
        </p:nvSpPr>
        <p:spPr>
          <a:xfrm>
            <a:off x="443258" y="5913143"/>
            <a:ext cx="4943302" cy="400110"/>
          </a:xfrm>
          <a:prstGeom prst="rect">
            <a:avLst/>
          </a:prstGeom>
          <a:noFill/>
        </p:spPr>
        <p:txBody>
          <a:bodyPr wrap="square" rtlCol="0">
            <a:spAutoFit/>
          </a:bodyPr>
          <a:lstStyle/>
          <a:p>
            <a:pPr algn="ctr"/>
            <a:r>
              <a:rPr lang="it-IT" sz="2000" dirty="0">
                <a:solidFill>
                  <a:schemeClr val="bg1"/>
                </a:solidFill>
              </a:rPr>
              <a:t>Performance ottenute</a:t>
            </a:r>
          </a:p>
        </p:txBody>
      </p:sp>
      <p:pic>
        <p:nvPicPr>
          <p:cNvPr id="8" name="Immagine 7">
            <a:extLst>
              <a:ext uri="{FF2B5EF4-FFF2-40B4-BE49-F238E27FC236}">
                <a16:creationId xmlns:a16="http://schemas.microsoft.com/office/drawing/2014/main" id="{C8CE39D4-A0B2-53CE-A255-9E47656F90FE}"/>
              </a:ext>
            </a:extLst>
          </p:cNvPr>
          <p:cNvPicPr>
            <a:picLocks noChangeAspect="1"/>
          </p:cNvPicPr>
          <p:nvPr/>
        </p:nvPicPr>
        <p:blipFill>
          <a:blip r:embed="rId5"/>
          <a:stretch>
            <a:fillRect/>
          </a:stretch>
        </p:blipFill>
        <p:spPr>
          <a:xfrm>
            <a:off x="5729214" y="1999968"/>
            <a:ext cx="6120130" cy="3169285"/>
          </a:xfrm>
          <a:prstGeom prst="rect">
            <a:avLst/>
          </a:prstGeom>
        </p:spPr>
      </p:pic>
      <p:sp>
        <p:nvSpPr>
          <p:cNvPr id="9" name="CasellaDiTesto 8">
            <a:extLst>
              <a:ext uri="{FF2B5EF4-FFF2-40B4-BE49-F238E27FC236}">
                <a16:creationId xmlns:a16="http://schemas.microsoft.com/office/drawing/2014/main" id="{C6280145-8AD2-3156-C2C8-C2AD2CAAAD83}"/>
              </a:ext>
            </a:extLst>
          </p:cNvPr>
          <p:cNvSpPr txBox="1"/>
          <p:nvPr/>
        </p:nvSpPr>
        <p:spPr>
          <a:xfrm>
            <a:off x="305009" y="2289428"/>
            <a:ext cx="4918115" cy="3139321"/>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chemeClr val="tx2"/>
                </a:solidFill>
              </a:rPr>
              <a:t>Indicatore tempo medio ponderato di pagamento: &lt; 30. Situazione di normalità. </a:t>
            </a:r>
          </a:p>
          <a:p>
            <a:pPr marL="285750" indent="-285750" algn="just">
              <a:buFont typeface="Arial" panose="020B0604020202020204" pitchFamily="34" charset="0"/>
              <a:buChar char="•"/>
            </a:pPr>
            <a:endParaRPr lang="it-IT" dirty="0">
              <a:solidFill>
                <a:schemeClr val="tx2"/>
              </a:solidFill>
            </a:endParaRPr>
          </a:p>
          <a:p>
            <a:pPr marL="285750" indent="-285750" algn="just">
              <a:buFont typeface="Arial" panose="020B0604020202020204" pitchFamily="34" charset="0"/>
              <a:buChar char="•"/>
            </a:pPr>
            <a:r>
              <a:rPr lang="it-IT" dirty="0">
                <a:solidFill>
                  <a:schemeClr val="tx2"/>
                </a:solidFill>
              </a:rPr>
              <a:t>Indicatore tempo medio ponderato di ritardo: &lt; 0. La Provincia paga in anticipo, come nel 2023, ma c’è coerenza con il TMP.</a:t>
            </a:r>
          </a:p>
          <a:p>
            <a:pPr algn="just"/>
            <a:endParaRPr lang="it-IT" dirty="0">
              <a:solidFill>
                <a:schemeClr val="tx2"/>
              </a:solidFill>
            </a:endParaRPr>
          </a:p>
          <a:p>
            <a:pPr marL="285750" indent="-285750" algn="just">
              <a:buFont typeface="Arial" panose="020B0604020202020204" pitchFamily="34" charset="0"/>
              <a:buChar char="•"/>
            </a:pPr>
            <a:r>
              <a:rPr lang="it-IT" b="1" dirty="0">
                <a:solidFill>
                  <a:schemeClr val="tx2"/>
                </a:solidFill>
              </a:rPr>
              <a:t>Scadenza media</a:t>
            </a:r>
            <a:r>
              <a:rPr lang="it-IT" dirty="0">
                <a:solidFill>
                  <a:schemeClr val="tx2"/>
                </a:solidFill>
              </a:rPr>
              <a:t>: tempo medio di pagamento – tempo medio di ritardo = </a:t>
            </a:r>
            <a:r>
              <a:rPr lang="it-IT" b="1" dirty="0">
                <a:solidFill>
                  <a:schemeClr val="tx2"/>
                </a:solidFill>
              </a:rPr>
              <a:t>30 gg</a:t>
            </a:r>
            <a:r>
              <a:rPr lang="it-IT" dirty="0">
                <a:solidFill>
                  <a:schemeClr val="tx2"/>
                </a:solidFill>
              </a:rPr>
              <a:t>. </a:t>
            </a:r>
            <a:r>
              <a:rPr lang="it-IT" b="1" dirty="0">
                <a:solidFill>
                  <a:schemeClr val="tx2"/>
                </a:solidFill>
              </a:rPr>
              <a:t>Perfetta coerenza tra gli indicatori.</a:t>
            </a:r>
          </a:p>
          <a:p>
            <a:r>
              <a:rPr lang="it-IT" dirty="0">
                <a:solidFill>
                  <a:schemeClr val="tx2"/>
                </a:solidFill>
              </a:rPr>
              <a:t>	</a:t>
            </a:r>
          </a:p>
        </p:txBody>
      </p:sp>
      <mc:AlternateContent xmlns:mc="http://schemas.openxmlformats.org/markup-compatibility/2006" xmlns:p14="http://schemas.microsoft.com/office/powerpoint/2010/main">
        <mc:Choice Requires="p14">
          <p:contentPart p14:bwMode="auto" r:id="rId6">
            <p14:nvContentPartPr>
              <p14:cNvPr id="10" name="Input penna 9">
                <a:extLst>
                  <a:ext uri="{FF2B5EF4-FFF2-40B4-BE49-F238E27FC236}">
                    <a16:creationId xmlns:a16="http://schemas.microsoft.com/office/drawing/2014/main" id="{F4B03952-A3F1-EFE2-D0D8-697C1AE2DD54}"/>
                  </a:ext>
                </a:extLst>
              </p14:cNvPr>
              <p14:cNvContentPartPr/>
              <p14:nvPr/>
            </p14:nvContentPartPr>
            <p14:xfrm>
              <a:off x="7806778" y="4044184"/>
              <a:ext cx="1458913" cy="668337"/>
            </p14:xfrm>
          </p:contentPart>
        </mc:Choice>
        <mc:Fallback xmlns="">
          <p:pic>
            <p:nvPicPr>
              <p:cNvPr id="10" name="Input penna 9">
                <a:extLst>
                  <a:ext uri="{FF2B5EF4-FFF2-40B4-BE49-F238E27FC236}">
                    <a16:creationId xmlns:a16="http://schemas.microsoft.com/office/drawing/2014/main" id="{F4B03952-A3F1-EFE2-D0D8-697C1AE2DD54}"/>
                  </a:ext>
                </a:extLst>
              </p:cNvPr>
              <p:cNvPicPr/>
              <p:nvPr/>
            </p:nvPicPr>
            <p:blipFill>
              <a:blip r:embed="rId7"/>
              <a:stretch>
                <a:fillRect/>
              </a:stretch>
            </p:blipFill>
            <p:spPr>
              <a:xfrm>
                <a:off x="7797786" y="4035182"/>
                <a:ext cx="1476538" cy="68598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put penna 11">
                <a:extLst>
                  <a:ext uri="{FF2B5EF4-FFF2-40B4-BE49-F238E27FC236}">
                    <a16:creationId xmlns:a16="http://schemas.microsoft.com/office/drawing/2014/main" id="{26A7E375-4F72-A410-D02A-17A1B1D77A10}"/>
                  </a:ext>
                </a:extLst>
              </p14:cNvPr>
              <p14:cNvContentPartPr/>
              <p14:nvPr/>
            </p14:nvContentPartPr>
            <p14:xfrm>
              <a:off x="5934725" y="4044183"/>
              <a:ext cx="1458913" cy="668337"/>
            </p14:xfrm>
          </p:contentPart>
        </mc:Choice>
        <mc:Fallback xmlns="">
          <p:pic>
            <p:nvPicPr>
              <p:cNvPr id="12" name="Input penna 11">
                <a:extLst>
                  <a:ext uri="{FF2B5EF4-FFF2-40B4-BE49-F238E27FC236}">
                    <a16:creationId xmlns:a16="http://schemas.microsoft.com/office/drawing/2014/main" id="{26A7E375-4F72-A410-D02A-17A1B1D77A10}"/>
                  </a:ext>
                </a:extLst>
              </p:cNvPr>
              <p:cNvPicPr/>
              <p:nvPr/>
            </p:nvPicPr>
            <p:blipFill>
              <a:blip r:embed="rId7"/>
              <a:stretch>
                <a:fillRect/>
              </a:stretch>
            </p:blipFill>
            <p:spPr>
              <a:xfrm>
                <a:off x="5925733" y="4035181"/>
                <a:ext cx="1476538" cy="685982"/>
              </a:xfrm>
              <a:prstGeom prst="rect">
                <a:avLst/>
              </a:prstGeom>
            </p:spPr>
          </p:pic>
        </mc:Fallback>
      </mc:AlternateContent>
    </p:spTree>
    <p:extLst>
      <p:ext uri="{BB962C8B-B14F-4D97-AF65-F5344CB8AC3E}">
        <p14:creationId xmlns:p14="http://schemas.microsoft.com/office/powerpoint/2010/main" val="289295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BDF8CA-2EE7-7A7D-96E5-4559F6D5601D}"/>
            </a:ext>
          </a:extLst>
        </p:cNvPr>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8E42E88B-0BCD-DF0F-01DE-65DCC1088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E7143D19-D5E3-3317-C6F8-1ADD425E0785}"/>
              </a:ext>
            </a:extLst>
          </p:cNvPr>
          <p:cNvSpPr>
            <a:spLocks noGrp="1"/>
          </p:cNvSpPr>
          <p:nvPr>
            <p:ph type="title"/>
          </p:nvPr>
        </p:nvSpPr>
        <p:spPr>
          <a:xfrm>
            <a:off x="2110051" y="1401097"/>
            <a:ext cx="7568073" cy="491626"/>
          </a:xfrm>
        </p:spPr>
        <p:txBody>
          <a:bodyPr vert="horz" lIns="91440" tIns="45720" rIns="91440" bIns="45720" rtlCol="0" anchor="b">
            <a:normAutofit/>
          </a:bodyPr>
          <a:lstStyle/>
          <a:p>
            <a:pPr algn="ctr"/>
            <a:r>
              <a:rPr kumimoji="0" lang="en-US" sz="2800" b="0" i="0" u="none" strike="noStrike" kern="1200" cap="none" spc="0" normalizeH="0" baseline="0" noProof="0" dirty="0">
                <a:ln>
                  <a:noFill/>
                </a:ln>
                <a:solidFill>
                  <a:srgbClr val="156082"/>
                </a:solidFill>
                <a:effectLst/>
                <a:uLnTx/>
                <a:uFillTx/>
                <a:latin typeface="Aptos Display" panose="02110004020202020204"/>
                <a:ea typeface="+mj-ea"/>
                <a:cs typeface="+mj-cs"/>
              </a:rPr>
              <a:t>Rapporti con la software house</a:t>
            </a:r>
            <a:endParaRPr lang="en-US" kern="1200" dirty="0">
              <a:solidFill>
                <a:schemeClr val="accent1"/>
              </a:solidFill>
              <a:latin typeface="+mj-lt"/>
              <a:ea typeface="+mj-ea"/>
              <a:cs typeface="+mj-cs"/>
            </a:endParaRPr>
          </a:p>
        </p:txBody>
      </p:sp>
      <p:sp>
        <p:nvSpPr>
          <p:cNvPr id="88" name="Rectangle 87">
            <a:extLst>
              <a:ext uri="{FF2B5EF4-FFF2-40B4-BE49-F238E27FC236}">
                <a16:creationId xmlns:a16="http://schemas.microsoft.com/office/drawing/2014/main" id="{FBB3D774-E286-968E-80F1-707918C4C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92A9C01D-6AE0-E07E-A40D-C96AAB99C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9336BF36-8192-EC32-3001-D5CB71FD0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0C16BE3B-4F84-CA00-BA5A-91A270C16B94}"/>
              </a:ext>
            </a:extLst>
          </p:cNvPr>
          <p:cNvSpPr>
            <a:spLocks noGrp="1"/>
          </p:cNvSpPr>
          <p:nvPr>
            <p:ph type="ftr" sz="quarter" idx="11"/>
          </p:nvPr>
        </p:nvSpPr>
        <p:spPr>
          <a:xfrm>
            <a:off x="4038600" y="6492240"/>
            <a:ext cx="4114800" cy="365125"/>
          </a:xfrm>
        </p:spPr>
        <p:txBody>
          <a:bodyPr vert="horz" lIns="91440" tIns="45720" rIns="91440" bIns="45720" rtlCol="0">
            <a:normAutofit/>
          </a:bodyPr>
          <a:lstStyle/>
          <a:p>
            <a:pPr>
              <a:lnSpc>
                <a:spcPct val="90000"/>
              </a:lnSpc>
              <a:spcAft>
                <a:spcPts val="600"/>
              </a:spcAft>
            </a:pPr>
            <a:r>
              <a:rPr lang="en-US" sz="900" kern="1200">
                <a:latin typeface="+mn-lt"/>
                <a:ea typeface="+mn-ea"/>
                <a:cs typeface="+mn-cs"/>
              </a:rPr>
              <a:t>Dott. Remo Christopher Borghese - Seminario nazionale UPI 4 marzo 2025</a:t>
            </a:r>
          </a:p>
        </p:txBody>
      </p:sp>
      <p:pic>
        <p:nvPicPr>
          <p:cNvPr id="6" name="Segnaposto contenuto 5">
            <a:extLst>
              <a:ext uri="{FF2B5EF4-FFF2-40B4-BE49-F238E27FC236}">
                <a16:creationId xmlns:a16="http://schemas.microsoft.com/office/drawing/2014/main" id="{A9EE73FF-4851-DCE6-A34E-D75834F5837F}"/>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99198" y="378033"/>
            <a:ext cx="1666875" cy="600075"/>
          </a:xfrm>
        </p:spPr>
      </p:pic>
      <p:pic>
        <p:nvPicPr>
          <p:cNvPr id="8" name="Elemento grafico 7">
            <a:extLst>
              <a:ext uri="{FF2B5EF4-FFF2-40B4-BE49-F238E27FC236}">
                <a16:creationId xmlns:a16="http://schemas.microsoft.com/office/drawing/2014/main" id="{62994AA6-5961-468C-621B-B7DB597AEC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35275" y="201620"/>
            <a:ext cx="952900" cy="952900"/>
          </a:xfrm>
          <a:prstGeom prst="rect">
            <a:avLst/>
          </a:prstGeom>
        </p:spPr>
      </p:pic>
      <p:pic>
        <p:nvPicPr>
          <p:cNvPr id="2" name="Immagine 1">
            <a:extLst>
              <a:ext uri="{FF2B5EF4-FFF2-40B4-BE49-F238E27FC236}">
                <a16:creationId xmlns:a16="http://schemas.microsoft.com/office/drawing/2014/main" id="{403773B5-7031-6F45-45B1-BEEDAAD7960D}"/>
              </a:ext>
            </a:extLst>
          </p:cNvPr>
          <p:cNvPicPr>
            <a:picLocks noChangeAspect="1"/>
          </p:cNvPicPr>
          <p:nvPr/>
        </p:nvPicPr>
        <p:blipFill>
          <a:blip r:embed="rId7"/>
          <a:stretch>
            <a:fillRect/>
          </a:stretch>
        </p:blipFill>
        <p:spPr>
          <a:xfrm>
            <a:off x="4287440" y="2984778"/>
            <a:ext cx="6904167" cy="2721408"/>
          </a:xfrm>
          <a:prstGeom prst="rect">
            <a:avLst/>
          </a:prstGeom>
        </p:spPr>
      </p:pic>
      <p:sp>
        <p:nvSpPr>
          <p:cNvPr id="3" name="CasellaDiTesto 2">
            <a:extLst>
              <a:ext uri="{FF2B5EF4-FFF2-40B4-BE49-F238E27FC236}">
                <a16:creationId xmlns:a16="http://schemas.microsoft.com/office/drawing/2014/main" id="{BF2EC4BC-0FF2-37D3-9BEE-AD944DA04FF7}"/>
              </a:ext>
            </a:extLst>
          </p:cNvPr>
          <p:cNvSpPr txBox="1"/>
          <p:nvPr/>
        </p:nvSpPr>
        <p:spPr>
          <a:xfrm>
            <a:off x="105462" y="3201732"/>
            <a:ext cx="4076517" cy="2308324"/>
          </a:xfrm>
          <a:prstGeom prst="rect">
            <a:avLst/>
          </a:prstGeom>
          <a:noFill/>
        </p:spPr>
        <p:txBody>
          <a:bodyPr wrap="square" rtlCol="0">
            <a:spAutoFit/>
          </a:bodyPr>
          <a:lstStyle/>
          <a:p>
            <a:pPr algn="just"/>
            <a:r>
              <a:rPr lang="it-IT" dirty="0">
                <a:solidFill>
                  <a:schemeClr val="tx2"/>
                </a:solidFill>
              </a:rPr>
              <a:t>Primi mesi del 2024 </a:t>
            </a:r>
            <a:r>
              <a:rPr lang="it-IT" dirty="0">
                <a:solidFill>
                  <a:schemeClr val="tx2"/>
                </a:solidFill>
                <a:sym typeface="Wingdings" panose="05000000000000000000" pitchFamily="2" charset="2"/>
              </a:rPr>
              <a:t> </a:t>
            </a:r>
            <a:r>
              <a:rPr lang="it-IT" dirty="0">
                <a:solidFill>
                  <a:schemeClr val="tx2"/>
                </a:solidFill>
              </a:rPr>
              <a:t>Aggiornamento del sistema di gestione delle scadenze:</a:t>
            </a:r>
          </a:p>
          <a:p>
            <a:pPr algn="just"/>
            <a:endParaRPr lang="it-IT" dirty="0">
              <a:solidFill>
                <a:schemeClr val="tx2"/>
              </a:solidFill>
            </a:endParaRPr>
          </a:p>
          <a:p>
            <a:pPr marL="285750" indent="-285750" algn="just">
              <a:buFont typeface="Arial" panose="020B0604020202020204" pitchFamily="34" charset="0"/>
              <a:buChar char="•"/>
            </a:pPr>
            <a:r>
              <a:rPr lang="it-IT" dirty="0">
                <a:solidFill>
                  <a:schemeClr val="tx2"/>
                </a:solidFill>
              </a:rPr>
              <a:t>Scadenza contabilità Ente in linea con quella calcolata in PCC</a:t>
            </a:r>
          </a:p>
          <a:p>
            <a:pPr marL="285750" indent="-285750" algn="just">
              <a:buFont typeface="Arial" panose="020B0604020202020204" pitchFamily="34" charset="0"/>
              <a:buChar char="•"/>
            </a:pPr>
            <a:r>
              <a:rPr lang="it-IT" dirty="0">
                <a:solidFill>
                  <a:schemeClr val="tx2"/>
                </a:solidFill>
              </a:rPr>
              <a:t>Semplificazione del lavoro della Ragioneria</a:t>
            </a:r>
          </a:p>
          <a:p>
            <a:pPr marL="285750" indent="-285750" algn="just">
              <a:buFont typeface="Arial" panose="020B0604020202020204" pitchFamily="34" charset="0"/>
              <a:buChar char="•"/>
            </a:pPr>
            <a:r>
              <a:rPr lang="it-IT" dirty="0">
                <a:solidFill>
                  <a:schemeClr val="tx2"/>
                </a:solidFill>
              </a:rPr>
              <a:t>Errori ridotti al minimo </a:t>
            </a:r>
          </a:p>
        </p:txBody>
      </p:sp>
    </p:spTree>
    <p:extLst>
      <p:ext uri="{BB962C8B-B14F-4D97-AF65-F5344CB8AC3E}">
        <p14:creationId xmlns:p14="http://schemas.microsoft.com/office/powerpoint/2010/main" val="161114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1216E1-052C-C79B-FE46-17DE2CFEED52}"/>
            </a:ext>
          </a:extLst>
        </p:cNvPr>
        <p:cNvGrpSpPr/>
        <p:nvPr/>
      </p:nvGrpSpPr>
      <p:grpSpPr>
        <a:xfrm>
          <a:off x="0" y="0"/>
          <a:ext cx="0" cy="0"/>
          <a:chOff x="0" y="0"/>
          <a:chExt cx="0" cy="0"/>
        </a:xfrm>
      </p:grpSpPr>
      <p:sp useBgFill="1">
        <p:nvSpPr>
          <p:cNvPr id="105" name="Rectangle 96">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2DABB4E1-9AC1-152F-DF68-A06BDE3D69DF}"/>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kumimoji="0" lang="en-US" sz="5400" b="0" i="0" u="none" strike="noStrike" kern="1200" cap="none" spc="0" normalizeH="0" baseline="0" noProof="0" dirty="0">
                <a:ln>
                  <a:noFill/>
                </a:ln>
                <a:solidFill>
                  <a:schemeClr val="accent1"/>
                </a:solidFill>
                <a:effectLst/>
                <a:uLnTx/>
                <a:uFillTx/>
                <a:latin typeface="Aptos Display" panose="02110004020202020204"/>
                <a:ea typeface="+mj-ea"/>
                <a:cs typeface="+mj-cs"/>
              </a:rPr>
              <a:t>Conclusioni</a:t>
            </a:r>
            <a:endParaRPr lang="en-US" sz="5400" kern="1200" dirty="0">
              <a:solidFill>
                <a:schemeClr val="accent1"/>
              </a:solidFill>
              <a:latin typeface="+mj-lt"/>
              <a:ea typeface="+mj-ea"/>
              <a:cs typeface="+mj-cs"/>
            </a:endParaRPr>
          </a:p>
        </p:txBody>
      </p:sp>
      <p:grpSp>
        <p:nvGrpSpPr>
          <p:cNvPr id="107" name="Group 9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08" name="Rectangle 9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4D9A8DB4-E693-7B92-9BD9-2E5BCD95965D}"/>
              </a:ext>
            </a:extLst>
          </p:cNvPr>
          <p:cNvSpPr>
            <a:spLocks noGrp="1"/>
          </p:cNvSpPr>
          <p:nvPr>
            <p:ph type="ftr" sz="quarter" idx="11"/>
          </p:nvPr>
        </p:nvSpPr>
        <p:spPr>
          <a:xfrm>
            <a:off x="3557347" y="6298033"/>
            <a:ext cx="4256926" cy="395533"/>
          </a:xfrm>
        </p:spPr>
        <p:txBody>
          <a:bodyPr vert="horz" lIns="91440" tIns="45720" rIns="91440" bIns="45720" rtlCol="0">
            <a:normAutofit/>
          </a:bodyPr>
          <a:lstStyle/>
          <a:p>
            <a:pPr algn="l">
              <a:lnSpc>
                <a:spcPct val="90000"/>
              </a:lnSpc>
              <a:spcAft>
                <a:spcPts val="600"/>
              </a:spcAft>
            </a:pPr>
            <a:r>
              <a:rPr lang="en-US" sz="900" kern="1200" dirty="0">
                <a:latin typeface="+mn-lt"/>
                <a:ea typeface="+mn-ea"/>
                <a:cs typeface="+mn-cs"/>
              </a:rPr>
              <a:t>Dott. Remo Christopher Borghese - </a:t>
            </a:r>
            <a:r>
              <a:rPr lang="en-US" sz="900" kern="1200" dirty="0" err="1">
                <a:latin typeface="+mn-lt"/>
                <a:ea typeface="+mn-ea"/>
                <a:cs typeface="+mn-cs"/>
              </a:rPr>
              <a:t>Seminario</a:t>
            </a:r>
            <a:r>
              <a:rPr lang="en-US" sz="900" kern="1200" dirty="0">
                <a:latin typeface="+mn-lt"/>
                <a:ea typeface="+mn-ea"/>
                <a:cs typeface="+mn-cs"/>
              </a:rPr>
              <a:t> </a:t>
            </a:r>
            <a:r>
              <a:rPr lang="en-US" sz="900" kern="1200" dirty="0" err="1">
                <a:latin typeface="+mn-lt"/>
                <a:ea typeface="+mn-ea"/>
                <a:cs typeface="+mn-cs"/>
              </a:rPr>
              <a:t>nazionale</a:t>
            </a:r>
            <a:r>
              <a:rPr lang="en-US" sz="900" kern="1200" dirty="0">
                <a:latin typeface="+mn-lt"/>
                <a:ea typeface="+mn-ea"/>
                <a:cs typeface="+mn-cs"/>
              </a:rPr>
              <a:t> UPI 4 </a:t>
            </a:r>
            <a:r>
              <a:rPr lang="en-US" sz="900" kern="1200" dirty="0" err="1">
                <a:latin typeface="+mn-lt"/>
                <a:ea typeface="+mn-ea"/>
                <a:cs typeface="+mn-cs"/>
              </a:rPr>
              <a:t>marzo</a:t>
            </a:r>
            <a:r>
              <a:rPr lang="en-US" sz="900" kern="1200" dirty="0">
                <a:latin typeface="+mn-lt"/>
                <a:ea typeface="+mn-ea"/>
                <a:cs typeface="+mn-cs"/>
              </a:rPr>
              <a:t> 2025</a:t>
            </a:r>
          </a:p>
        </p:txBody>
      </p:sp>
      <p:pic>
        <p:nvPicPr>
          <p:cNvPr id="6" name="Segnaposto contenuto 5">
            <a:extLst>
              <a:ext uri="{FF2B5EF4-FFF2-40B4-BE49-F238E27FC236}">
                <a16:creationId xmlns:a16="http://schemas.microsoft.com/office/drawing/2014/main" id="{9CA58E3A-9257-FAB9-30D6-4DE2C7823269}"/>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99198" y="378033"/>
            <a:ext cx="1666875" cy="600075"/>
          </a:xfrm>
        </p:spPr>
      </p:pic>
      <p:pic>
        <p:nvPicPr>
          <p:cNvPr id="8" name="Elemento grafico 7">
            <a:extLst>
              <a:ext uri="{FF2B5EF4-FFF2-40B4-BE49-F238E27FC236}">
                <a16:creationId xmlns:a16="http://schemas.microsoft.com/office/drawing/2014/main" id="{2615D258-78E3-A7B4-9F0A-26ACEED89D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35275" y="201620"/>
            <a:ext cx="952900" cy="952900"/>
          </a:xfrm>
          <a:prstGeom prst="rect">
            <a:avLst/>
          </a:prstGeom>
        </p:spPr>
      </p:pic>
      <p:sp>
        <p:nvSpPr>
          <p:cNvPr id="2" name="CasellaDiTesto 1">
            <a:extLst>
              <a:ext uri="{FF2B5EF4-FFF2-40B4-BE49-F238E27FC236}">
                <a16:creationId xmlns:a16="http://schemas.microsoft.com/office/drawing/2014/main" id="{FCCB02C6-E7D7-DD55-B0F6-DF495D67765D}"/>
              </a:ext>
            </a:extLst>
          </p:cNvPr>
          <p:cNvSpPr txBox="1"/>
          <p:nvPr/>
        </p:nvSpPr>
        <p:spPr>
          <a:xfrm>
            <a:off x="5685809" y="1999451"/>
            <a:ext cx="5935868" cy="3539430"/>
          </a:xfrm>
          <a:prstGeom prst="rect">
            <a:avLst/>
          </a:prstGeom>
          <a:noFill/>
        </p:spPr>
        <p:txBody>
          <a:bodyPr wrap="square" rtlCol="0">
            <a:spAutoFit/>
          </a:bodyPr>
          <a:lstStyle/>
          <a:p>
            <a:pPr algn="just"/>
            <a:r>
              <a:rPr lang="it-IT" sz="1600" b="1" dirty="0">
                <a:solidFill>
                  <a:schemeClr val="tx2"/>
                </a:solidFill>
              </a:rPr>
              <a:t>Insegnamento </a:t>
            </a:r>
          </a:p>
          <a:p>
            <a:pPr algn="just"/>
            <a:r>
              <a:rPr lang="it-IT" sz="1600" dirty="0">
                <a:solidFill>
                  <a:schemeClr val="tx2"/>
                </a:solidFill>
              </a:rPr>
              <a:t>Stretta interlocuzione tra dati contabili dell’Ente e PCC </a:t>
            </a:r>
            <a:r>
              <a:rPr lang="it-IT" sz="1600" dirty="0">
                <a:solidFill>
                  <a:schemeClr val="tx2"/>
                </a:solidFill>
                <a:sym typeface="Wingdings" panose="05000000000000000000" pitchFamily="2" charset="2"/>
              </a:rPr>
              <a:t> Metodo, formazione, servizio dedicato (es. riallineamento costante non solo a fine anno)</a:t>
            </a:r>
          </a:p>
          <a:p>
            <a:pPr algn="just"/>
            <a:endParaRPr lang="it-IT" sz="1600" dirty="0">
              <a:solidFill>
                <a:schemeClr val="tx2"/>
              </a:solidFill>
              <a:sym typeface="Wingdings" panose="05000000000000000000" pitchFamily="2" charset="2"/>
            </a:endParaRPr>
          </a:p>
          <a:p>
            <a:pPr algn="just"/>
            <a:r>
              <a:rPr lang="it-IT" sz="1600" b="1" dirty="0">
                <a:solidFill>
                  <a:schemeClr val="tx2"/>
                </a:solidFill>
              </a:rPr>
              <a:t>Principale criticità</a:t>
            </a:r>
          </a:p>
          <a:p>
            <a:pPr algn="just"/>
            <a:r>
              <a:rPr lang="it-IT" sz="1600" dirty="0">
                <a:solidFill>
                  <a:schemeClr val="tx2"/>
                </a:solidFill>
              </a:rPr>
              <a:t>Ostacolo al rispetto dei tempi di pagamento: ritardo dei trasferimenti da parte di altre amministrazioni (Regioni su tutte)</a:t>
            </a:r>
          </a:p>
          <a:p>
            <a:pPr algn="just"/>
            <a:endParaRPr lang="it-IT" sz="1600" dirty="0">
              <a:solidFill>
                <a:schemeClr val="tx2"/>
              </a:solidFill>
            </a:endParaRPr>
          </a:p>
          <a:p>
            <a:pPr algn="just"/>
            <a:r>
              <a:rPr lang="it-IT" sz="1600" b="1" dirty="0">
                <a:solidFill>
                  <a:schemeClr val="tx2"/>
                </a:solidFill>
              </a:rPr>
              <a:t>Prospettiva </a:t>
            </a:r>
          </a:p>
          <a:p>
            <a:pPr algn="just"/>
            <a:r>
              <a:rPr lang="it-IT" sz="1600" dirty="0">
                <a:solidFill>
                  <a:schemeClr val="tx2"/>
                </a:solidFill>
              </a:rPr>
              <a:t>Adempimento ordinario = obiettivo sfidante (anche divertente)</a:t>
            </a:r>
          </a:p>
          <a:p>
            <a:pPr algn="just"/>
            <a:r>
              <a:rPr lang="it-IT" sz="1600" dirty="0">
                <a:solidFill>
                  <a:schemeClr val="tx2"/>
                </a:solidFill>
              </a:rPr>
              <a:t>Si ragioni sia sulla continuità del progetto appena concluso sia sull’avvio di nuovi progetti</a:t>
            </a:r>
          </a:p>
          <a:p>
            <a:pPr algn="just"/>
            <a:r>
              <a:rPr lang="it-IT" sz="1600" dirty="0">
                <a:solidFill>
                  <a:schemeClr val="tx2"/>
                </a:solidFill>
              </a:rPr>
              <a:t>Nuovi progetti </a:t>
            </a:r>
            <a:r>
              <a:rPr lang="it-IT" sz="1600" dirty="0">
                <a:solidFill>
                  <a:schemeClr val="tx2"/>
                </a:solidFill>
                <a:sym typeface="Wingdings" panose="05000000000000000000" pitchFamily="2" charset="2"/>
              </a:rPr>
              <a:t></a:t>
            </a:r>
            <a:r>
              <a:rPr lang="it-IT" sz="1600" dirty="0">
                <a:solidFill>
                  <a:schemeClr val="tx2"/>
                </a:solidFill>
              </a:rPr>
              <a:t> engagement dei dipendenti</a:t>
            </a:r>
          </a:p>
        </p:txBody>
      </p:sp>
    </p:spTree>
    <p:extLst>
      <p:ext uri="{BB962C8B-B14F-4D97-AF65-F5344CB8AC3E}">
        <p14:creationId xmlns:p14="http://schemas.microsoft.com/office/powerpoint/2010/main" val="327733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A4F27A-BB24-B058-8E47-806565BBD91C}"/>
            </a:ext>
          </a:extLst>
        </p:cNvPr>
        <p:cNvGrpSpPr/>
        <p:nvPr/>
      </p:nvGrpSpPr>
      <p:grpSpPr>
        <a:xfrm>
          <a:off x="0" y="0"/>
          <a:ext cx="0" cy="0"/>
          <a:chOff x="0" y="0"/>
          <a:chExt cx="0" cy="0"/>
        </a:xfrm>
      </p:grpSpPr>
      <p:sp useBgFill="1">
        <p:nvSpPr>
          <p:cNvPr id="112" name="Rectangle 107">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09">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1" descr="Immagine che contiene aria aperta, cielo, nave, barca&#10;&#10;Il contenuto generato dall'IA potrebbe non essere corretto.">
            <a:extLst>
              <a:ext uri="{FF2B5EF4-FFF2-40B4-BE49-F238E27FC236}">
                <a16:creationId xmlns:a16="http://schemas.microsoft.com/office/drawing/2014/main" id="{634E3196-F2A4-5FA1-3F02-D0C17E8903FB}"/>
              </a:ext>
            </a:extLst>
          </p:cNvPr>
          <p:cNvPicPr>
            <a:picLocks noChangeAspect="1"/>
          </p:cNvPicPr>
          <p:nvPr/>
        </p:nvPicPr>
        <p:blipFill>
          <a:blip r:embed="rId3">
            <a:extLst>
              <a:ext uri="{28A0092B-C50C-407E-A947-70E740481C1C}">
                <a14:useLocalDpi xmlns:a14="http://schemas.microsoft.com/office/drawing/2010/main" val="0"/>
              </a:ext>
            </a:extLst>
          </a:blip>
          <a:srcRect t="16667"/>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olo 1">
            <a:extLst>
              <a:ext uri="{FF2B5EF4-FFF2-40B4-BE49-F238E27FC236}">
                <a16:creationId xmlns:a16="http://schemas.microsoft.com/office/drawing/2014/main" id="{AD59C9B3-1B5B-217E-9305-3DB705B69B9C}"/>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dirty="0">
                <a:solidFill>
                  <a:schemeClr val="accent1"/>
                </a:solidFill>
              </a:rPr>
              <a:t>GRAZIE PER L’ATTENZIONE</a:t>
            </a:r>
          </a:p>
        </p:txBody>
      </p:sp>
      <p:sp>
        <p:nvSpPr>
          <p:cNvPr id="4" name="Segnaposto piè di pagina 3">
            <a:extLst>
              <a:ext uri="{FF2B5EF4-FFF2-40B4-BE49-F238E27FC236}">
                <a16:creationId xmlns:a16="http://schemas.microsoft.com/office/drawing/2014/main" id="{F27AEBA2-2600-3B14-57E2-1E2141E8244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000" kern="1200" dirty="0">
                <a:solidFill>
                  <a:schemeClr val="tx1">
                    <a:lumMod val="50000"/>
                    <a:lumOff val="50000"/>
                  </a:schemeClr>
                </a:solidFill>
                <a:latin typeface="Calibri" panose="020F0502020204030204"/>
                <a:ea typeface="+mn-ea"/>
                <a:cs typeface="+mn-cs"/>
              </a:rPr>
              <a:t>Dott. Remo Christopher Borghese - </a:t>
            </a:r>
            <a:r>
              <a:rPr lang="en-US" sz="1000" kern="1200" dirty="0" err="1">
                <a:solidFill>
                  <a:schemeClr val="tx1">
                    <a:lumMod val="50000"/>
                    <a:lumOff val="50000"/>
                  </a:schemeClr>
                </a:solidFill>
                <a:latin typeface="Calibri" panose="020F0502020204030204"/>
                <a:ea typeface="+mn-ea"/>
                <a:cs typeface="+mn-cs"/>
              </a:rPr>
              <a:t>Seminario</a:t>
            </a:r>
            <a:r>
              <a:rPr lang="en-US" sz="1000" kern="1200" dirty="0">
                <a:solidFill>
                  <a:schemeClr val="tx1">
                    <a:lumMod val="50000"/>
                    <a:lumOff val="50000"/>
                  </a:schemeClr>
                </a:solidFill>
                <a:latin typeface="Calibri" panose="020F0502020204030204"/>
                <a:ea typeface="+mn-ea"/>
                <a:cs typeface="+mn-cs"/>
              </a:rPr>
              <a:t> </a:t>
            </a:r>
            <a:r>
              <a:rPr lang="en-US" sz="1000" kern="1200" dirty="0" err="1">
                <a:solidFill>
                  <a:schemeClr val="tx1">
                    <a:lumMod val="50000"/>
                    <a:lumOff val="50000"/>
                  </a:schemeClr>
                </a:solidFill>
                <a:latin typeface="Calibri" panose="020F0502020204030204"/>
                <a:ea typeface="+mn-ea"/>
                <a:cs typeface="+mn-cs"/>
              </a:rPr>
              <a:t>nazionale</a:t>
            </a:r>
            <a:r>
              <a:rPr lang="en-US" sz="1000" kern="1200" dirty="0">
                <a:solidFill>
                  <a:schemeClr val="tx1">
                    <a:lumMod val="50000"/>
                    <a:lumOff val="50000"/>
                  </a:schemeClr>
                </a:solidFill>
                <a:latin typeface="Calibri" panose="020F0502020204030204"/>
                <a:ea typeface="+mn-ea"/>
                <a:cs typeface="+mn-cs"/>
              </a:rPr>
              <a:t> UPI 4 </a:t>
            </a:r>
            <a:r>
              <a:rPr lang="en-US" sz="1000" kern="1200" dirty="0" err="1">
                <a:solidFill>
                  <a:schemeClr val="tx1">
                    <a:lumMod val="50000"/>
                    <a:lumOff val="50000"/>
                  </a:schemeClr>
                </a:solidFill>
                <a:latin typeface="Calibri" panose="020F0502020204030204"/>
                <a:ea typeface="+mn-ea"/>
                <a:cs typeface="+mn-cs"/>
              </a:rPr>
              <a:t>marzo</a:t>
            </a:r>
            <a:r>
              <a:rPr lang="en-US" sz="1000" kern="1200" dirty="0">
                <a:solidFill>
                  <a:schemeClr val="tx1">
                    <a:lumMod val="50000"/>
                    <a:lumOff val="50000"/>
                  </a:schemeClr>
                </a:solidFill>
                <a:latin typeface="Calibri" panose="020F0502020204030204"/>
                <a:ea typeface="+mn-ea"/>
                <a:cs typeface="+mn-cs"/>
              </a:rPr>
              <a:t> 2025</a:t>
            </a:r>
          </a:p>
        </p:txBody>
      </p:sp>
      <p:sp>
        <p:nvSpPr>
          <p:cNvPr id="3" name="CasellaDiTesto 2">
            <a:extLst>
              <a:ext uri="{FF2B5EF4-FFF2-40B4-BE49-F238E27FC236}">
                <a16:creationId xmlns:a16="http://schemas.microsoft.com/office/drawing/2014/main" id="{4678EDFB-2673-841A-0DD4-DD9335526DD7}"/>
              </a:ext>
            </a:extLst>
          </p:cNvPr>
          <p:cNvSpPr txBox="1"/>
          <p:nvPr/>
        </p:nvSpPr>
        <p:spPr>
          <a:xfrm>
            <a:off x="1524000" y="5160469"/>
            <a:ext cx="9144000" cy="1182135"/>
          </a:xfrm>
          <a:prstGeom prst="rect">
            <a:avLst/>
          </a:prstGeom>
        </p:spPr>
        <p:txBody>
          <a:bodyPr vert="horz" lIns="91440" tIns="45720" rIns="91440" bIns="45720" rtlCol="0" anchor="ctr">
            <a:normAutofit/>
          </a:bodyPr>
          <a:lstStyle/>
          <a:p>
            <a:pPr algn="ctr">
              <a:lnSpc>
                <a:spcPct val="90000"/>
              </a:lnSpc>
              <a:spcBef>
                <a:spcPts val="1000"/>
              </a:spcBef>
            </a:pPr>
            <a:endParaRPr lang="en-US" sz="2800" kern="1200" dirty="0">
              <a:solidFill>
                <a:schemeClr val="tx1"/>
              </a:solidFill>
              <a:latin typeface="+mn-lt"/>
              <a:ea typeface="+mn-ea"/>
              <a:cs typeface="+mn-cs"/>
            </a:endParaRPr>
          </a:p>
        </p:txBody>
      </p:sp>
      <p:pic>
        <p:nvPicPr>
          <p:cNvPr id="5" name="Immagine 4" descr="Immagine che contiene Carattere, Elementi grafici, grafica, schermata&#10;&#10;Il contenuto generato dall'IA potrebbe non essere corretto.">
            <a:extLst>
              <a:ext uri="{FF2B5EF4-FFF2-40B4-BE49-F238E27FC236}">
                <a16:creationId xmlns:a16="http://schemas.microsoft.com/office/drawing/2014/main" id="{21E39D2C-095F-93FB-E3DC-ED3339D09083}"/>
              </a:ext>
            </a:extLst>
          </p:cNvPr>
          <p:cNvPicPr>
            <a:picLocks noChangeAspect="1"/>
          </p:cNvPicPr>
          <p:nvPr/>
        </p:nvPicPr>
        <p:blipFill>
          <a:blip r:embed="rId4"/>
          <a:stretch>
            <a:fillRect/>
          </a:stretch>
        </p:blipFill>
        <p:spPr>
          <a:xfrm>
            <a:off x="367934" y="435196"/>
            <a:ext cx="1670449" cy="597460"/>
          </a:xfrm>
          <a:prstGeom prst="rect">
            <a:avLst/>
          </a:prstGeom>
        </p:spPr>
      </p:pic>
      <p:pic>
        <p:nvPicPr>
          <p:cNvPr id="6" name="Immagine 5" descr="Immagine che contiene simbolo, emblema, cresta, badge&#10;&#10;Il contenuto generato dall'IA potrebbe non essere corretto.">
            <a:extLst>
              <a:ext uri="{FF2B5EF4-FFF2-40B4-BE49-F238E27FC236}">
                <a16:creationId xmlns:a16="http://schemas.microsoft.com/office/drawing/2014/main" id="{3B98C44B-B0A0-1057-C96F-368F6A90A0AD}"/>
              </a:ext>
            </a:extLst>
          </p:cNvPr>
          <p:cNvPicPr>
            <a:picLocks noChangeAspect="1"/>
          </p:cNvPicPr>
          <p:nvPr/>
        </p:nvPicPr>
        <p:blipFill>
          <a:blip r:embed="rId5"/>
          <a:stretch>
            <a:fillRect/>
          </a:stretch>
        </p:blipFill>
        <p:spPr>
          <a:xfrm>
            <a:off x="10866911" y="258397"/>
            <a:ext cx="957155" cy="951058"/>
          </a:xfrm>
          <a:prstGeom prst="rect">
            <a:avLst/>
          </a:prstGeom>
        </p:spPr>
      </p:pic>
    </p:spTree>
    <p:extLst>
      <p:ext uri="{BB962C8B-B14F-4D97-AF65-F5344CB8AC3E}">
        <p14:creationId xmlns:p14="http://schemas.microsoft.com/office/powerpoint/2010/main" val="241091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86744A-D0C1-6BC7-5D73-51A61EA7F092}"/>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387BB4D-B60C-B78A-8457-6DAF7D328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717651B-2643-5B85-2BB0-CCF159771744}"/>
              </a:ext>
            </a:extLst>
          </p:cNvPr>
          <p:cNvSpPr>
            <a:spLocks noGrp="1"/>
          </p:cNvSpPr>
          <p:nvPr>
            <p:ph type="title"/>
          </p:nvPr>
        </p:nvSpPr>
        <p:spPr>
          <a:xfrm>
            <a:off x="1073331" y="1154520"/>
            <a:ext cx="9236700" cy="781699"/>
          </a:xfrm>
        </p:spPr>
        <p:txBody>
          <a:bodyPr anchor="b">
            <a:normAutofit fontScale="90000"/>
          </a:bodyPr>
          <a:lstStyle/>
          <a:p>
            <a:pPr algn="ctr"/>
            <a:r>
              <a:rPr lang="it-IT" sz="5400" i="1" dirty="0">
                <a:solidFill>
                  <a:schemeClr val="accent1"/>
                </a:solidFill>
              </a:rPr>
              <a:t>Indice</a:t>
            </a:r>
          </a:p>
        </p:txBody>
      </p:sp>
      <p:grpSp>
        <p:nvGrpSpPr>
          <p:cNvPr id="29" name="Group 28">
            <a:extLst>
              <a:ext uri="{FF2B5EF4-FFF2-40B4-BE49-F238E27FC236}">
                <a16:creationId xmlns:a16="http://schemas.microsoft.com/office/drawing/2014/main" id="{ABE59DC1-1D69-7FB3-31B1-5B0C7FE219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0" name="Rectangle 29">
              <a:extLst>
                <a:ext uri="{FF2B5EF4-FFF2-40B4-BE49-F238E27FC236}">
                  <a16:creationId xmlns:a16="http://schemas.microsoft.com/office/drawing/2014/main" id="{7DA88710-001E-BBC8-09F5-1B1574713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4A49142-7EDD-5AE4-70A7-64B36AFFF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A2D27457-B697-FEFE-AA0B-15BE6619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3D5C5495-2C9C-A110-8D04-DCD04616BEB3}"/>
              </a:ext>
            </a:extLst>
          </p:cNvPr>
          <p:cNvSpPr>
            <a:spLocks noGrp="1"/>
          </p:cNvSpPr>
          <p:nvPr>
            <p:ph type="ftr" sz="quarter" idx="11"/>
          </p:nvPr>
        </p:nvSpPr>
        <p:spPr>
          <a:xfrm>
            <a:off x="3118184" y="6471070"/>
            <a:ext cx="5955632" cy="386295"/>
          </a:xfrm>
        </p:spPr>
        <p:txBody>
          <a:bodyPr>
            <a:noAutofit/>
          </a:bodyPr>
          <a:lstStyle/>
          <a:p>
            <a:pPr>
              <a:lnSpc>
                <a:spcPct val="90000"/>
              </a:lnSpc>
              <a:spcAft>
                <a:spcPts val="600"/>
              </a:spcAft>
            </a:pPr>
            <a:r>
              <a:rPr lang="it-IT" sz="1000" dirty="0"/>
              <a:t>Dott. Remo Christopher Borghese - Seminario nazionale UPI 4 marzo 2025</a:t>
            </a:r>
          </a:p>
        </p:txBody>
      </p:sp>
      <p:pic>
        <p:nvPicPr>
          <p:cNvPr id="6" name="Segnaposto contenuto 5">
            <a:extLst>
              <a:ext uri="{FF2B5EF4-FFF2-40B4-BE49-F238E27FC236}">
                <a16:creationId xmlns:a16="http://schemas.microsoft.com/office/drawing/2014/main" id="{3FE5628C-A990-6294-E0F5-E6EBC30F8AD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99198" y="378033"/>
            <a:ext cx="1666875" cy="600075"/>
          </a:xfrm>
        </p:spPr>
      </p:pic>
      <p:pic>
        <p:nvPicPr>
          <p:cNvPr id="8" name="Elemento grafico 7">
            <a:extLst>
              <a:ext uri="{FF2B5EF4-FFF2-40B4-BE49-F238E27FC236}">
                <a16:creationId xmlns:a16="http://schemas.microsoft.com/office/drawing/2014/main" id="{C57A2760-DA5B-7CB4-7B8E-3FC485B56F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39902" y="201620"/>
            <a:ext cx="952900" cy="952900"/>
          </a:xfrm>
          <a:prstGeom prst="rect">
            <a:avLst/>
          </a:prstGeom>
        </p:spPr>
      </p:pic>
      <p:graphicFrame>
        <p:nvGraphicFramePr>
          <p:cNvPr id="37" name="CasellaDiTesto 6">
            <a:extLst>
              <a:ext uri="{FF2B5EF4-FFF2-40B4-BE49-F238E27FC236}">
                <a16:creationId xmlns:a16="http://schemas.microsoft.com/office/drawing/2014/main" id="{5CE90F1C-BB65-C9EB-6446-F79393500A7C}"/>
              </a:ext>
            </a:extLst>
          </p:cNvPr>
          <p:cNvGraphicFramePr/>
          <p:nvPr>
            <p:extLst>
              <p:ext uri="{D42A27DB-BD31-4B8C-83A1-F6EECF244321}">
                <p14:modId xmlns:p14="http://schemas.microsoft.com/office/powerpoint/2010/main" val="1406934775"/>
              </p:ext>
            </p:extLst>
          </p:nvPr>
        </p:nvGraphicFramePr>
        <p:xfrm>
          <a:off x="496919" y="2510629"/>
          <a:ext cx="10737138" cy="33676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1929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59D622-8CF5-314F-A9BE-538720579ED9}"/>
            </a:ext>
          </a:extLst>
        </p:cNvPr>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694E15CB-1613-D975-5E44-D15549E20940}"/>
              </a:ext>
            </a:extLst>
          </p:cNvPr>
          <p:cNvSpPr>
            <a:spLocks noGrp="1"/>
          </p:cNvSpPr>
          <p:nvPr>
            <p:ph type="title"/>
          </p:nvPr>
        </p:nvSpPr>
        <p:spPr>
          <a:xfrm>
            <a:off x="2217609" y="1061072"/>
            <a:ext cx="7756780" cy="781699"/>
          </a:xfrm>
        </p:spPr>
        <p:txBody>
          <a:bodyPr vert="horz" lIns="91440" tIns="45720" rIns="91440" bIns="45720" rtlCol="0" anchor="b">
            <a:normAutofit/>
          </a:bodyPr>
          <a:lstStyle/>
          <a:p>
            <a:r>
              <a:rPr lang="en-US" kern="1200" dirty="0">
                <a:solidFill>
                  <a:schemeClr val="accent1"/>
                </a:solidFill>
                <a:latin typeface="+mj-lt"/>
                <a:ea typeface="+mj-ea"/>
                <a:cs typeface="+mj-cs"/>
              </a:rPr>
              <a:t>Ringraziamenti e presentazioni</a:t>
            </a:r>
          </a:p>
        </p:txBody>
      </p:sp>
      <p:sp>
        <p:nvSpPr>
          <p:cNvPr id="88" name="Rectangle 8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Docente">
            <a:extLst>
              <a:ext uri="{FF2B5EF4-FFF2-40B4-BE49-F238E27FC236}">
                <a16:creationId xmlns:a16="http://schemas.microsoft.com/office/drawing/2014/main" id="{D3D8EF35-623D-3CCC-8949-270946811B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127" y="2448285"/>
            <a:ext cx="3639402" cy="3639402"/>
          </a:xfrm>
          <a:prstGeom prst="rect">
            <a:avLst/>
          </a:prstGeom>
        </p:spPr>
      </p:pic>
      <p:sp>
        <p:nvSpPr>
          <p:cNvPr id="92" name="Rectangle 9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22B78F93-D54D-A7C5-840E-A194295C186A}"/>
              </a:ext>
            </a:extLst>
          </p:cNvPr>
          <p:cNvSpPr>
            <a:spLocks noGrp="1"/>
          </p:cNvSpPr>
          <p:nvPr>
            <p:ph type="ftr" sz="quarter" idx="11"/>
          </p:nvPr>
        </p:nvSpPr>
        <p:spPr>
          <a:xfrm>
            <a:off x="4038600" y="6492240"/>
            <a:ext cx="4114800" cy="365125"/>
          </a:xfrm>
        </p:spPr>
        <p:txBody>
          <a:bodyPr vert="horz" lIns="91440" tIns="45720" rIns="91440" bIns="45720" rtlCol="0">
            <a:normAutofit/>
          </a:bodyPr>
          <a:lstStyle/>
          <a:p>
            <a:pPr>
              <a:lnSpc>
                <a:spcPct val="90000"/>
              </a:lnSpc>
              <a:spcAft>
                <a:spcPts val="600"/>
              </a:spcAft>
            </a:pPr>
            <a:r>
              <a:rPr lang="en-US" sz="900" kern="1200">
                <a:latin typeface="+mn-lt"/>
                <a:ea typeface="+mn-ea"/>
                <a:cs typeface="+mn-cs"/>
              </a:rPr>
              <a:t>Dott. Remo Christopher Borghese - Seminario nazionale UPI 4 marzo 2025</a:t>
            </a:r>
          </a:p>
        </p:txBody>
      </p:sp>
      <p:pic>
        <p:nvPicPr>
          <p:cNvPr id="6" name="Segnaposto contenuto 5">
            <a:extLst>
              <a:ext uri="{FF2B5EF4-FFF2-40B4-BE49-F238E27FC236}">
                <a16:creationId xmlns:a16="http://schemas.microsoft.com/office/drawing/2014/main" id="{6750E058-056F-5F9B-6B71-B24F283E40EA}"/>
              </a:ext>
            </a:extLst>
          </p:cNvPr>
          <p:cNvPicPr>
            <a:picLocks noGrp="1" noChangeAspect="1"/>
          </p:cNvPicPr>
          <p:nvPr>
            <p:ph idx="1"/>
          </p:nvPr>
        </p:nvPicPr>
        <p:blipFill>
          <a:blip r:embed="rId5">
            <a:extLst>
              <a:ext uri="{96DAC541-7B7A-43D3-8B79-37D633B846F1}">
                <asvg:svgBlip xmlns:asvg="http://schemas.microsoft.com/office/drawing/2016/SVG/main" r:embed="rId6"/>
              </a:ext>
            </a:extLst>
          </a:blip>
          <a:stretch>
            <a:fillRect/>
          </a:stretch>
        </p:blipFill>
        <p:spPr>
          <a:xfrm>
            <a:off x="399198" y="378033"/>
            <a:ext cx="1666875" cy="600075"/>
          </a:xfrm>
        </p:spPr>
      </p:pic>
      <p:pic>
        <p:nvPicPr>
          <p:cNvPr id="8" name="Elemento grafico 7">
            <a:extLst>
              <a:ext uri="{FF2B5EF4-FFF2-40B4-BE49-F238E27FC236}">
                <a16:creationId xmlns:a16="http://schemas.microsoft.com/office/drawing/2014/main" id="{D061A8EF-CC01-5853-4FB7-A5AD8EA3A0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9902" y="201620"/>
            <a:ext cx="952900" cy="952900"/>
          </a:xfrm>
          <a:prstGeom prst="rect">
            <a:avLst/>
          </a:prstGeom>
        </p:spPr>
      </p:pic>
      <p:pic>
        <p:nvPicPr>
          <p:cNvPr id="11" name="Immagine 10" descr="Immagine che contiene testo, logo, cibo&#10;&#10;Il contenuto generato dall'IA potrebbe non essere corretto.">
            <a:extLst>
              <a:ext uri="{FF2B5EF4-FFF2-40B4-BE49-F238E27FC236}">
                <a16:creationId xmlns:a16="http://schemas.microsoft.com/office/drawing/2014/main" id="{3701DA49-A659-BEE2-7A24-B89E5BA558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0148" y="2282427"/>
            <a:ext cx="3714243" cy="2284719"/>
          </a:xfrm>
          <a:prstGeom prst="rect">
            <a:avLst/>
          </a:prstGeom>
        </p:spPr>
      </p:pic>
      <p:pic>
        <p:nvPicPr>
          <p:cNvPr id="13" name="Immagine 12" descr="Immagine che contiene Carattere, schermata, Elementi grafici, simbolo&#10;&#10;Il contenuto generato dall'IA potrebbe non essere corretto.">
            <a:extLst>
              <a:ext uri="{FF2B5EF4-FFF2-40B4-BE49-F238E27FC236}">
                <a16:creationId xmlns:a16="http://schemas.microsoft.com/office/drawing/2014/main" id="{6019B9B2-0FA6-B31E-B546-7FA075B405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77788" y="4779389"/>
            <a:ext cx="1238384" cy="1049318"/>
          </a:xfrm>
          <a:prstGeom prst="rect">
            <a:avLst/>
          </a:prstGeom>
        </p:spPr>
      </p:pic>
      <p:pic>
        <p:nvPicPr>
          <p:cNvPr id="15" name="Elemento grafico 14">
            <a:extLst>
              <a:ext uri="{FF2B5EF4-FFF2-40B4-BE49-F238E27FC236}">
                <a16:creationId xmlns:a16="http://schemas.microsoft.com/office/drawing/2014/main" id="{F7E7E0EF-C63C-2D54-2C8D-F99381FE3C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98931" y="4596640"/>
            <a:ext cx="1327507" cy="1327507"/>
          </a:xfrm>
          <a:prstGeom prst="rect">
            <a:avLst/>
          </a:prstGeom>
        </p:spPr>
      </p:pic>
    </p:spTree>
    <p:extLst>
      <p:ext uri="{BB962C8B-B14F-4D97-AF65-F5344CB8AC3E}">
        <p14:creationId xmlns:p14="http://schemas.microsoft.com/office/powerpoint/2010/main" val="367828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4C078F6-5C81-17CD-866D-B65D7ADA201D}"/>
              </a:ext>
            </a:extLst>
          </p:cNvPr>
          <p:cNvSpPr>
            <a:spLocks noGrp="1"/>
          </p:cNvSpPr>
          <p:nvPr>
            <p:ph type="title"/>
          </p:nvPr>
        </p:nvSpPr>
        <p:spPr>
          <a:xfrm>
            <a:off x="0" y="1338873"/>
            <a:ext cx="11824066" cy="548149"/>
          </a:xfrm>
        </p:spPr>
        <p:txBody>
          <a:bodyPr vert="horz" lIns="91440" tIns="45720" rIns="91440" bIns="45720" rtlCol="0" anchor="b">
            <a:noAutofit/>
          </a:bodyPr>
          <a:lstStyle/>
          <a:p>
            <a:pPr algn="ctr"/>
            <a:r>
              <a:rPr lang="en-US" sz="3200" kern="1200" dirty="0">
                <a:solidFill>
                  <a:schemeClr val="accent1"/>
                </a:solidFill>
                <a:latin typeface="+mj-lt"/>
                <a:ea typeface="+mj-ea"/>
                <a:cs typeface="+mj-cs"/>
              </a:rPr>
              <a:t>Partecipazione al progetto: motore del cambiamento organizzativo</a:t>
            </a:r>
          </a:p>
        </p:txBody>
      </p:sp>
      <p:sp>
        <p:nvSpPr>
          <p:cNvPr id="34" name="Rectangle 3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CC9BBF7A-4282-E8A2-EAA5-98FFD9B04901}"/>
              </a:ext>
            </a:extLst>
          </p:cNvPr>
          <p:cNvSpPr txBox="1"/>
          <p:nvPr/>
        </p:nvSpPr>
        <p:spPr>
          <a:xfrm>
            <a:off x="793660" y="2599508"/>
            <a:ext cx="5338969" cy="3892731"/>
          </a:xfrm>
          <a:prstGeom prst="rect">
            <a:avLst/>
          </a:prstGeom>
        </p:spPr>
        <p:txBody>
          <a:bodyPr vert="horz" lIns="91440" tIns="45720" rIns="91440" bIns="45720" rtlCol="0" anchor="ctr">
            <a:normAutofit/>
          </a:bodyPr>
          <a:lstStyle/>
          <a:p>
            <a:pPr marL="285750" indent="-228600" algn="just">
              <a:lnSpc>
                <a:spcPct val="90000"/>
              </a:lnSpc>
              <a:spcAft>
                <a:spcPts val="600"/>
              </a:spcAft>
              <a:buFont typeface="Arial" panose="020B0604020202020204" pitchFamily="34" charset="0"/>
              <a:buChar char="•"/>
            </a:pPr>
            <a:r>
              <a:rPr lang="en-US" sz="2000" dirty="0">
                <a:solidFill>
                  <a:schemeClr val="tx2"/>
                </a:solidFill>
              </a:rPr>
              <a:t>Maggiore consapevolezza dei processi</a:t>
            </a:r>
          </a:p>
          <a:p>
            <a:pPr marL="285750" indent="-228600" algn="just">
              <a:lnSpc>
                <a:spcPct val="90000"/>
              </a:lnSpc>
              <a:spcAft>
                <a:spcPts val="600"/>
              </a:spcAft>
              <a:buFont typeface="Arial" panose="020B0604020202020204" pitchFamily="34" charset="0"/>
              <a:buChar char="•"/>
            </a:pPr>
            <a:r>
              <a:rPr lang="en-US" sz="2000" dirty="0">
                <a:solidFill>
                  <a:schemeClr val="tx2"/>
                </a:solidFill>
              </a:rPr>
              <a:t>Stimolo per l’adozione di nuove soluzioni organizzative</a:t>
            </a:r>
          </a:p>
          <a:p>
            <a:pPr marL="285750" indent="-228600" algn="just">
              <a:lnSpc>
                <a:spcPct val="90000"/>
              </a:lnSpc>
              <a:spcAft>
                <a:spcPts val="600"/>
              </a:spcAft>
              <a:buFont typeface="Arial" panose="020B0604020202020204" pitchFamily="34" charset="0"/>
              <a:buChar char="•"/>
            </a:pPr>
            <a:r>
              <a:rPr lang="en-US" sz="2000" dirty="0">
                <a:solidFill>
                  <a:schemeClr val="tx2"/>
                </a:solidFill>
              </a:rPr>
              <a:t>Rafforzamento della collaborazione tra uffici</a:t>
            </a:r>
          </a:p>
          <a:p>
            <a:pPr marL="285750" indent="-228600" algn="just">
              <a:lnSpc>
                <a:spcPct val="90000"/>
              </a:lnSpc>
              <a:spcAft>
                <a:spcPts val="600"/>
              </a:spcAft>
              <a:buFont typeface="Arial" panose="020B0604020202020204" pitchFamily="34" charset="0"/>
              <a:buChar char="•"/>
            </a:pPr>
            <a:r>
              <a:rPr lang="en-US" sz="2000" dirty="0">
                <a:solidFill>
                  <a:schemeClr val="tx2"/>
                </a:solidFill>
              </a:rPr>
              <a:t>Condivisione degli obiettivi tra organi di indirizzo e dirigenti (e dipendenti)</a:t>
            </a:r>
          </a:p>
          <a:p>
            <a:pPr marL="285750" indent="-228600" algn="just">
              <a:lnSpc>
                <a:spcPct val="90000"/>
              </a:lnSpc>
              <a:spcAft>
                <a:spcPts val="600"/>
              </a:spcAft>
              <a:buFont typeface="Arial" panose="020B0604020202020204" pitchFamily="34" charset="0"/>
              <a:buChar char="•"/>
            </a:pPr>
            <a:r>
              <a:rPr lang="en-US" sz="2000" dirty="0">
                <a:solidFill>
                  <a:schemeClr val="tx2"/>
                </a:solidFill>
              </a:rPr>
              <a:t>Confronto e condivisione di buone pratiche con altri enti</a:t>
            </a:r>
          </a:p>
          <a:p>
            <a:pPr indent="-228600">
              <a:lnSpc>
                <a:spcPct val="90000"/>
              </a:lnSpc>
              <a:spcAft>
                <a:spcPts val="600"/>
              </a:spcAft>
              <a:buFont typeface="Arial" panose="020B0604020202020204" pitchFamily="34" charset="0"/>
              <a:buChar char="•"/>
            </a:pPr>
            <a:endParaRPr lang="en-US" sz="2000" dirty="0"/>
          </a:p>
        </p:txBody>
      </p:sp>
      <p:pic>
        <p:nvPicPr>
          <p:cNvPr id="22" name="Graphic 21" descr="Stretta di mano">
            <a:extLst>
              <a:ext uri="{FF2B5EF4-FFF2-40B4-BE49-F238E27FC236}">
                <a16:creationId xmlns:a16="http://schemas.microsoft.com/office/drawing/2014/main" id="{5F26E290-5B8A-7657-35C7-9F3FEB5F49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548" y="2484255"/>
            <a:ext cx="3714244" cy="3714244"/>
          </a:xfrm>
          <a:prstGeom prst="rect">
            <a:avLst/>
          </a:prstGeom>
        </p:spPr>
      </p:pic>
      <p:sp>
        <p:nvSpPr>
          <p:cNvPr id="38" name="Rectangle 3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CCFE4CF3-0F99-E8D2-064A-86902AD9CA66}"/>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Dott. Remo Christopher Borghese - Seminario nazionale UPI 4 marzo 2025</a:t>
            </a:r>
          </a:p>
        </p:txBody>
      </p:sp>
      <p:pic>
        <p:nvPicPr>
          <p:cNvPr id="5" name="Immagine 4" descr="Immagine che contiene Carattere, Elementi grafici, grafica, schermata&#10;&#10;Il contenuto generato dall'IA potrebbe non essere corretto.">
            <a:extLst>
              <a:ext uri="{FF2B5EF4-FFF2-40B4-BE49-F238E27FC236}">
                <a16:creationId xmlns:a16="http://schemas.microsoft.com/office/drawing/2014/main" id="{06DFF81F-BDCF-AD4B-4744-5B89DE6E4200}"/>
              </a:ext>
            </a:extLst>
          </p:cNvPr>
          <p:cNvPicPr>
            <a:picLocks noChangeAspect="1"/>
          </p:cNvPicPr>
          <p:nvPr/>
        </p:nvPicPr>
        <p:blipFill>
          <a:blip r:embed="rId5"/>
          <a:stretch>
            <a:fillRect/>
          </a:stretch>
        </p:blipFill>
        <p:spPr>
          <a:xfrm>
            <a:off x="367934" y="435196"/>
            <a:ext cx="1670449" cy="597460"/>
          </a:xfrm>
          <a:prstGeom prst="rect">
            <a:avLst/>
          </a:prstGeom>
        </p:spPr>
      </p:pic>
      <p:pic>
        <p:nvPicPr>
          <p:cNvPr id="6" name="Immagine 5" descr="Immagine che contiene simbolo, emblema, cresta, badge&#10;&#10;Il contenuto generato dall'IA potrebbe non essere corretto.">
            <a:extLst>
              <a:ext uri="{FF2B5EF4-FFF2-40B4-BE49-F238E27FC236}">
                <a16:creationId xmlns:a16="http://schemas.microsoft.com/office/drawing/2014/main" id="{CF90773B-2177-4C8A-B999-453738324771}"/>
              </a:ext>
            </a:extLst>
          </p:cNvPr>
          <p:cNvPicPr>
            <a:picLocks noChangeAspect="1"/>
          </p:cNvPicPr>
          <p:nvPr/>
        </p:nvPicPr>
        <p:blipFill>
          <a:blip r:embed="rId6"/>
          <a:stretch>
            <a:fillRect/>
          </a:stretch>
        </p:blipFill>
        <p:spPr>
          <a:xfrm>
            <a:off x="10866911" y="258397"/>
            <a:ext cx="957155" cy="951058"/>
          </a:xfrm>
          <a:prstGeom prst="rect">
            <a:avLst/>
          </a:prstGeom>
        </p:spPr>
      </p:pic>
    </p:spTree>
    <p:extLst>
      <p:ext uri="{BB962C8B-B14F-4D97-AF65-F5344CB8AC3E}">
        <p14:creationId xmlns:p14="http://schemas.microsoft.com/office/powerpoint/2010/main" val="239754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87386F-8FD5-8A21-E3C4-9B691C805575}"/>
            </a:ext>
          </a:extLst>
        </p:cNvPr>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41736FEB-9D96-649D-CF0B-9361246B3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61B9A9-7F61-91AF-0CA3-B45DCC9DF929}"/>
              </a:ext>
            </a:extLst>
          </p:cNvPr>
          <p:cNvSpPr>
            <a:spLocks noGrp="1"/>
          </p:cNvSpPr>
          <p:nvPr>
            <p:ph type="title"/>
          </p:nvPr>
        </p:nvSpPr>
        <p:spPr>
          <a:xfrm>
            <a:off x="2217609" y="1161284"/>
            <a:ext cx="7756780" cy="781699"/>
          </a:xfrm>
        </p:spPr>
        <p:txBody>
          <a:bodyPr vert="horz" lIns="91440" tIns="45720" rIns="91440" bIns="45720" rtlCol="0" anchor="b">
            <a:normAutofit/>
          </a:bodyPr>
          <a:lstStyle/>
          <a:p>
            <a:r>
              <a:rPr lang="en-US" kern="1200" dirty="0">
                <a:solidFill>
                  <a:schemeClr val="accent1"/>
                </a:solidFill>
                <a:latin typeface="+mj-lt"/>
                <a:ea typeface="+mj-ea"/>
                <a:cs typeface="+mj-cs"/>
              </a:rPr>
              <a:t>Azioni ed interventi organizzativi</a:t>
            </a:r>
          </a:p>
        </p:txBody>
      </p:sp>
      <p:sp>
        <p:nvSpPr>
          <p:cNvPr id="88" name="Rectangle 87">
            <a:extLst>
              <a:ext uri="{FF2B5EF4-FFF2-40B4-BE49-F238E27FC236}">
                <a16:creationId xmlns:a16="http://schemas.microsoft.com/office/drawing/2014/main" id="{23408191-9D81-BE97-FF7C-7CA77C9A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EB2AB32-F3F7-651D-E431-F54CD791E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4CDDE24-5090-E7B8-36D3-1CEF4C29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5AEEF434-005B-F14D-F2B8-C86BC7C9C585}"/>
              </a:ext>
            </a:extLst>
          </p:cNvPr>
          <p:cNvSpPr>
            <a:spLocks noGrp="1"/>
          </p:cNvSpPr>
          <p:nvPr>
            <p:ph type="ftr" sz="quarter" idx="11"/>
          </p:nvPr>
        </p:nvSpPr>
        <p:spPr>
          <a:xfrm>
            <a:off x="2683632" y="6562516"/>
            <a:ext cx="6087326" cy="291263"/>
          </a:xfrm>
        </p:spPr>
        <p:txBody>
          <a:bodyPr vert="horz" lIns="91440" tIns="45720" rIns="91440" bIns="45720" rtlCol="0">
            <a:noAutofit/>
          </a:bodyPr>
          <a:lstStyle/>
          <a:p>
            <a:pPr>
              <a:lnSpc>
                <a:spcPct val="90000"/>
              </a:lnSpc>
              <a:spcAft>
                <a:spcPts val="600"/>
              </a:spcAft>
            </a:pPr>
            <a:r>
              <a:rPr lang="en-US" sz="900" kern="1200" dirty="0">
                <a:latin typeface="+mn-lt"/>
                <a:ea typeface="+mn-ea"/>
                <a:cs typeface="+mn-cs"/>
              </a:rPr>
              <a:t>Dott. Remo Christopher Borghese - Seminario nazionale UPI 4 marzo 2025</a:t>
            </a:r>
          </a:p>
        </p:txBody>
      </p:sp>
      <p:pic>
        <p:nvPicPr>
          <p:cNvPr id="6" name="Segnaposto contenuto 5">
            <a:extLst>
              <a:ext uri="{FF2B5EF4-FFF2-40B4-BE49-F238E27FC236}">
                <a16:creationId xmlns:a16="http://schemas.microsoft.com/office/drawing/2014/main" id="{ABFF6EFF-EA72-D3A1-3CAE-E56682258AD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99198" y="378033"/>
            <a:ext cx="1666875" cy="600075"/>
          </a:xfrm>
        </p:spPr>
      </p:pic>
      <p:pic>
        <p:nvPicPr>
          <p:cNvPr id="8" name="Elemento grafico 7">
            <a:extLst>
              <a:ext uri="{FF2B5EF4-FFF2-40B4-BE49-F238E27FC236}">
                <a16:creationId xmlns:a16="http://schemas.microsoft.com/office/drawing/2014/main" id="{E24E1011-78B2-9865-21C0-B8DFA78C24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39902" y="201620"/>
            <a:ext cx="952900" cy="952900"/>
          </a:xfrm>
          <a:prstGeom prst="rect">
            <a:avLst/>
          </a:prstGeom>
        </p:spPr>
      </p:pic>
      <p:sp>
        <p:nvSpPr>
          <p:cNvPr id="2" name="CasellaDiTesto 1">
            <a:extLst>
              <a:ext uri="{FF2B5EF4-FFF2-40B4-BE49-F238E27FC236}">
                <a16:creationId xmlns:a16="http://schemas.microsoft.com/office/drawing/2014/main" id="{8B348462-9258-30A0-B557-5F0A6491D402}"/>
              </a:ext>
            </a:extLst>
          </p:cNvPr>
          <p:cNvSpPr txBox="1"/>
          <p:nvPr/>
        </p:nvSpPr>
        <p:spPr>
          <a:xfrm>
            <a:off x="471788" y="2323697"/>
            <a:ext cx="2714156" cy="2031325"/>
          </a:xfrm>
          <a:prstGeom prst="rect">
            <a:avLst/>
          </a:prstGeom>
          <a:noFill/>
          <a:ln w="3175">
            <a:noFill/>
          </a:ln>
        </p:spPr>
        <p:txBody>
          <a:bodyPr wrap="square" rtlCol="0">
            <a:spAutoFit/>
          </a:bodyPr>
          <a:lstStyle/>
          <a:p>
            <a:r>
              <a:rPr lang="it-IT" dirty="0">
                <a:solidFill>
                  <a:schemeClr val="tx2"/>
                </a:solidFill>
              </a:rPr>
              <a:t>Nei primi 3 mesi del 2024 il tema principale è stato l’applicazione dell’art. 4-bis del </a:t>
            </a:r>
            <a:r>
              <a:rPr lang="it-IT" dirty="0" err="1">
                <a:solidFill>
                  <a:schemeClr val="tx2"/>
                </a:solidFill>
              </a:rPr>
              <a:t>d.l.</a:t>
            </a:r>
            <a:r>
              <a:rPr lang="it-IT" dirty="0">
                <a:solidFill>
                  <a:schemeClr val="tx2"/>
                </a:solidFill>
              </a:rPr>
              <a:t> 19/2023: Tempi di pagamento e performance dei dirigenti</a:t>
            </a:r>
          </a:p>
          <a:p>
            <a:endParaRPr lang="it-IT" dirty="0">
              <a:solidFill>
                <a:schemeClr val="tx2"/>
              </a:solidFill>
            </a:endParaRPr>
          </a:p>
        </p:txBody>
      </p:sp>
      <p:sp>
        <p:nvSpPr>
          <p:cNvPr id="3" name="CasellaDiTesto 2">
            <a:extLst>
              <a:ext uri="{FF2B5EF4-FFF2-40B4-BE49-F238E27FC236}">
                <a16:creationId xmlns:a16="http://schemas.microsoft.com/office/drawing/2014/main" id="{EE72016D-FCBC-4C3F-0962-E7B3EA3283AA}"/>
              </a:ext>
            </a:extLst>
          </p:cNvPr>
          <p:cNvSpPr txBox="1"/>
          <p:nvPr/>
        </p:nvSpPr>
        <p:spPr>
          <a:xfrm>
            <a:off x="3727140" y="2305931"/>
            <a:ext cx="3608606" cy="2031325"/>
          </a:xfrm>
          <a:prstGeom prst="rect">
            <a:avLst/>
          </a:prstGeom>
          <a:noFill/>
        </p:spPr>
        <p:txBody>
          <a:bodyPr wrap="square" rtlCol="0">
            <a:spAutoFit/>
          </a:bodyPr>
          <a:lstStyle/>
          <a:p>
            <a:pPr algn="just"/>
            <a:r>
              <a:rPr lang="it-IT" dirty="0">
                <a:solidFill>
                  <a:schemeClr val="tx2"/>
                </a:solidFill>
              </a:rPr>
              <a:t>Marzo 2025: Comunicazione del MEF – Dip. RGS, IGEPA, in merito al Piano degli interventi:</a:t>
            </a:r>
          </a:p>
          <a:p>
            <a:pPr algn="just"/>
            <a:r>
              <a:rPr lang="it-IT" dirty="0">
                <a:solidFill>
                  <a:schemeClr val="tx2"/>
                </a:solidFill>
              </a:rPr>
              <a:t>Indicatore annuale di ritardo </a:t>
            </a:r>
            <a:r>
              <a:rPr lang="it-IT" dirty="0">
                <a:solidFill>
                  <a:schemeClr val="tx2"/>
                </a:solidFill>
                <a:sym typeface="Wingdings" panose="05000000000000000000" pitchFamily="2" charset="2"/>
              </a:rPr>
              <a:t></a:t>
            </a:r>
            <a:r>
              <a:rPr lang="it-IT" dirty="0">
                <a:solidFill>
                  <a:schemeClr val="tx2"/>
                </a:solidFill>
              </a:rPr>
              <a:t> ok</a:t>
            </a:r>
          </a:p>
          <a:p>
            <a:pPr algn="just"/>
            <a:r>
              <a:rPr lang="it-IT" dirty="0">
                <a:solidFill>
                  <a:schemeClr val="tx2"/>
                </a:solidFill>
              </a:rPr>
              <a:t>Indicatore tempo di pagamento: anomalo </a:t>
            </a:r>
            <a:r>
              <a:rPr lang="it-IT" dirty="0">
                <a:solidFill>
                  <a:schemeClr val="tx2"/>
                </a:solidFill>
                <a:sym typeface="Wingdings" panose="05000000000000000000" pitchFamily="2" charset="2"/>
              </a:rPr>
              <a:t> approfondire le scadenze applicate</a:t>
            </a:r>
            <a:endParaRPr lang="it-IT" dirty="0">
              <a:solidFill>
                <a:schemeClr val="tx2"/>
              </a:solidFill>
            </a:endParaRPr>
          </a:p>
        </p:txBody>
      </p:sp>
      <p:sp>
        <p:nvSpPr>
          <p:cNvPr id="7" name="Freccia a destra 6">
            <a:extLst>
              <a:ext uri="{FF2B5EF4-FFF2-40B4-BE49-F238E27FC236}">
                <a16:creationId xmlns:a16="http://schemas.microsoft.com/office/drawing/2014/main" id="{D57A922E-E837-F30B-DE9F-5694380C04B1}"/>
              </a:ext>
            </a:extLst>
          </p:cNvPr>
          <p:cNvSpPr/>
          <p:nvPr/>
        </p:nvSpPr>
        <p:spPr>
          <a:xfrm rot="5400000">
            <a:off x="1343976" y="4102486"/>
            <a:ext cx="572115" cy="6359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586925F-29EF-19B0-1E77-ACB1932D92F9}"/>
              </a:ext>
            </a:extLst>
          </p:cNvPr>
          <p:cNvSpPr txBox="1"/>
          <p:nvPr/>
        </p:nvSpPr>
        <p:spPr>
          <a:xfrm>
            <a:off x="287636" y="4834521"/>
            <a:ext cx="2749214" cy="1477328"/>
          </a:xfrm>
          <a:prstGeom prst="rect">
            <a:avLst/>
          </a:prstGeom>
          <a:noFill/>
        </p:spPr>
        <p:txBody>
          <a:bodyPr wrap="square" rtlCol="0">
            <a:spAutoFit/>
          </a:bodyPr>
          <a:lstStyle/>
          <a:p>
            <a:pPr algn="ctr"/>
            <a:r>
              <a:rPr lang="it-IT" dirty="0">
                <a:solidFill>
                  <a:schemeClr val="tx2"/>
                </a:solidFill>
              </a:rPr>
              <a:t>Aprile 2024 – Primi interventi organizzativi: </a:t>
            </a:r>
            <a:r>
              <a:rPr lang="it-IT" b="1" dirty="0">
                <a:solidFill>
                  <a:schemeClr val="tx2"/>
                </a:solidFill>
              </a:rPr>
              <a:t>circolare interna </a:t>
            </a:r>
            <a:r>
              <a:rPr lang="it-IT" dirty="0">
                <a:solidFill>
                  <a:schemeClr val="tx2"/>
                </a:solidFill>
              </a:rPr>
              <a:t>a firma congiunta Segretario e Dir. Finanziario</a:t>
            </a:r>
          </a:p>
        </p:txBody>
      </p:sp>
      <p:sp>
        <p:nvSpPr>
          <p:cNvPr id="12" name="CasellaDiTesto 11">
            <a:extLst>
              <a:ext uri="{FF2B5EF4-FFF2-40B4-BE49-F238E27FC236}">
                <a16:creationId xmlns:a16="http://schemas.microsoft.com/office/drawing/2014/main" id="{0A129B19-D6C2-06F6-1245-B8AC7E0DD74C}"/>
              </a:ext>
            </a:extLst>
          </p:cNvPr>
          <p:cNvSpPr txBox="1"/>
          <p:nvPr/>
        </p:nvSpPr>
        <p:spPr>
          <a:xfrm>
            <a:off x="4009475" y="5112616"/>
            <a:ext cx="3162952" cy="1200329"/>
          </a:xfrm>
          <a:prstGeom prst="rect">
            <a:avLst/>
          </a:prstGeom>
          <a:noFill/>
        </p:spPr>
        <p:txBody>
          <a:bodyPr wrap="square" rtlCol="0">
            <a:spAutoFit/>
          </a:bodyPr>
          <a:lstStyle/>
          <a:p>
            <a:pPr algn="ctr"/>
            <a:r>
              <a:rPr lang="it-IT" dirty="0">
                <a:solidFill>
                  <a:schemeClr val="tx2"/>
                </a:solidFill>
              </a:rPr>
              <a:t>Maggio 2025 – </a:t>
            </a:r>
            <a:r>
              <a:rPr lang="it-IT" b="1" dirty="0">
                <a:solidFill>
                  <a:schemeClr val="tx2"/>
                </a:solidFill>
              </a:rPr>
              <a:t>Provvedimento del Presidente </a:t>
            </a:r>
            <a:r>
              <a:rPr lang="it-IT" dirty="0">
                <a:solidFill>
                  <a:schemeClr val="tx2"/>
                </a:solidFill>
              </a:rPr>
              <a:t>sul tema dei pagamenti</a:t>
            </a:r>
          </a:p>
        </p:txBody>
      </p:sp>
      <p:sp>
        <p:nvSpPr>
          <p:cNvPr id="17" name="Freccia a destra 16">
            <a:extLst>
              <a:ext uri="{FF2B5EF4-FFF2-40B4-BE49-F238E27FC236}">
                <a16:creationId xmlns:a16="http://schemas.microsoft.com/office/drawing/2014/main" id="{2645BC81-8914-0011-738B-895C73CF3841}"/>
              </a:ext>
            </a:extLst>
          </p:cNvPr>
          <p:cNvSpPr/>
          <p:nvPr/>
        </p:nvSpPr>
        <p:spPr>
          <a:xfrm rot="5400000">
            <a:off x="5123530" y="4392692"/>
            <a:ext cx="621042" cy="6359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DAEDB997-0FF7-175A-3205-627FAA15449E}"/>
              </a:ext>
            </a:extLst>
          </p:cNvPr>
          <p:cNvSpPr txBox="1"/>
          <p:nvPr/>
        </p:nvSpPr>
        <p:spPr>
          <a:xfrm>
            <a:off x="8390736" y="3468660"/>
            <a:ext cx="2526020" cy="646331"/>
          </a:xfrm>
          <a:prstGeom prst="rect">
            <a:avLst/>
          </a:prstGeom>
          <a:noFill/>
        </p:spPr>
        <p:txBody>
          <a:bodyPr wrap="square" rtlCol="0">
            <a:spAutoFit/>
          </a:bodyPr>
          <a:lstStyle/>
          <a:p>
            <a:pPr algn="ctr"/>
            <a:r>
              <a:rPr lang="it-IT" b="1" dirty="0">
                <a:solidFill>
                  <a:schemeClr val="tx2"/>
                </a:solidFill>
              </a:rPr>
              <a:t>Nuovo Regolamento di contabilità</a:t>
            </a:r>
          </a:p>
        </p:txBody>
      </p:sp>
      <p:pic>
        <p:nvPicPr>
          <p:cNvPr id="14" name="Elemento grafico 13" descr="Libro aperto contorno">
            <a:extLst>
              <a:ext uri="{FF2B5EF4-FFF2-40B4-BE49-F238E27FC236}">
                <a16:creationId xmlns:a16="http://schemas.microsoft.com/office/drawing/2014/main" id="{929A37E3-5CEA-C86F-AE96-198FCEB4F1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96546" y="2637552"/>
            <a:ext cx="914400" cy="914400"/>
          </a:xfrm>
          <a:prstGeom prst="rect">
            <a:avLst/>
          </a:prstGeom>
        </p:spPr>
      </p:pic>
      <p:pic>
        <p:nvPicPr>
          <p:cNvPr id="15" name="Elemento grafico 14" descr="Sesso contorno">
            <a:extLst>
              <a:ext uri="{FF2B5EF4-FFF2-40B4-BE49-F238E27FC236}">
                <a16:creationId xmlns:a16="http://schemas.microsoft.com/office/drawing/2014/main" id="{F932CB34-43DA-62D6-A1EE-15C07CEE94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96546" y="4549735"/>
            <a:ext cx="914400" cy="914400"/>
          </a:xfrm>
          <a:prstGeom prst="rect">
            <a:avLst/>
          </a:prstGeom>
        </p:spPr>
      </p:pic>
      <p:sp>
        <p:nvSpPr>
          <p:cNvPr id="16" name="CasellaDiTesto 15">
            <a:extLst>
              <a:ext uri="{FF2B5EF4-FFF2-40B4-BE49-F238E27FC236}">
                <a16:creationId xmlns:a16="http://schemas.microsoft.com/office/drawing/2014/main" id="{85F33D97-3F72-47E1-CFD1-23C5B07A992A}"/>
              </a:ext>
            </a:extLst>
          </p:cNvPr>
          <p:cNvSpPr txBox="1"/>
          <p:nvPr/>
        </p:nvSpPr>
        <p:spPr>
          <a:xfrm flipH="1">
            <a:off x="8684475" y="5464135"/>
            <a:ext cx="2068804" cy="646331"/>
          </a:xfrm>
          <a:prstGeom prst="rect">
            <a:avLst/>
          </a:prstGeom>
          <a:noFill/>
        </p:spPr>
        <p:txBody>
          <a:bodyPr wrap="square" rtlCol="0">
            <a:spAutoFit/>
          </a:bodyPr>
          <a:lstStyle/>
          <a:p>
            <a:pPr algn="ctr"/>
            <a:r>
              <a:rPr lang="it-IT" b="1" dirty="0">
                <a:solidFill>
                  <a:schemeClr val="tx2"/>
                </a:solidFill>
              </a:rPr>
              <a:t>Ufficio finanziario + 50%</a:t>
            </a:r>
          </a:p>
        </p:txBody>
      </p:sp>
    </p:spTree>
    <p:extLst>
      <p:ext uri="{BB962C8B-B14F-4D97-AF65-F5344CB8AC3E}">
        <p14:creationId xmlns:p14="http://schemas.microsoft.com/office/powerpoint/2010/main" val="407666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42A5A5-4B7D-B953-E5D2-9DC7306A1E8A}"/>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0516BB2-1DA3-9B69-6F53-D89E5355E01D}"/>
              </a:ext>
            </a:extLst>
          </p:cNvPr>
          <p:cNvSpPr>
            <a:spLocks noGrp="1"/>
          </p:cNvSpPr>
          <p:nvPr>
            <p:ph type="title"/>
          </p:nvPr>
        </p:nvSpPr>
        <p:spPr>
          <a:xfrm>
            <a:off x="546487" y="1257309"/>
            <a:ext cx="4282983" cy="490777"/>
          </a:xfrm>
        </p:spPr>
        <p:txBody>
          <a:bodyPr vert="horz" lIns="91440" tIns="45720" rIns="91440" bIns="45720" rtlCol="0" anchor="b">
            <a:normAutofit/>
          </a:bodyPr>
          <a:lstStyle/>
          <a:p>
            <a:pPr algn="ctr"/>
            <a:r>
              <a:rPr lang="en-US" sz="2500" b="1" kern="1200" dirty="0">
                <a:solidFill>
                  <a:schemeClr val="accent1"/>
                </a:solidFill>
                <a:latin typeface="+mj-lt"/>
                <a:ea typeface="+mj-ea"/>
                <a:cs typeface="+mj-cs"/>
              </a:rPr>
              <a:t>Circolare interna</a:t>
            </a:r>
          </a:p>
        </p:txBody>
      </p:sp>
      <p:sp>
        <p:nvSpPr>
          <p:cNvPr id="45" name="Rectangle 4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6B4B98BA-9F80-D2BE-BCDA-14704B3C2AEE}"/>
              </a:ext>
            </a:extLst>
          </p:cNvPr>
          <p:cNvSpPr txBox="1"/>
          <p:nvPr/>
        </p:nvSpPr>
        <p:spPr>
          <a:xfrm>
            <a:off x="541148" y="2122872"/>
            <a:ext cx="4282984" cy="3100165"/>
          </a:xfrm>
          <a:prstGeom prst="rect">
            <a:avLst/>
          </a:prstGeom>
        </p:spPr>
        <p:txBody>
          <a:bodyPr vert="horz" lIns="91440" tIns="45720" rIns="91440" bIns="45720" rtlCol="0" anchor="ctr">
            <a:normAutofit/>
          </a:bodyPr>
          <a:lstStyle/>
          <a:p>
            <a:pPr marL="57150">
              <a:lnSpc>
                <a:spcPct val="90000"/>
              </a:lnSpc>
              <a:spcAft>
                <a:spcPts val="600"/>
              </a:spcAft>
            </a:pPr>
            <a:endParaRPr lang="en-US" dirty="0"/>
          </a:p>
        </p:txBody>
      </p:sp>
      <p:sp>
        <p:nvSpPr>
          <p:cNvPr id="47" name="Rectangle 4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33B9BB7F-B9D5-DCA4-7879-78E9633FE5A8}"/>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Dott. Remo Christopher Borghese - Seminario nazionale UPI 4 marzo 2025</a:t>
            </a:r>
          </a:p>
        </p:txBody>
      </p:sp>
      <p:pic>
        <p:nvPicPr>
          <p:cNvPr id="5" name="Immagine 4" descr="Immagine che contiene Carattere, Elementi grafici, grafica, schermata&#10;&#10;Il contenuto generato dall'IA potrebbe non essere corretto.">
            <a:extLst>
              <a:ext uri="{FF2B5EF4-FFF2-40B4-BE49-F238E27FC236}">
                <a16:creationId xmlns:a16="http://schemas.microsoft.com/office/drawing/2014/main" id="{4D473612-07F5-211E-8CEC-CA30EFA865F6}"/>
              </a:ext>
            </a:extLst>
          </p:cNvPr>
          <p:cNvPicPr>
            <a:picLocks noChangeAspect="1"/>
          </p:cNvPicPr>
          <p:nvPr/>
        </p:nvPicPr>
        <p:blipFill>
          <a:blip r:embed="rId3"/>
          <a:stretch>
            <a:fillRect/>
          </a:stretch>
        </p:blipFill>
        <p:spPr>
          <a:xfrm>
            <a:off x="367934" y="435196"/>
            <a:ext cx="1670449" cy="597460"/>
          </a:xfrm>
          <a:prstGeom prst="rect">
            <a:avLst/>
          </a:prstGeom>
        </p:spPr>
      </p:pic>
      <p:pic>
        <p:nvPicPr>
          <p:cNvPr id="6" name="Immagine 5" descr="Immagine che contiene simbolo, emblema, cresta, badge&#10;&#10;Il contenuto generato dall'IA potrebbe non essere corretto.">
            <a:extLst>
              <a:ext uri="{FF2B5EF4-FFF2-40B4-BE49-F238E27FC236}">
                <a16:creationId xmlns:a16="http://schemas.microsoft.com/office/drawing/2014/main" id="{CD6ED0B7-A089-0F20-8A40-80DF8CBA8107}"/>
              </a:ext>
            </a:extLst>
          </p:cNvPr>
          <p:cNvPicPr>
            <a:picLocks noChangeAspect="1"/>
          </p:cNvPicPr>
          <p:nvPr/>
        </p:nvPicPr>
        <p:blipFill>
          <a:blip r:embed="rId4"/>
          <a:stretch>
            <a:fillRect/>
          </a:stretch>
        </p:blipFill>
        <p:spPr>
          <a:xfrm>
            <a:off x="10866911" y="258397"/>
            <a:ext cx="957155" cy="951058"/>
          </a:xfrm>
          <a:prstGeom prst="rect">
            <a:avLst/>
          </a:prstGeom>
        </p:spPr>
      </p:pic>
      <p:sp>
        <p:nvSpPr>
          <p:cNvPr id="3" name="CasellaDiTesto 2">
            <a:extLst>
              <a:ext uri="{FF2B5EF4-FFF2-40B4-BE49-F238E27FC236}">
                <a16:creationId xmlns:a16="http://schemas.microsoft.com/office/drawing/2014/main" id="{AFE435BD-BA67-FBFE-8CD9-8232E9B8B1B5}"/>
              </a:ext>
            </a:extLst>
          </p:cNvPr>
          <p:cNvSpPr txBox="1"/>
          <p:nvPr/>
        </p:nvSpPr>
        <p:spPr>
          <a:xfrm>
            <a:off x="443258" y="5913143"/>
            <a:ext cx="4943302" cy="400110"/>
          </a:xfrm>
          <a:prstGeom prst="rect">
            <a:avLst/>
          </a:prstGeom>
          <a:noFill/>
        </p:spPr>
        <p:txBody>
          <a:bodyPr wrap="square" rtlCol="0">
            <a:spAutoFit/>
          </a:bodyPr>
          <a:lstStyle/>
          <a:p>
            <a:pPr algn="ctr"/>
            <a:r>
              <a:rPr lang="it-IT" sz="2000" dirty="0">
                <a:solidFill>
                  <a:schemeClr val="bg1"/>
                </a:solidFill>
              </a:rPr>
              <a:t>Azioni ed interventi organizzativi</a:t>
            </a:r>
          </a:p>
        </p:txBody>
      </p:sp>
      <p:sp>
        <p:nvSpPr>
          <p:cNvPr id="9" name="CasellaDiTesto 8">
            <a:extLst>
              <a:ext uri="{FF2B5EF4-FFF2-40B4-BE49-F238E27FC236}">
                <a16:creationId xmlns:a16="http://schemas.microsoft.com/office/drawing/2014/main" id="{CA21F0D9-B824-0DF8-2C0E-558D4712DF75}"/>
              </a:ext>
            </a:extLst>
          </p:cNvPr>
          <p:cNvSpPr txBox="1"/>
          <p:nvPr/>
        </p:nvSpPr>
        <p:spPr>
          <a:xfrm>
            <a:off x="310234" y="2122872"/>
            <a:ext cx="4912814" cy="1754326"/>
          </a:xfrm>
          <a:prstGeom prst="rect">
            <a:avLst/>
          </a:prstGeom>
          <a:noFill/>
        </p:spPr>
        <p:txBody>
          <a:bodyPr wrap="square" rtlCol="0">
            <a:spAutoFit/>
          </a:bodyPr>
          <a:lstStyle/>
          <a:p>
            <a:pPr algn="just"/>
            <a:r>
              <a:rPr kumimoji="0" lang="it-IT" sz="1800" b="0" i="1" u="none" strike="noStrike" kern="1200" cap="none" spc="0" normalizeH="0" baseline="0" noProof="0" dirty="0">
                <a:ln>
                  <a:noFill/>
                </a:ln>
                <a:solidFill>
                  <a:srgbClr val="0E2841"/>
                </a:solidFill>
                <a:effectLst/>
                <a:uLnTx/>
                <a:uFillTx/>
                <a:latin typeface="Aptos" panose="02110004020202020204"/>
                <a:ea typeface="+mn-ea"/>
                <a:cs typeface="+mn-cs"/>
              </a:rPr>
              <a:t>«Disposizioni interne finalizzate a garantire l’attuazione degli strumenti di programmazione e valutazione della performance, con riferimento all’obiettivo del </a:t>
            </a:r>
            <a:r>
              <a:rPr kumimoji="0" lang="it-IT" sz="1800" b="1" i="1" u="none" strike="noStrike" kern="1200" cap="none" spc="0" normalizeH="0" baseline="0" noProof="0" dirty="0">
                <a:ln>
                  <a:noFill/>
                </a:ln>
                <a:solidFill>
                  <a:srgbClr val="0E2841"/>
                </a:solidFill>
                <a:effectLst/>
                <a:uLnTx/>
                <a:uFillTx/>
                <a:latin typeface="Aptos" panose="02110004020202020204"/>
                <a:ea typeface="+mn-ea"/>
                <a:cs typeface="+mn-cs"/>
              </a:rPr>
              <a:t>rispetto dei tempi di pagamento delle fatture</a:t>
            </a:r>
            <a:r>
              <a:rPr kumimoji="0" lang="it-IT" sz="1800" b="0" i="1" u="none" strike="noStrike" kern="1200" cap="none" spc="0" normalizeH="0" baseline="0" noProof="0" dirty="0">
                <a:ln>
                  <a:noFill/>
                </a:ln>
                <a:solidFill>
                  <a:srgbClr val="0E2841"/>
                </a:solidFill>
                <a:effectLst/>
                <a:uLnTx/>
                <a:uFillTx/>
                <a:latin typeface="Aptos" panose="02110004020202020204"/>
                <a:ea typeface="+mn-ea"/>
                <a:cs typeface="+mn-cs"/>
              </a:rPr>
              <a:t>. </a:t>
            </a:r>
            <a:r>
              <a:rPr kumimoji="0" lang="it-IT" sz="1800" b="1" i="1" u="none" strike="noStrike" kern="1200" cap="none" spc="0" normalizeH="0" baseline="0" noProof="0" dirty="0">
                <a:ln>
                  <a:noFill/>
                </a:ln>
                <a:solidFill>
                  <a:srgbClr val="0E2841"/>
                </a:solidFill>
                <a:effectLst/>
                <a:uLnTx/>
                <a:uFillTx/>
                <a:latin typeface="Aptos" panose="02110004020202020204"/>
                <a:ea typeface="+mn-ea"/>
                <a:cs typeface="+mn-cs"/>
              </a:rPr>
              <a:t>Mappatura dei processi relativi al ciclo passivo della spesa»</a:t>
            </a:r>
            <a:endParaRPr lang="it-IT" i="1" dirty="0"/>
          </a:p>
        </p:txBody>
      </p:sp>
      <p:sp>
        <p:nvSpPr>
          <p:cNvPr id="10" name="Freccia in giù 9">
            <a:extLst>
              <a:ext uri="{FF2B5EF4-FFF2-40B4-BE49-F238E27FC236}">
                <a16:creationId xmlns:a16="http://schemas.microsoft.com/office/drawing/2014/main" id="{9685D1D0-FAFC-7E6E-2630-3A25A9E2B104}"/>
              </a:ext>
            </a:extLst>
          </p:cNvPr>
          <p:cNvSpPr/>
          <p:nvPr/>
        </p:nvSpPr>
        <p:spPr>
          <a:xfrm rot="10800000">
            <a:off x="2437379" y="4021893"/>
            <a:ext cx="403791" cy="566436"/>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D1C176CC-9316-CDD5-29C2-010A4EA89B5D}"/>
              </a:ext>
            </a:extLst>
          </p:cNvPr>
          <p:cNvSpPr txBox="1"/>
          <p:nvPr/>
        </p:nvSpPr>
        <p:spPr>
          <a:xfrm>
            <a:off x="564752" y="4793290"/>
            <a:ext cx="4569613" cy="646331"/>
          </a:xfrm>
          <a:prstGeom prst="rect">
            <a:avLst/>
          </a:prstGeom>
          <a:noFill/>
        </p:spPr>
        <p:txBody>
          <a:bodyPr wrap="square" rtlCol="0">
            <a:spAutoFit/>
          </a:bodyPr>
          <a:lstStyle/>
          <a:p>
            <a:r>
              <a:rPr lang="it-IT" dirty="0">
                <a:solidFill>
                  <a:srgbClr val="0E2841"/>
                </a:solidFill>
                <a:latin typeface="Aptos" panose="02110004020202020204"/>
              </a:rPr>
              <a:t>Relazione su indicatori tempi di pagamento, analisi circolare RGS 1/2024 e scadenze</a:t>
            </a:r>
          </a:p>
        </p:txBody>
      </p:sp>
      <p:sp>
        <p:nvSpPr>
          <p:cNvPr id="12" name="CasellaDiTesto 11">
            <a:extLst>
              <a:ext uri="{FF2B5EF4-FFF2-40B4-BE49-F238E27FC236}">
                <a16:creationId xmlns:a16="http://schemas.microsoft.com/office/drawing/2014/main" id="{2264CCB8-D4F2-34BF-EB5D-E34FADFA4BDC}"/>
              </a:ext>
            </a:extLst>
          </p:cNvPr>
          <p:cNvSpPr txBox="1"/>
          <p:nvPr/>
        </p:nvSpPr>
        <p:spPr>
          <a:xfrm>
            <a:off x="5917184" y="944220"/>
            <a:ext cx="5434668" cy="1354217"/>
          </a:xfrm>
          <a:prstGeom prst="rect">
            <a:avLst/>
          </a:prstGeom>
          <a:noFill/>
        </p:spPr>
        <p:txBody>
          <a:bodyPr wrap="square" rtlCol="0">
            <a:spAutoFit/>
          </a:bodyPr>
          <a:lstStyle/>
          <a:p>
            <a:pPr algn="ctr"/>
            <a:r>
              <a:rPr lang="it-IT" sz="1600" b="1" dirty="0">
                <a:solidFill>
                  <a:schemeClr val="accent1"/>
                </a:solidFill>
                <a:latin typeface="+mj-lt"/>
              </a:rPr>
              <a:t>Obiettivi generali della circolare</a:t>
            </a:r>
            <a:r>
              <a:rPr lang="it-IT" sz="1600" b="1" dirty="0">
                <a:solidFill>
                  <a:schemeClr val="tx2"/>
                </a:solidFill>
                <a:latin typeface="+mj-lt"/>
              </a:rPr>
              <a:t>:</a:t>
            </a:r>
            <a:endParaRPr lang="it-IT" sz="1600" dirty="0">
              <a:solidFill>
                <a:schemeClr val="accent1"/>
              </a:solidFill>
              <a:latin typeface="+mj-lt"/>
            </a:endParaRPr>
          </a:p>
          <a:p>
            <a:pPr marL="285750" indent="-285750" algn="just">
              <a:buFont typeface="Arial" panose="020B0604020202020204" pitchFamily="34" charset="0"/>
              <a:buChar char="•"/>
            </a:pPr>
            <a:r>
              <a:rPr lang="it-IT" sz="1600" dirty="0">
                <a:solidFill>
                  <a:schemeClr val="tx2"/>
                </a:solidFill>
                <a:latin typeface="+mj-lt"/>
              </a:rPr>
              <a:t>Comunicare agli uffici l’aggiornamento SMIVAP</a:t>
            </a:r>
          </a:p>
          <a:p>
            <a:pPr marL="285750" indent="-285750" algn="just">
              <a:buFont typeface="Arial" panose="020B0604020202020204" pitchFamily="34" charset="0"/>
              <a:buChar char="•"/>
            </a:pPr>
            <a:r>
              <a:rPr lang="it-IT" sz="1600" dirty="0">
                <a:solidFill>
                  <a:schemeClr val="tx2"/>
                </a:solidFill>
                <a:latin typeface="+mj-lt"/>
              </a:rPr>
              <a:t>Mappare il processo di spesa e relativi tempi </a:t>
            </a:r>
          </a:p>
          <a:p>
            <a:pPr marL="285750" indent="-285750" algn="just">
              <a:buFont typeface="Arial" panose="020B0604020202020204" pitchFamily="34" charset="0"/>
              <a:buChar char="•"/>
            </a:pPr>
            <a:r>
              <a:rPr lang="it-IT" sz="1600" dirty="0">
                <a:solidFill>
                  <a:schemeClr val="tx2"/>
                </a:solidFill>
                <a:latin typeface="+mj-lt"/>
              </a:rPr>
              <a:t>Comunicare la creazione di nuovi codici di fatturazione  per ciascun area dirigenziale</a:t>
            </a:r>
          </a:p>
        </p:txBody>
      </p:sp>
      <p:sp>
        <p:nvSpPr>
          <p:cNvPr id="13" name="CasellaDiTesto 12">
            <a:extLst>
              <a:ext uri="{FF2B5EF4-FFF2-40B4-BE49-F238E27FC236}">
                <a16:creationId xmlns:a16="http://schemas.microsoft.com/office/drawing/2014/main" id="{822E7588-09FF-96FA-8226-50A56CC82B65}"/>
              </a:ext>
            </a:extLst>
          </p:cNvPr>
          <p:cNvSpPr txBox="1"/>
          <p:nvPr/>
        </p:nvSpPr>
        <p:spPr>
          <a:xfrm>
            <a:off x="5881031" y="2413019"/>
            <a:ext cx="5565298" cy="1815882"/>
          </a:xfrm>
          <a:prstGeom prst="rect">
            <a:avLst/>
          </a:prstGeom>
          <a:noFill/>
        </p:spPr>
        <p:txBody>
          <a:bodyPr wrap="square" rtlCol="0">
            <a:spAutoFit/>
          </a:bodyPr>
          <a:lstStyle/>
          <a:p>
            <a:pPr algn="ctr"/>
            <a:r>
              <a:rPr lang="it-IT" sz="1600" b="1" dirty="0">
                <a:solidFill>
                  <a:schemeClr val="accent1"/>
                </a:solidFill>
                <a:latin typeface="+mj-lt"/>
              </a:rPr>
              <a:t>Chiarimenti tecnici:</a:t>
            </a:r>
            <a:endParaRPr lang="it-IT" sz="1600" dirty="0">
              <a:solidFill>
                <a:schemeClr val="accent1"/>
              </a:solidFill>
              <a:latin typeface="+mj-lt"/>
            </a:endParaRPr>
          </a:p>
          <a:p>
            <a:pPr marL="285750" indent="-285750" algn="just">
              <a:buFont typeface="Arial" panose="020B0604020202020204" pitchFamily="34" charset="0"/>
              <a:buChar char="•"/>
            </a:pPr>
            <a:r>
              <a:rPr lang="it-IT" sz="1600" dirty="0">
                <a:solidFill>
                  <a:schemeClr val="tx2"/>
                </a:solidFill>
                <a:latin typeface="+mj-lt"/>
              </a:rPr>
              <a:t>Cos’è l’indicatore del tempo di ritardo (far capire ai dirigenti su cosa verranno valutati)</a:t>
            </a:r>
          </a:p>
          <a:p>
            <a:pPr marL="285750" indent="-285750" algn="just">
              <a:buFont typeface="Arial" panose="020B0604020202020204" pitchFamily="34" charset="0"/>
              <a:buChar char="•"/>
            </a:pPr>
            <a:r>
              <a:rPr lang="it-IT" sz="1600" dirty="0">
                <a:solidFill>
                  <a:schemeClr val="tx2"/>
                </a:solidFill>
                <a:latin typeface="+mj-lt"/>
              </a:rPr>
              <a:t>Da chi verranno valutati: verifica effettuata dal Collegio dei Revisori</a:t>
            </a:r>
          </a:p>
          <a:p>
            <a:pPr marL="285750" indent="-285750" algn="just">
              <a:buFont typeface="Arial" panose="020B0604020202020204" pitchFamily="34" charset="0"/>
              <a:buChar char="•"/>
            </a:pPr>
            <a:r>
              <a:rPr lang="it-IT" sz="1600" dirty="0">
                <a:solidFill>
                  <a:schemeClr val="tx2"/>
                </a:solidFill>
                <a:latin typeface="+mj-lt"/>
              </a:rPr>
              <a:t>Cosa vuol dire «natura commerciale della transazione»</a:t>
            </a:r>
          </a:p>
          <a:p>
            <a:pPr marL="285750" indent="-285750" algn="just">
              <a:buFont typeface="Arial" panose="020B0604020202020204" pitchFamily="34" charset="0"/>
              <a:buChar char="•"/>
            </a:pPr>
            <a:endParaRPr lang="it-IT" sz="1600" dirty="0">
              <a:solidFill>
                <a:schemeClr val="tx2"/>
              </a:solidFill>
              <a:latin typeface="+mj-lt"/>
            </a:endParaRPr>
          </a:p>
        </p:txBody>
      </p:sp>
      <p:sp>
        <p:nvSpPr>
          <p:cNvPr id="14" name="CasellaDiTesto 13">
            <a:extLst>
              <a:ext uri="{FF2B5EF4-FFF2-40B4-BE49-F238E27FC236}">
                <a16:creationId xmlns:a16="http://schemas.microsoft.com/office/drawing/2014/main" id="{14517DC8-094F-602F-D9AB-4DA0870FFCA7}"/>
              </a:ext>
            </a:extLst>
          </p:cNvPr>
          <p:cNvSpPr txBox="1"/>
          <p:nvPr/>
        </p:nvSpPr>
        <p:spPr>
          <a:xfrm>
            <a:off x="5917184" y="4097261"/>
            <a:ext cx="5687133" cy="1815882"/>
          </a:xfrm>
          <a:prstGeom prst="rect">
            <a:avLst/>
          </a:prstGeom>
          <a:noFill/>
        </p:spPr>
        <p:txBody>
          <a:bodyPr wrap="square" rtlCol="0">
            <a:spAutoFit/>
          </a:bodyPr>
          <a:lstStyle/>
          <a:p>
            <a:pPr algn="ctr"/>
            <a:r>
              <a:rPr lang="it-IT" sz="1600" b="1" dirty="0">
                <a:solidFill>
                  <a:schemeClr val="accent1"/>
                </a:solidFill>
                <a:latin typeface="+mj-lt"/>
              </a:rPr>
              <a:t>Indicazioni operative:</a:t>
            </a:r>
            <a:endParaRPr lang="it-IT" sz="1600" dirty="0">
              <a:solidFill>
                <a:schemeClr val="accent1"/>
              </a:solidFill>
              <a:latin typeface="+mj-lt"/>
            </a:endParaRPr>
          </a:p>
          <a:p>
            <a:pPr marL="285750" indent="-285750" algn="just">
              <a:buFont typeface="Arial" panose="020B0604020202020204" pitchFamily="34" charset="0"/>
              <a:buChar char="•"/>
            </a:pPr>
            <a:r>
              <a:rPr lang="it-IT" sz="1600" dirty="0">
                <a:solidFill>
                  <a:schemeClr val="tx2"/>
                </a:solidFill>
                <a:latin typeface="+mj-lt"/>
              </a:rPr>
              <a:t>Operatività dei nuovi codici di fatturazione e individuazione dei responsabili dello smistamento ed accettazione fatture</a:t>
            </a:r>
          </a:p>
          <a:p>
            <a:pPr marL="285750" indent="-285750" algn="just">
              <a:buFont typeface="Arial" panose="020B0604020202020204" pitchFamily="34" charset="0"/>
              <a:buChar char="•"/>
            </a:pPr>
            <a:r>
              <a:rPr lang="it-IT" sz="1600" dirty="0">
                <a:solidFill>
                  <a:schemeClr val="tx2"/>
                </a:solidFill>
                <a:latin typeface="+mj-lt"/>
              </a:rPr>
              <a:t>Circostanze tassative di rifiuto delle fatture</a:t>
            </a:r>
          </a:p>
          <a:p>
            <a:pPr marL="285750" indent="-285750" algn="just">
              <a:buFont typeface="Arial" panose="020B0604020202020204" pitchFamily="34" charset="0"/>
              <a:buChar char="•"/>
            </a:pPr>
            <a:r>
              <a:rPr lang="it-IT" sz="1600" dirty="0">
                <a:solidFill>
                  <a:schemeClr val="tx2"/>
                </a:solidFill>
                <a:latin typeface="+mj-lt"/>
              </a:rPr>
              <a:t>Deroga scadenza ordinaria fatture: motivazione espressa negli atti di impegno e di liquidazione</a:t>
            </a:r>
          </a:p>
          <a:p>
            <a:pPr marL="285750" indent="-285750" algn="just">
              <a:buFont typeface="Arial" panose="020B0604020202020204" pitchFamily="34" charset="0"/>
              <a:buChar char="•"/>
            </a:pPr>
            <a:r>
              <a:rPr lang="it-IT" sz="1600" dirty="0">
                <a:solidFill>
                  <a:schemeClr val="tx2"/>
                </a:solidFill>
                <a:latin typeface="+mj-lt"/>
              </a:rPr>
              <a:t>Quando e come attivare la fase di sospensione delle fatture</a:t>
            </a:r>
          </a:p>
        </p:txBody>
      </p:sp>
    </p:spTree>
    <p:extLst>
      <p:ext uri="{BB962C8B-B14F-4D97-AF65-F5344CB8AC3E}">
        <p14:creationId xmlns:p14="http://schemas.microsoft.com/office/powerpoint/2010/main" val="131658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D57A71-4FC2-4474-9883-BAEA7AF11029}"/>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2D2FD28-D7A1-555F-68B9-F064A884B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5B93CAA-1955-6825-527C-A989890E47C9}"/>
              </a:ext>
            </a:extLst>
          </p:cNvPr>
          <p:cNvSpPr>
            <a:spLocks noGrp="1"/>
          </p:cNvSpPr>
          <p:nvPr>
            <p:ph type="title"/>
          </p:nvPr>
        </p:nvSpPr>
        <p:spPr>
          <a:xfrm>
            <a:off x="642404" y="1337732"/>
            <a:ext cx="4282983" cy="490777"/>
          </a:xfrm>
        </p:spPr>
        <p:txBody>
          <a:bodyPr vert="horz" lIns="91440" tIns="45720" rIns="91440" bIns="45720" rtlCol="0" anchor="b">
            <a:normAutofit/>
          </a:bodyPr>
          <a:lstStyle/>
          <a:p>
            <a:r>
              <a:rPr lang="en-US" sz="2500" kern="1200" dirty="0">
                <a:solidFill>
                  <a:schemeClr val="accent1"/>
                </a:solidFill>
                <a:latin typeface="+mj-lt"/>
                <a:ea typeface="+mj-ea"/>
                <a:cs typeface="+mj-cs"/>
              </a:rPr>
              <a:t>Provvedimento del Presidente</a:t>
            </a:r>
          </a:p>
        </p:txBody>
      </p:sp>
      <p:sp>
        <p:nvSpPr>
          <p:cNvPr id="45" name="Rectangle 44">
            <a:extLst>
              <a:ext uri="{FF2B5EF4-FFF2-40B4-BE49-F238E27FC236}">
                <a16:creationId xmlns:a16="http://schemas.microsoft.com/office/drawing/2014/main" id="{D87A4C58-D023-0BD4-C1F4-253248BB0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E8FBEE7-6C05-D3F2-CA52-0A14708C7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C06A2CC-8756-FFB1-990F-C0A80E77F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3875A44-5C83-75D4-1310-7D97F10C9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909D52EA-FF04-6B25-D2C7-62E20A685C9F}"/>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Dott. Remo Christopher Borghese - Seminario nazionale UPI 4 marzo 2025</a:t>
            </a:r>
          </a:p>
        </p:txBody>
      </p:sp>
      <p:pic>
        <p:nvPicPr>
          <p:cNvPr id="5" name="Immagine 4" descr="Immagine che contiene Carattere, Elementi grafici, grafica, schermata&#10;&#10;Il contenuto generato dall'IA potrebbe non essere corretto.">
            <a:extLst>
              <a:ext uri="{FF2B5EF4-FFF2-40B4-BE49-F238E27FC236}">
                <a16:creationId xmlns:a16="http://schemas.microsoft.com/office/drawing/2014/main" id="{CB0428AE-71C4-E247-3306-6D16522F24F2}"/>
              </a:ext>
            </a:extLst>
          </p:cNvPr>
          <p:cNvPicPr>
            <a:picLocks noChangeAspect="1"/>
          </p:cNvPicPr>
          <p:nvPr/>
        </p:nvPicPr>
        <p:blipFill>
          <a:blip r:embed="rId3"/>
          <a:stretch>
            <a:fillRect/>
          </a:stretch>
        </p:blipFill>
        <p:spPr>
          <a:xfrm>
            <a:off x="367934" y="435196"/>
            <a:ext cx="1670449" cy="597460"/>
          </a:xfrm>
          <a:prstGeom prst="rect">
            <a:avLst/>
          </a:prstGeom>
        </p:spPr>
      </p:pic>
      <p:pic>
        <p:nvPicPr>
          <p:cNvPr id="6" name="Immagine 5" descr="Immagine che contiene simbolo, emblema, cresta, badge&#10;&#10;Il contenuto generato dall'IA potrebbe non essere corretto.">
            <a:extLst>
              <a:ext uri="{FF2B5EF4-FFF2-40B4-BE49-F238E27FC236}">
                <a16:creationId xmlns:a16="http://schemas.microsoft.com/office/drawing/2014/main" id="{274710B5-6BB7-77A1-CB4E-D650BCE625D7}"/>
              </a:ext>
            </a:extLst>
          </p:cNvPr>
          <p:cNvPicPr>
            <a:picLocks noChangeAspect="1"/>
          </p:cNvPicPr>
          <p:nvPr/>
        </p:nvPicPr>
        <p:blipFill>
          <a:blip r:embed="rId4"/>
          <a:stretch>
            <a:fillRect/>
          </a:stretch>
        </p:blipFill>
        <p:spPr>
          <a:xfrm>
            <a:off x="10866911" y="258397"/>
            <a:ext cx="957155" cy="951058"/>
          </a:xfrm>
          <a:prstGeom prst="rect">
            <a:avLst/>
          </a:prstGeom>
        </p:spPr>
      </p:pic>
      <p:sp>
        <p:nvSpPr>
          <p:cNvPr id="3" name="CasellaDiTesto 2">
            <a:extLst>
              <a:ext uri="{FF2B5EF4-FFF2-40B4-BE49-F238E27FC236}">
                <a16:creationId xmlns:a16="http://schemas.microsoft.com/office/drawing/2014/main" id="{7CED7B38-6A96-36A2-2736-860DEC49C6C2}"/>
              </a:ext>
            </a:extLst>
          </p:cNvPr>
          <p:cNvSpPr txBox="1"/>
          <p:nvPr/>
        </p:nvSpPr>
        <p:spPr>
          <a:xfrm>
            <a:off x="443258" y="5913143"/>
            <a:ext cx="4943302" cy="400110"/>
          </a:xfrm>
          <a:prstGeom prst="rect">
            <a:avLst/>
          </a:prstGeom>
          <a:noFill/>
        </p:spPr>
        <p:txBody>
          <a:bodyPr wrap="square" rtlCol="0">
            <a:spAutoFit/>
          </a:bodyPr>
          <a:lstStyle/>
          <a:p>
            <a:pPr algn="ctr"/>
            <a:r>
              <a:rPr lang="it-IT" sz="2000" dirty="0">
                <a:solidFill>
                  <a:schemeClr val="bg1"/>
                </a:solidFill>
              </a:rPr>
              <a:t>Azioni ed interventi organizzativi</a:t>
            </a:r>
          </a:p>
        </p:txBody>
      </p:sp>
      <p:sp>
        <p:nvSpPr>
          <p:cNvPr id="8" name="CasellaDiTesto 7">
            <a:extLst>
              <a:ext uri="{FF2B5EF4-FFF2-40B4-BE49-F238E27FC236}">
                <a16:creationId xmlns:a16="http://schemas.microsoft.com/office/drawing/2014/main" id="{CE1B63B6-9966-2DBE-33CB-F5BE686DE4B1}"/>
              </a:ext>
            </a:extLst>
          </p:cNvPr>
          <p:cNvSpPr txBox="1"/>
          <p:nvPr/>
        </p:nvSpPr>
        <p:spPr>
          <a:xfrm>
            <a:off x="443258" y="2134167"/>
            <a:ext cx="4679228" cy="1754326"/>
          </a:xfrm>
          <a:prstGeom prst="rect">
            <a:avLst/>
          </a:prstGeom>
          <a:noFill/>
        </p:spPr>
        <p:txBody>
          <a:bodyPr wrap="square" rtlCol="0">
            <a:spAutoFit/>
          </a:bodyPr>
          <a:lstStyle/>
          <a:p>
            <a:pPr algn="just"/>
            <a:r>
              <a:rPr lang="it-IT" dirty="0">
                <a:solidFill>
                  <a:schemeClr val="tx2"/>
                </a:solidFill>
              </a:rPr>
              <a:t>Deliberazione n. 88 del 16/05/2024 «</a:t>
            </a:r>
            <a:r>
              <a:rPr lang="it-IT" i="1" dirty="0">
                <a:solidFill>
                  <a:schemeClr val="tx2"/>
                </a:solidFill>
              </a:rPr>
              <a:t>Autorizzazione pagamenti anticipati mandati ex art. 185, comma 2, lett. i) mediante utilizzo della cassa libera </a:t>
            </a:r>
            <a:r>
              <a:rPr lang="it-IT" b="1" i="1" dirty="0">
                <a:solidFill>
                  <a:schemeClr val="tx2"/>
                </a:solidFill>
              </a:rPr>
              <a:t>e termini massimi per i pagamenti delle transazioni commerciali per l'esercizio finanziario 2024</a:t>
            </a:r>
            <a:r>
              <a:rPr lang="it-IT" i="1" dirty="0">
                <a:solidFill>
                  <a:schemeClr val="tx2"/>
                </a:solidFill>
              </a:rPr>
              <a:t>»</a:t>
            </a:r>
          </a:p>
        </p:txBody>
      </p:sp>
      <p:sp>
        <p:nvSpPr>
          <p:cNvPr id="9" name="CasellaDiTesto 8">
            <a:extLst>
              <a:ext uri="{FF2B5EF4-FFF2-40B4-BE49-F238E27FC236}">
                <a16:creationId xmlns:a16="http://schemas.microsoft.com/office/drawing/2014/main" id="{D611DF54-6D6A-DDD1-5D10-D76354DFC352}"/>
              </a:ext>
            </a:extLst>
          </p:cNvPr>
          <p:cNvSpPr txBox="1"/>
          <p:nvPr/>
        </p:nvSpPr>
        <p:spPr>
          <a:xfrm>
            <a:off x="728778" y="4619119"/>
            <a:ext cx="4372262" cy="923330"/>
          </a:xfrm>
          <a:prstGeom prst="rect">
            <a:avLst/>
          </a:prstGeom>
          <a:noFill/>
        </p:spPr>
        <p:txBody>
          <a:bodyPr wrap="square" rtlCol="0">
            <a:spAutoFit/>
          </a:bodyPr>
          <a:lstStyle/>
          <a:p>
            <a:pPr algn="just"/>
            <a:r>
              <a:rPr lang="it-IT" dirty="0">
                <a:solidFill>
                  <a:schemeClr val="tx2"/>
                </a:solidFill>
              </a:rPr>
              <a:t>Riflessioni fatte a seguito della comunicazione del MEF, nonché dalle circolari MEF-RGS e webinar del progetto</a:t>
            </a:r>
          </a:p>
        </p:txBody>
      </p:sp>
      <p:sp>
        <p:nvSpPr>
          <p:cNvPr id="10" name="Freccia in giù 9">
            <a:extLst>
              <a:ext uri="{FF2B5EF4-FFF2-40B4-BE49-F238E27FC236}">
                <a16:creationId xmlns:a16="http://schemas.microsoft.com/office/drawing/2014/main" id="{182FD65E-4B5C-E8AD-9DA8-3C4C3D9194E1}"/>
              </a:ext>
            </a:extLst>
          </p:cNvPr>
          <p:cNvSpPr/>
          <p:nvPr/>
        </p:nvSpPr>
        <p:spPr>
          <a:xfrm rot="10800000">
            <a:off x="2555381" y="3943101"/>
            <a:ext cx="403791" cy="566436"/>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42790C1D-8E3F-07B5-3F60-FBA780FFD027}"/>
              </a:ext>
            </a:extLst>
          </p:cNvPr>
          <p:cNvSpPr txBox="1"/>
          <p:nvPr/>
        </p:nvSpPr>
        <p:spPr>
          <a:xfrm>
            <a:off x="5824050" y="1467852"/>
            <a:ext cx="5747163" cy="5632311"/>
          </a:xfrm>
          <a:prstGeom prst="rect">
            <a:avLst/>
          </a:prstGeom>
          <a:noFill/>
        </p:spPr>
        <p:txBody>
          <a:bodyPr wrap="square" rtlCol="0">
            <a:spAutoFit/>
          </a:bodyPr>
          <a:lstStyle/>
          <a:p>
            <a:pPr algn="ctr"/>
            <a:r>
              <a:rPr lang="it-IT" b="1" dirty="0">
                <a:solidFill>
                  <a:schemeClr val="accent1"/>
                </a:solidFill>
                <a:latin typeface="+mj-lt"/>
              </a:rPr>
              <a:t>Linea di indirizzo:</a:t>
            </a:r>
          </a:p>
          <a:p>
            <a:pPr algn="ctr"/>
            <a:endParaRPr lang="it-IT" b="1" dirty="0">
              <a:solidFill>
                <a:schemeClr val="accent1"/>
              </a:solidFill>
              <a:latin typeface="+mj-lt"/>
            </a:endParaRPr>
          </a:p>
          <a:p>
            <a:pPr marL="285750" indent="-285750" algn="just">
              <a:buFont typeface="Arial" panose="020B0604020202020204" pitchFamily="34" charset="0"/>
              <a:buChar char="•"/>
            </a:pPr>
            <a:r>
              <a:rPr lang="it-IT" sz="1800" i="1" dirty="0">
                <a:effectLst/>
                <a:latin typeface="Calibri" panose="020F0502020204030204" pitchFamily="34" charset="0"/>
                <a:ea typeface="Calibri" panose="020F0502020204030204" pitchFamily="34" charset="0"/>
                <a:cs typeface="Times New Roman" panose="02020603050405020304" pitchFamily="18" charset="0"/>
              </a:rPr>
              <a:t>«</a:t>
            </a:r>
            <a:r>
              <a:rPr lang="it-IT"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 mancanza delle ragioni di natura emergenziale, la </a:t>
            </a:r>
            <a:r>
              <a:rPr lang="it-IT" sz="18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Provincia di Teramo non si avvarrà più</a:t>
            </a:r>
            <a:r>
              <a:rPr lang="it-IT"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per l’esercizio finanziario 2024 e successivi, della deroga prevista dall’art. 37 del D.L. n. 189/2016 circa la possibilità del </a:t>
            </a:r>
            <a:r>
              <a:rPr lang="it-IT" sz="18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differimento dei termini di pagamento delle transazioni commerciali fino ad un massimo di 120 giorni</a:t>
            </a:r>
            <a:r>
              <a:rPr lang="it-IT"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it-IT"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it-IT"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it-IT" sz="18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 termini di pagamento ad oggi applicati saranno quelli ordinatori </a:t>
            </a:r>
            <a:r>
              <a:rPr lang="it-IT"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previsti dall’art. 4, commi 2 e 4 del D.lgs. 231/2002: </a:t>
            </a:r>
            <a:r>
              <a:rPr lang="it-IT" sz="1800" b="1"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 giorni </a:t>
            </a:r>
            <a:r>
              <a:rPr lang="it-IT"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 via generale dalla data di ricevimento della fattura, estensibile in via eccezionale fino a 60 giorni mediante clausola scritta in ragione della particolare “natura del contratto” o di “talune sue caratteristiche».</a:t>
            </a:r>
          </a:p>
          <a:p>
            <a:pPr marL="285750" indent="-285750" algn="just">
              <a:buFont typeface="Arial" panose="020B0604020202020204" pitchFamily="34" charset="0"/>
              <a:buChar char="•"/>
            </a:pPr>
            <a:endParaRPr lang="it-IT" b="1" i="1" dirty="0">
              <a:solidFill>
                <a:schemeClr val="tx2"/>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it-IT" b="1" i="1" dirty="0">
              <a:solidFill>
                <a:schemeClr val="tx2"/>
              </a:solidFill>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it-IT" b="1" dirty="0">
              <a:solidFill>
                <a:schemeClr val="tx2"/>
              </a:solidFill>
              <a:latin typeface="+mj-lt"/>
            </a:endParaRPr>
          </a:p>
          <a:p>
            <a:pPr algn="ctr"/>
            <a:endParaRPr lang="it-IT" dirty="0">
              <a:solidFill>
                <a:schemeClr val="accent1"/>
              </a:solidFill>
              <a:latin typeface="+mj-lt"/>
            </a:endParaRPr>
          </a:p>
        </p:txBody>
      </p:sp>
    </p:spTree>
    <p:extLst>
      <p:ext uri="{BB962C8B-B14F-4D97-AF65-F5344CB8AC3E}">
        <p14:creationId xmlns:p14="http://schemas.microsoft.com/office/powerpoint/2010/main" val="8632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F90BB4-055F-8738-113C-20C13AB5564C}"/>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4D7997E-D02D-E5FF-09F3-E3F45D34D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DB293C9-C928-0F24-347E-553A8020419C}"/>
              </a:ext>
            </a:extLst>
          </p:cNvPr>
          <p:cNvSpPr>
            <a:spLocks noGrp="1"/>
          </p:cNvSpPr>
          <p:nvPr>
            <p:ph type="title"/>
          </p:nvPr>
        </p:nvSpPr>
        <p:spPr>
          <a:xfrm>
            <a:off x="648342" y="1389520"/>
            <a:ext cx="4282983" cy="490777"/>
          </a:xfrm>
        </p:spPr>
        <p:txBody>
          <a:bodyPr vert="horz" lIns="91440" tIns="45720" rIns="91440" bIns="45720" rtlCol="0" anchor="b">
            <a:normAutofit fontScale="90000"/>
          </a:bodyPr>
          <a:lstStyle/>
          <a:p>
            <a:r>
              <a:rPr lang="en-US" sz="2500" dirty="0">
                <a:solidFill>
                  <a:schemeClr val="accent1"/>
                </a:solidFill>
              </a:rPr>
              <a:t>Nuovo Regolamento di contabilità</a:t>
            </a:r>
            <a:endParaRPr lang="en-US" sz="2500" kern="1200" dirty="0">
              <a:solidFill>
                <a:schemeClr val="accent1"/>
              </a:solidFill>
              <a:latin typeface="+mj-lt"/>
              <a:ea typeface="+mj-ea"/>
              <a:cs typeface="+mj-cs"/>
            </a:endParaRPr>
          </a:p>
        </p:txBody>
      </p:sp>
      <p:sp>
        <p:nvSpPr>
          <p:cNvPr id="45" name="Rectangle 44">
            <a:extLst>
              <a:ext uri="{FF2B5EF4-FFF2-40B4-BE49-F238E27FC236}">
                <a16:creationId xmlns:a16="http://schemas.microsoft.com/office/drawing/2014/main" id="{921D6416-991A-9B12-6518-92BE188F2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1136615-17E0-68D6-6111-907A5A69B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8489EB8-5F40-8CC9-7B7E-12690C7BA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B44E7A4-96D8-EBF5-B701-9CECE7E9E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787811D7-D812-7077-EBCC-C79BF4DDB07A}"/>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Dott. Remo Christopher Borghese - Seminario nazionale UPI 4 marzo 2025</a:t>
            </a:r>
          </a:p>
        </p:txBody>
      </p:sp>
      <p:pic>
        <p:nvPicPr>
          <p:cNvPr id="5" name="Immagine 4" descr="Immagine che contiene Carattere, Elementi grafici, grafica, schermata&#10;&#10;Il contenuto generato dall'IA potrebbe non essere corretto.">
            <a:extLst>
              <a:ext uri="{FF2B5EF4-FFF2-40B4-BE49-F238E27FC236}">
                <a16:creationId xmlns:a16="http://schemas.microsoft.com/office/drawing/2014/main" id="{7FAB58F5-D1F2-A929-B000-495948D62B76}"/>
              </a:ext>
            </a:extLst>
          </p:cNvPr>
          <p:cNvPicPr>
            <a:picLocks noChangeAspect="1"/>
          </p:cNvPicPr>
          <p:nvPr/>
        </p:nvPicPr>
        <p:blipFill>
          <a:blip r:embed="rId3"/>
          <a:stretch>
            <a:fillRect/>
          </a:stretch>
        </p:blipFill>
        <p:spPr>
          <a:xfrm>
            <a:off x="367934" y="435196"/>
            <a:ext cx="1670449" cy="597460"/>
          </a:xfrm>
          <a:prstGeom prst="rect">
            <a:avLst/>
          </a:prstGeom>
        </p:spPr>
      </p:pic>
      <p:pic>
        <p:nvPicPr>
          <p:cNvPr id="6" name="Immagine 5" descr="Immagine che contiene simbolo, emblema, cresta, badge&#10;&#10;Il contenuto generato dall'IA potrebbe non essere corretto.">
            <a:extLst>
              <a:ext uri="{FF2B5EF4-FFF2-40B4-BE49-F238E27FC236}">
                <a16:creationId xmlns:a16="http://schemas.microsoft.com/office/drawing/2014/main" id="{45C8D403-79A6-6FE4-E179-6E2142243AA1}"/>
              </a:ext>
            </a:extLst>
          </p:cNvPr>
          <p:cNvPicPr>
            <a:picLocks noChangeAspect="1"/>
          </p:cNvPicPr>
          <p:nvPr/>
        </p:nvPicPr>
        <p:blipFill>
          <a:blip r:embed="rId4"/>
          <a:stretch>
            <a:fillRect/>
          </a:stretch>
        </p:blipFill>
        <p:spPr>
          <a:xfrm>
            <a:off x="10866911" y="258397"/>
            <a:ext cx="957155" cy="951058"/>
          </a:xfrm>
          <a:prstGeom prst="rect">
            <a:avLst/>
          </a:prstGeom>
        </p:spPr>
      </p:pic>
      <p:sp>
        <p:nvSpPr>
          <p:cNvPr id="3" name="CasellaDiTesto 2">
            <a:extLst>
              <a:ext uri="{FF2B5EF4-FFF2-40B4-BE49-F238E27FC236}">
                <a16:creationId xmlns:a16="http://schemas.microsoft.com/office/drawing/2014/main" id="{3DE83BD3-4E57-B1FC-27AC-D162E2F817F7}"/>
              </a:ext>
            </a:extLst>
          </p:cNvPr>
          <p:cNvSpPr txBox="1"/>
          <p:nvPr/>
        </p:nvSpPr>
        <p:spPr>
          <a:xfrm>
            <a:off x="443258" y="5913143"/>
            <a:ext cx="4943302" cy="400110"/>
          </a:xfrm>
          <a:prstGeom prst="rect">
            <a:avLst/>
          </a:prstGeom>
          <a:noFill/>
        </p:spPr>
        <p:txBody>
          <a:bodyPr wrap="square" rtlCol="0">
            <a:spAutoFit/>
          </a:bodyPr>
          <a:lstStyle/>
          <a:p>
            <a:pPr algn="ctr"/>
            <a:r>
              <a:rPr lang="it-IT" sz="2000" dirty="0">
                <a:solidFill>
                  <a:schemeClr val="bg1"/>
                </a:solidFill>
              </a:rPr>
              <a:t>Azioni ed interventi organizzativi</a:t>
            </a:r>
          </a:p>
        </p:txBody>
      </p:sp>
      <p:sp>
        <p:nvSpPr>
          <p:cNvPr id="8" name="CasellaDiTesto 7">
            <a:extLst>
              <a:ext uri="{FF2B5EF4-FFF2-40B4-BE49-F238E27FC236}">
                <a16:creationId xmlns:a16="http://schemas.microsoft.com/office/drawing/2014/main" id="{6138D7F2-6663-8A2C-A5BB-4B0C1CACBE35}"/>
              </a:ext>
            </a:extLst>
          </p:cNvPr>
          <p:cNvSpPr txBox="1"/>
          <p:nvPr/>
        </p:nvSpPr>
        <p:spPr>
          <a:xfrm>
            <a:off x="471702" y="2854331"/>
            <a:ext cx="4679228" cy="2031325"/>
          </a:xfrm>
          <a:prstGeom prst="rect">
            <a:avLst/>
          </a:prstGeom>
          <a:noFill/>
        </p:spPr>
        <p:txBody>
          <a:bodyPr wrap="square" rtlCol="0">
            <a:spAutoFit/>
          </a:bodyPr>
          <a:lstStyle/>
          <a:p>
            <a:pPr algn="just"/>
            <a:r>
              <a:rPr lang="it-IT" dirty="0">
                <a:solidFill>
                  <a:schemeClr val="tx2"/>
                </a:solidFill>
              </a:rPr>
              <a:t>Articoli del Regolamento di contabilità dedicati alla gestione dei pagamenti:</a:t>
            </a:r>
          </a:p>
          <a:p>
            <a:pPr algn="just"/>
            <a:endParaRPr lang="it-IT" i="1" dirty="0">
              <a:solidFill>
                <a:schemeClr val="tx2"/>
              </a:solidFill>
            </a:endParaRPr>
          </a:p>
          <a:p>
            <a:pPr marL="285750" indent="-285750" algn="just">
              <a:buFont typeface="Arial" panose="020B0604020202020204" pitchFamily="34" charset="0"/>
              <a:buChar char="•"/>
            </a:pPr>
            <a:r>
              <a:rPr lang="it-IT" i="1" dirty="0">
                <a:solidFill>
                  <a:schemeClr val="tx2"/>
                </a:solidFill>
              </a:rPr>
              <a:t>Art. 18 «Piano annuale dei flussi di cassa»</a:t>
            </a:r>
          </a:p>
          <a:p>
            <a:pPr marL="285750" indent="-285750" algn="just">
              <a:buFont typeface="Arial" panose="020B0604020202020204" pitchFamily="34" charset="0"/>
              <a:buChar char="•"/>
            </a:pPr>
            <a:r>
              <a:rPr lang="it-IT" i="1" dirty="0">
                <a:solidFill>
                  <a:schemeClr val="tx2"/>
                </a:solidFill>
              </a:rPr>
              <a:t>Art. 37 «Registrazione delle fatture»</a:t>
            </a:r>
          </a:p>
          <a:p>
            <a:pPr marL="285750" indent="-285750" algn="just">
              <a:buFont typeface="Arial" panose="020B0604020202020204" pitchFamily="34" charset="0"/>
              <a:buChar char="•"/>
            </a:pPr>
            <a:r>
              <a:rPr lang="it-IT" i="1" dirty="0">
                <a:solidFill>
                  <a:schemeClr val="tx2"/>
                </a:solidFill>
              </a:rPr>
              <a:t>Art. 38 «Termini di pagamento delle fatture»</a:t>
            </a:r>
          </a:p>
          <a:p>
            <a:pPr marL="285750" indent="-285750" algn="just">
              <a:buFont typeface="Arial" panose="020B0604020202020204" pitchFamily="34" charset="0"/>
              <a:buChar char="•"/>
            </a:pPr>
            <a:endParaRPr lang="it-IT" i="1" dirty="0">
              <a:solidFill>
                <a:schemeClr val="tx2"/>
              </a:solidFill>
            </a:endParaRPr>
          </a:p>
        </p:txBody>
      </p:sp>
      <p:sp>
        <p:nvSpPr>
          <p:cNvPr id="11" name="CasellaDiTesto 10">
            <a:extLst>
              <a:ext uri="{FF2B5EF4-FFF2-40B4-BE49-F238E27FC236}">
                <a16:creationId xmlns:a16="http://schemas.microsoft.com/office/drawing/2014/main" id="{39C57D0F-BFF4-241A-2631-53578F36C019}"/>
              </a:ext>
            </a:extLst>
          </p:cNvPr>
          <p:cNvSpPr txBox="1"/>
          <p:nvPr/>
        </p:nvSpPr>
        <p:spPr>
          <a:xfrm>
            <a:off x="5767463" y="979944"/>
            <a:ext cx="5747163" cy="5262979"/>
          </a:xfrm>
          <a:prstGeom prst="rect">
            <a:avLst/>
          </a:prstGeom>
          <a:noFill/>
        </p:spPr>
        <p:txBody>
          <a:bodyPr wrap="square" rtlCol="0">
            <a:spAutoFit/>
          </a:bodyPr>
          <a:lstStyle/>
          <a:p>
            <a:r>
              <a:rPr lang="it-IT" sz="1600" b="1" dirty="0">
                <a:solidFill>
                  <a:schemeClr val="accent1"/>
                </a:solidFill>
                <a:latin typeface="+mj-lt"/>
              </a:rPr>
              <a:t>Art. 37:</a:t>
            </a:r>
          </a:p>
          <a:p>
            <a:pPr marL="285750" indent="-285750" algn="just">
              <a:buFont typeface="Arial" panose="020B0604020202020204" pitchFamily="34" charset="0"/>
              <a:buChar char="•"/>
            </a:pPr>
            <a:r>
              <a:rPr lang="it-IT" sz="1600" dirty="0">
                <a:solidFill>
                  <a:schemeClr val="tx2"/>
                </a:solidFill>
                <a:ea typeface="Calibri" panose="020F0502020204030204" pitchFamily="34" charset="0"/>
                <a:cs typeface="Times New Roman" panose="02020603050405020304" pitchFamily="18" charset="0"/>
              </a:rPr>
              <a:t>Obbligo di inserimento nella notifica di rifiuto dei soli presupposti indicati nel DM 132/2020</a:t>
            </a:r>
          </a:p>
          <a:p>
            <a:pPr marL="285750" indent="-285750" algn="just">
              <a:buFont typeface="Arial" panose="020B0604020202020204" pitchFamily="34" charset="0"/>
              <a:buChar char="•"/>
            </a:pPr>
            <a:r>
              <a:rPr lang="it-IT" sz="1600" dirty="0">
                <a:solidFill>
                  <a:schemeClr val="tx2"/>
                </a:solidFill>
                <a:ea typeface="Calibri" panose="020F0502020204030204" pitchFamily="34" charset="0"/>
                <a:cs typeface="Times New Roman" panose="02020603050405020304" pitchFamily="18" charset="0"/>
              </a:rPr>
              <a:t>Distinzione più netta tra la fase di accettazione e registrazione della fatture</a:t>
            </a:r>
          </a:p>
          <a:p>
            <a:pPr marL="285750" indent="-285750" algn="just">
              <a:buFont typeface="Arial" panose="020B0604020202020204" pitchFamily="34" charset="0"/>
              <a:buChar char="•"/>
            </a:pPr>
            <a:r>
              <a:rPr lang="it-IT" sz="1600" dirty="0">
                <a:solidFill>
                  <a:schemeClr val="tx2"/>
                </a:solidFill>
                <a:ea typeface="Calibri" panose="020F0502020204030204" pitchFamily="34" charset="0"/>
                <a:cs typeface="Times New Roman" panose="02020603050405020304" pitchFamily="18" charset="0"/>
              </a:rPr>
              <a:t>Al fine di accelerare i tempi di pagamento, possono essere stabilite, con circolare, tempistiche per la validazione e registrazione delle fatture</a:t>
            </a:r>
          </a:p>
          <a:p>
            <a:pPr algn="just"/>
            <a:endParaRPr lang="it-IT" sz="1600" dirty="0">
              <a:solidFill>
                <a:schemeClr val="tx2"/>
              </a:solidFill>
              <a:ea typeface="Calibri" panose="020F0502020204030204" pitchFamily="34" charset="0"/>
              <a:cs typeface="Times New Roman" panose="02020603050405020304" pitchFamily="18" charset="0"/>
            </a:endParaRPr>
          </a:p>
          <a:p>
            <a:r>
              <a:rPr lang="it-IT" sz="1600" b="1" dirty="0">
                <a:solidFill>
                  <a:schemeClr val="accent1"/>
                </a:solidFill>
                <a:latin typeface="+mj-lt"/>
                <a:ea typeface="Calibri" panose="020F0502020204030204" pitchFamily="34" charset="0"/>
                <a:cs typeface="Times New Roman" panose="02020603050405020304" pitchFamily="18" charset="0"/>
              </a:rPr>
              <a:t>Art. 38</a:t>
            </a:r>
          </a:p>
          <a:p>
            <a:pPr marL="285750" indent="-285750" algn="just">
              <a:buFont typeface="Arial" panose="020B0604020202020204" pitchFamily="34" charset="0"/>
              <a:buChar char="•"/>
            </a:pPr>
            <a:r>
              <a:rPr lang="it-IT" sz="1600" dirty="0">
                <a:solidFill>
                  <a:schemeClr val="tx2"/>
                </a:solidFill>
                <a:ea typeface="Calibri" panose="020F0502020204030204" pitchFamily="34" charset="0"/>
                <a:cs typeface="Times New Roman" panose="02020603050405020304" pitchFamily="18" charset="0"/>
              </a:rPr>
              <a:t>Termini di pagamento 30 gg dalla data di ricezione allo SDI;</a:t>
            </a:r>
          </a:p>
          <a:p>
            <a:pPr marL="285750" indent="-285750" algn="just">
              <a:buFont typeface="Arial" panose="020B0604020202020204" pitchFamily="34" charset="0"/>
              <a:buChar char="•"/>
            </a:pPr>
            <a:r>
              <a:rPr lang="it-IT" sz="1600" dirty="0">
                <a:solidFill>
                  <a:schemeClr val="tx2"/>
                </a:solidFill>
                <a:effectLst/>
                <a:ea typeface="Calibri" panose="020F0502020204030204" pitchFamily="34" charset="0"/>
                <a:cs typeface="Times New Roman" panose="02020603050405020304" pitchFamily="18" charset="0"/>
              </a:rPr>
              <a:t>Deroga ai 30 gg? Max fin</a:t>
            </a:r>
            <a:r>
              <a:rPr lang="it-IT" sz="1600" dirty="0">
                <a:solidFill>
                  <a:schemeClr val="tx2"/>
                </a:solidFill>
                <a:ea typeface="Calibri" panose="020F0502020204030204" pitchFamily="34" charset="0"/>
                <a:cs typeface="Times New Roman" panose="02020603050405020304" pitchFamily="18" charset="0"/>
              </a:rPr>
              <a:t>o a 60 gg con obbligo tassativo di provare per iscritto le ragioni del differimento (da inserire nell’atto)</a:t>
            </a:r>
          </a:p>
          <a:p>
            <a:pPr marL="285750" indent="-285750" algn="just">
              <a:buFont typeface="Arial" panose="020B0604020202020204" pitchFamily="34" charset="0"/>
              <a:buChar char="•"/>
            </a:pPr>
            <a:r>
              <a:rPr lang="it-IT" sz="1600" dirty="0">
                <a:solidFill>
                  <a:schemeClr val="tx2"/>
                </a:solidFill>
                <a:ea typeface="Calibri" panose="020F0502020204030204" pitchFamily="34" charset="0"/>
                <a:cs typeface="Times New Roman" panose="02020603050405020304" pitchFamily="18" charset="0"/>
              </a:rPr>
              <a:t>Il ritardo nei trasferimenti non legittima il differimento dei termini di pagamento ordinari</a:t>
            </a:r>
          </a:p>
          <a:p>
            <a:pPr marL="285750" indent="-285750" algn="just">
              <a:buFont typeface="Arial" panose="020B0604020202020204" pitchFamily="34" charset="0"/>
              <a:buChar char="•"/>
            </a:pPr>
            <a:r>
              <a:rPr lang="it-IT" sz="1600" dirty="0">
                <a:solidFill>
                  <a:schemeClr val="tx2"/>
                </a:solidFill>
                <a:ea typeface="Calibri" panose="020F0502020204030204" pitchFamily="34" charset="0"/>
                <a:cs typeface="Times New Roman" panose="02020603050405020304" pitchFamily="18" charset="0"/>
              </a:rPr>
              <a:t>Mai scadenza &gt; di 60 salvo previsioni di legge eccezionali</a:t>
            </a:r>
          </a:p>
          <a:p>
            <a:pPr marL="285750" indent="-285750" algn="just">
              <a:buFont typeface="Arial" panose="020B0604020202020204" pitchFamily="34" charset="0"/>
              <a:buChar char="•"/>
            </a:pPr>
            <a:r>
              <a:rPr lang="it-IT" sz="1600" dirty="0">
                <a:solidFill>
                  <a:schemeClr val="tx2"/>
                </a:solidFill>
                <a:ea typeface="Calibri" panose="020F0502020204030204" pitchFamily="34" charset="0"/>
                <a:cs typeface="Times New Roman" panose="02020603050405020304" pitchFamily="18" charset="0"/>
              </a:rPr>
              <a:t>Responsabilità del ritardo è attribuita al Dirigente responsabile della spesa</a:t>
            </a:r>
          </a:p>
          <a:p>
            <a:pPr marL="285750" indent="-285750" algn="just">
              <a:buFont typeface="Arial" panose="020B0604020202020204" pitchFamily="34" charset="0"/>
              <a:buChar char="•"/>
            </a:pPr>
            <a:r>
              <a:rPr lang="it-IT" sz="1600" dirty="0">
                <a:solidFill>
                  <a:schemeClr val="tx2"/>
                </a:solidFill>
                <a:ea typeface="Calibri" panose="020F0502020204030204" pitchFamily="34" charset="0"/>
                <a:cs typeface="Times New Roman" panose="02020603050405020304" pitchFamily="18" charset="0"/>
              </a:rPr>
              <a:t>Il ritardo nei pagamenti da parte della Ragioneria non è imputabile al Dirigente responsabile della spesa</a:t>
            </a:r>
          </a:p>
        </p:txBody>
      </p:sp>
    </p:spTree>
    <p:extLst>
      <p:ext uri="{BB962C8B-B14F-4D97-AF65-F5344CB8AC3E}">
        <p14:creationId xmlns:p14="http://schemas.microsoft.com/office/powerpoint/2010/main" val="200346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B11E0D-0666-3CDE-C075-836D1E89436C}"/>
            </a:ext>
          </a:extLst>
        </p:cNvPr>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57D8B35E-8060-ACED-A642-5A950002C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F80CF612-9D6D-3C67-6AF7-4D96F073FF2E}"/>
              </a:ext>
            </a:extLst>
          </p:cNvPr>
          <p:cNvSpPr>
            <a:spLocks noGrp="1"/>
          </p:cNvSpPr>
          <p:nvPr>
            <p:ph type="title"/>
          </p:nvPr>
        </p:nvSpPr>
        <p:spPr>
          <a:xfrm>
            <a:off x="2110051" y="1111024"/>
            <a:ext cx="7568073" cy="781699"/>
          </a:xfrm>
        </p:spPr>
        <p:txBody>
          <a:bodyPr vert="horz" lIns="91440" tIns="45720" rIns="91440" bIns="45720" rtlCol="0" anchor="b">
            <a:normAutofit fontScale="90000"/>
          </a:bodyPr>
          <a:lstStyle/>
          <a:p>
            <a:pPr algn="ctr"/>
            <a:r>
              <a:rPr kumimoji="0" lang="en-US" sz="2800" b="0" i="0" u="none" strike="noStrike" kern="1200" cap="none" spc="0" normalizeH="0" baseline="0" noProof="0" dirty="0">
                <a:ln>
                  <a:noFill/>
                </a:ln>
                <a:solidFill>
                  <a:srgbClr val="156082"/>
                </a:solidFill>
                <a:effectLst/>
                <a:uLnTx/>
                <a:uFillTx/>
                <a:latin typeface="Aptos Display" panose="02110004020202020204"/>
                <a:ea typeface="+mj-ea"/>
                <a:cs typeface="+mj-cs"/>
              </a:rPr>
              <a:t>Partecipazione al progetto: Competenze potenziate nell’ecosistema dei pagamenti</a:t>
            </a:r>
            <a:endParaRPr lang="en-US" kern="1200" dirty="0">
              <a:solidFill>
                <a:schemeClr val="accent1"/>
              </a:solidFill>
              <a:latin typeface="+mj-lt"/>
              <a:ea typeface="+mj-ea"/>
              <a:cs typeface="+mj-cs"/>
            </a:endParaRPr>
          </a:p>
        </p:txBody>
      </p:sp>
      <p:sp>
        <p:nvSpPr>
          <p:cNvPr id="88" name="Rectangle 87">
            <a:extLst>
              <a:ext uri="{FF2B5EF4-FFF2-40B4-BE49-F238E27FC236}">
                <a16:creationId xmlns:a16="http://schemas.microsoft.com/office/drawing/2014/main" id="{9A60AD2F-C9FA-6313-7546-180904082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CDD5A30-0693-3C3A-4859-1E9A5506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0EA8BE0E-B20A-7F91-BF50-A89959E27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piè di pagina 3">
            <a:extLst>
              <a:ext uri="{FF2B5EF4-FFF2-40B4-BE49-F238E27FC236}">
                <a16:creationId xmlns:a16="http://schemas.microsoft.com/office/drawing/2014/main" id="{F6CE1754-ABB0-D694-5314-D71AB25BDFB2}"/>
              </a:ext>
            </a:extLst>
          </p:cNvPr>
          <p:cNvSpPr>
            <a:spLocks noGrp="1"/>
          </p:cNvSpPr>
          <p:nvPr>
            <p:ph type="ftr" sz="quarter" idx="11"/>
          </p:nvPr>
        </p:nvSpPr>
        <p:spPr>
          <a:xfrm>
            <a:off x="4038600" y="6492240"/>
            <a:ext cx="4114800" cy="365125"/>
          </a:xfrm>
        </p:spPr>
        <p:txBody>
          <a:bodyPr vert="horz" lIns="91440" tIns="45720" rIns="91440" bIns="45720" rtlCol="0">
            <a:normAutofit/>
          </a:bodyPr>
          <a:lstStyle/>
          <a:p>
            <a:pPr>
              <a:lnSpc>
                <a:spcPct val="90000"/>
              </a:lnSpc>
              <a:spcAft>
                <a:spcPts val="600"/>
              </a:spcAft>
            </a:pPr>
            <a:r>
              <a:rPr lang="en-US" sz="900" kern="1200" dirty="0">
                <a:latin typeface="+mn-lt"/>
                <a:ea typeface="+mn-ea"/>
                <a:cs typeface="+mn-cs"/>
              </a:rPr>
              <a:t>Dott. Remo Christopher Borghese - </a:t>
            </a:r>
            <a:r>
              <a:rPr lang="en-US" sz="900" kern="1200" dirty="0" err="1">
                <a:latin typeface="+mn-lt"/>
                <a:ea typeface="+mn-ea"/>
                <a:cs typeface="+mn-cs"/>
              </a:rPr>
              <a:t>Seminario</a:t>
            </a:r>
            <a:r>
              <a:rPr lang="en-US" sz="900" kern="1200" dirty="0">
                <a:latin typeface="+mn-lt"/>
                <a:ea typeface="+mn-ea"/>
                <a:cs typeface="+mn-cs"/>
              </a:rPr>
              <a:t> </a:t>
            </a:r>
            <a:r>
              <a:rPr lang="en-US" sz="900" kern="1200" dirty="0" err="1">
                <a:latin typeface="+mn-lt"/>
                <a:ea typeface="+mn-ea"/>
                <a:cs typeface="+mn-cs"/>
              </a:rPr>
              <a:t>nazionale</a:t>
            </a:r>
            <a:r>
              <a:rPr lang="en-US" sz="900" kern="1200" dirty="0">
                <a:latin typeface="+mn-lt"/>
                <a:ea typeface="+mn-ea"/>
                <a:cs typeface="+mn-cs"/>
              </a:rPr>
              <a:t> UPI 4 </a:t>
            </a:r>
            <a:r>
              <a:rPr lang="en-US" sz="900" kern="1200" dirty="0" err="1">
                <a:latin typeface="+mn-lt"/>
                <a:ea typeface="+mn-ea"/>
                <a:cs typeface="+mn-cs"/>
              </a:rPr>
              <a:t>marzo</a:t>
            </a:r>
            <a:r>
              <a:rPr lang="en-US" sz="900" kern="1200" dirty="0">
                <a:latin typeface="+mn-lt"/>
                <a:ea typeface="+mn-ea"/>
                <a:cs typeface="+mn-cs"/>
              </a:rPr>
              <a:t> 2025</a:t>
            </a:r>
          </a:p>
        </p:txBody>
      </p:sp>
      <p:pic>
        <p:nvPicPr>
          <p:cNvPr id="6" name="Segnaposto contenuto 5">
            <a:extLst>
              <a:ext uri="{FF2B5EF4-FFF2-40B4-BE49-F238E27FC236}">
                <a16:creationId xmlns:a16="http://schemas.microsoft.com/office/drawing/2014/main" id="{7DD4D67F-A851-8C75-E7C4-1ED8AD18C22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99198" y="378033"/>
            <a:ext cx="1666875" cy="600075"/>
          </a:xfrm>
        </p:spPr>
      </p:pic>
      <p:pic>
        <p:nvPicPr>
          <p:cNvPr id="8" name="Elemento grafico 7">
            <a:extLst>
              <a:ext uri="{FF2B5EF4-FFF2-40B4-BE49-F238E27FC236}">
                <a16:creationId xmlns:a16="http://schemas.microsoft.com/office/drawing/2014/main" id="{78FA17C6-F757-E5EA-444E-D3EBCCF1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39902" y="201620"/>
            <a:ext cx="952900" cy="952900"/>
          </a:xfrm>
          <a:prstGeom prst="rect">
            <a:avLst/>
          </a:prstGeom>
        </p:spPr>
      </p:pic>
      <p:pic>
        <p:nvPicPr>
          <p:cNvPr id="9" name="Elemento grafico 8" descr="Culturista con riempimento a tinta unita">
            <a:extLst>
              <a:ext uri="{FF2B5EF4-FFF2-40B4-BE49-F238E27FC236}">
                <a16:creationId xmlns:a16="http://schemas.microsoft.com/office/drawing/2014/main" id="{4D570291-41C9-6C62-C777-69288B5F43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5891" y="3290763"/>
            <a:ext cx="914400" cy="914400"/>
          </a:xfrm>
          <a:prstGeom prst="rect">
            <a:avLst/>
          </a:prstGeom>
        </p:spPr>
      </p:pic>
      <p:sp>
        <p:nvSpPr>
          <p:cNvPr id="10" name="CasellaDiTesto 9">
            <a:extLst>
              <a:ext uri="{FF2B5EF4-FFF2-40B4-BE49-F238E27FC236}">
                <a16:creationId xmlns:a16="http://schemas.microsoft.com/office/drawing/2014/main" id="{A3BAAE1C-4106-2067-B5A8-D5E08A4A0EA9}"/>
              </a:ext>
            </a:extLst>
          </p:cNvPr>
          <p:cNvSpPr txBox="1"/>
          <p:nvPr/>
        </p:nvSpPr>
        <p:spPr>
          <a:xfrm>
            <a:off x="675777" y="4152408"/>
            <a:ext cx="1554629" cy="369332"/>
          </a:xfrm>
          <a:prstGeom prst="rect">
            <a:avLst/>
          </a:prstGeom>
          <a:noFill/>
        </p:spPr>
        <p:txBody>
          <a:bodyPr wrap="square" rtlCol="0">
            <a:spAutoFit/>
          </a:bodyPr>
          <a:lstStyle/>
          <a:p>
            <a:pPr algn="ctr"/>
            <a:r>
              <a:rPr lang="it-IT" i="1" dirty="0">
                <a:solidFill>
                  <a:schemeClr val="tx2"/>
                </a:solidFill>
              </a:rPr>
              <a:t>HARD SKILL</a:t>
            </a:r>
          </a:p>
        </p:txBody>
      </p:sp>
      <p:sp>
        <p:nvSpPr>
          <p:cNvPr id="11" name="Ovale 10">
            <a:extLst>
              <a:ext uri="{FF2B5EF4-FFF2-40B4-BE49-F238E27FC236}">
                <a16:creationId xmlns:a16="http://schemas.microsoft.com/office/drawing/2014/main" id="{31A00F6D-0DA4-A052-D206-713E93BCA80F}"/>
              </a:ext>
            </a:extLst>
          </p:cNvPr>
          <p:cNvSpPr/>
          <p:nvPr/>
        </p:nvSpPr>
        <p:spPr>
          <a:xfrm>
            <a:off x="3567858" y="2469008"/>
            <a:ext cx="2615650" cy="2503503"/>
          </a:xfrm>
          <a:prstGeom prst="ellipse">
            <a:avLst/>
          </a:prstGeom>
          <a:solidFill>
            <a:schemeClr val="accent1"/>
          </a:solid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t>Programmazione</a:t>
            </a:r>
          </a:p>
        </p:txBody>
      </p:sp>
      <p:sp>
        <p:nvSpPr>
          <p:cNvPr id="12" name="Ovale 11">
            <a:extLst>
              <a:ext uri="{FF2B5EF4-FFF2-40B4-BE49-F238E27FC236}">
                <a16:creationId xmlns:a16="http://schemas.microsoft.com/office/drawing/2014/main" id="{6D469B4A-708A-326F-ED29-A9F37F2893CF}"/>
              </a:ext>
            </a:extLst>
          </p:cNvPr>
          <p:cNvSpPr/>
          <p:nvPr/>
        </p:nvSpPr>
        <p:spPr>
          <a:xfrm>
            <a:off x="5853950" y="4562212"/>
            <a:ext cx="1762768" cy="1683926"/>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t>Trasparenza</a:t>
            </a:r>
          </a:p>
        </p:txBody>
      </p:sp>
      <p:sp>
        <p:nvSpPr>
          <p:cNvPr id="14" name="Ovale 13">
            <a:extLst>
              <a:ext uri="{FF2B5EF4-FFF2-40B4-BE49-F238E27FC236}">
                <a16:creationId xmlns:a16="http://schemas.microsoft.com/office/drawing/2014/main" id="{15AE970D-9CF7-B715-848F-719305532CA5}"/>
              </a:ext>
            </a:extLst>
          </p:cNvPr>
          <p:cNvSpPr/>
          <p:nvPr/>
        </p:nvSpPr>
        <p:spPr>
          <a:xfrm>
            <a:off x="7034740" y="2282119"/>
            <a:ext cx="1544215" cy="1480404"/>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t>Liquidità</a:t>
            </a:r>
          </a:p>
        </p:txBody>
      </p:sp>
      <p:sp>
        <p:nvSpPr>
          <p:cNvPr id="16" name="Ovale 15">
            <a:extLst>
              <a:ext uri="{FF2B5EF4-FFF2-40B4-BE49-F238E27FC236}">
                <a16:creationId xmlns:a16="http://schemas.microsoft.com/office/drawing/2014/main" id="{8B811C1D-CC03-79F0-9408-8A1811E8E571}"/>
              </a:ext>
            </a:extLst>
          </p:cNvPr>
          <p:cNvSpPr/>
          <p:nvPr/>
        </p:nvSpPr>
        <p:spPr>
          <a:xfrm>
            <a:off x="7796037" y="4025413"/>
            <a:ext cx="943787" cy="90403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00" dirty="0"/>
              <a:t>Fattura</a:t>
            </a:r>
          </a:p>
        </p:txBody>
      </p:sp>
      <p:sp>
        <p:nvSpPr>
          <p:cNvPr id="17" name="Ovale 16">
            <a:extLst>
              <a:ext uri="{FF2B5EF4-FFF2-40B4-BE49-F238E27FC236}">
                <a16:creationId xmlns:a16="http://schemas.microsoft.com/office/drawing/2014/main" id="{ED2ACBCF-B73F-F562-00EE-15D9C8AFD8F6}"/>
              </a:ext>
            </a:extLst>
          </p:cNvPr>
          <p:cNvSpPr/>
          <p:nvPr/>
        </p:nvSpPr>
        <p:spPr>
          <a:xfrm>
            <a:off x="9165365" y="2724759"/>
            <a:ext cx="1544215" cy="1480404"/>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t>Controlli</a:t>
            </a:r>
            <a:endParaRPr lang="it-IT" dirty="0"/>
          </a:p>
        </p:txBody>
      </p:sp>
      <p:sp>
        <p:nvSpPr>
          <p:cNvPr id="18" name="Ovale 17">
            <a:extLst>
              <a:ext uri="{FF2B5EF4-FFF2-40B4-BE49-F238E27FC236}">
                <a16:creationId xmlns:a16="http://schemas.microsoft.com/office/drawing/2014/main" id="{B068C215-5900-8466-307F-73E14BA21F0C}"/>
              </a:ext>
            </a:extLst>
          </p:cNvPr>
          <p:cNvSpPr/>
          <p:nvPr/>
        </p:nvSpPr>
        <p:spPr>
          <a:xfrm>
            <a:off x="9071366" y="4789860"/>
            <a:ext cx="1360000" cy="1249572"/>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t>Rendicontazione</a:t>
            </a:r>
            <a:endParaRPr lang="it-IT" sz="1600" dirty="0"/>
          </a:p>
        </p:txBody>
      </p:sp>
      <p:pic>
        <p:nvPicPr>
          <p:cNvPr id="20" name="Immagine 19">
            <a:extLst>
              <a:ext uri="{FF2B5EF4-FFF2-40B4-BE49-F238E27FC236}">
                <a16:creationId xmlns:a16="http://schemas.microsoft.com/office/drawing/2014/main" id="{9DDA9B3C-7943-FC69-B036-0BC45D8799E2}"/>
              </a:ext>
            </a:extLst>
          </p:cNvPr>
          <p:cNvPicPr>
            <a:picLocks noChangeAspect="1"/>
          </p:cNvPicPr>
          <p:nvPr/>
        </p:nvPicPr>
        <p:blipFill>
          <a:blip r:embed="rId9"/>
          <a:stretch>
            <a:fillRect/>
          </a:stretch>
        </p:blipFill>
        <p:spPr>
          <a:xfrm>
            <a:off x="258710" y="4520108"/>
            <a:ext cx="2343477" cy="762106"/>
          </a:xfrm>
          <a:prstGeom prst="rect">
            <a:avLst/>
          </a:prstGeom>
        </p:spPr>
      </p:pic>
    </p:spTree>
    <p:extLst>
      <p:ext uri="{BB962C8B-B14F-4D97-AF65-F5344CB8AC3E}">
        <p14:creationId xmlns:p14="http://schemas.microsoft.com/office/powerpoint/2010/main" val="37744520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5085E34D982524490DBF5989533FE0C" ma:contentTypeVersion="5" ma:contentTypeDescription="Creare un nuovo documento." ma:contentTypeScope="" ma:versionID="f5c63ebe436f1a67aadac34acd3d83dc">
  <xsd:schema xmlns:xsd="http://www.w3.org/2001/XMLSchema" xmlns:xs="http://www.w3.org/2001/XMLSchema" xmlns:p="http://schemas.microsoft.com/office/2006/metadata/properties" xmlns:ns3="1167e867-b9d3-4f0d-ba1b-25fd4c0bd165" targetNamespace="http://schemas.microsoft.com/office/2006/metadata/properties" ma:root="true" ma:fieldsID="9e910b2d130da9cbbcaef8e3de2a6e99" ns3:_="">
    <xsd:import namespace="1167e867-b9d3-4f0d-ba1b-25fd4c0bd165"/>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67e867-b9d3-4f0d-ba1b-25fd4c0bd16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B8B2A6-B56A-4EEF-AE8B-A8A2D8F81545}">
  <ds:schemaRefs>
    <ds:schemaRef ds:uri="http://schemas.microsoft.com/sharepoint/v3/contenttype/forms"/>
  </ds:schemaRefs>
</ds:datastoreItem>
</file>

<file path=customXml/itemProps2.xml><?xml version="1.0" encoding="utf-8"?>
<ds:datastoreItem xmlns:ds="http://schemas.openxmlformats.org/officeDocument/2006/customXml" ds:itemID="{8FF54769-1A4C-43C0-870C-96F3B1258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67e867-b9d3-4f0d-ba1b-25fd4c0bd1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E66BFD-5C0B-4593-8245-211F55772551}">
  <ds:schemaRefs>
    <ds:schemaRef ds:uri="http://purl.org/dc/terms/"/>
    <ds:schemaRef ds:uri="http://schemas.openxmlformats.org/package/2006/metadata/core-properties"/>
    <ds:schemaRef ds:uri="1167e867-b9d3-4f0d-ba1b-25fd4c0bd165"/>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Wisp</Template>
  <TotalTime>1098</TotalTime>
  <Words>3128</Words>
  <Application>Microsoft Office PowerPoint</Application>
  <PresentationFormat>Widescreen</PresentationFormat>
  <Paragraphs>181</Paragraphs>
  <Slides>15</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Aptos</vt:lpstr>
      <vt:lpstr>Aptos Display</vt:lpstr>
      <vt:lpstr>Arial</vt:lpstr>
      <vt:lpstr>Calibri</vt:lpstr>
      <vt:lpstr>Wingdings</vt:lpstr>
      <vt:lpstr>Tema di Office</vt:lpstr>
      <vt:lpstr>Ente sperimentatore linea progettuale B (Corretta alimentazione e allineamento della PCC)</vt:lpstr>
      <vt:lpstr>Indice</vt:lpstr>
      <vt:lpstr>Ringraziamenti e presentazioni</vt:lpstr>
      <vt:lpstr>Partecipazione al progetto: motore del cambiamento organizzativo</vt:lpstr>
      <vt:lpstr>Azioni ed interventi organizzativi</vt:lpstr>
      <vt:lpstr>Circolare interna</vt:lpstr>
      <vt:lpstr>Provvedimento del Presidente</vt:lpstr>
      <vt:lpstr>Nuovo Regolamento di contabilità</vt:lpstr>
      <vt:lpstr>Partecipazione al progetto: Competenze potenziate nell’ecosistema dei pagamenti</vt:lpstr>
      <vt:lpstr>Situazione di partenza</vt:lpstr>
      <vt:lpstr>2024</vt:lpstr>
      <vt:lpstr>2025 (provvisoria)</vt:lpstr>
      <vt:lpstr>Rapporti con la software house</vt:lpstr>
      <vt:lpstr>Conclusioni</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remo christopher borghese</dc:creator>
  <cp:lastModifiedBy>Remo Christopher Borghese</cp:lastModifiedBy>
  <cp:revision>45</cp:revision>
  <dcterms:created xsi:type="dcterms:W3CDTF">2025-03-02T11:26:27Z</dcterms:created>
  <dcterms:modified xsi:type="dcterms:W3CDTF">2025-03-04T10:35:25Z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0x01010065085E34D982524490DBF5989533FE0C</vt:lpwstr>
  </property>
</Properties>
</file>