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549" r:id="rId5"/>
    <p:sldId id="550" r:id="rId6"/>
    <p:sldId id="552" r:id="rId7"/>
    <p:sldId id="559" r:id="rId8"/>
    <p:sldId id="553" r:id="rId9"/>
    <p:sldId id="554" r:id="rId10"/>
    <p:sldId id="558" r:id="rId11"/>
    <p:sldId id="562" r:id="rId12"/>
    <p:sldId id="560" r:id="rId13"/>
    <p:sldId id="556" r:id="rId14"/>
    <p:sldId id="555" r:id="rId15"/>
  </p:sldIdLst>
  <p:sldSz cx="12188825" cy="6858000"/>
  <p:notesSz cx="6858000" cy="9144000"/>
  <p:defaultTextStyle>
    <a:defPPr rtl="0">
      <a:defRPr lang="it-IT"/>
    </a:defPPr>
    <a:lvl1pPr marL="0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lang="it-IT"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CCFF"/>
    <a:srgbClr val="CCFFFF"/>
    <a:srgbClr val="006600"/>
    <a:srgbClr val="99FF33"/>
    <a:srgbClr val="99FF99"/>
    <a:srgbClr val="000066"/>
    <a:srgbClr val="003399"/>
    <a:srgbClr val="CDFFC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5396" autoAdjust="0"/>
  </p:normalViewPr>
  <p:slideViewPr>
    <p:cSldViewPr>
      <p:cViewPr varScale="1">
        <p:scale>
          <a:sx n="62" d="100"/>
          <a:sy n="62" d="100"/>
        </p:scale>
        <p:origin x="620" y="44"/>
      </p:cViewPr>
      <p:guideLst>
        <p:guide orient="horz" pos="2176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280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A15F30-E01D-41C0-A5C7-480CEB51D4D1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</dgm:pt>
    <dgm:pt modelId="{2CA99BED-7BCD-469C-A91E-2E50C86CF4B8}">
      <dgm:prSet phldrT="[Testo]" custT="1"/>
      <dgm:spPr>
        <a:solidFill>
          <a:srgbClr val="000066"/>
        </a:solidFill>
      </dgm:spPr>
      <dgm:t>
        <a:bodyPr/>
        <a:lstStyle/>
        <a:p>
          <a:r>
            <a:rPr lang="it-IT" sz="1400" dirty="0">
              <a:latin typeface="+mj-lt"/>
            </a:rPr>
            <a:t>Eliminare documenti esterni per pagamento spese di personale</a:t>
          </a:r>
          <a:endParaRPr lang="it-IT" sz="1400" dirty="0"/>
        </a:p>
      </dgm:t>
    </dgm:pt>
    <dgm:pt modelId="{9DDADB51-759D-435A-B9E1-C9794B15EF88}" type="parTrans" cxnId="{9639921F-7E81-4465-9DB3-6E6457C58E35}">
      <dgm:prSet/>
      <dgm:spPr/>
      <dgm:t>
        <a:bodyPr/>
        <a:lstStyle/>
        <a:p>
          <a:endParaRPr lang="it-IT" sz="1400"/>
        </a:p>
      </dgm:t>
    </dgm:pt>
    <dgm:pt modelId="{2E119707-D1C0-4712-83E5-1D577E57B81D}" type="sibTrans" cxnId="{9639921F-7E81-4465-9DB3-6E6457C58E35}">
      <dgm:prSet custT="1"/>
      <dgm:spPr/>
      <dgm:t>
        <a:bodyPr/>
        <a:lstStyle/>
        <a:p>
          <a:endParaRPr lang="it-IT" sz="1400"/>
        </a:p>
      </dgm:t>
    </dgm:pt>
    <dgm:pt modelId="{6E5A730A-E5A1-4304-96BA-3DC954717DE8}">
      <dgm:prSet phldrT="[Testo]" custT="1"/>
      <dgm:spPr>
        <a:solidFill>
          <a:srgbClr val="000066"/>
        </a:solidFill>
      </dgm:spPr>
      <dgm:t>
        <a:bodyPr/>
        <a:lstStyle/>
        <a:p>
          <a:r>
            <a:rPr lang="it-IT" sz="1400" dirty="0">
              <a:latin typeface="+mj-lt"/>
            </a:rPr>
            <a:t>Mandati emessi a favore del singolo beneficiario</a:t>
          </a:r>
          <a:endParaRPr lang="it-IT" sz="1400" dirty="0"/>
        </a:p>
      </dgm:t>
    </dgm:pt>
    <dgm:pt modelId="{E5A11C45-C841-4D9D-BFFF-77B2EAEE4A33}" type="parTrans" cxnId="{ABF04EC9-5163-4EE6-9147-5AF5CC462AA4}">
      <dgm:prSet/>
      <dgm:spPr/>
      <dgm:t>
        <a:bodyPr/>
        <a:lstStyle/>
        <a:p>
          <a:endParaRPr lang="it-IT" sz="1400"/>
        </a:p>
      </dgm:t>
    </dgm:pt>
    <dgm:pt modelId="{E504CD02-D678-4B04-8B3B-293190660D37}" type="sibTrans" cxnId="{ABF04EC9-5163-4EE6-9147-5AF5CC462AA4}">
      <dgm:prSet/>
      <dgm:spPr/>
      <dgm:t>
        <a:bodyPr/>
        <a:lstStyle/>
        <a:p>
          <a:endParaRPr lang="it-IT" sz="1400"/>
        </a:p>
      </dgm:t>
    </dgm:pt>
    <dgm:pt modelId="{5F62E092-25CE-440E-BA76-D6CA4578850D}" type="pres">
      <dgm:prSet presAssocID="{23A15F30-E01D-41C0-A5C7-480CEB51D4D1}" presName="Name0" presStyleCnt="0">
        <dgm:presLayoutVars>
          <dgm:dir/>
          <dgm:resizeHandles val="exact"/>
        </dgm:presLayoutVars>
      </dgm:prSet>
      <dgm:spPr/>
    </dgm:pt>
    <dgm:pt modelId="{511C501A-E07D-4495-9208-8F5AAA06942F}" type="pres">
      <dgm:prSet presAssocID="{2CA99BED-7BCD-469C-A91E-2E50C86CF4B8}" presName="node" presStyleLbl="node1" presStyleIdx="0" presStyleCnt="2">
        <dgm:presLayoutVars>
          <dgm:bulletEnabled val="1"/>
        </dgm:presLayoutVars>
      </dgm:prSet>
      <dgm:spPr/>
    </dgm:pt>
    <dgm:pt modelId="{E0B008D2-0089-4271-9ABD-F0DB5EA226B3}" type="pres">
      <dgm:prSet presAssocID="{2E119707-D1C0-4712-83E5-1D577E57B81D}" presName="sibTrans" presStyleLbl="sibTrans2D1" presStyleIdx="0" presStyleCnt="1"/>
      <dgm:spPr/>
    </dgm:pt>
    <dgm:pt modelId="{F190DEA5-65C5-47E4-B3D9-557C1D6DBFE0}" type="pres">
      <dgm:prSet presAssocID="{2E119707-D1C0-4712-83E5-1D577E57B81D}" presName="connectorText" presStyleLbl="sibTrans2D1" presStyleIdx="0" presStyleCnt="1"/>
      <dgm:spPr/>
    </dgm:pt>
    <dgm:pt modelId="{E3F13E1E-3436-4635-9599-E93793165B3B}" type="pres">
      <dgm:prSet presAssocID="{6E5A730A-E5A1-4304-96BA-3DC954717DE8}" presName="node" presStyleLbl="node1" presStyleIdx="1" presStyleCnt="2">
        <dgm:presLayoutVars>
          <dgm:bulletEnabled val="1"/>
        </dgm:presLayoutVars>
      </dgm:prSet>
      <dgm:spPr/>
    </dgm:pt>
  </dgm:ptLst>
  <dgm:cxnLst>
    <dgm:cxn modelId="{9639921F-7E81-4465-9DB3-6E6457C58E35}" srcId="{23A15F30-E01D-41C0-A5C7-480CEB51D4D1}" destId="{2CA99BED-7BCD-469C-A91E-2E50C86CF4B8}" srcOrd="0" destOrd="0" parTransId="{9DDADB51-759D-435A-B9E1-C9794B15EF88}" sibTransId="{2E119707-D1C0-4712-83E5-1D577E57B81D}"/>
    <dgm:cxn modelId="{D9E5E173-5548-42F7-B97E-A370E162DA9E}" type="presOf" srcId="{23A15F30-E01D-41C0-A5C7-480CEB51D4D1}" destId="{5F62E092-25CE-440E-BA76-D6CA4578850D}" srcOrd="0" destOrd="0" presId="urn:microsoft.com/office/officeart/2005/8/layout/process1"/>
    <dgm:cxn modelId="{0311DA74-43B7-41D4-9F3A-AA05768C3125}" type="presOf" srcId="{2CA99BED-7BCD-469C-A91E-2E50C86CF4B8}" destId="{511C501A-E07D-4495-9208-8F5AAA06942F}" srcOrd="0" destOrd="0" presId="urn:microsoft.com/office/officeart/2005/8/layout/process1"/>
    <dgm:cxn modelId="{19D901B7-0F8B-492A-8DE2-3B0879553008}" type="presOf" srcId="{2E119707-D1C0-4712-83E5-1D577E57B81D}" destId="{F190DEA5-65C5-47E4-B3D9-557C1D6DBFE0}" srcOrd="1" destOrd="0" presId="urn:microsoft.com/office/officeart/2005/8/layout/process1"/>
    <dgm:cxn modelId="{EF0804C0-854D-4B9C-8BA0-955941084B77}" type="presOf" srcId="{6E5A730A-E5A1-4304-96BA-3DC954717DE8}" destId="{E3F13E1E-3436-4635-9599-E93793165B3B}" srcOrd="0" destOrd="0" presId="urn:microsoft.com/office/officeart/2005/8/layout/process1"/>
    <dgm:cxn modelId="{B1CABEC6-91BE-49F0-B672-31162F622306}" type="presOf" srcId="{2E119707-D1C0-4712-83E5-1D577E57B81D}" destId="{E0B008D2-0089-4271-9ABD-F0DB5EA226B3}" srcOrd="0" destOrd="0" presId="urn:microsoft.com/office/officeart/2005/8/layout/process1"/>
    <dgm:cxn modelId="{ABF04EC9-5163-4EE6-9147-5AF5CC462AA4}" srcId="{23A15F30-E01D-41C0-A5C7-480CEB51D4D1}" destId="{6E5A730A-E5A1-4304-96BA-3DC954717DE8}" srcOrd="1" destOrd="0" parTransId="{E5A11C45-C841-4D9D-BFFF-77B2EAEE4A33}" sibTransId="{E504CD02-D678-4B04-8B3B-293190660D37}"/>
    <dgm:cxn modelId="{DBC9B6E3-EB6B-4115-AAF0-6F6842917490}" type="presParOf" srcId="{5F62E092-25CE-440E-BA76-D6CA4578850D}" destId="{511C501A-E07D-4495-9208-8F5AAA06942F}" srcOrd="0" destOrd="0" presId="urn:microsoft.com/office/officeart/2005/8/layout/process1"/>
    <dgm:cxn modelId="{16CDEC7C-1053-4904-86A4-7DEFD43C8E13}" type="presParOf" srcId="{5F62E092-25CE-440E-BA76-D6CA4578850D}" destId="{E0B008D2-0089-4271-9ABD-F0DB5EA226B3}" srcOrd="1" destOrd="0" presId="urn:microsoft.com/office/officeart/2005/8/layout/process1"/>
    <dgm:cxn modelId="{5277F6B5-3237-4EC4-B67D-0AA5C8D02D1A}" type="presParOf" srcId="{E0B008D2-0089-4271-9ABD-F0DB5EA226B3}" destId="{F190DEA5-65C5-47E4-B3D9-557C1D6DBFE0}" srcOrd="0" destOrd="0" presId="urn:microsoft.com/office/officeart/2005/8/layout/process1"/>
    <dgm:cxn modelId="{353FC12A-A3E0-4CF4-8CC1-9A476F53E25C}" type="presParOf" srcId="{5F62E092-25CE-440E-BA76-D6CA4578850D}" destId="{E3F13E1E-3436-4635-9599-E93793165B3B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0FA1EC-AFB3-418F-B6C0-9285541605AF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4AB8947E-CD11-4728-99FA-D5BB554E9648}">
      <dgm:prSet phldrT="[Testo]"/>
      <dgm:spPr>
        <a:solidFill>
          <a:srgbClr val="003399"/>
        </a:solidFill>
      </dgm:spPr>
      <dgm:t>
        <a:bodyPr/>
        <a:lstStyle/>
        <a:p>
          <a:r>
            <a:rPr lang="it-IT" dirty="0">
              <a:latin typeface="+mj-lt"/>
            </a:rPr>
            <a:t>Servizio Personale</a:t>
          </a:r>
        </a:p>
      </dgm:t>
    </dgm:pt>
    <dgm:pt modelId="{1129217E-4D03-4CDF-98B1-42FF59087EFB}" type="parTrans" cxnId="{EF66E448-243D-4006-934C-AC6511245CB0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78F96DA5-671B-412C-97B3-B78D22663028}" type="sibTrans" cxnId="{EF66E448-243D-4006-934C-AC6511245CB0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D30A28A9-861A-4C90-8D95-3CE2687CA0C2}">
      <dgm:prSet phldrT="[Testo]"/>
      <dgm:spPr>
        <a:solidFill>
          <a:srgbClr val="CCFFFF">
            <a:alpha val="90000"/>
          </a:srgbClr>
        </a:solidFill>
      </dgm:spPr>
      <dgm:t>
        <a:bodyPr/>
        <a:lstStyle/>
        <a:p>
          <a:pPr algn="l"/>
          <a:r>
            <a:rPr lang="it-IT" dirty="0">
              <a:solidFill>
                <a:srgbClr val="000066"/>
              </a:solidFill>
              <a:latin typeface="+mj-lt"/>
            </a:rPr>
            <a:t>Gestione paghe (cedolini e file *.csv)</a:t>
          </a:r>
        </a:p>
      </dgm:t>
    </dgm:pt>
    <dgm:pt modelId="{924B5F20-5F6D-4FB5-AFDD-9487C2031E28}" type="parTrans" cxnId="{C8A07B0C-7852-4101-A94C-A8026EFB9468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D0CB7AF0-D319-4850-A97C-19C699085091}" type="sibTrans" cxnId="{C8A07B0C-7852-4101-A94C-A8026EFB9468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C16182C4-D973-4F40-819F-BBB4AFCD7074}">
      <dgm:prSet phldrT="[Testo]"/>
      <dgm:spPr>
        <a:solidFill>
          <a:srgbClr val="003399"/>
        </a:solidFill>
      </dgm:spPr>
      <dgm:t>
        <a:bodyPr/>
        <a:lstStyle/>
        <a:p>
          <a:r>
            <a:rPr lang="it-IT" dirty="0">
              <a:latin typeface="+mj-lt"/>
            </a:rPr>
            <a:t>Servizio Finanziario</a:t>
          </a:r>
        </a:p>
      </dgm:t>
    </dgm:pt>
    <dgm:pt modelId="{4A50386E-4653-4708-8083-47397E4084F5}" type="parTrans" cxnId="{BF685CF0-34C1-4C8B-8047-40DF70DBA72D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AFE88FFE-33E7-4856-86DF-4EBD35500566}" type="sibTrans" cxnId="{BF685CF0-34C1-4C8B-8047-40DF70DBA72D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B9B6B026-C9F5-4D9C-BF83-21F490B3039C}">
      <dgm:prSet phldrT="[Testo]"/>
      <dgm:spPr>
        <a:solidFill>
          <a:srgbClr val="CCFFFF">
            <a:alpha val="90000"/>
          </a:srgbClr>
        </a:solidFill>
      </dgm:spPr>
      <dgm:t>
        <a:bodyPr/>
        <a:lstStyle/>
        <a:p>
          <a:pPr algn="l"/>
          <a:r>
            <a:rPr lang="it-IT" dirty="0">
              <a:solidFill>
                <a:srgbClr val="000066"/>
              </a:solidFill>
              <a:latin typeface="+mj-lt"/>
            </a:rPr>
            <a:t>Aspetto contabile (mandati e reversali)</a:t>
          </a:r>
        </a:p>
      </dgm:t>
    </dgm:pt>
    <dgm:pt modelId="{23983C81-0BFD-4E6E-AC96-ADE14DA1DED6}" type="parTrans" cxnId="{2577A447-47BB-4EFD-91D6-8CDE05420FD5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FB2331FB-7797-4447-9B9B-0D171413D9FD}" type="sibTrans" cxnId="{2577A447-47BB-4EFD-91D6-8CDE05420FD5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61B00C8D-4178-4BE2-87A6-BD965DC8F186}" type="pres">
      <dgm:prSet presAssocID="{EC0FA1EC-AFB3-418F-B6C0-9285541605AF}" presName="Name0" presStyleCnt="0">
        <dgm:presLayoutVars>
          <dgm:dir/>
          <dgm:animLvl val="lvl"/>
          <dgm:resizeHandles val="exact"/>
        </dgm:presLayoutVars>
      </dgm:prSet>
      <dgm:spPr/>
    </dgm:pt>
    <dgm:pt modelId="{25C7ACFD-D60B-4DD9-866E-B6560D2F4584}" type="pres">
      <dgm:prSet presAssocID="{4AB8947E-CD11-4728-99FA-D5BB554E9648}" presName="linNode" presStyleCnt="0"/>
      <dgm:spPr/>
    </dgm:pt>
    <dgm:pt modelId="{F14AA420-2086-4748-B5C5-1B75A30F093D}" type="pres">
      <dgm:prSet presAssocID="{4AB8947E-CD11-4728-99FA-D5BB554E9648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E188EA44-989F-449A-AA84-D2E6E1D7FCA8}" type="pres">
      <dgm:prSet presAssocID="{4AB8947E-CD11-4728-99FA-D5BB554E9648}" presName="descendantText" presStyleLbl="alignAccFollowNode1" presStyleIdx="0" presStyleCnt="2">
        <dgm:presLayoutVars>
          <dgm:bulletEnabled val="1"/>
        </dgm:presLayoutVars>
      </dgm:prSet>
      <dgm:spPr/>
    </dgm:pt>
    <dgm:pt modelId="{852D31E5-558D-489B-B90A-2100B8551A15}" type="pres">
      <dgm:prSet presAssocID="{78F96DA5-671B-412C-97B3-B78D22663028}" presName="sp" presStyleCnt="0"/>
      <dgm:spPr/>
    </dgm:pt>
    <dgm:pt modelId="{52BCC280-D624-49E3-8F48-1C4D8A3AAF7C}" type="pres">
      <dgm:prSet presAssocID="{C16182C4-D973-4F40-819F-BBB4AFCD7074}" presName="linNode" presStyleCnt="0"/>
      <dgm:spPr/>
    </dgm:pt>
    <dgm:pt modelId="{4D966902-47A4-45B0-BCC6-B8D3E603CBE2}" type="pres">
      <dgm:prSet presAssocID="{C16182C4-D973-4F40-819F-BBB4AFCD7074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C3E4E818-445A-4841-BDD1-DF8F5075FBAF}" type="pres">
      <dgm:prSet presAssocID="{C16182C4-D973-4F40-819F-BBB4AFCD7074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C8A07B0C-7852-4101-A94C-A8026EFB9468}" srcId="{4AB8947E-CD11-4728-99FA-D5BB554E9648}" destId="{D30A28A9-861A-4C90-8D95-3CE2687CA0C2}" srcOrd="0" destOrd="0" parTransId="{924B5F20-5F6D-4FB5-AFDD-9487C2031E28}" sibTransId="{D0CB7AF0-D319-4850-A97C-19C699085091}"/>
    <dgm:cxn modelId="{BA84FF27-4AB2-4811-9403-71AC6EC5BB00}" type="presOf" srcId="{C16182C4-D973-4F40-819F-BBB4AFCD7074}" destId="{4D966902-47A4-45B0-BCC6-B8D3E603CBE2}" srcOrd="0" destOrd="0" presId="urn:microsoft.com/office/officeart/2005/8/layout/vList5"/>
    <dgm:cxn modelId="{39FD7E3E-52B4-46F1-A67C-02BEC9224358}" type="presOf" srcId="{4AB8947E-CD11-4728-99FA-D5BB554E9648}" destId="{F14AA420-2086-4748-B5C5-1B75A30F093D}" srcOrd="0" destOrd="0" presId="urn:microsoft.com/office/officeart/2005/8/layout/vList5"/>
    <dgm:cxn modelId="{2577A447-47BB-4EFD-91D6-8CDE05420FD5}" srcId="{C16182C4-D973-4F40-819F-BBB4AFCD7074}" destId="{B9B6B026-C9F5-4D9C-BF83-21F490B3039C}" srcOrd="0" destOrd="0" parTransId="{23983C81-0BFD-4E6E-AC96-ADE14DA1DED6}" sibTransId="{FB2331FB-7797-4447-9B9B-0D171413D9FD}"/>
    <dgm:cxn modelId="{EF66E448-243D-4006-934C-AC6511245CB0}" srcId="{EC0FA1EC-AFB3-418F-B6C0-9285541605AF}" destId="{4AB8947E-CD11-4728-99FA-D5BB554E9648}" srcOrd="0" destOrd="0" parTransId="{1129217E-4D03-4CDF-98B1-42FF59087EFB}" sibTransId="{78F96DA5-671B-412C-97B3-B78D22663028}"/>
    <dgm:cxn modelId="{B25B9F70-24D1-4D85-BB09-7CAF6DF9A29B}" type="presOf" srcId="{B9B6B026-C9F5-4D9C-BF83-21F490B3039C}" destId="{C3E4E818-445A-4841-BDD1-DF8F5075FBAF}" srcOrd="0" destOrd="0" presId="urn:microsoft.com/office/officeart/2005/8/layout/vList5"/>
    <dgm:cxn modelId="{F6D356C2-BF52-4C19-85DD-95C8D117F876}" type="presOf" srcId="{D30A28A9-861A-4C90-8D95-3CE2687CA0C2}" destId="{E188EA44-989F-449A-AA84-D2E6E1D7FCA8}" srcOrd="0" destOrd="0" presId="urn:microsoft.com/office/officeart/2005/8/layout/vList5"/>
    <dgm:cxn modelId="{CECD4BC5-C8F3-4246-87B1-6ADCDCBF5A21}" type="presOf" srcId="{EC0FA1EC-AFB3-418F-B6C0-9285541605AF}" destId="{61B00C8D-4178-4BE2-87A6-BD965DC8F186}" srcOrd="0" destOrd="0" presId="urn:microsoft.com/office/officeart/2005/8/layout/vList5"/>
    <dgm:cxn modelId="{BF685CF0-34C1-4C8B-8047-40DF70DBA72D}" srcId="{EC0FA1EC-AFB3-418F-B6C0-9285541605AF}" destId="{C16182C4-D973-4F40-819F-BBB4AFCD7074}" srcOrd="1" destOrd="0" parTransId="{4A50386E-4653-4708-8083-47397E4084F5}" sibTransId="{AFE88FFE-33E7-4856-86DF-4EBD35500566}"/>
    <dgm:cxn modelId="{A7B3F897-C207-47AA-B169-849F7016C7BF}" type="presParOf" srcId="{61B00C8D-4178-4BE2-87A6-BD965DC8F186}" destId="{25C7ACFD-D60B-4DD9-866E-B6560D2F4584}" srcOrd="0" destOrd="0" presId="urn:microsoft.com/office/officeart/2005/8/layout/vList5"/>
    <dgm:cxn modelId="{ECCEF64C-2B22-4041-9480-D561CB0C64BF}" type="presParOf" srcId="{25C7ACFD-D60B-4DD9-866E-B6560D2F4584}" destId="{F14AA420-2086-4748-B5C5-1B75A30F093D}" srcOrd="0" destOrd="0" presId="urn:microsoft.com/office/officeart/2005/8/layout/vList5"/>
    <dgm:cxn modelId="{A03BAB8D-4996-41E4-9E2D-8EA33FD9AFAB}" type="presParOf" srcId="{25C7ACFD-D60B-4DD9-866E-B6560D2F4584}" destId="{E188EA44-989F-449A-AA84-D2E6E1D7FCA8}" srcOrd="1" destOrd="0" presId="urn:microsoft.com/office/officeart/2005/8/layout/vList5"/>
    <dgm:cxn modelId="{E91321C7-CECF-4ADA-93D5-98860880AB9F}" type="presParOf" srcId="{61B00C8D-4178-4BE2-87A6-BD965DC8F186}" destId="{852D31E5-558D-489B-B90A-2100B8551A15}" srcOrd="1" destOrd="0" presId="urn:microsoft.com/office/officeart/2005/8/layout/vList5"/>
    <dgm:cxn modelId="{46B0D573-BA34-46F7-BFCF-5AF606BB8DBE}" type="presParOf" srcId="{61B00C8D-4178-4BE2-87A6-BD965DC8F186}" destId="{52BCC280-D624-49E3-8F48-1C4D8A3AAF7C}" srcOrd="2" destOrd="0" presId="urn:microsoft.com/office/officeart/2005/8/layout/vList5"/>
    <dgm:cxn modelId="{726E50A4-6B30-4B20-A1E3-C8059CD070D6}" type="presParOf" srcId="{52BCC280-D624-49E3-8F48-1C4D8A3AAF7C}" destId="{4D966902-47A4-45B0-BCC6-B8D3E603CBE2}" srcOrd="0" destOrd="0" presId="urn:microsoft.com/office/officeart/2005/8/layout/vList5"/>
    <dgm:cxn modelId="{25D16CDC-CEC5-446E-AE49-C42ABE1EAEDE}" type="presParOf" srcId="{52BCC280-D624-49E3-8F48-1C4D8A3AAF7C}" destId="{C3E4E818-445A-4841-BDD1-DF8F5075FBA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0FA1EC-AFB3-418F-B6C0-9285541605AF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4AB8947E-CD11-4728-99FA-D5BB554E9648}">
      <dgm:prSet phldrT="[Testo]"/>
      <dgm:spPr>
        <a:solidFill>
          <a:srgbClr val="003399"/>
        </a:solidFill>
      </dgm:spPr>
      <dgm:t>
        <a:bodyPr/>
        <a:lstStyle/>
        <a:p>
          <a:r>
            <a:rPr lang="it-IT" dirty="0">
              <a:latin typeface="+mj-lt"/>
            </a:rPr>
            <a:t>Servizi informativi</a:t>
          </a:r>
        </a:p>
      </dgm:t>
    </dgm:pt>
    <dgm:pt modelId="{1129217E-4D03-4CDF-98B1-42FF59087EFB}" type="parTrans" cxnId="{EF66E448-243D-4006-934C-AC6511245CB0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78F96DA5-671B-412C-97B3-B78D22663028}" type="sibTrans" cxnId="{EF66E448-243D-4006-934C-AC6511245CB0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D30A28A9-861A-4C90-8D95-3CE2687CA0C2}">
      <dgm:prSet phldrT="[Testo]"/>
      <dgm:spPr>
        <a:solidFill>
          <a:srgbClr val="CCFFFF">
            <a:alpha val="90000"/>
          </a:srgbClr>
        </a:solidFill>
      </dgm:spPr>
      <dgm:t>
        <a:bodyPr/>
        <a:lstStyle/>
        <a:p>
          <a:pPr algn="l"/>
          <a:r>
            <a:rPr lang="it-IT" dirty="0">
              <a:solidFill>
                <a:srgbClr val="000066"/>
              </a:solidFill>
              <a:latin typeface="+mj-lt"/>
            </a:rPr>
            <a:t>Studio del file *.CSV per la costruzione delle </a:t>
          </a:r>
          <a:r>
            <a:rPr lang="it-IT" b="1" dirty="0">
              <a:solidFill>
                <a:srgbClr val="000066"/>
              </a:solidFill>
              <a:latin typeface="+mj-lt"/>
            </a:rPr>
            <a:t>chiavi per interscambio </a:t>
          </a:r>
          <a:r>
            <a:rPr lang="it-IT" dirty="0">
              <a:solidFill>
                <a:srgbClr val="000066"/>
              </a:solidFill>
              <a:latin typeface="+mj-lt"/>
            </a:rPr>
            <a:t>dei dati tra i due gestionali</a:t>
          </a:r>
        </a:p>
      </dgm:t>
    </dgm:pt>
    <dgm:pt modelId="{924B5F20-5F6D-4FB5-AFDD-9487C2031E28}" type="parTrans" cxnId="{C8A07B0C-7852-4101-A94C-A8026EFB9468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D0CB7AF0-D319-4850-A97C-19C699085091}" type="sibTrans" cxnId="{C8A07B0C-7852-4101-A94C-A8026EFB9468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61B00C8D-4178-4BE2-87A6-BD965DC8F186}" type="pres">
      <dgm:prSet presAssocID="{EC0FA1EC-AFB3-418F-B6C0-9285541605AF}" presName="Name0" presStyleCnt="0">
        <dgm:presLayoutVars>
          <dgm:dir/>
          <dgm:animLvl val="lvl"/>
          <dgm:resizeHandles val="exact"/>
        </dgm:presLayoutVars>
      </dgm:prSet>
      <dgm:spPr/>
    </dgm:pt>
    <dgm:pt modelId="{25C7ACFD-D60B-4DD9-866E-B6560D2F4584}" type="pres">
      <dgm:prSet presAssocID="{4AB8947E-CD11-4728-99FA-D5BB554E9648}" presName="linNode" presStyleCnt="0"/>
      <dgm:spPr/>
    </dgm:pt>
    <dgm:pt modelId="{F14AA420-2086-4748-B5C5-1B75A30F093D}" type="pres">
      <dgm:prSet presAssocID="{4AB8947E-CD11-4728-99FA-D5BB554E964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E188EA44-989F-449A-AA84-D2E6E1D7FCA8}" type="pres">
      <dgm:prSet presAssocID="{4AB8947E-CD11-4728-99FA-D5BB554E964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C8A07B0C-7852-4101-A94C-A8026EFB9468}" srcId="{4AB8947E-CD11-4728-99FA-D5BB554E9648}" destId="{D30A28A9-861A-4C90-8D95-3CE2687CA0C2}" srcOrd="0" destOrd="0" parTransId="{924B5F20-5F6D-4FB5-AFDD-9487C2031E28}" sibTransId="{D0CB7AF0-D319-4850-A97C-19C699085091}"/>
    <dgm:cxn modelId="{39FD7E3E-52B4-46F1-A67C-02BEC9224358}" type="presOf" srcId="{4AB8947E-CD11-4728-99FA-D5BB554E9648}" destId="{F14AA420-2086-4748-B5C5-1B75A30F093D}" srcOrd="0" destOrd="0" presId="urn:microsoft.com/office/officeart/2005/8/layout/vList5"/>
    <dgm:cxn modelId="{EF66E448-243D-4006-934C-AC6511245CB0}" srcId="{EC0FA1EC-AFB3-418F-B6C0-9285541605AF}" destId="{4AB8947E-CD11-4728-99FA-D5BB554E9648}" srcOrd="0" destOrd="0" parTransId="{1129217E-4D03-4CDF-98B1-42FF59087EFB}" sibTransId="{78F96DA5-671B-412C-97B3-B78D22663028}"/>
    <dgm:cxn modelId="{F6D356C2-BF52-4C19-85DD-95C8D117F876}" type="presOf" srcId="{D30A28A9-861A-4C90-8D95-3CE2687CA0C2}" destId="{E188EA44-989F-449A-AA84-D2E6E1D7FCA8}" srcOrd="0" destOrd="0" presId="urn:microsoft.com/office/officeart/2005/8/layout/vList5"/>
    <dgm:cxn modelId="{CECD4BC5-C8F3-4246-87B1-6ADCDCBF5A21}" type="presOf" srcId="{EC0FA1EC-AFB3-418F-B6C0-9285541605AF}" destId="{61B00C8D-4178-4BE2-87A6-BD965DC8F186}" srcOrd="0" destOrd="0" presId="urn:microsoft.com/office/officeart/2005/8/layout/vList5"/>
    <dgm:cxn modelId="{A7B3F897-C207-47AA-B169-849F7016C7BF}" type="presParOf" srcId="{61B00C8D-4178-4BE2-87A6-BD965DC8F186}" destId="{25C7ACFD-D60B-4DD9-866E-B6560D2F4584}" srcOrd="0" destOrd="0" presId="urn:microsoft.com/office/officeart/2005/8/layout/vList5"/>
    <dgm:cxn modelId="{ECCEF64C-2B22-4041-9480-D561CB0C64BF}" type="presParOf" srcId="{25C7ACFD-D60B-4DD9-866E-B6560D2F4584}" destId="{F14AA420-2086-4748-B5C5-1B75A30F093D}" srcOrd="0" destOrd="0" presId="urn:microsoft.com/office/officeart/2005/8/layout/vList5"/>
    <dgm:cxn modelId="{A03BAB8D-4996-41E4-9E2D-8EA33FD9AFAB}" type="presParOf" srcId="{25C7ACFD-D60B-4DD9-866E-B6560D2F4584}" destId="{E188EA44-989F-449A-AA84-D2E6E1D7FCA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56E74E-4965-4D26-ACBC-82B099CF45FB}" type="doc">
      <dgm:prSet loTypeId="urn:microsoft.com/office/officeart/2005/8/layout/l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15AA5509-33F4-464E-9AED-EE14171B4DED}">
      <dgm:prSet phldrT="[Testo]" custT="1"/>
      <dgm:spPr>
        <a:solidFill>
          <a:srgbClr val="000066"/>
        </a:solidFill>
      </dgm:spPr>
      <dgm:t>
        <a:bodyPr/>
        <a:lstStyle/>
        <a:p>
          <a:r>
            <a:rPr lang="it-IT" sz="1600" dirty="0">
              <a:latin typeface="+mj-lt"/>
            </a:rPr>
            <a:t>DIPENDENTI</a:t>
          </a:r>
        </a:p>
      </dgm:t>
    </dgm:pt>
    <dgm:pt modelId="{63AE805C-A963-4F5F-A53E-495DE6F7E61C}" type="parTrans" cxnId="{B8112C6F-8F14-4F08-90F2-27E728841D4D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3A6EB0B0-1A9C-4281-A038-71DAEC78690B}" type="sibTrans" cxnId="{B8112C6F-8F14-4F08-90F2-27E728841D4D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4D298FF9-693E-4706-B02A-D0B936F4CCEE}">
      <dgm:prSet phldrT="[Testo]" custT="1"/>
      <dgm:spPr>
        <a:solidFill>
          <a:srgbClr val="CCFFFF">
            <a:alpha val="90000"/>
          </a:srgbClr>
        </a:solidFill>
      </dgm:spPr>
      <dgm:t>
        <a:bodyPr/>
        <a:lstStyle/>
        <a:p>
          <a:r>
            <a:rPr lang="it-IT" sz="1600" dirty="0">
              <a:solidFill>
                <a:srgbClr val="000066"/>
              </a:solidFill>
              <a:latin typeface="+mj-lt"/>
            </a:rPr>
            <a:t>Codice fiscale</a:t>
          </a:r>
        </a:p>
      </dgm:t>
    </dgm:pt>
    <dgm:pt modelId="{4EB5D717-1CAC-42E5-9773-6FC5358FDE4D}" type="parTrans" cxnId="{7528C087-314F-4F72-B99D-A540ED2C79FB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1A5995B5-BA3F-4287-BD4C-C4AB3A744D60}" type="sibTrans" cxnId="{7528C087-314F-4F72-B99D-A540ED2C79FB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23111122-11D2-4322-B711-3A3EE50420AC}">
      <dgm:prSet phldrT="[Testo]" custT="1"/>
      <dgm:spPr>
        <a:solidFill>
          <a:srgbClr val="000066"/>
        </a:solidFill>
      </dgm:spPr>
      <dgm:t>
        <a:bodyPr/>
        <a:lstStyle/>
        <a:p>
          <a:r>
            <a:rPr lang="it-IT" sz="1600" dirty="0">
              <a:latin typeface="+mj-lt"/>
            </a:rPr>
            <a:t>ALTRE ANAGRAFICHE</a:t>
          </a:r>
        </a:p>
      </dgm:t>
    </dgm:pt>
    <dgm:pt modelId="{85D11F95-E40B-4744-8149-5E00E9A576AE}" type="parTrans" cxnId="{B405E0E3-C820-4B20-8A9E-4071D5B744AD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D222240F-FE29-4D8D-8630-267C4F12F3A8}" type="sibTrans" cxnId="{B405E0E3-C820-4B20-8A9E-4071D5B744AD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D6999553-B4E8-4863-91EA-CEC1400B510B}">
      <dgm:prSet phldrT="[Testo]" custT="1"/>
      <dgm:spPr>
        <a:solidFill>
          <a:srgbClr val="CCFFFF">
            <a:alpha val="90000"/>
          </a:srgbClr>
        </a:solidFill>
      </dgm:spPr>
      <dgm:t>
        <a:bodyPr/>
        <a:lstStyle/>
        <a:p>
          <a:r>
            <a:rPr lang="it-IT" sz="1600" dirty="0">
              <a:solidFill>
                <a:srgbClr val="000066"/>
              </a:solidFill>
              <a:latin typeface="+mj-lt"/>
            </a:rPr>
            <a:t>Codice creditore</a:t>
          </a:r>
        </a:p>
      </dgm:t>
    </dgm:pt>
    <dgm:pt modelId="{E189B209-ADD3-42C0-B32C-C0C897D68183}" type="parTrans" cxnId="{584A9C17-0906-4E7E-8D8A-619F151E913C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3DA34350-2EA3-42AD-B0BC-DE725AA4C98E}" type="sibTrans" cxnId="{584A9C17-0906-4E7E-8D8A-619F151E913C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DF0B11E7-EBCE-4637-9D4E-544230DBEDB0}">
      <dgm:prSet phldrT="[Testo]" custT="1"/>
      <dgm:spPr>
        <a:solidFill>
          <a:srgbClr val="000066"/>
        </a:solidFill>
      </dgm:spPr>
      <dgm:t>
        <a:bodyPr/>
        <a:lstStyle/>
        <a:p>
          <a:r>
            <a:rPr lang="it-IT" sz="1600" dirty="0">
              <a:latin typeface="+mj-lt"/>
            </a:rPr>
            <a:t>COMPENSI</a:t>
          </a:r>
        </a:p>
      </dgm:t>
    </dgm:pt>
    <dgm:pt modelId="{79A94190-510A-4FB8-9D45-6BF7CBF2B4E3}" type="parTrans" cxnId="{3B35E695-DB5C-402E-9ECD-98442A79EF3A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9E0E4CD9-E1D6-49D9-8990-219A26A79DC2}" type="sibTrans" cxnId="{3B35E695-DB5C-402E-9ECD-98442A79EF3A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8935CCF3-B0D0-4D60-98D9-1823589F8C13}">
      <dgm:prSet phldrT="[Testo]" custT="1"/>
      <dgm:spPr>
        <a:solidFill>
          <a:srgbClr val="CCFFFF">
            <a:alpha val="90000"/>
          </a:srgbClr>
        </a:solidFill>
      </dgm:spPr>
      <dgm:t>
        <a:bodyPr/>
        <a:lstStyle/>
        <a:p>
          <a:r>
            <a:rPr lang="it-IT" sz="1600" dirty="0">
              <a:solidFill>
                <a:srgbClr val="000066"/>
              </a:solidFill>
              <a:latin typeface="+mj-lt"/>
            </a:rPr>
            <a:t>Codice numerico </a:t>
          </a:r>
          <a:r>
            <a:rPr lang="it-IT" sz="1600" dirty="0" err="1">
              <a:solidFill>
                <a:srgbClr val="000066"/>
              </a:solidFill>
              <a:latin typeface="+mj-lt"/>
            </a:rPr>
            <a:t>progr</a:t>
          </a:r>
          <a:r>
            <a:rPr lang="it-IT" sz="1600" dirty="0">
              <a:solidFill>
                <a:srgbClr val="000066"/>
              </a:solidFill>
              <a:latin typeface="+mj-lt"/>
            </a:rPr>
            <a:t>.</a:t>
          </a:r>
        </a:p>
        <a:p>
          <a:r>
            <a:rPr lang="it-IT" sz="1600" dirty="0">
              <a:solidFill>
                <a:srgbClr val="000066"/>
              </a:solidFill>
              <a:latin typeface="+mj-lt"/>
            </a:rPr>
            <a:t>(da 0 a 3)</a:t>
          </a:r>
        </a:p>
      </dgm:t>
    </dgm:pt>
    <dgm:pt modelId="{35BFE312-80EC-4008-9139-17248CD70E50}" type="parTrans" cxnId="{A0992626-3FC6-4444-BBF5-C1A57DBA39D1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657F7723-7883-40BA-9CB5-CDBCD97BB2C3}" type="sibTrans" cxnId="{A0992626-3FC6-4444-BBF5-C1A57DBA39D1}">
      <dgm:prSet/>
      <dgm:spPr/>
      <dgm:t>
        <a:bodyPr/>
        <a:lstStyle/>
        <a:p>
          <a:endParaRPr lang="it-IT" sz="1400">
            <a:latin typeface="+mj-lt"/>
          </a:endParaRPr>
        </a:p>
      </dgm:t>
    </dgm:pt>
    <dgm:pt modelId="{CFC33A25-9506-4467-9810-7CCB6BAB6409}" type="pres">
      <dgm:prSet presAssocID="{4856E74E-4965-4D26-ACBC-82B099CF45FB}" presName="Name0" presStyleCnt="0">
        <dgm:presLayoutVars>
          <dgm:dir/>
          <dgm:animLvl val="lvl"/>
          <dgm:resizeHandles val="exact"/>
        </dgm:presLayoutVars>
      </dgm:prSet>
      <dgm:spPr/>
    </dgm:pt>
    <dgm:pt modelId="{1E48481B-4806-4937-AFA1-0EB7649D7C38}" type="pres">
      <dgm:prSet presAssocID="{15AA5509-33F4-464E-9AED-EE14171B4DED}" presName="vertFlow" presStyleCnt="0"/>
      <dgm:spPr/>
    </dgm:pt>
    <dgm:pt modelId="{FB1C9B12-D502-46B1-B78B-030EEE951730}" type="pres">
      <dgm:prSet presAssocID="{15AA5509-33F4-464E-9AED-EE14171B4DED}" presName="header" presStyleLbl="node1" presStyleIdx="0" presStyleCnt="3"/>
      <dgm:spPr/>
    </dgm:pt>
    <dgm:pt modelId="{1284302E-F03E-48AF-BA59-2791F7294F69}" type="pres">
      <dgm:prSet presAssocID="{4EB5D717-1CAC-42E5-9773-6FC5358FDE4D}" presName="parTrans" presStyleLbl="sibTrans2D1" presStyleIdx="0" presStyleCnt="3" custScaleX="135944" custScaleY="332419"/>
      <dgm:spPr/>
    </dgm:pt>
    <dgm:pt modelId="{501ABFA8-7EA7-4AF6-BB4A-5858A327ACF4}" type="pres">
      <dgm:prSet presAssocID="{4D298FF9-693E-4706-B02A-D0B936F4CCEE}" presName="child" presStyleLbl="alignAccFollowNode1" presStyleIdx="0" presStyleCnt="3" custLinFactY="65730" custLinFactNeighborY="100000">
        <dgm:presLayoutVars>
          <dgm:chMax val="0"/>
          <dgm:bulletEnabled val="1"/>
        </dgm:presLayoutVars>
      </dgm:prSet>
      <dgm:spPr/>
    </dgm:pt>
    <dgm:pt modelId="{AE6A8E18-414B-495B-83DE-CFD9D023FA7F}" type="pres">
      <dgm:prSet presAssocID="{15AA5509-33F4-464E-9AED-EE14171B4DED}" presName="hSp" presStyleCnt="0"/>
      <dgm:spPr/>
    </dgm:pt>
    <dgm:pt modelId="{BF4CEBB5-7B31-4F9C-A67B-32C0F9D03C1D}" type="pres">
      <dgm:prSet presAssocID="{23111122-11D2-4322-B711-3A3EE50420AC}" presName="vertFlow" presStyleCnt="0"/>
      <dgm:spPr/>
    </dgm:pt>
    <dgm:pt modelId="{170620F7-BEFE-4643-8303-C1C0007F7F0F}" type="pres">
      <dgm:prSet presAssocID="{23111122-11D2-4322-B711-3A3EE50420AC}" presName="header" presStyleLbl="node1" presStyleIdx="1" presStyleCnt="3"/>
      <dgm:spPr/>
    </dgm:pt>
    <dgm:pt modelId="{2A08E9E8-931B-4754-A8E5-FACDFEF1F1E0}" type="pres">
      <dgm:prSet presAssocID="{E189B209-ADD3-42C0-B32C-C0C897D68183}" presName="parTrans" presStyleLbl="sibTrans2D1" presStyleIdx="1" presStyleCnt="3" custScaleX="135944" custScaleY="332419"/>
      <dgm:spPr/>
    </dgm:pt>
    <dgm:pt modelId="{82F4ED51-DA91-4D2A-BF3F-442CE0C27B39}" type="pres">
      <dgm:prSet presAssocID="{D6999553-B4E8-4863-91EA-CEC1400B510B}" presName="child" presStyleLbl="alignAccFollowNode1" presStyleIdx="1" presStyleCnt="3" custLinFactY="65730" custLinFactNeighborY="100000">
        <dgm:presLayoutVars>
          <dgm:chMax val="0"/>
          <dgm:bulletEnabled val="1"/>
        </dgm:presLayoutVars>
      </dgm:prSet>
      <dgm:spPr/>
    </dgm:pt>
    <dgm:pt modelId="{9E4D7F53-D68D-47C8-ABEF-A211E5B945AC}" type="pres">
      <dgm:prSet presAssocID="{23111122-11D2-4322-B711-3A3EE50420AC}" presName="hSp" presStyleCnt="0"/>
      <dgm:spPr/>
    </dgm:pt>
    <dgm:pt modelId="{EFEB98D1-542C-43FA-8B5B-19CC3D588BFB}" type="pres">
      <dgm:prSet presAssocID="{DF0B11E7-EBCE-4637-9D4E-544230DBEDB0}" presName="vertFlow" presStyleCnt="0"/>
      <dgm:spPr/>
    </dgm:pt>
    <dgm:pt modelId="{7E2060F5-D564-4F63-919D-53303A07AA14}" type="pres">
      <dgm:prSet presAssocID="{DF0B11E7-EBCE-4637-9D4E-544230DBEDB0}" presName="header" presStyleLbl="node1" presStyleIdx="2" presStyleCnt="3"/>
      <dgm:spPr/>
    </dgm:pt>
    <dgm:pt modelId="{6C306AFE-D9F4-42E0-9FAB-4C749E98DB1C}" type="pres">
      <dgm:prSet presAssocID="{35BFE312-80EC-4008-9139-17248CD70E50}" presName="parTrans" presStyleLbl="sibTrans2D1" presStyleIdx="2" presStyleCnt="3" custScaleX="135944" custScaleY="332419"/>
      <dgm:spPr/>
    </dgm:pt>
    <dgm:pt modelId="{AFBFB827-DC2C-4F04-8C6B-8908FDB3FCD0}" type="pres">
      <dgm:prSet presAssocID="{8935CCF3-B0D0-4D60-98D9-1823589F8C13}" presName="child" presStyleLbl="alignAccFollowNode1" presStyleIdx="2" presStyleCnt="3" custLinFactY="65730" custLinFactNeighborY="100000">
        <dgm:presLayoutVars>
          <dgm:chMax val="0"/>
          <dgm:bulletEnabled val="1"/>
        </dgm:presLayoutVars>
      </dgm:prSet>
      <dgm:spPr/>
    </dgm:pt>
  </dgm:ptLst>
  <dgm:cxnLst>
    <dgm:cxn modelId="{78D40B0F-AD39-4931-90B6-9AE28E04ECD5}" type="presOf" srcId="{35BFE312-80EC-4008-9139-17248CD70E50}" destId="{6C306AFE-D9F4-42E0-9FAB-4C749E98DB1C}" srcOrd="0" destOrd="0" presId="urn:microsoft.com/office/officeart/2005/8/layout/lProcess1"/>
    <dgm:cxn modelId="{584A9C17-0906-4E7E-8D8A-619F151E913C}" srcId="{23111122-11D2-4322-B711-3A3EE50420AC}" destId="{D6999553-B4E8-4863-91EA-CEC1400B510B}" srcOrd="0" destOrd="0" parTransId="{E189B209-ADD3-42C0-B32C-C0C897D68183}" sibTransId="{3DA34350-2EA3-42AD-B0BC-DE725AA4C98E}"/>
    <dgm:cxn modelId="{A0992626-3FC6-4444-BBF5-C1A57DBA39D1}" srcId="{DF0B11E7-EBCE-4637-9D4E-544230DBEDB0}" destId="{8935CCF3-B0D0-4D60-98D9-1823589F8C13}" srcOrd="0" destOrd="0" parTransId="{35BFE312-80EC-4008-9139-17248CD70E50}" sibTransId="{657F7723-7883-40BA-9CB5-CDBCD97BB2C3}"/>
    <dgm:cxn modelId="{D4FC4C38-E7F5-4878-9652-22B419B2A375}" type="presOf" srcId="{DF0B11E7-EBCE-4637-9D4E-544230DBEDB0}" destId="{7E2060F5-D564-4F63-919D-53303A07AA14}" srcOrd="0" destOrd="0" presId="urn:microsoft.com/office/officeart/2005/8/layout/lProcess1"/>
    <dgm:cxn modelId="{B6D92B65-9BF6-4DA0-AE00-3EE34D0017E6}" type="presOf" srcId="{4D298FF9-693E-4706-B02A-D0B936F4CCEE}" destId="{501ABFA8-7EA7-4AF6-BB4A-5858A327ACF4}" srcOrd="0" destOrd="0" presId="urn:microsoft.com/office/officeart/2005/8/layout/lProcess1"/>
    <dgm:cxn modelId="{A02C2C6B-E277-42AE-B16E-E2BFD04F9AF1}" type="presOf" srcId="{4EB5D717-1CAC-42E5-9773-6FC5358FDE4D}" destId="{1284302E-F03E-48AF-BA59-2791F7294F69}" srcOrd="0" destOrd="0" presId="urn:microsoft.com/office/officeart/2005/8/layout/lProcess1"/>
    <dgm:cxn modelId="{B8112C6F-8F14-4F08-90F2-27E728841D4D}" srcId="{4856E74E-4965-4D26-ACBC-82B099CF45FB}" destId="{15AA5509-33F4-464E-9AED-EE14171B4DED}" srcOrd="0" destOrd="0" parTransId="{63AE805C-A963-4F5F-A53E-495DE6F7E61C}" sibTransId="{3A6EB0B0-1A9C-4281-A038-71DAEC78690B}"/>
    <dgm:cxn modelId="{A8BE5A7B-5EF1-4E0D-867C-AB737518AF19}" type="presOf" srcId="{E189B209-ADD3-42C0-B32C-C0C897D68183}" destId="{2A08E9E8-931B-4754-A8E5-FACDFEF1F1E0}" srcOrd="0" destOrd="0" presId="urn:microsoft.com/office/officeart/2005/8/layout/lProcess1"/>
    <dgm:cxn modelId="{704F8087-CB5B-45C3-899F-A496F63163B3}" type="presOf" srcId="{D6999553-B4E8-4863-91EA-CEC1400B510B}" destId="{82F4ED51-DA91-4D2A-BF3F-442CE0C27B39}" srcOrd="0" destOrd="0" presId="urn:microsoft.com/office/officeart/2005/8/layout/lProcess1"/>
    <dgm:cxn modelId="{7528C087-314F-4F72-B99D-A540ED2C79FB}" srcId="{15AA5509-33F4-464E-9AED-EE14171B4DED}" destId="{4D298FF9-693E-4706-B02A-D0B936F4CCEE}" srcOrd="0" destOrd="0" parTransId="{4EB5D717-1CAC-42E5-9773-6FC5358FDE4D}" sibTransId="{1A5995B5-BA3F-4287-BD4C-C4AB3A744D60}"/>
    <dgm:cxn modelId="{3B35E695-DB5C-402E-9ECD-98442A79EF3A}" srcId="{4856E74E-4965-4D26-ACBC-82B099CF45FB}" destId="{DF0B11E7-EBCE-4637-9D4E-544230DBEDB0}" srcOrd="2" destOrd="0" parTransId="{79A94190-510A-4FB8-9D45-6BF7CBF2B4E3}" sibTransId="{9E0E4CD9-E1D6-49D9-8990-219A26A79DC2}"/>
    <dgm:cxn modelId="{B645FEA4-0BF6-486E-A88B-890E50A9F95D}" type="presOf" srcId="{8935CCF3-B0D0-4D60-98D9-1823589F8C13}" destId="{AFBFB827-DC2C-4F04-8C6B-8908FDB3FCD0}" srcOrd="0" destOrd="0" presId="urn:microsoft.com/office/officeart/2005/8/layout/lProcess1"/>
    <dgm:cxn modelId="{266D12BC-60B1-4457-9E08-6BA9E814E4A5}" type="presOf" srcId="{4856E74E-4965-4D26-ACBC-82B099CF45FB}" destId="{CFC33A25-9506-4467-9810-7CCB6BAB6409}" srcOrd="0" destOrd="0" presId="urn:microsoft.com/office/officeart/2005/8/layout/lProcess1"/>
    <dgm:cxn modelId="{AAA692DE-F2C8-4CEC-9C2F-1ED434A3FCBE}" type="presOf" srcId="{23111122-11D2-4322-B711-3A3EE50420AC}" destId="{170620F7-BEFE-4643-8303-C1C0007F7F0F}" srcOrd="0" destOrd="0" presId="urn:microsoft.com/office/officeart/2005/8/layout/lProcess1"/>
    <dgm:cxn modelId="{B405E0E3-C820-4B20-8A9E-4071D5B744AD}" srcId="{4856E74E-4965-4D26-ACBC-82B099CF45FB}" destId="{23111122-11D2-4322-B711-3A3EE50420AC}" srcOrd="1" destOrd="0" parTransId="{85D11F95-E40B-4744-8149-5E00E9A576AE}" sibTransId="{D222240F-FE29-4D8D-8630-267C4F12F3A8}"/>
    <dgm:cxn modelId="{C5E87BFB-6527-4CF0-9435-1034DB6C839E}" type="presOf" srcId="{15AA5509-33F4-464E-9AED-EE14171B4DED}" destId="{FB1C9B12-D502-46B1-B78B-030EEE951730}" srcOrd="0" destOrd="0" presId="urn:microsoft.com/office/officeart/2005/8/layout/lProcess1"/>
    <dgm:cxn modelId="{943E1E26-57A2-4B42-8732-B4639FB474F5}" type="presParOf" srcId="{CFC33A25-9506-4467-9810-7CCB6BAB6409}" destId="{1E48481B-4806-4937-AFA1-0EB7649D7C38}" srcOrd="0" destOrd="0" presId="urn:microsoft.com/office/officeart/2005/8/layout/lProcess1"/>
    <dgm:cxn modelId="{715B41EE-4AF1-4556-B143-EC3E0A592B9D}" type="presParOf" srcId="{1E48481B-4806-4937-AFA1-0EB7649D7C38}" destId="{FB1C9B12-D502-46B1-B78B-030EEE951730}" srcOrd="0" destOrd="0" presId="urn:microsoft.com/office/officeart/2005/8/layout/lProcess1"/>
    <dgm:cxn modelId="{DDBDFF8F-D25C-4419-901D-9084CD119D05}" type="presParOf" srcId="{1E48481B-4806-4937-AFA1-0EB7649D7C38}" destId="{1284302E-F03E-48AF-BA59-2791F7294F69}" srcOrd="1" destOrd="0" presId="urn:microsoft.com/office/officeart/2005/8/layout/lProcess1"/>
    <dgm:cxn modelId="{00E08748-D8B0-4093-8D48-3BAC237B2136}" type="presParOf" srcId="{1E48481B-4806-4937-AFA1-0EB7649D7C38}" destId="{501ABFA8-7EA7-4AF6-BB4A-5858A327ACF4}" srcOrd="2" destOrd="0" presId="urn:microsoft.com/office/officeart/2005/8/layout/lProcess1"/>
    <dgm:cxn modelId="{6BB4684F-DF54-4010-A2EC-2F25A4889A62}" type="presParOf" srcId="{CFC33A25-9506-4467-9810-7CCB6BAB6409}" destId="{AE6A8E18-414B-495B-83DE-CFD9D023FA7F}" srcOrd="1" destOrd="0" presId="urn:microsoft.com/office/officeart/2005/8/layout/lProcess1"/>
    <dgm:cxn modelId="{C060DFD0-3C61-4295-8BF2-6C77FBBBA908}" type="presParOf" srcId="{CFC33A25-9506-4467-9810-7CCB6BAB6409}" destId="{BF4CEBB5-7B31-4F9C-A67B-32C0F9D03C1D}" srcOrd="2" destOrd="0" presId="urn:microsoft.com/office/officeart/2005/8/layout/lProcess1"/>
    <dgm:cxn modelId="{8A27A8FC-607B-47F7-9BBA-D0F590C52EEC}" type="presParOf" srcId="{BF4CEBB5-7B31-4F9C-A67B-32C0F9D03C1D}" destId="{170620F7-BEFE-4643-8303-C1C0007F7F0F}" srcOrd="0" destOrd="0" presId="urn:microsoft.com/office/officeart/2005/8/layout/lProcess1"/>
    <dgm:cxn modelId="{22D34246-E93F-4B47-AB6B-A4BBFF5F51CF}" type="presParOf" srcId="{BF4CEBB5-7B31-4F9C-A67B-32C0F9D03C1D}" destId="{2A08E9E8-931B-4754-A8E5-FACDFEF1F1E0}" srcOrd="1" destOrd="0" presId="urn:microsoft.com/office/officeart/2005/8/layout/lProcess1"/>
    <dgm:cxn modelId="{5F77C42A-6B3D-4360-A97A-2BB929076F85}" type="presParOf" srcId="{BF4CEBB5-7B31-4F9C-A67B-32C0F9D03C1D}" destId="{82F4ED51-DA91-4D2A-BF3F-442CE0C27B39}" srcOrd="2" destOrd="0" presId="urn:microsoft.com/office/officeart/2005/8/layout/lProcess1"/>
    <dgm:cxn modelId="{22A8EF4E-75DA-4F4F-9B78-77DEB59F6EE3}" type="presParOf" srcId="{CFC33A25-9506-4467-9810-7CCB6BAB6409}" destId="{9E4D7F53-D68D-47C8-ABEF-A211E5B945AC}" srcOrd="3" destOrd="0" presId="urn:microsoft.com/office/officeart/2005/8/layout/lProcess1"/>
    <dgm:cxn modelId="{FD17C6F1-719A-41C8-9811-E3651BF5FDB5}" type="presParOf" srcId="{CFC33A25-9506-4467-9810-7CCB6BAB6409}" destId="{EFEB98D1-542C-43FA-8B5B-19CC3D588BFB}" srcOrd="4" destOrd="0" presId="urn:microsoft.com/office/officeart/2005/8/layout/lProcess1"/>
    <dgm:cxn modelId="{E57B34AC-C51C-4E59-A727-798E23EC41AE}" type="presParOf" srcId="{EFEB98D1-542C-43FA-8B5B-19CC3D588BFB}" destId="{7E2060F5-D564-4F63-919D-53303A07AA14}" srcOrd="0" destOrd="0" presId="urn:microsoft.com/office/officeart/2005/8/layout/lProcess1"/>
    <dgm:cxn modelId="{4AAEAF32-2DAC-48F8-94A0-084C145BBAE8}" type="presParOf" srcId="{EFEB98D1-542C-43FA-8B5B-19CC3D588BFB}" destId="{6C306AFE-D9F4-42E0-9FAB-4C749E98DB1C}" srcOrd="1" destOrd="0" presId="urn:microsoft.com/office/officeart/2005/8/layout/lProcess1"/>
    <dgm:cxn modelId="{113CDD22-8E60-4DAF-B512-BCE630D47201}" type="presParOf" srcId="{EFEB98D1-542C-43FA-8B5B-19CC3D588BFB}" destId="{AFBFB827-DC2C-4F04-8C6B-8908FDB3FCD0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C2110E-DFFF-4686-BC3C-67D9DE981435}" type="doc">
      <dgm:prSet loTypeId="urn:microsoft.com/office/officeart/2005/8/layout/bProcess2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E1DF2D50-6BA3-41F2-8848-A70CDED65957}">
      <dgm:prSet phldrT="[Testo]"/>
      <dgm:spPr>
        <a:solidFill>
          <a:srgbClr val="000066"/>
        </a:solidFill>
      </dgm:spPr>
      <dgm:t>
        <a:bodyPr/>
        <a:lstStyle/>
        <a:p>
          <a:r>
            <a:rPr lang="it-IT" dirty="0">
              <a:latin typeface="+mj-lt"/>
            </a:rPr>
            <a:t>Upload dati stipendi *.csv</a:t>
          </a:r>
        </a:p>
      </dgm:t>
    </dgm:pt>
    <dgm:pt modelId="{90C08D08-845C-4545-AC41-0EE320FE06E0}" type="parTrans" cxnId="{82A40EF7-F38A-4A65-90A9-3E7A06270FC4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26736062-9C28-409B-8207-719DA24123A7}" type="sibTrans" cxnId="{82A40EF7-F38A-4A65-90A9-3E7A06270FC4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3D679D22-DB06-4456-99F1-0E5455A736B5}">
      <dgm:prSet phldrT="[Testo]"/>
      <dgm:spPr>
        <a:solidFill>
          <a:srgbClr val="000066"/>
        </a:solidFill>
      </dgm:spPr>
      <dgm:t>
        <a:bodyPr/>
        <a:lstStyle/>
        <a:p>
          <a:r>
            <a:rPr lang="it-IT" dirty="0">
              <a:latin typeface="+mj-lt"/>
            </a:rPr>
            <a:t>Verifica valori per creditore e per totali </a:t>
          </a:r>
        </a:p>
      </dgm:t>
    </dgm:pt>
    <dgm:pt modelId="{BA535E5B-E952-4802-B7FD-9FFDC8D60CA0}" type="parTrans" cxnId="{C811D43D-0C00-43BD-A421-31DB548923B1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D6D83B22-3F76-4F43-B97A-5F5614DF82D1}" type="sibTrans" cxnId="{C811D43D-0C00-43BD-A421-31DB548923B1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B95A471E-C1B4-4BBC-9D2C-C801B08CB648}">
      <dgm:prSet phldrT="[Testo]"/>
      <dgm:spPr>
        <a:solidFill>
          <a:srgbClr val="000066"/>
        </a:solidFill>
      </dgm:spPr>
      <dgm:t>
        <a:bodyPr/>
        <a:lstStyle/>
        <a:p>
          <a:r>
            <a:rPr lang="it-IT" dirty="0">
              <a:latin typeface="+mj-lt"/>
            </a:rPr>
            <a:t>Preparazione mandati e reversali</a:t>
          </a:r>
        </a:p>
      </dgm:t>
    </dgm:pt>
    <dgm:pt modelId="{1BEFF94E-FAF9-4DDB-AFA1-88B2D7EF5F5F}" type="parTrans" cxnId="{A0C8E3C8-6EE4-4B1D-8A83-EC9E5F3533CE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00494023-8151-4FDD-A5BC-62000B8DB8F9}" type="sibTrans" cxnId="{A0C8E3C8-6EE4-4B1D-8A83-EC9E5F3533CE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1CEA66CD-2D0B-4102-89C7-0B5443823ADE}">
      <dgm:prSet phldrT="[Testo]"/>
      <dgm:spPr>
        <a:solidFill>
          <a:srgbClr val="000066"/>
        </a:solidFill>
      </dgm:spPr>
      <dgm:t>
        <a:bodyPr/>
        <a:lstStyle/>
        <a:p>
          <a:r>
            <a:rPr lang="it-IT" dirty="0">
              <a:latin typeface="+mj-lt"/>
            </a:rPr>
            <a:t>Registrazione mandati e reversali</a:t>
          </a:r>
        </a:p>
      </dgm:t>
    </dgm:pt>
    <dgm:pt modelId="{2CCCA6D4-2E71-49AA-90FB-DA6D8304D783}" type="parTrans" cxnId="{86A415D1-8CB1-41F2-8C6B-46A08ED58605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CB805C86-9050-4AA2-AB67-FDC5FB1844BE}" type="sibTrans" cxnId="{86A415D1-8CB1-41F2-8C6B-46A08ED58605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99D8BCD0-BA50-47B4-B7FC-B6120F8AFA99}">
      <dgm:prSet phldrT="[Testo]"/>
      <dgm:spPr>
        <a:solidFill>
          <a:srgbClr val="000066"/>
        </a:solidFill>
      </dgm:spPr>
      <dgm:t>
        <a:bodyPr/>
        <a:lstStyle/>
        <a:p>
          <a:r>
            <a:rPr lang="it-IT" dirty="0">
              <a:latin typeface="+mj-lt"/>
            </a:rPr>
            <a:t>Controllo mandati e reversali</a:t>
          </a:r>
        </a:p>
      </dgm:t>
    </dgm:pt>
    <dgm:pt modelId="{A4FFC579-073E-4FB0-B90A-616618886C2D}" type="parTrans" cxnId="{36BAF3F4-05C1-4FE1-9A16-822F0C366ACB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F1B949F5-B293-415E-A908-46A9E5CE99DD}" type="sibTrans" cxnId="{36BAF3F4-05C1-4FE1-9A16-822F0C366ACB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4CAC7FD1-F204-4DA5-92FE-71D69218CA69}">
      <dgm:prSet phldrT="[Testo]"/>
      <dgm:spPr>
        <a:solidFill>
          <a:srgbClr val="000066"/>
        </a:solidFill>
      </dgm:spPr>
      <dgm:t>
        <a:bodyPr/>
        <a:lstStyle/>
        <a:p>
          <a:r>
            <a:rPr lang="it-IT" dirty="0">
              <a:latin typeface="+mj-lt"/>
            </a:rPr>
            <a:t>Riepilogo *.</a:t>
          </a:r>
          <a:r>
            <a:rPr lang="it-IT" dirty="0" err="1">
              <a:latin typeface="+mj-lt"/>
            </a:rPr>
            <a:t>xlsx</a:t>
          </a:r>
          <a:r>
            <a:rPr lang="it-IT" dirty="0">
              <a:latin typeface="+mj-lt"/>
            </a:rPr>
            <a:t> stipendi</a:t>
          </a:r>
        </a:p>
      </dgm:t>
    </dgm:pt>
    <dgm:pt modelId="{F2BEA296-0545-4E28-9649-5B71B302FC9E}" type="parTrans" cxnId="{F9460BB5-30E4-4DBD-AA6C-A0356E719E1C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527608D8-8BCC-4DC0-825A-D63D51CEAA5F}" type="sibTrans" cxnId="{F9460BB5-30E4-4DBD-AA6C-A0356E719E1C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8D94D937-ADC6-48C1-9F5E-67D22A621F59}" type="pres">
      <dgm:prSet presAssocID="{13C2110E-DFFF-4686-BC3C-67D9DE981435}" presName="diagram" presStyleCnt="0">
        <dgm:presLayoutVars>
          <dgm:dir/>
          <dgm:resizeHandles/>
        </dgm:presLayoutVars>
      </dgm:prSet>
      <dgm:spPr/>
    </dgm:pt>
    <dgm:pt modelId="{0775AFC8-7E68-4948-8000-4240A7092C3E}" type="pres">
      <dgm:prSet presAssocID="{E1DF2D50-6BA3-41F2-8848-A70CDED65957}" presName="firstNode" presStyleLbl="node1" presStyleIdx="0" presStyleCnt="6">
        <dgm:presLayoutVars>
          <dgm:bulletEnabled val="1"/>
        </dgm:presLayoutVars>
      </dgm:prSet>
      <dgm:spPr/>
    </dgm:pt>
    <dgm:pt modelId="{D05B815F-3908-46E4-9B31-77367EE4723D}" type="pres">
      <dgm:prSet presAssocID="{26736062-9C28-409B-8207-719DA24123A7}" presName="sibTrans" presStyleLbl="sibTrans2D1" presStyleIdx="0" presStyleCnt="5"/>
      <dgm:spPr/>
    </dgm:pt>
    <dgm:pt modelId="{5E1A75A1-406A-453C-A6FB-D3CCBD843723}" type="pres">
      <dgm:prSet presAssocID="{4CAC7FD1-F204-4DA5-92FE-71D69218CA69}" presName="middleNode" presStyleCnt="0"/>
      <dgm:spPr/>
    </dgm:pt>
    <dgm:pt modelId="{BB60009D-9B0F-4C11-8989-CC5D53C5953C}" type="pres">
      <dgm:prSet presAssocID="{4CAC7FD1-F204-4DA5-92FE-71D69218CA69}" presName="padding" presStyleLbl="node1" presStyleIdx="0" presStyleCnt="6"/>
      <dgm:spPr/>
    </dgm:pt>
    <dgm:pt modelId="{29E04D91-EDE7-4CFC-9EF3-69E55C1211F5}" type="pres">
      <dgm:prSet presAssocID="{4CAC7FD1-F204-4DA5-92FE-71D69218CA69}" presName="shape" presStyleLbl="node1" presStyleIdx="1" presStyleCnt="6">
        <dgm:presLayoutVars>
          <dgm:bulletEnabled val="1"/>
        </dgm:presLayoutVars>
      </dgm:prSet>
      <dgm:spPr/>
    </dgm:pt>
    <dgm:pt modelId="{685AFA98-FDCF-4465-A814-D40F558DD6AB}" type="pres">
      <dgm:prSet presAssocID="{527608D8-8BCC-4DC0-825A-D63D51CEAA5F}" presName="sibTrans" presStyleLbl="sibTrans2D1" presStyleIdx="1" presStyleCnt="5"/>
      <dgm:spPr/>
    </dgm:pt>
    <dgm:pt modelId="{4EFE0B7C-9442-41B9-B3C1-84A972458D11}" type="pres">
      <dgm:prSet presAssocID="{3D679D22-DB06-4456-99F1-0E5455A736B5}" presName="middleNode" presStyleCnt="0"/>
      <dgm:spPr/>
    </dgm:pt>
    <dgm:pt modelId="{1B6258D1-0839-490A-90C3-6749CB1B87E1}" type="pres">
      <dgm:prSet presAssocID="{3D679D22-DB06-4456-99F1-0E5455A736B5}" presName="padding" presStyleLbl="node1" presStyleIdx="1" presStyleCnt="6"/>
      <dgm:spPr/>
    </dgm:pt>
    <dgm:pt modelId="{C54DBC05-F40C-4AF4-AE22-98983967F824}" type="pres">
      <dgm:prSet presAssocID="{3D679D22-DB06-4456-99F1-0E5455A736B5}" presName="shape" presStyleLbl="node1" presStyleIdx="2" presStyleCnt="6">
        <dgm:presLayoutVars>
          <dgm:bulletEnabled val="1"/>
        </dgm:presLayoutVars>
      </dgm:prSet>
      <dgm:spPr/>
    </dgm:pt>
    <dgm:pt modelId="{D70602F7-C5AB-4055-A75C-C396F2DBF678}" type="pres">
      <dgm:prSet presAssocID="{D6D83B22-3F76-4F43-B97A-5F5614DF82D1}" presName="sibTrans" presStyleLbl="sibTrans2D1" presStyleIdx="2" presStyleCnt="5"/>
      <dgm:spPr/>
    </dgm:pt>
    <dgm:pt modelId="{1BE9BDA6-696F-4FB9-A9DE-C0E59C90EE2B}" type="pres">
      <dgm:prSet presAssocID="{B95A471E-C1B4-4BBC-9D2C-C801B08CB648}" presName="middleNode" presStyleCnt="0"/>
      <dgm:spPr/>
    </dgm:pt>
    <dgm:pt modelId="{296DB942-941D-480B-AB99-A0ACD6BC2898}" type="pres">
      <dgm:prSet presAssocID="{B95A471E-C1B4-4BBC-9D2C-C801B08CB648}" presName="padding" presStyleLbl="node1" presStyleIdx="2" presStyleCnt="6"/>
      <dgm:spPr/>
    </dgm:pt>
    <dgm:pt modelId="{43575699-7E09-4263-895B-C57582CA2D3D}" type="pres">
      <dgm:prSet presAssocID="{B95A471E-C1B4-4BBC-9D2C-C801B08CB648}" presName="shape" presStyleLbl="node1" presStyleIdx="3" presStyleCnt="6">
        <dgm:presLayoutVars>
          <dgm:bulletEnabled val="1"/>
        </dgm:presLayoutVars>
      </dgm:prSet>
      <dgm:spPr/>
    </dgm:pt>
    <dgm:pt modelId="{B1D94957-5FE5-4443-BDD6-70DDF070FA04}" type="pres">
      <dgm:prSet presAssocID="{00494023-8151-4FDD-A5BC-62000B8DB8F9}" presName="sibTrans" presStyleLbl="sibTrans2D1" presStyleIdx="3" presStyleCnt="5"/>
      <dgm:spPr/>
    </dgm:pt>
    <dgm:pt modelId="{A95ACF6B-36B4-4100-835F-AD0740E72E96}" type="pres">
      <dgm:prSet presAssocID="{1CEA66CD-2D0B-4102-89C7-0B5443823ADE}" presName="middleNode" presStyleCnt="0"/>
      <dgm:spPr/>
    </dgm:pt>
    <dgm:pt modelId="{AC7D8657-F1EA-4D76-9830-9FE049C1803C}" type="pres">
      <dgm:prSet presAssocID="{1CEA66CD-2D0B-4102-89C7-0B5443823ADE}" presName="padding" presStyleLbl="node1" presStyleIdx="3" presStyleCnt="6"/>
      <dgm:spPr/>
    </dgm:pt>
    <dgm:pt modelId="{95B436CB-30BD-4245-8CD2-2FEA0D51B0DD}" type="pres">
      <dgm:prSet presAssocID="{1CEA66CD-2D0B-4102-89C7-0B5443823ADE}" presName="shape" presStyleLbl="node1" presStyleIdx="4" presStyleCnt="6">
        <dgm:presLayoutVars>
          <dgm:bulletEnabled val="1"/>
        </dgm:presLayoutVars>
      </dgm:prSet>
      <dgm:spPr/>
    </dgm:pt>
    <dgm:pt modelId="{26C655DE-F7FE-4481-80E8-03BAB8C88AD7}" type="pres">
      <dgm:prSet presAssocID="{CB805C86-9050-4AA2-AB67-FDC5FB1844BE}" presName="sibTrans" presStyleLbl="sibTrans2D1" presStyleIdx="4" presStyleCnt="5"/>
      <dgm:spPr/>
    </dgm:pt>
    <dgm:pt modelId="{1856999D-B37B-4CBB-9F23-A71411D29C7D}" type="pres">
      <dgm:prSet presAssocID="{99D8BCD0-BA50-47B4-B7FC-B6120F8AFA99}" presName="lastNode" presStyleLbl="node1" presStyleIdx="5" presStyleCnt="6">
        <dgm:presLayoutVars>
          <dgm:bulletEnabled val="1"/>
        </dgm:presLayoutVars>
      </dgm:prSet>
      <dgm:spPr/>
    </dgm:pt>
  </dgm:ptLst>
  <dgm:cxnLst>
    <dgm:cxn modelId="{16138207-4576-4541-9D53-305BB7DF9600}" type="presOf" srcId="{E1DF2D50-6BA3-41F2-8848-A70CDED65957}" destId="{0775AFC8-7E68-4948-8000-4240A7092C3E}" srcOrd="0" destOrd="0" presId="urn:microsoft.com/office/officeart/2005/8/layout/bProcess2"/>
    <dgm:cxn modelId="{07BC5212-2C8F-45BB-A621-2F7FFD6A5E3C}" type="presOf" srcId="{26736062-9C28-409B-8207-719DA24123A7}" destId="{D05B815F-3908-46E4-9B31-77367EE4723D}" srcOrd="0" destOrd="0" presId="urn:microsoft.com/office/officeart/2005/8/layout/bProcess2"/>
    <dgm:cxn modelId="{C811D43D-0C00-43BD-A421-31DB548923B1}" srcId="{13C2110E-DFFF-4686-BC3C-67D9DE981435}" destId="{3D679D22-DB06-4456-99F1-0E5455A736B5}" srcOrd="2" destOrd="0" parTransId="{BA535E5B-E952-4802-B7FD-9FFDC8D60CA0}" sibTransId="{D6D83B22-3F76-4F43-B97A-5F5614DF82D1}"/>
    <dgm:cxn modelId="{4F388968-CE87-420D-8E59-6A5682EEAA1D}" type="presOf" srcId="{CB805C86-9050-4AA2-AB67-FDC5FB1844BE}" destId="{26C655DE-F7FE-4481-80E8-03BAB8C88AD7}" srcOrd="0" destOrd="0" presId="urn:microsoft.com/office/officeart/2005/8/layout/bProcess2"/>
    <dgm:cxn modelId="{A877636E-758B-4214-8E2C-C61A4209EACD}" type="presOf" srcId="{00494023-8151-4FDD-A5BC-62000B8DB8F9}" destId="{B1D94957-5FE5-4443-BDD6-70DDF070FA04}" srcOrd="0" destOrd="0" presId="urn:microsoft.com/office/officeart/2005/8/layout/bProcess2"/>
    <dgm:cxn modelId="{3C96E66E-A68C-4D0D-B3C4-B36EF127F878}" type="presOf" srcId="{4CAC7FD1-F204-4DA5-92FE-71D69218CA69}" destId="{29E04D91-EDE7-4CFC-9EF3-69E55C1211F5}" srcOrd="0" destOrd="0" presId="urn:microsoft.com/office/officeart/2005/8/layout/bProcess2"/>
    <dgm:cxn modelId="{AB7F1F75-BD0F-4B51-A0C2-59579DFA7253}" type="presOf" srcId="{B95A471E-C1B4-4BBC-9D2C-C801B08CB648}" destId="{43575699-7E09-4263-895B-C57582CA2D3D}" srcOrd="0" destOrd="0" presId="urn:microsoft.com/office/officeart/2005/8/layout/bProcess2"/>
    <dgm:cxn modelId="{87C1E97C-C0CB-4E55-9B9A-DAE71A97241A}" type="presOf" srcId="{13C2110E-DFFF-4686-BC3C-67D9DE981435}" destId="{8D94D937-ADC6-48C1-9F5E-67D22A621F59}" srcOrd="0" destOrd="0" presId="urn:microsoft.com/office/officeart/2005/8/layout/bProcess2"/>
    <dgm:cxn modelId="{4E45A29B-6EE1-4F6F-9327-06A048B3CE17}" type="presOf" srcId="{527608D8-8BCC-4DC0-825A-D63D51CEAA5F}" destId="{685AFA98-FDCF-4465-A814-D40F558DD6AB}" srcOrd="0" destOrd="0" presId="urn:microsoft.com/office/officeart/2005/8/layout/bProcess2"/>
    <dgm:cxn modelId="{1975929C-B238-4823-8B81-53470755A03D}" type="presOf" srcId="{1CEA66CD-2D0B-4102-89C7-0B5443823ADE}" destId="{95B436CB-30BD-4245-8CD2-2FEA0D51B0DD}" srcOrd="0" destOrd="0" presId="urn:microsoft.com/office/officeart/2005/8/layout/bProcess2"/>
    <dgm:cxn modelId="{F8F5B7A3-2959-4E8B-B06F-903FE057B4BB}" type="presOf" srcId="{D6D83B22-3F76-4F43-B97A-5F5614DF82D1}" destId="{D70602F7-C5AB-4055-A75C-C396F2DBF678}" srcOrd="0" destOrd="0" presId="urn:microsoft.com/office/officeart/2005/8/layout/bProcess2"/>
    <dgm:cxn modelId="{F9460BB5-30E4-4DBD-AA6C-A0356E719E1C}" srcId="{13C2110E-DFFF-4686-BC3C-67D9DE981435}" destId="{4CAC7FD1-F204-4DA5-92FE-71D69218CA69}" srcOrd="1" destOrd="0" parTransId="{F2BEA296-0545-4E28-9649-5B71B302FC9E}" sibTransId="{527608D8-8BCC-4DC0-825A-D63D51CEAA5F}"/>
    <dgm:cxn modelId="{02E5F1C4-1CD2-4038-9A8C-E362F736356A}" type="presOf" srcId="{3D679D22-DB06-4456-99F1-0E5455A736B5}" destId="{C54DBC05-F40C-4AF4-AE22-98983967F824}" srcOrd="0" destOrd="0" presId="urn:microsoft.com/office/officeart/2005/8/layout/bProcess2"/>
    <dgm:cxn modelId="{A0C8E3C8-6EE4-4B1D-8A83-EC9E5F3533CE}" srcId="{13C2110E-DFFF-4686-BC3C-67D9DE981435}" destId="{B95A471E-C1B4-4BBC-9D2C-C801B08CB648}" srcOrd="3" destOrd="0" parTransId="{1BEFF94E-FAF9-4DDB-AFA1-88B2D7EF5F5F}" sibTransId="{00494023-8151-4FDD-A5BC-62000B8DB8F9}"/>
    <dgm:cxn modelId="{86A415D1-8CB1-41F2-8C6B-46A08ED58605}" srcId="{13C2110E-DFFF-4686-BC3C-67D9DE981435}" destId="{1CEA66CD-2D0B-4102-89C7-0B5443823ADE}" srcOrd="4" destOrd="0" parTransId="{2CCCA6D4-2E71-49AA-90FB-DA6D8304D783}" sibTransId="{CB805C86-9050-4AA2-AB67-FDC5FB1844BE}"/>
    <dgm:cxn modelId="{844D9DE9-B198-42A0-9EFC-BF5C41AE6F7A}" type="presOf" srcId="{99D8BCD0-BA50-47B4-B7FC-B6120F8AFA99}" destId="{1856999D-B37B-4CBB-9F23-A71411D29C7D}" srcOrd="0" destOrd="0" presId="urn:microsoft.com/office/officeart/2005/8/layout/bProcess2"/>
    <dgm:cxn modelId="{36BAF3F4-05C1-4FE1-9A16-822F0C366ACB}" srcId="{13C2110E-DFFF-4686-BC3C-67D9DE981435}" destId="{99D8BCD0-BA50-47B4-B7FC-B6120F8AFA99}" srcOrd="5" destOrd="0" parTransId="{A4FFC579-073E-4FB0-B90A-616618886C2D}" sibTransId="{F1B949F5-B293-415E-A908-46A9E5CE99DD}"/>
    <dgm:cxn modelId="{82A40EF7-F38A-4A65-90A9-3E7A06270FC4}" srcId="{13C2110E-DFFF-4686-BC3C-67D9DE981435}" destId="{E1DF2D50-6BA3-41F2-8848-A70CDED65957}" srcOrd="0" destOrd="0" parTransId="{90C08D08-845C-4545-AC41-0EE320FE06E0}" sibTransId="{26736062-9C28-409B-8207-719DA24123A7}"/>
    <dgm:cxn modelId="{7BD965A4-10B7-4DCA-8D04-05688C00A61F}" type="presParOf" srcId="{8D94D937-ADC6-48C1-9F5E-67D22A621F59}" destId="{0775AFC8-7E68-4948-8000-4240A7092C3E}" srcOrd="0" destOrd="0" presId="urn:microsoft.com/office/officeart/2005/8/layout/bProcess2"/>
    <dgm:cxn modelId="{B5DC9AD7-039A-4ED5-972A-5B2A06548086}" type="presParOf" srcId="{8D94D937-ADC6-48C1-9F5E-67D22A621F59}" destId="{D05B815F-3908-46E4-9B31-77367EE4723D}" srcOrd="1" destOrd="0" presId="urn:microsoft.com/office/officeart/2005/8/layout/bProcess2"/>
    <dgm:cxn modelId="{9F3FEF1B-2477-459B-8A9F-56A7ACB78526}" type="presParOf" srcId="{8D94D937-ADC6-48C1-9F5E-67D22A621F59}" destId="{5E1A75A1-406A-453C-A6FB-D3CCBD843723}" srcOrd="2" destOrd="0" presId="urn:microsoft.com/office/officeart/2005/8/layout/bProcess2"/>
    <dgm:cxn modelId="{6C60C6E4-EAFA-4C96-B0E5-AE0E989AB213}" type="presParOf" srcId="{5E1A75A1-406A-453C-A6FB-D3CCBD843723}" destId="{BB60009D-9B0F-4C11-8989-CC5D53C5953C}" srcOrd="0" destOrd="0" presId="urn:microsoft.com/office/officeart/2005/8/layout/bProcess2"/>
    <dgm:cxn modelId="{27AFB3D4-E6F9-4FB7-94DE-572BD61C3B19}" type="presParOf" srcId="{5E1A75A1-406A-453C-A6FB-D3CCBD843723}" destId="{29E04D91-EDE7-4CFC-9EF3-69E55C1211F5}" srcOrd="1" destOrd="0" presId="urn:microsoft.com/office/officeart/2005/8/layout/bProcess2"/>
    <dgm:cxn modelId="{38C0CDDB-947A-4DA6-9220-ED8B1AA8AA3A}" type="presParOf" srcId="{8D94D937-ADC6-48C1-9F5E-67D22A621F59}" destId="{685AFA98-FDCF-4465-A814-D40F558DD6AB}" srcOrd="3" destOrd="0" presId="urn:microsoft.com/office/officeart/2005/8/layout/bProcess2"/>
    <dgm:cxn modelId="{3920BDB2-BDA6-4BF8-94BD-E97B79223D41}" type="presParOf" srcId="{8D94D937-ADC6-48C1-9F5E-67D22A621F59}" destId="{4EFE0B7C-9442-41B9-B3C1-84A972458D11}" srcOrd="4" destOrd="0" presId="urn:microsoft.com/office/officeart/2005/8/layout/bProcess2"/>
    <dgm:cxn modelId="{81C64ECB-7568-4323-B913-3B202970DBB7}" type="presParOf" srcId="{4EFE0B7C-9442-41B9-B3C1-84A972458D11}" destId="{1B6258D1-0839-490A-90C3-6749CB1B87E1}" srcOrd="0" destOrd="0" presId="urn:microsoft.com/office/officeart/2005/8/layout/bProcess2"/>
    <dgm:cxn modelId="{4B4FF7F4-4BB9-42F8-819C-E77FDEB01BBE}" type="presParOf" srcId="{4EFE0B7C-9442-41B9-B3C1-84A972458D11}" destId="{C54DBC05-F40C-4AF4-AE22-98983967F824}" srcOrd="1" destOrd="0" presId="urn:microsoft.com/office/officeart/2005/8/layout/bProcess2"/>
    <dgm:cxn modelId="{47DC8A40-C2F0-41FA-BD47-8B940E063768}" type="presParOf" srcId="{8D94D937-ADC6-48C1-9F5E-67D22A621F59}" destId="{D70602F7-C5AB-4055-A75C-C396F2DBF678}" srcOrd="5" destOrd="0" presId="urn:microsoft.com/office/officeart/2005/8/layout/bProcess2"/>
    <dgm:cxn modelId="{FF07048C-4FE5-4561-ABC8-1231EB54FD4C}" type="presParOf" srcId="{8D94D937-ADC6-48C1-9F5E-67D22A621F59}" destId="{1BE9BDA6-696F-4FB9-A9DE-C0E59C90EE2B}" srcOrd="6" destOrd="0" presId="urn:microsoft.com/office/officeart/2005/8/layout/bProcess2"/>
    <dgm:cxn modelId="{79CF6CAC-54EC-4F85-A2D8-E3E9C8F6ED45}" type="presParOf" srcId="{1BE9BDA6-696F-4FB9-A9DE-C0E59C90EE2B}" destId="{296DB942-941D-480B-AB99-A0ACD6BC2898}" srcOrd="0" destOrd="0" presId="urn:microsoft.com/office/officeart/2005/8/layout/bProcess2"/>
    <dgm:cxn modelId="{5ACAFB6E-7D0F-425A-A73A-DBF451D939DE}" type="presParOf" srcId="{1BE9BDA6-696F-4FB9-A9DE-C0E59C90EE2B}" destId="{43575699-7E09-4263-895B-C57582CA2D3D}" srcOrd="1" destOrd="0" presId="urn:microsoft.com/office/officeart/2005/8/layout/bProcess2"/>
    <dgm:cxn modelId="{55BF97B1-53B8-46A9-8DC6-E838447518EB}" type="presParOf" srcId="{8D94D937-ADC6-48C1-9F5E-67D22A621F59}" destId="{B1D94957-5FE5-4443-BDD6-70DDF070FA04}" srcOrd="7" destOrd="0" presId="urn:microsoft.com/office/officeart/2005/8/layout/bProcess2"/>
    <dgm:cxn modelId="{506D5392-576E-4726-9E93-6166772207F5}" type="presParOf" srcId="{8D94D937-ADC6-48C1-9F5E-67D22A621F59}" destId="{A95ACF6B-36B4-4100-835F-AD0740E72E96}" srcOrd="8" destOrd="0" presId="urn:microsoft.com/office/officeart/2005/8/layout/bProcess2"/>
    <dgm:cxn modelId="{BF9E91DF-3AF9-4786-B8B6-0A9D1B3A4F37}" type="presParOf" srcId="{A95ACF6B-36B4-4100-835F-AD0740E72E96}" destId="{AC7D8657-F1EA-4D76-9830-9FE049C1803C}" srcOrd="0" destOrd="0" presId="urn:microsoft.com/office/officeart/2005/8/layout/bProcess2"/>
    <dgm:cxn modelId="{61FBB7C6-C12A-4B64-9A5A-E72F8157DCE7}" type="presParOf" srcId="{A95ACF6B-36B4-4100-835F-AD0740E72E96}" destId="{95B436CB-30BD-4245-8CD2-2FEA0D51B0DD}" srcOrd="1" destOrd="0" presId="urn:microsoft.com/office/officeart/2005/8/layout/bProcess2"/>
    <dgm:cxn modelId="{06EE5DE8-E18B-4A8F-AA96-ABD9BA5C2837}" type="presParOf" srcId="{8D94D937-ADC6-48C1-9F5E-67D22A621F59}" destId="{26C655DE-F7FE-4481-80E8-03BAB8C88AD7}" srcOrd="9" destOrd="0" presId="urn:microsoft.com/office/officeart/2005/8/layout/bProcess2"/>
    <dgm:cxn modelId="{A8820EF2-0AD6-4D02-A3C2-760BC787D70C}" type="presParOf" srcId="{8D94D937-ADC6-48C1-9F5E-67D22A621F59}" destId="{1856999D-B37B-4CBB-9F23-A71411D29C7D}" srcOrd="10" destOrd="0" presId="urn:microsoft.com/office/officeart/2005/8/layout/bProcess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C2110E-DFFF-4686-BC3C-67D9DE981435}" type="doc">
      <dgm:prSet loTypeId="urn:microsoft.com/office/officeart/2005/8/layout/funnel1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E1DF2D50-6BA3-41F2-8848-A70CDED65957}">
      <dgm:prSet phldrT="[Testo]"/>
      <dgm:spPr>
        <a:solidFill>
          <a:srgbClr val="CCFFFF"/>
        </a:solidFill>
      </dgm:spPr>
      <dgm:t>
        <a:bodyPr/>
        <a:lstStyle/>
        <a:p>
          <a:r>
            <a:rPr lang="it-IT" b="1" dirty="0">
              <a:solidFill>
                <a:srgbClr val="000066"/>
              </a:solidFill>
            </a:rPr>
            <a:t>File .CSV con chiavi per l’interscambio dei dati tra i due gestionali</a:t>
          </a:r>
          <a:endParaRPr lang="it-IT" dirty="0">
            <a:solidFill>
              <a:srgbClr val="000066"/>
            </a:solidFill>
            <a:latin typeface="+mj-lt"/>
          </a:endParaRPr>
        </a:p>
      </dgm:t>
    </dgm:pt>
    <dgm:pt modelId="{90C08D08-845C-4545-AC41-0EE320FE06E0}" type="parTrans" cxnId="{82A40EF7-F38A-4A65-90A9-3E7A06270FC4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26736062-9C28-409B-8207-719DA24123A7}" type="sibTrans" cxnId="{82A40EF7-F38A-4A65-90A9-3E7A06270FC4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3D679D22-DB06-4456-99F1-0E5455A736B5}">
      <dgm:prSet phldrT="[Testo]"/>
      <dgm:spPr>
        <a:solidFill>
          <a:srgbClr val="CCFFFF"/>
        </a:solidFill>
      </dgm:spPr>
      <dgm:t>
        <a:bodyPr/>
        <a:lstStyle/>
        <a:p>
          <a:r>
            <a:rPr lang="it-IT" b="1" dirty="0">
              <a:solidFill>
                <a:srgbClr val="000066"/>
              </a:solidFill>
            </a:rPr>
            <a:t>Controlli prodromici all’emissione dei mandati e reversali con Excel e tabelle pivot (corrispondenza dei dati prodotto dai due software)</a:t>
          </a:r>
          <a:endParaRPr lang="it-IT" dirty="0">
            <a:solidFill>
              <a:srgbClr val="000066"/>
            </a:solidFill>
            <a:latin typeface="+mj-lt"/>
          </a:endParaRPr>
        </a:p>
      </dgm:t>
    </dgm:pt>
    <dgm:pt modelId="{BA535E5B-E952-4802-B7FD-9FFDC8D60CA0}" type="parTrans" cxnId="{C811D43D-0C00-43BD-A421-31DB548923B1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D6D83B22-3F76-4F43-B97A-5F5614DF82D1}" type="sibTrans" cxnId="{C811D43D-0C00-43BD-A421-31DB548923B1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4CAC7FD1-F204-4DA5-92FE-71D69218CA69}">
      <dgm:prSet phldrT="[Testo]" custT="1"/>
      <dgm:spPr>
        <a:solidFill>
          <a:srgbClr val="CCFFFF"/>
        </a:solidFill>
      </dgm:spPr>
      <dgm:t>
        <a:bodyPr/>
        <a:lstStyle/>
        <a:p>
          <a:r>
            <a:rPr lang="it-IT" sz="1200" b="1" dirty="0">
              <a:solidFill>
                <a:srgbClr val="000066"/>
              </a:solidFill>
            </a:rPr>
            <a:t>Allineamento anagrafiche dipendenti con anagrafica contabilità (mod. di pagamento, di riscossione, IBAN, etc.)</a:t>
          </a:r>
          <a:endParaRPr lang="it-IT" sz="1200" dirty="0">
            <a:solidFill>
              <a:srgbClr val="000066"/>
            </a:solidFill>
            <a:latin typeface="+mj-lt"/>
          </a:endParaRPr>
        </a:p>
      </dgm:t>
    </dgm:pt>
    <dgm:pt modelId="{F2BEA296-0545-4E28-9649-5B71B302FC9E}" type="parTrans" cxnId="{F9460BB5-30E4-4DBD-AA6C-A0356E719E1C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527608D8-8BCC-4DC0-825A-D63D51CEAA5F}" type="sibTrans" cxnId="{F9460BB5-30E4-4DBD-AA6C-A0356E719E1C}">
      <dgm:prSet/>
      <dgm:spPr/>
      <dgm:t>
        <a:bodyPr/>
        <a:lstStyle/>
        <a:p>
          <a:endParaRPr lang="it-IT">
            <a:latin typeface="+mj-lt"/>
          </a:endParaRPr>
        </a:p>
      </dgm:t>
    </dgm:pt>
    <dgm:pt modelId="{6FA75932-7BA3-487D-8427-68181E75E8C7}">
      <dgm:prSet phldrT="[Testo]"/>
      <dgm:spPr>
        <a:solidFill>
          <a:srgbClr val="000066"/>
        </a:solidFill>
      </dgm:spPr>
      <dgm:t>
        <a:bodyPr/>
        <a:lstStyle/>
        <a:p>
          <a:r>
            <a:rPr lang="it-IT" b="1" dirty="0">
              <a:solidFill>
                <a:schemeClr val="bg1"/>
              </a:solidFill>
              <a:latin typeface="+mj-lt"/>
            </a:rPr>
            <a:t>Mandato mono beneficiario</a:t>
          </a:r>
        </a:p>
      </dgm:t>
    </dgm:pt>
    <dgm:pt modelId="{F1F0ECBB-4412-484A-AFB1-3D693BB80D10}" type="parTrans" cxnId="{28120C2C-36CA-4FF6-ADD4-6BBA73C2F7CC}">
      <dgm:prSet/>
      <dgm:spPr/>
      <dgm:t>
        <a:bodyPr/>
        <a:lstStyle/>
        <a:p>
          <a:endParaRPr lang="it-IT"/>
        </a:p>
      </dgm:t>
    </dgm:pt>
    <dgm:pt modelId="{62764842-6363-4CDD-991F-5AC8E7163AE7}" type="sibTrans" cxnId="{28120C2C-36CA-4FF6-ADD4-6BBA73C2F7CC}">
      <dgm:prSet/>
      <dgm:spPr/>
      <dgm:t>
        <a:bodyPr/>
        <a:lstStyle/>
        <a:p>
          <a:endParaRPr lang="it-IT"/>
        </a:p>
      </dgm:t>
    </dgm:pt>
    <dgm:pt modelId="{E4568AA2-9C02-42B5-AC21-1174FE48A59B}" type="pres">
      <dgm:prSet presAssocID="{13C2110E-DFFF-4686-BC3C-67D9DE981435}" presName="Name0" presStyleCnt="0">
        <dgm:presLayoutVars>
          <dgm:chMax val="4"/>
          <dgm:resizeHandles val="exact"/>
        </dgm:presLayoutVars>
      </dgm:prSet>
      <dgm:spPr/>
    </dgm:pt>
    <dgm:pt modelId="{F60515DB-6FD1-4BF3-98F4-A3784A50B930}" type="pres">
      <dgm:prSet presAssocID="{13C2110E-DFFF-4686-BC3C-67D9DE981435}" presName="ellipse" presStyleLbl="trBgShp" presStyleIdx="0" presStyleCnt="1"/>
      <dgm:spPr/>
    </dgm:pt>
    <dgm:pt modelId="{7EA1D740-8FAE-4FA5-929F-751ADE09C874}" type="pres">
      <dgm:prSet presAssocID="{13C2110E-DFFF-4686-BC3C-67D9DE981435}" presName="arrow1" presStyleLbl="fgShp" presStyleIdx="0" presStyleCnt="1"/>
      <dgm:spPr/>
    </dgm:pt>
    <dgm:pt modelId="{074B52C7-0980-4CC4-ACBD-3A8C08104266}" type="pres">
      <dgm:prSet presAssocID="{13C2110E-DFFF-4686-BC3C-67D9DE981435}" presName="rectangle" presStyleLbl="revTx" presStyleIdx="0" presStyleCnt="1">
        <dgm:presLayoutVars>
          <dgm:bulletEnabled val="1"/>
        </dgm:presLayoutVars>
      </dgm:prSet>
      <dgm:spPr/>
    </dgm:pt>
    <dgm:pt modelId="{7A9703D3-84F7-4F05-8DDD-798BF00C6DDA}" type="pres">
      <dgm:prSet presAssocID="{4CAC7FD1-F204-4DA5-92FE-71D69218CA69}" presName="item1" presStyleLbl="node1" presStyleIdx="0" presStyleCnt="3">
        <dgm:presLayoutVars>
          <dgm:bulletEnabled val="1"/>
        </dgm:presLayoutVars>
      </dgm:prSet>
      <dgm:spPr/>
    </dgm:pt>
    <dgm:pt modelId="{B18DC2F5-1919-4D4B-95D1-30150C472F2A}" type="pres">
      <dgm:prSet presAssocID="{3D679D22-DB06-4456-99F1-0E5455A736B5}" presName="item2" presStyleLbl="node1" presStyleIdx="1" presStyleCnt="3" custScaleX="112220" custScaleY="89997" custLinFactNeighborX="-4103" custLinFactNeighborY="-18928">
        <dgm:presLayoutVars>
          <dgm:bulletEnabled val="1"/>
        </dgm:presLayoutVars>
      </dgm:prSet>
      <dgm:spPr/>
    </dgm:pt>
    <dgm:pt modelId="{6F13BA57-07B6-4F36-8320-5575D716C7EC}" type="pres">
      <dgm:prSet presAssocID="{6FA75932-7BA3-487D-8427-68181E75E8C7}" presName="item3" presStyleLbl="node1" presStyleIdx="2" presStyleCnt="3" custScaleX="96876">
        <dgm:presLayoutVars>
          <dgm:bulletEnabled val="1"/>
        </dgm:presLayoutVars>
      </dgm:prSet>
      <dgm:spPr/>
    </dgm:pt>
    <dgm:pt modelId="{3700900D-C205-4AAD-BC74-797FDE10E6D0}" type="pres">
      <dgm:prSet presAssocID="{13C2110E-DFFF-4686-BC3C-67D9DE981435}" presName="funnel" presStyleLbl="trAlignAcc1" presStyleIdx="0" presStyleCnt="1"/>
      <dgm:spPr/>
    </dgm:pt>
  </dgm:ptLst>
  <dgm:cxnLst>
    <dgm:cxn modelId="{77149B1E-20BD-42BF-9CCA-D43A07BD189D}" type="presOf" srcId="{E1DF2D50-6BA3-41F2-8848-A70CDED65957}" destId="{6F13BA57-07B6-4F36-8320-5575D716C7EC}" srcOrd="0" destOrd="0" presId="urn:microsoft.com/office/officeart/2005/8/layout/funnel1"/>
    <dgm:cxn modelId="{7396BD2A-7C00-4E12-93B8-5A5FFF878632}" type="presOf" srcId="{4CAC7FD1-F204-4DA5-92FE-71D69218CA69}" destId="{B18DC2F5-1919-4D4B-95D1-30150C472F2A}" srcOrd="0" destOrd="0" presId="urn:microsoft.com/office/officeart/2005/8/layout/funnel1"/>
    <dgm:cxn modelId="{28120C2C-36CA-4FF6-ADD4-6BBA73C2F7CC}" srcId="{13C2110E-DFFF-4686-BC3C-67D9DE981435}" destId="{6FA75932-7BA3-487D-8427-68181E75E8C7}" srcOrd="3" destOrd="0" parTransId="{F1F0ECBB-4412-484A-AFB1-3D693BB80D10}" sibTransId="{62764842-6363-4CDD-991F-5AC8E7163AE7}"/>
    <dgm:cxn modelId="{C811D43D-0C00-43BD-A421-31DB548923B1}" srcId="{13C2110E-DFFF-4686-BC3C-67D9DE981435}" destId="{3D679D22-DB06-4456-99F1-0E5455A736B5}" srcOrd="2" destOrd="0" parTransId="{BA535E5B-E952-4802-B7FD-9FFDC8D60CA0}" sibTransId="{D6D83B22-3F76-4F43-B97A-5F5614DF82D1}"/>
    <dgm:cxn modelId="{7F6A3877-5C9F-45F4-9426-5EA939D17149}" type="presOf" srcId="{6FA75932-7BA3-487D-8427-68181E75E8C7}" destId="{074B52C7-0980-4CC4-ACBD-3A8C08104266}" srcOrd="0" destOrd="0" presId="urn:microsoft.com/office/officeart/2005/8/layout/funnel1"/>
    <dgm:cxn modelId="{770A1D9F-428B-44A4-A45C-1667EDDBC97E}" type="presOf" srcId="{13C2110E-DFFF-4686-BC3C-67D9DE981435}" destId="{E4568AA2-9C02-42B5-AC21-1174FE48A59B}" srcOrd="0" destOrd="0" presId="urn:microsoft.com/office/officeart/2005/8/layout/funnel1"/>
    <dgm:cxn modelId="{19661DA6-ADC3-4840-9611-9B4C49EA2E81}" type="presOf" srcId="{3D679D22-DB06-4456-99F1-0E5455A736B5}" destId="{7A9703D3-84F7-4F05-8DDD-798BF00C6DDA}" srcOrd="0" destOrd="0" presId="urn:microsoft.com/office/officeart/2005/8/layout/funnel1"/>
    <dgm:cxn modelId="{F9460BB5-30E4-4DBD-AA6C-A0356E719E1C}" srcId="{13C2110E-DFFF-4686-BC3C-67D9DE981435}" destId="{4CAC7FD1-F204-4DA5-92FE-71D69218CA69}" srcOrd="1" destOrd="0" parTransId="{F2BEA296-0545-4E28-9649-5B71B302FC9E}" sibTransId="{527608D8-8BCC-4DC0-825A-D63D51CEAA5F}"/>
    <dgm:cxn modelId="{82A40EF7-F38A-4A65-90A9-3E7A06270FC4}" srcId="{13C2110E-DFFF-4686-BC3C-67D9DE981435}" destId="{E1DF2D50-6BA3-41F2-8848-A70CDED65957}" srcOrd="0" destOrd="0" parTransId="{90C08D08-845C-4545-AC41-0EE320FE06E0}" sibTransId="{26736062-9C28-409B-8207-719DA24123A7}"/>
    <dgm:cxn modelId="{4368A05F-6CFC-435B-9E3C-FC9B5487A984}" type="presParOf" srcId="{E4568AA2-9C02-42B5-AC21-1174FE48A59B}" destId="{F60515DB-6FD1-4BF3-98F4-A3784A50B930}" srcOrd="0" destOrd="0" presId="urn:microsoft.com/office/officeart/2005/8/layout/funnel1"/>
    <dgm:cxn modelId="{118E97B7-EC58-4E67-9FBC-370614157442}" type="presParOf" srcId="{E4568AA2-9C02-42B5-AC21-1174FE48A59B}" destId="{7EA1D740-8FAE-4FA5-929F-751ADE09C874}" srcOrd="1" destOrd="0" presId="urn:microsoft.com/office/officeart/2005/8/layout/funnel1"/>
    <dgm:cxn modelId="{22DA4B29-2DE3-47B5-B73D-4B84E0C50617}" type="presParOf" srcId="{E4568AA2-9C02-42B5-AC21-1174FE48A59B}" destId="{074B52C7-0980-4CC4-ACBD-3A8C08104266}" srcOrd="2" destOrd="0" presId="urn:microsoft.com/office/officeart/2005/8/layout/funnel1"/>
    <dgm:cxn modelId="{EC410573-7236-4AD7-8CB9-73603879A764}" type="presParOf" srcId="{E4568AA2-9C02-42B5-AC21-1174FE48A59B}" destId="{7A9703D3-84F7-4F05-8DDD-798BF00C6DDA}" srcOrd="3" destOrd="0" presId="urn:microsoft.com/office/officeart/2005/8/layout/funnel1"/>
    <dgm:cxn modelId="{2EF69637-E3FD-4ACF-9285-770879A8802A}" type="presParOf" srcId="{E4568AA2-9C02-42B5-AC21-1174FE48A59B}" destId="{B18DC2F5-1919-4D4B-95D1-30150C472F2A}" srcOrd="4" destOrd="0" presId="urn:microsoft.com/office/officeart/2005/8/layout/funnel1"/>
    <dgm:cxn modelId="{318842C6-6AB9-473D-B9DF-F4415F9D37BB}" type="presParOf" srcId="{E4568AA2-9C02-42B5-AC21-1174FE48A59B}" destId="{6F13BA57-07B6-4F36-8320-5575D716C7EC}" srcOrd="5" destOrd="0" presId="urn:microsoft.com/office/officeart/2005/8/layout/funnel1"/>
    <dgm:cxn modelId="{4A30EF0F-0FF4-4F34-BA9E-BC6B1C6CCD65}" type="presParOf" srcId="{E4568AA2-9C02-42B5-AC21-1174FE48A59B}" destId="{3700900D-C205-4AAD-BC74-797FDE10E6D0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F0D85E-5A6D-435D-9EBF-C8A7AAE16F2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CF5B00E-7AA6-44EF-B769-DE18C9818E7F}">
      <dgm:prSet phldrT="[Testo]"/>
      <dgm:spPr>
        <a:solidFill>
          <a:srgbClr val="0070C0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Entrate negative (rimborsi </a:t>
          </a:r>
          <a:r>
            <a:rPr lang="it-IT" dirty="0" err="1">
              <a:solidFill>
                <a:schemeClr val="tx1"/>
              </a:solidFill>
            </a:rPr>
            <a:t>irpef</a:t>
          </a:r>
          <a:r>
            <a:rPr lang="it-IT" dirty="0">
              <a:solidFill>
                <a:schemeClr val="tx1"/>
              </a:solidFill>
            </a:rPr>
            <a:t>)</a:t>
          </a:r>
        </a:p>
      </dgm:t>
    </dgm:pt>
    <dgm:pt modelId="{6D9D2A7C-1C4F-463A-BDF6-DAB8DEEC9B60}" type="parTrans" cxnId="{0AC329F3-D6FA-43E6-B632-ADA9BCFF464C}">
      <dgm:prSet/>
      <dgm:spPr/>
      <dgm:t>
        <a:bodyPr/>
        <a:lstStyle/>
        <a:p>
          <a:endParaRPr lang="it-IT"/>
        </a:p>
      </dgm:t>
    </dgm:pt>
    <dgm:pt modelId="{68D0F14B-84A0-4DF1-8530-22BF719D2318}" type="sibTrans" cxnId="{0AC329F3-D6FA-43E6-B632-ADA9BCFF464C}">
      <dgm:prSet/>
      <dgm:spPr/>
      <dgm:t>
        <a:bodyPr/>
        <a:lstStyle/>
        <a:p>
          <a:endParaRPr lang="it-IT"/>
        </a:p>
      </dgm:t>
    </dgm:pt>
    <dgm:pt modelId="{A7F35078-7D53-470B-A6AD-39FE2BCAC2E1}">
      <dgm:prSet phldrT="[Testo]"/>
      <dgm:spPr>
        <a:solidFill>
          <a:srgbClr val="33CCFF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Spese </a:t>
          </a:r>
        </a:p>
        <a:p>
          <a:r>
            <a:rPr lang="it-IT" dirty="0">
              <a:solidFill>
                <a:schemeClr val="tx1"/>
              </a:solidFill>
            </a:rPr>
            <a:t>1.10.99.9.999</a:t>
          </a:r>
        </a:p>
      </dgm:t>
    </dgm:pt>
    <dgm:pt modelId="{3ACFB733-7A70-489C-81F8-64E3CA65823A}" type="parTrans" cxnId="{D9367613-C3D5-4F29-AB55-05FF4047B8F1}">
      <dgm:prSet/>
      <dgm:spPr/>
      <dgm:t>
        <a:bodyPr/>
        <a:lstStyle/>
        <a:p>
          <a:endParaRPr lang="it-IT"/>
        </a:p>
      </dgm:t>
    </dgm:pt>
    <dgm:pt modelId="{A44E9507-6D79-4DC0-B791-4E62B082F9F1}" type="sibTrans" cxnId="{D9367613-C3D5-4F29-AB55-05FF4047B8F1}">
      <dgm:prSet/>
      <dgm:spPr/>
      <dgm:t>
        <a:bodyPr/>
        <a:lstStyle/>
        <a:p>
          <a:endParaRPr lang="it-IT"/>
        </a:p>
      </dgm:t>
    </dgm:pt>
    <dgm:pt modelId="{642AFBC8-1CEF-4364-9AAE-4DEAF76037AA}" type="pres">
      <dgm:prSet presAssocID="{56F0D85E-5A6D-435D-9EBF-C8A7AAE16F2A}" presName="rootnode" presStyleCnt="0">
        <dgm:presLayoutVars>
          <dgm:chMax/>
          <dgm:chPref/>
          <dgm:dir/>
          <dgm:animLvl val="lvl"/>
        </dgm:presLayoutVars>
      </dgm:prSet>
      <dgm:spPr/>
    </dgm:pt>
    <dgm:pt modelId="{07A9DBC3-2302-4F1C-B8EB-B3761018714E}" type="pres">
      <dgm:prSet presAssocID="{0CF5B00E-7AA6-44EF-B769-DE18C9818E7F}" presName="composite" presStyleCnt="0"/>
      <dgm:spPr/>
    </dgm:pt>
    <dgm:pt modelId="{3A55DE2D-9B2F-48B4-A38B-D370C2C5CD29}" type="pres">
      <dgm:prSet presAssocID="{0CF5B00E-7AA6-44EF-B769-DE18C9818E7F}" presName="bentUpArrow1" presStyleLbl="alignImgPlace1" presStyleIdx="0" presStyleCnt="1"/>
      <dgm:spPr/>
    </dgm:pt>
    <dgm:pt modelId="{4351397E-BDD9-4E55-BF45-C7FF7ED97AAB}" type="pres">
      <dgm:prSet presAssocID="{0CF5B00E-7AA6-44EF-B769-DE18C9818E7F}" presName="ParentText" presStyleLbl="node1" presStyleIdx="0" presStyleCnt="2" custLinFactNeighborX="2547" custLinFactNeighborY="3466">
        <dgm:presLayoutVars>
          <dgm:chMax val="1"/>
          <dgm:chPref val="1"/>
          <dgm:bulletEnabled val="1"/>
        </dgm:presLayoutVars>
      </dgm:prSet>
      <dgm:spPr/>
    </dgm:pt>
    <dgm:pt modelId="{357F3CE8-8841-4D3F-8F17-1E98C0AB47AE}" type="pres">
      <dgm:prSet presAssocID="{0CF5B00E-7AA6-44EF-B769-DE18C9818E7F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10844774-2F85-4340-9867-AAC0B6DDB5F6}" type="pres">
      <dgm:prSet presAssocID="{68D0F14B-84A0-4DF1-8530-22BF719D2318}" presName="sibTrans" presStyleCnt="0"/>
      <dgm:spPr/>
    </dgm:pt>
    <dgm:pt modelId="{FC38FC26-76F6-423B-89F6-5D9DA768EB26}" type="pres">
      <dgm:prSet presAssocID="{A7F35078-7D53-470B-A6AD-39FE2BCAC2E1}" presName="composite" presStyleCnt="0"/>
      <dgm:spPr/>
    </dgm:pt>
    <dgm:pt modelId="{6F33C0ED-65D8-4F5A-BAC3-C4C30FD8E2E6}" type="pres">
      <dgm:prSet presAssocID="{A7F35078-7D53-470B-A6AD-39FE2BCAC2E1}" presName="ParentText" presStyleLbl="node1" presStyleIdx="1" presStyleCnt="2" custScaleY="82291" custLinFactNeighborX="87" custLinFactNeighborY="-4524">
        <dgm:presLayoutVars>
          <dgm:chMax val="1"/>
          <dgm:chPref val="1"/>
          <dgm:bulletEnabled val="1"/>
        </dgm:presLayoutVars>
      </dgm:prSet>
      <dgm:spPr/>
    </dgm:pt>
  </dgm:ptLst>
  <dgm:cxnLst>
    <dgm:cxn modelId="{D9367613-C3D5-4F29-AB55-05FF4047B8F1}" srcId="{56F0D85E-5A6D-435D-9EBF-C8A7AAE16F2A}" destId="{A7F35078-7D53-470B-A6AD-39FE2BCAC2E1}" srcOrd="1" destOrd="0" parTransId="{3ACFB733-7A70-489C-81F8-64E3CA65823A}" sibTransId="{A44E9507-6D79-4DC0-B791-4E62B082F9F1}"/>
    <dgm:cxn modelId="{EDD9BE70-A133-4B5E-BFB3-E53F2838867B}" type="presOf" srcId="{56F0D85E-5A6D-435D-9EBF-C8A7AAE16F2A}" destId="{642AFBC8-1CEF-4364-9AAE-4DEAF76037AA}" srcOrd="0" destOrd="0" presId="urn:microsoft.com/office/officeart/2005/8/layout/StepDownProcess"/>
    <dgm:cxn modelId="{89E98E7B-475F-4B0A-81F8-61F5FAE13C39}" type="presOf" srcId="{A7F35078-7D53-470B-A6AD-39FE2BCAC2E1}" destId="{6F33C0ED-65D8-4F5A-BAC3-C4C30FD8E2E6}" srcOrd="0" destOrd="0" presId="urn:microsoft.com/office/officeart/2005/8/layout/StepDownProcess"/>
    <dgm:cxn modelId="{89B579B8-F3C9-49C6-8871-DCC3F080BCEC}" type="presOf" srcId="{0CF5B00E-7AA6-44EF-B769-DE18C9818E7F}" destId="{4351397E-BDD9-4E55-BF45-C7FF7ED97AAB}" srcOrd="0" destOrd="0" presId="urn:microsoft.com/office/officeart/2005/8/layout/StepDownProcess"/>
    <dgm:cxn modelId="{0AC329F3-D6FA-43E6-B632-ADA9BCFF464C}" srcId="{56F0D85E-5A6D-435D-9EBF-C8A7AAE16F2A}" destId="{0CF5B00E-7AA6-44EF-B769-DE18C9818E7F}" srcOrd="0" destOrd="0" parTransId="{6D9D2A7C-1C4F-463A-BDF6-DAB8DEEC9B60}" sibTransId="{68D0F14B-84A0-4DF1-8530-22BF719D2318}"/>
    <dgm:cxn modelId="{E867237D-79EA-4724-AE46-4A7EA3E73360}" type="presParOf" srcId="{642AFBC8-1CEF-4364-9AAE-4DEAF76037AA}" destId="{07A9DBC3-2302-4F1C-B8EB-B3761018714E}" srcOrd="0" destOrd="0" presId="urn:microsoft.com/office/officeart/2005/8/layout/StepDownProcess"/>
    <dgm:cxn modelId="{9C344071-5E38-40B6-8A95-7607580B23C0}" type="presParOf" srcId="{07A9DBC3-2302-4F1C-B8EB-B3761018714E}" destId="{3A55DE2D-9B2F-48B4-A38B-D370C2C5CD29}" srcOrd="0" destOrd="0" presId="urn:microsoft.com/office/officeart/2005/8/layout/StepDownProcess"/>
    <dgm:cxn modelId="{50AF0A1B-8B76-4D74-9BE2-E21D4F33FA6B}" type="presParOf" srcId="{07A9DBC3-2302-4F1C-B8EB-B3761018714E}" destId="{4351397E-BDD9-4E55-BF45-C7FF7ED97AAB}" srcOrd="1" destOrd="0" presId="urn:microsoft.com/office/officeart/2005/8/layout/StepDownProcess"/>
    <dgm:cxn modelId="{F9D2ABCE-329E-4834-A82C-320E62C33354}" type="presParOf" srcId="{07A9DBC3-2302-4F1C-B8EB-B3761018714E}" destId="{357F3CE8-8841-4D3F-8F17-1E98C0AB47AE}" srcOrd="2" destOrd="0" presId="urn:microsoft.com/office/officeart/2005/8/layout/StepDownProcess"/>
    <dgm:cxn modelId="{4784E960-38D5-44B9-B8E1-126331612D70}" type="presParOf" srcId="{642AFBC8-1CEF-4364-9AAE-4DEAF76037AA}" destId="{10844774-2F85-4340-9867-AAC0B6DDB5F6}" srcOrd="1" destOrd="0" presId="urn:microsoft.com/office/officeart/2005/8/layout/StepDownProcess"/>
    <dgm:cxn modelId="{E5CE35EF-82E2-4E49-9B93-62A50E62DBD8}" type="presParOf" srcId="{642AFBC8-1CEF-4364-9AAE-4DEAF76037AA}" destId="{FC38FC26-76F6-423B-89F6-5D9DA768EB26}" srcOrd="2" destOrd="0" presId="urn:microsoft.com/office/officeart/2005/8/layout/StepDownProcess"/>
    <dgm:cxn modelId="{9B7E1827-C0D6-4E57-8D96-A129696D03AA}" type="presParOf" srcId="{FC38FC26-76F6-423B-89F6-5D9DA768EB26}" destId="{6F33C0ED-65D8-4F5A-BAC3-C4C30FD8E2E6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61BE35-8896-4606-96AD-F4A27516400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E0A8E23-3F2C-42FB-8A93-5099F6A4EC03}">
      <dgm:prSet phldrT="[Testo]"/>
      <dgm:spPr>
        <a:solidFill>
          <a:srgbClr val="0070C0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Spese negative (recuperi)</a:t>
          </a:r>
        </a:p>
      </dgm:t>
    </dgm:pt>
    <dgm:pt modelId="{0B0E1485-E560-46A7-80D5-83779B372840}" type="parTrans" cxnId="{B864DCB9-775B-4F02-800D-019FEE4C51A3}">
      <dgm:prSet/>
      <dgm:spPr/>
      <dgm:t>
        <a:bodyPr/>
        <a:lstStyle/>
        <a:p>
          <a:endParaRPr lang="it-IT"/>
        </a:p>
      </dgm:t>
    </dgm:pt>
    <dgm:pt modelId="{9B271A47-7415-4F58-BB24-959F69435441}" type="sibTrans" cxnId="{B864DCB9-775B-4F02-800D-019FEE4C51A3}">
      <dgm:prSet/>
      <dgm:spPr/>
      <dgm:t>
        <a:bodyPr/>
        <a:lstStyle/>
        <a:p>
          <a:endParaRPr lang="it-IT"/>
        </a:p>
      </dgm:t>
    </dgm:pt>
    <dgm:pt modelId="{90515F9D-6B43-4362-B40A-920BAE285FDC}">
      <dgm:prSet phldrT="[Testo]"/>
      <dgm:spPr>
        <a:solidFill>
          <a:srgbClr val="33CCFF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Entrate</a:t>
          </a:r>
        </a:p>
        <a:p>
          <a:r>
            <a:rPr lang="it-IT" dirty="0">
              <a:solidFill>
                <a:schemeClr val="tx1"/>
              </a:solidFill>
            </a:rPr>
            <a:t>3.05.99.9.999</a:t>
          </a:r>
        </a:p>
      </dgm:t>
    </dgm:pt>
    <dgm:pt modelId="{4A74C145-5AF5-4102-B9A5-FC1A46EAAF32}" type="parTrans" cxnId="{14463C3C-C31C-44AD-85A3-C332E5499EDD}">
      <dgm:prSet/>
      <dgm:spPr/>
      <dgm:t>
        <a:bodyPr/>
        <a:lstStyle/>
        <a:p>
          <a:endParaRPr lang="it-IT"/>
        </a:p>
      </dgm:t>
    </dgm:pt>
    <dgm:pt modelId="{A73F74D4-F43A-4894-BE33-4274DFDA494E}" type="sibTrans" cxnId="{14463C3C-C31C-44AD-85A3-C332E5499EDD}">
      <dgm:prSet/>
      <dgm:spPr/>
      <dgm:t>
        <a:bodyPr/>
        <a:lstStyle/>
        <a:p>
          <a:endParaRPr lang="it-IT"/>
        </a:p>
      </dgm:t>
    </dgm:pt>
    <dgm:pt modelId="{B3A7B6E4-6A1F-4B72-8248-11827868B72C}" type="pres">
      <dgm:prSet presAssocID="{9761BE35-8896-4606-96AD-F4A275164003}" presName="rootnode" presStyleCnt="0">
        <dgm:presLayoutVars>
          <dgm:chMax/>
          <dgm:chPref/>
          <dgm:dir/>
          <dgm:animLvl val="lvl"/>
        </dgm:presLayoutVars>
      </dgm:prSet>
      <dgm:spPr/>
    </dgm:pt>
    <dgm:pt modelId="{3BE5B0BE-B73F-4F07-A0B8-970768640019}" type="pres">
      <dgm:prSet presAssocID="{FE0A8E23-3F2C-42FB-8A93-5099F6A4EC03}" presName="composite" presStyleCnt="0"/>
      <dgm:spPr/>
    </dgm:pt>
    <dgm:pt modelId="{B273292A-B9B9-4AC3-9C97-BE806E0E6B48}" type="pres">
      <dgm:prSet presAssocID="{FE0A8E23-3F2C-42FB-8A93-5099F6A4EC03}" presName="bentUpArrow1" presStyleLbl="alignImgPlace1" presStyleIdx="0" presStyleCnt="1"/>
      <dgm:spPr/>
    </dgm:pt>
    <dgm:pt modelId="{23AFE784-62EE-403D-A0AD-34F5B3FADB71}" type="pres">
      <dgm:prSet presAssocID="{FE0A8E23-3F2C-42FB-8A93-5099F6A4EC0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B656E41-23A7-4F93-86DF-8CA9046808DC}" type="pres">
      <dgm:prSet presAssocID="{FE0A8E23-3F2C-42FB-8A93-5099F6A4EC03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D0F37DD1-E2FF-48DA-8079-89FE92C0B9D9}" type="pres">
      <dgm:prSet presAssocID="{9B271A47-7415-4F58-BB24-959F69435441}" presName="sibTrans" presStyleCnt="0"/>
      <dgm:spPr/>
    </dgm:pt>
    <dgm:pt modelId="{C4E7234C-7AE4-42AE-AE50-525CFFF74F7F}" type="pres">
      <dgm:prSet presAssocID="{90515F9D-6B43-4362-B40A-920BAE285FDC}" presName="composite" presStyleCnt="0"/>
      <dgm:spPr/>
    </dgm:pt>
    <dgm:pt modelId="{FEC25D07-A3F2-4A4A-B509-A7647C975A86}" type="pres">
      <dgm:prSet presAssocID="{90515F9D-6B43-4362-B40A-920BAE285FD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14463C3C-C31C-44AD-85A3-C332E5499EDD}" srcId="{9761BE35-8896-4606-96AD-F4A275164003}" destId="{90515F9D-6B43-4362-B40A-920BAE285FDC}" srcOrd="1" destOrd="0" parTransId="{4A74C145-5AF5-4102-B9A5-FC1A46EAAF32}" sibTransId="{A73F74D4-F43A-4894-BE33-4274DFDA494E}"/>
    <dgm:cxn modelId="{67B12686-87F2-42A1-8293-6AB0ADC81AB6}" type="presOf" srcId="{FE0A8E23-3F2C-42FB-8A93-5099F6A4EC03}" destId="{23AFE784-62EE-403D-A0AD-34F5B3FADB71}" srcOrd="0" destOrd="0" presId="urn:microsoft.com/office/officeart/2005/8/layout/StepDownProcess"/>
    <dgm:cxn modelId="{B864DCB9-775B-4F02-800D-019FEE4C51A3}" srcId="{9761BE35-8896-4606-96AD-F4A275164003}" destId="{FE0A8E23-3F2C-42FB-8A93-5099F6A4EC03}" srcOrd="0" destOrd="0" parTransId="{0B0E1485-E560-46A7-80D5-83779B372840}" sibTransId="{9B271A47-7415-4F58-BB24-959F69435441}"/>
    <dgm:cxn modelId="{05095CD0-E162-4298-AD33-540D296C0491}" type="presOf" srcId="{9761BE35-8896-4606-96AD-F4A275164003}" destId="{B3A7B6E4-6A1F-4B72-8248-11827868B72C}" srcOrd="0" destOrd="0" presId="urn:microsoft.com/office/officeart/2005/8/layout/StepDownProcess"/>
    <dgm:cxn modelId="{C6E74BD2-B17F-43E0-A56C-66BC10D8BF5A}" type="presOf" srcId="{90515F9D-6B43-4362-B40A-920BAE285FDC}" destId="{FEC25D07-A3F2-4A4A-B509-A7647C975A86}" srcOrd="0" destOrd="0" presId="urn:microsoft.com/office/officeart/2005/8/layout/StepDownProcess"/>
    <dgm:cxn modelId="{F3977E72-D166-43D9-AA2A-69F19308003B}" type="presParOf" srcId="{B3A7B6E4-6A1F-4B72-8248-11827868B72C}" destId="{3BE5B0BE-B73F-4F07-A0B8-970768640019}" srcOrd="0" destOrd="0" presId="urn:microsoft.com/office/officeart/2005/8/layout/StepDownProcess"/>
    <dgm:cxn modelId="{284DE11E-45D7-4EE6-976D-98F87A21C5ED}" type="presParOf" srcId="{3BE5B0BE-B73F-4F07-A0B8-970768640019}" destId="{B273292A-B9B9-4AC3-9C97-BE806E0E6B48}" srcOrd="0" destOrd="0" presId="urn:microsoft.com/office/officeart/2005/8/layout/StepDownProcess"/>
    <dgm:cxn modelId="{57616CE7-FA3B-4879-B71A-0BBB5959A38C}" type="presParOf" srcId="{3BE5B0BE-B73F-4F07-A0B8-970768640019}" destId="{23AFE784-62EE-403D-A0AD-34F5B3FADB71}" srcOrd="1" destOrd="0" presId="urn:microsoft.com/office/officeart/2005/8/layout/StepDownProcess"/>
    <dgm:cxn modelId="{E5A089C1-1D4E-4261-BC13-0F2225544CB0}" type="presParOf" srcId="{3BE5B0BE-B73F-4F07-A0B8-970768640019}" destId="{8B656E41-23A7-4F93-86DF-8CA9046808DC}" srcOrd="2" destOrd="0" presId="urn:microsoft.com/office/officeart/2005/8/layout/StepDownProcess"/>
    <dgm:cxn modelId="{0F351E26-F466-43E9-BB5C-219446344BC8}" type="presParOf" srcId="{B3A7B6E4-6A1F-4B72-8248-11827868B72C}" destId="{D0F37DD1-E2FF-48DA-8079-89FE92C0B9D9}" srcOrd="1" destOrd="0" presId="urn:microsoft.com/office/officeart/2005/8/layout/StepDownProcess"/>
    <dgm:cxn modelId="{6DFD7F19-A6FF-47BE-85CA-9A01E869EE77}" type="presParOf" srcId="{B3A7B6E4-6A1F-4B72-8248-11827868B72C}" destId="{C4E7234C-7AE4-42AE-AE50-525CFFF74F7F}" srcOrd="2" destOrd="0" presId="urn:microsoft.com/office/officeart/2005/8/layout/StepDownProcess"/>
    <dgm:cxn modelId="{A4A3E7ED-CAE4-4CE5-B420-39F9AA7EA4C7}" type="presParOf" srcId="{C4E7234C-7AE4-42AE-AE50-525CFFF74F7F}" destId="{FEC25D07-A3F2-4A4A-B509-A7647C975A86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A15CC03-4B57-4BD8-A0CA-64E1FCBBC02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569CA24-7153-4FA6-A926-E1E85DFEB768}">
      <dgm:prSet phldrT="[Testo]"/>
      <dgm:spPr>
        <a:solidFill>
          <a:srgbClr val="33CCFF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dipendente Mario Rossi</a:t>
          </a:r>
        </a:p>
      </dgm:t>
    </dgm:pt>
    <dgm:pt modelId="{FDAB8761-05BD-4F90-BEBA-05C22031764A}" type="parTrans" cxnId="{97E55C1E-B2EB-4EA4-8C35-8F29941916B9}">
      <dgm:prSet/>
      <dgm:spPr/>
      <dgm:t>
        <a:bodyPr/>
        <a:lstStyle/>
        <a:p>
          <a:endParaRPr lang="it-IT"/>
        </a:p>
      </dgm:t>
    </dgm:pt>
    <dgm:pt modelId="{F388506C-37CB-4F36-A748-C7960A1CA6AB}" type="sibTrans" cxnId="{97E55C1E-B2EB-4EA4-8C35-8F29941916B9}">
      <dgm:prSet/>
      <dgm:spPr/>
      <dgm:t>
        <a:bodyPr/>
        <a:lstStyle/>
        <a:p>
          <a:endParaRPr lang="it-IT"/>
        </a:p>
      </dgm:t>
    </dgm:pt>
    <dgm:pt modelId="{CC389963-DEDC-4BF0-8681-78F7109DB4DE}">
      <dgm:prSet phldrT="[Testo]"/>
      <dgm:spPr>
        <a:solidFill>
          <a:srgbClr val="33CCFF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mandato n. 1 </a:t>
          </a:r>
        </a:p>
        <a:p>
          <a:r>
            <a:rPr lang="it-IT" dirty="0">
              <a:solidFill>
                <a:schemeClr val="tx1"/>
              </a:solidFill>
            </a:rPr>
            <a:t>su cassa</a:t>
          </a:r>
        </a:p>
        <a:p>
          <a:r>
            <a:rPr lang="it-IT" dirty="0">
              <a:solidFill>
                <a:schemeClr val="tx1"/>
              </a:solidFill>
            </a:rPr>
            <a:t>Libera  </a:t>
          </a:r>
        </a:p>
      </dgm:t>
    </dgm:pt>
    <dgm:pt modelId="{EBCCC1BF-5C20-4AB9-A36D-E816652D9EB2}" type="parTrans" cxnId="{0AD40FA7-F0A3-4C24-9114-DFF81234C4C2}">
      <dgm:prSet/>
      <dgm:spPr/>
      <dgm:t>
        <a:bodyPr/>
        <a:lstStyle/>
        <a:p>
          <a:endParaRPr lang="it-IT"/>
        </a:p>
      </dgm:t>
    </dgm:pt>
    <dgm:pt modelId="{67C78414-22A8-4A0F-8237-AA614650E56B}" type="sibTrans" cxnId="{0AD40FA7-F0A3-4C24-9114-DFF81234C4C2}">
      <dgm:prSet/>
      <dgm:spPr/>
      <dgm:t>
        <a:bodyPr/>
        <a:lstStyle/>
        <a:p>
          <a:endParaRPr lang="it-IT"/>
        </a:p>
      </dgm:t>
    </dgm:pt>
    <dgm:pt modelId="{0EF290B6-DC3E-4BFC-8A07-7D95728E03B3}">
      <dgm:prSet phldrT="[Testo]"/>
      <dgm:spPr>
        <a:solidFill>
          <a:srgbClr val="33CCFF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mandato n. 2 </a:t>
          </a:r>
        </a:p>
        <a:p>
          <a:r>
            <a:rPr lang="it-IT" dirty="0">
              <a:solidFill>
                <a:schemeClr val="tx1"/>
              </a:solidFill>
            </a:rPr>
            <a:t>su cassa</a:t>
          </a:r>
        </a:p>
        <a:p>
          <a:r>
            <a:rPr lang="it-IT" dirty="0">
              <a:solidFill>
                <a:schemeClr val="tx1"/>
              </a:solidFill>
            </a:rPr>
            <a:t>Vincolo 1</a:t>
          </a:r>
        </a:p>
      </dgm:t>
    </dgm:pt>
    <dgm:pt modelId="{0AA62D63-917A-4C14-ACF6-E165A233C9DD}" type="parTrans" cxnId="{8365EDE7-D45C-4FA0-831A-6B97D8C97701}">
      <dgm:prSet/>
      <dgm:spPr/>
      <dgm:t>
        <a:bodyPr/>
        <a:lstStyle/>
        <a:p>
          <a:endParaRPr lang="it-IT"/>
        </a:p>
      </dgm:t>
    </dgm:pt>
    <dgm:pt modelId="{D432DF06-6644-4B5D-9FD0-B82086C6716F}" type="sibTrans" cxnId="{8365EDE7-D45C-4FA0-831A-6B97D8C97701}">
      <dgm:prSet/>
      <dgm:spPr/>
      <dgm:t>
        <a:bodyPr/>
        <a:lstStyle/>
        <a:p>
          <a:endParaRPr lang="it-IT"/>
        </a:p>
      </dgm:t>
    </dgm:pt>
    <dgm:pt modelId="{F0DDAAC3-67A8-4BCA-A36A-69225E7998BA}">
      <dgm:prSet/>
      <dgm:spPr>
        <a:solidFill>
          <a:srgbClr val="33CCFF"/>
        </a:solidFill>
      </dgm:spPr>
      <dgm:t>
        <a:bodyPr/>
        <a:lstStyle/>
        <a:p>
          <a:r>
            <a:rPr lang="it-IT" dirty="0">
              <a:solidFill>
                <a:schemeClr val="tx1"/>
              </a:solidFill>
            </a:rPr>
            <a:t>mandato n. 3</a:t>
          </a:r>
        </a:p>
        <a:p>
          <a:r>
            <a:rPr lang="it-IT" dirty="0">
              <a:solidFill>
                <a:schemeClr val="tx1"/>
              </a:solidFill>
            </a:rPr>
            <a:t>su cassa vincolo 2</a:t>
          </a:r>
        </a:p>
      </dgm:t>
    </dgm:pt>
    <dgm:pt modelId="{462E611C-1159-4EBD-8239-90D05885E797}" type="parTrans" cxnId="{55C281F3-0A8E-4757-A7F5-46103F2BD4B9}">
      <dgm:prSet/>
      <dgm:spPr/>
      <dgm:t>
        <a:bodyPr/>
        <a:lstStyle/>
        <a:p>
          <a:endParaRPr lang="it-IT"/>
        </a:p>
      </dgm:t>
    </dgm:pt>
    <dgm:pt modelId="{43C02C30-5FE9-4F78-B8BF-86AB7331EE66}" type="sibTrans" cxnId="{55C281F3-0A8E-4757-A7F5-46103F2BD4B9}">
      <dgm:prSet/>
      <dgm:spPr/>
      <dgm:t>
        <a:bodyPr/>
        <a:lstStyle/>
        <a:p>
          <a:endParaRPr lang="it-IT"/>
        </a:p>
      </dgm:t>
    </dgm:pt>
    <dgm:pt modelId="{B1B03214-7283-4391-9CD8-26B36355A87D}" type="pres">
      <dgm:prSet presAssocID="{2A15CC03-4B57-4BD8-A0CA-64E1FCBBC02C}" presName="composite" presStyleCnt="0">
        <dgm:presLayoutVars>
          <dgm:chMax val="1"/>
          <dgm:dir/>
          <dgm:resizeHandles val="exact"/>
        </dgm:presLayoutVars>
      </dgm:prSet>
      <dgm:spPr/>
    </dgm:pt>
    <dgm:pt modelId="{FAD83CB4-5521-49B9-93C4-AF15B80D7EF8}" type="pres">
      <dgm:prSet presAssocID="{D569CA24-7153-4FA6-A926-E1E85DFEB768}" presName="roof" presStyleLbl="dkBgShp" presStyleIdx="0" presStyleCnt="2" custScaleX="100000" custScaleY="85436" custLinFactNeighborX="-345" custLinFactNeighborY="24581"/>
      <dgm:spPr/>
    </dgm:pt>
    <dgm:pt modelId="{31B154B6-B8E3-4E9F-BEAE-DCCDF0E7D40E}" type="pres">
      <dgm:prSet presAssocID="{D569CA24-7153-4FA6-A926-E1E85DFEB768}" presName="pillars" presStyleCnt="0"/>
      <dgm:spPr/>
    </dgm:pt>
    <dgm:pt modelId="{E8959927-8E8F-4F9A-BFB1-74C7458A1CB0}" type="pres">
      <dgm:prSet presAssocID="{D569CA24-7153-4FA6-A926-E1E85DFEB768}" presName="pillar1" presStyleLbl="node1" presStyleIdx="0" presStyleCnt="3">
        <dgm:presLayoutVars>
          <dgm:bulletEnabled val="1"/>
        </dgm:presLayoutVars>
      </dgm:prSet>
      <dgm:spPr/>
    </dgm:pt>
    <dgm:pt modelId="{45B2AAA3-85FC-4B62-AF54-4D08505A037E}" type="pres">
      <dgm:prSet presAssocID="{0EF290B6-DC3E-4BFC-8A07-7D95728E03B3}" presName="pillarX" presStyleLbl="node1" presStyleIdx="1" presStyleCnt="3" custLinFactNeighborX="468" custLinFactNeighborY="469">
        <dgm:presLayoutVars>
          <dgm:bulletEnabled val="1"/>
        </dgm:presLayoutVars>
      </dgm:prSet>
      <dgm:spPr/>
    </dgm:pt>
    <dgm:pt modelId="{C8F5D3B8-B6F8-4E98-B963-A48884515EBD}" type="pres">
      <dgm:prSet presAssocID="{F0DDAAC3-67A8-4BCA-A36A-69225E7998BA}" presName="pillarX" presStyleLbl="node1" presStyleIdx="2" presStyleCnt="3">
        <dgm:presLayoutVars>
          <dgm:bulletEnabled val="1"/>
        </dgm:presLayoutVars>
      </dgm:prSet>
      <dgm:spPr/>
    </dgm:pt>
    <dgm:pt modelId="{2F75822A-6D23-4900-B542-8D488DB28758}" type="pres">
      <dgm:prSet presAssocID="{D569CA24-7153-4FA6-A926-E1E85DFEB768}" presName="base" presStyleLbl="dkBgShp" presStyleIdx="1" presStyleCnt="2"/>
      <dgm:spPr>
        <a:solidFill>
          <a:srgbClr val="33CCFF"/>
        </a:solidFill>
      </dgm:spPr>
    </dgm:pt>
  </dgm:ptLst>
  <dgm:cxnLst>
    <dgm:cxn modelId="{DDB1030F-B864-4E10-BDAE-21D1CF873DB6}" type="presOf" srcId="{0EF290B6-DC3E-4BFC-8A07-7D95728E03B3}" destId="{45B2AAA3-85FC-4B62-AF54-4D08505A037E}" srcOrd="0" destOrd="0" presId="urn:microsoft.com/office/officeart/2005/8/layout/hList3"/>
    <dgm:cxn modelId="{97E55C1E-B2EB-4EA4-8C35-8F29941916B9}" srcId="{2A15CC03-4B57-4BD8-A0CA-64E1FCBBC02C}" destId="{D569CA24-7153-4FA6-A926-E1E85DFEB768}" srcOrd="0" destOrd="0" parTransId="{FDAB8761-05BD-4F90-BEBA-05C22031764A}" sibTransId="{F388506C-37CB-4F36-A748-C7960A1CA6AB}"/>
    <dgm:cxn modelId="{484A4223-29E3-4FCD-8E5B-736DF3E9D1F9}" type="presOf" srcId="{D569CA24-7153-4FA6-A926-E1E85DFEB768}" destId="{FAD83CB4-5521-49B9-93C4-AF15B80D7EF8}" srcOrd="0" destOrd="0" presId="urn:microsoft.com/office/officeart/2005/8/layout/hList3"/>
    <dgm:cxn modelId="{0EE9A957-952E-42AD-8858-87D934431C73}" type="presOf" srcId="{F0DDAAC3-67A8-4BCA-A36A-69225E7998BA}" destId="{C8F5D3B8-B6F8-4E98-B963-A48884515EBD}" srcOrd="0" destOrd="0" presId="urn:microsoft.com/office/officeart/2005/8/layout/hList3"/>
    <dgm:cxn modelId="{2E046D7A-BD9C-4636-9597-23F261F1B769}" type="presOf" srcId="{CC389963-DEDC-4BF0-8681-78F7109DB4DE}" destId="{E8959927-8E8F-4F9A-BFB1-74C7458A1CB0}" srcOrd="0" destOrd="0" presId="urn:microsoft.com/office/officeart/2005/8/layout/hList3"/>
    <dgm:cxn modelId="{0AD40FA7-F0A3-4C24-9114-DFF81234C4C2}" srcId="{D569CA24-7153-4FA6-A926-E1E85DFEB768}" destId="{CC389963-DEDC-4BF0-8681-78F7109DB4DE}" srcOrd="0" destOrd="0" parTransId="{EBCCC1BF-5C20-4AB9-A36D-E816652D9EB2}" sibTransId="{67C78414-22A8-4A0F-8237-AA614650E56B}"/>
    <dgm:cxn modelId="{59D626B3-ACC0-44A4-A681-83CCCF3907EF}" type="presOf" srcId="{2A15CC03-4B57-4BD8-A0CA-64E1FCBBC02C}" destId="{B1B03214-7283-4391-9CD8-26B36355A87D}" srcOrd="0" destOrd="0" presId="urn:microsoft.com/office/officeart/2005/8/layout/hList3"/>
    <dgm:cxn modelId="{8365EDE7-D45C-4FA0-831A-6B97D8C97701}" srcId="{D569CA24-7153-4FA6-A926-E1E85DFEB768}" destId="{0EF290B6-DC3E-4BFC-8A07-7D95728E03B3}" srcOrd="1" destOrd="0" parTransId="{0AA62D63-917A-4C14-ACF6-E165A233C9DD}" sibTransId="{D432DF06-6644-4B5D-9FD0-B82086C6716F}"/>
    <dgm:cxn modelId="{55C281F3-0A8E-4757-A7F5-46103F2BD4B9}" srcId="{D569CA24-7153-4FA6-A926-E1E85DFEB768}" destId="{F0DDAAC3-67A8-4BCA-A36A-69225E7998BA}" srcOrd="2" destOrd="0" parTransId="{462E611C-1159-4EBD-8239-90D05885E797}" sibTransId="{43C02C30-5FE9-4F78-B8BF-86AB7331EE66}"/>
    <dgm:cxn modelId="{05C31459-B144-4E26-AC39-DB90CB77DAA0}" type="presParOf" srcId="{B1B03214-7283-4391-9CD8-26B36355A87D}" destId="{FAD83CB4-5521-49B9-93C4-AF15B80D7EF8}" srcOrd="0" destOrd="0" presId="urn:microsoft.com/office/officeart/2005/8/layout/hList3"/>
    <dgm:cxn modelId="{9DCFC673-29A1-4405-AB61-0ADF6693C29D}" type="presParOf" srcId="{B1B03214-7283-4391-9CD8-26B36355A87D}" destId="{31B154B6-B8E3-4E9F-BEAE-DCCDF0E7D40E}" srcOrd="1" destOrd="0" presId="urn:microsoft.com/office/officeart/2005/8/layout/hList3"/>
    <dgm:cxn modelId="{31A50E25-CC7F-48CD-9F56-CB220EC9B901}" type="presParOf" srcId="{31B154B6-B8E3-4E9F-BEAE-DCCDF0E7D40E}" destId="{E8959927-8E8F-4F9A-BFB1-74C7458A1CB0}" srcOrd="0" destOrd="0" presId="urn:microsoft.com/office/officeart/2005/8/layout/hList3"/>
    <dgm:cxn modelId="{1B371A0C-B49F-4FE8-A1BD-E540008D0360}" type="presParOf" srcId="{31B154B6-B8E3-4E9F-BEAE-DCCDF0E7D40E}" destId="{45B2AAA3-85FC-4B62-AF54-4D08505A037E}" srcOrd="1" destOrd="0" presId="urn:microsoft.com/office/officeart/2005/8/layout/hList3"/>
    <dgm:cxn modelId="{7865D87D-F4A6-490C-82BB-DA8600D57531}" type="presParOf" srcId="{31B154B6-B8E3-4E9F-BEAE-DCCDF0E7D40E}" destId="{C8F5D3B8-B6F8-4E98-B963-A48884515EBD}" srcOrd="2" destOrd="0" presId="urn:microsoft.com/office/officeart/2005/8/layout/hList3"/>
    <dgm:cxn modelId="{A1BEAE7C-C126-455D-803D-7BACD4641622}" type="presParOf" srcId="{B1B03214-7283-4391-9CD8-26B36355A87D}" destId="{2F75822A-6D23-4900-B542-8D488DB28758}" srcOrd="2" destOrd="0" presId="urn:microsoft.com/office/officeart/2005/8/layout/hLis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C501A-E07D-4495-9208-8F5AAA06942F}">
      <dsp:nvSpPr>
        <dsp:cNvPr id="0" name=""/>
        <dsp:cNvSpPr/>
      </dsp:nvSpPr>
      <dsp:spPr>
        <a:xfrm>
          <a:off x="878" y="644097"/>
          <a:ext cx="1872518" cy="1123511"/>
        </a:xfrm>
        <a:prstGeom prst="roundRect">
          <a:avLst>
            <a:gd name="adj" fmla="val 10000"/>
          </a:avLst>
        </a:prstGeom>
        <a:solidFill>
          <a:srgbClr val="000066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+mj-lt"/>
            </a:rPr>
            <a:t>Eliminare documenti esterni per pagamento spese di personale</a:t>
          </a:r>
          <a:endParaRPr lang="it-IT" sz="1400" kern="1200" dirty="0"/>
        </a:p>
      </dsp:txBody>
      <dsp:txXfrm>
        <a:off x="33785" y="677004"/>
        <a:ext cx="1806704" cy="1057697"/>
      </dsp:txXfrm>
    </dsp:sp>
    <dsp:sp modelId="{E0B008D2-0089-4271-9ABD-F0DB5EA226B3}">
      <dsp:nvSpPr>
        <dsp:cNvPr id="0" name=""/>
        <dsp:cNvSpPr/>
      </dsp:nvSpPr>
      <dsp:spPr>
        <a:xfrm>
          <a:off x="2060648" y="973660"/>
          <a:ext cx="396973" cy="46438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2060648" y="1066537"/>
        <a:ext cx="277881" cy="278630"/>
      </dsp:txXfrm>
    </dsp:sp>
    <dsp:sp modelId="{E3F13E1E-3436-4635-9599-E93793165B3B}">
      <dsp:nvSpPr>
        <dsp:cNvPr id="0" name=""/>
        <dsp:cNvSpPr/>
      </dsp:nvSpPr>
      <dsp:spPr>
        <a:xfrm>
          <a:off x="2622404" y="644097"/>
          <a:ext cx="1872518" cy="1123511"/>
        </a:xfrm>
        <a:prstGeom prst="roundRect">
          <a:avLst>
            <a:gd name="adj" fmla="val 10000"/>
          </a:avLst>
        </a:prstGeom>
        <a:solidFill>
          <a:srgbClr val="000066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+mj-lt"/>
            </a:rPr>
            <a:t>Mandati emessi a favore del singolo beneficiario</a:t>
          </a:r>
          <a:endParaRPr lang="it-IT" sz="1400" kern="1200" dirty="0"/>
        </a:p>
      </dsp:txBody>
      <dsp:txXfrm>
        <a:off x="2655311" y="677004"/>
        <a:ext cx="1806704" cy="10576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8EA44-989F-449A-AA84-D2E6E1D7FCA8}">
      <dsp:nvSpPr>
        <dsp:cNvPr id="0" name=""/>
        <dsp:cNvSpPr/>
      </dsp:nvSpPr>
      <dsp:spPr>
        <a:xfrm rot="5400000">
          <a:off x="1917962" y="-533217"/>
          <a:ext cx="947698" cy="2251117"/>
        </a:xfrm>
        <a:prstGeom prst="round2SameRect">
          <a:avLst/>
        </a:prstGeom>
        <a:solidFill>
          <a:srgbClr val="CCFFFF">
            <a:alpha val="90000"/>
          </a:srgb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kern="1200" dirty="0">
              <a:solidFill>
                <a:srgbClr val="000066"/>
              </a:solidFill>
              <a:latin typeface="+mj-lt"/>
            </a:rPr>
            <a:t>Gestione paghe (cedolini e file *.csv)</a:t>
          </a:r>
        </a:p>
      </dsp:txBody>
      <dsp:txXfrm rot="-5400000">
        <a:off x="1266253" y="164755"/>
        <a:ext cx="2204854" cy="855172"/>
      </dsp:txXfrm>
    </dsp:sp>
    <dsp:sp modelId="{F14AA420-2086-4748-B5C5-1B75A30F093D}">
      <dsp:nvSpPr>
        <dsp:cNvPr id="0" name=""/>
        <dsp:cNvSpPr/>
      </dsp:nvSpPr>
      <dsp:spPr>
        <a:xfrm>
          <a:off x="0" y="29"/>
          <a:ext cx="1266253" cy="1184623"/>
        </a:xfrm>
        <a:prstGeom prst="roundRect">
          <a:avLst/>
        </a:prstGeom>
        <a:solidFill>
          <a:srgbClr val="0033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+mj-lt"/>
            </a:rPr>
            <a:t>Servizio Personale</a:t>
          </a:r>
        </a:p>
      </dsp:txBody>
      <dsp:txXfrm>
        <a:off x="57829" y="57858"/>
        <a:ext cx="1150595" cy="1068965"/>
      </dsp:txXfrm>
    </dsp:sp>
    <dsp:sp modelId="{C3E4E818-445A-4841-BDD1-DF8F5075FBAF}">
      <dsp:nvSpPr>
        <dsp:cNvPr id="0" name=""/>
        <dsp:cNvSpPr/>
      </dsp:nvSpPr>
      <dsp:spPr>
        <a:xfrm rot="5400000">
          <a:off x="1917962" y="710636"/>
          <a:ext cx="947698" cy="2251117"/>
        </a:xfrm>
        <a:prstGeom prst="round2SameRect">
          <a:avLst/>
        </a:prstGeom>
        <a:solidFill>
          <a:srgbClr val="CCFFFF">
            <a:alpha val="90000"/>
          </a:srgb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kern="1200" dirty="0">
              <a:solidFill>
                <a:srgbClr val="000066"/>
              </a:solidFill>
              <a:latin typeface="+mj-lt"/>
            </a:rPr>
            <a:t>Aspetto contabile (mandati e reversali)</a:t>
          </a:r>
        </a:p>
      </dsp:txBody>
      <dsp:txXfrm rot="-5400000">
        <a:off x="1266253" y="1408609"/>
        <a:ext cx="2204854" cy="855172"/>
      </dsp:txXfrm>
    </dsp:sp>
    <dsp:sp modelId="{4D966902-47A4-45B0-BCC6-B8D3E603CBE2}">
      <dsp:nvSpPr>
        <dsp:cNvPr id="0" name=""/>
        <dsp:cNvSpPr/>
      </dsp:nvSpPr>
      <dsp:spPr>
        <a:xfrm>
          <a:off x="0" y="1243884"/>
          <a:ext cx="1266253" cy="1184623"/>
        </a:xfrm>
        <a:prstGeom prst="roundRect">
          <a:avLst/>
        </a:prstGeom>
        <a:solidFill>
          <a:srgbClr val="0033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+mj-lt"/>
            </a:rPr>
            <a:t>Servizio Finanziario</a:t>
          </a:r>
        </a:p>
      </dsp:txBody>
      <dsp:txXfrm>
        <a:off x="57829" y="1301713"/>
        <a:ext cx="1150595" cy="10689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8EA44-989F-449A-AA84-D2E6E1D7FCA8}">
      <dsp:nvSpPr>
        <dsp:cNvPr id="0" name=""/>
        <dsp:cNvSpPr/>
      </dsp:nvSpPr>
      <dsp:spPr>
        <a:xfrm rot="5400000">
          <a:off x="1491050" y="-437653"/>
          <a:ext cx="677480" cy="1722156"/>
        </a:xfrm>
        <a:prstGeom prst="round2SameRect">
          <a:avLst/>
        </a:prstGeom>
        <a:solidFill>
          <a:srgbClr val="CCFFFF">
            <a:alpha val="90000"/>
          </a:srgb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900" kern="1200" dirty="0">
              <a:solidFill>
                <a:srgbClr val="000066"/>
              </a:solidFill>
              <a:latin typeface="+mj-lt"/>
            </a:rPr>
            <a:t>Studio del file *.CSV per la costruzione delle </a:t>
          </a:r>
          <a:r>
            <a:rPr lang="it-IT" sz="900" b="1" kern="1200" dirty="0">
              <a:solidFill>
                <a:srgbClr val="000066"/>
              </a:solidFill>
              <a:latin typeface="+mj-lt"/>
            </a:rPr>
            <a:t>chiavi per interscambio </a:t>
          </a:r>
          <a:r>
            <a:rPr lang="it-IT" sz="900" kern="1200" dirty="0">
              <a:solidFill>
                <a:srgbClr val="000066"/>
              </a:solidFill>
              <a:latin typeface="+mj-lt"/>
            </a:rPr>
            <a:t>dei dati tra i due gestionali</a:t>
          </a:r>
        </a:p>
      </dsp:txBody>
      <dsp:txXfrm rot="-5400000">
        <a:off x="968712" y="117757"/>
        <a:ext cx="1689084" cy="611336"/>
      </dsp:txXfrm>
    </dsp:sp>
    <dsp:sp modelId="{F14AA420-2086-4748-B5C5-1B75A30F093D}">
      <dsp:nvSpPr>
        <dsp:cNvPr id="0" name=""/>
        <dsp:cNvSpPr/>
      </dsp:nvSpPr>
      <dsp:spPr>
        <a:xfrm>
          <a:off x="0" y="0"/>
          <a:ext cx="968712" cy="846850"/>
        </a:xfrm>
        <a:prstGeom prst="roundRect">
          <a:avLst/>
        </a:prstGeom>
        <a:solidFill>
          <a:srgbClr val="0033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+mj-lt"/>
            </a:rPr>
            <a:t>Servizi informativi</a:t>
          </a:r>
        </a:p>
      </dsp:txBody>
      <dsp:txXfrm>
        <a:off x="41340" y="41340"/>
        <a:ext cx="886032" cy="7641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1C9B12-D502-46B1-B78B-030EEE951730}">
      <dsp:nvSpPr>
        <dsp:cNvPr id="0" name=""/>
        <dsp:cNvSpPr/>
      </dsp:nvSpPr>
      <dsp:spPr>
        <a:xfrm>
          <a:off x="3335" y="1867311"/>
          <a:ext cx="2475369" cy="618842"/>
        </a:xfrm>
        <a:prstGeom prst="roundRect">
          <a:avLst>
            <a:gd name="adj" fmla="val 10000"/>
          </a:avLst>
        </a:prstGeom>
        <a:solidFill>
          <a:srgbClr val="000066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latin typeface="+mj-lt"/>
            </a:rPr>
            <a:t>DIPENDENTI</a:t>
          </a:r>
        </a:p>
      </dsp:txBody>
      <dsp:txXfrm>
        <a:off x="21460" y="1885436"/>
        <a:ext cx="2439119" cy="582592"/>
      </dsp:txXfrm>
    </dsp:sp>
    <dsp:sp modelId="{1284302E-F03E-48AF-BA59-2791F7294F69}">
      <dsp:nvSpPr>
        <dsp:cNvPr id="0" name=""/>
        <dsp:cNvSpPr/>
      </dsp:nvSpPr>
      <dsp:spPr>
        <a:xfrm rot="5400000">
          <a:off x="1007020" y="2650411"/>
          <a:ext cx="467998" cy="360001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ABFA8-7EA7-4AF6-BB4A-5858A327ACF4}">
      <dsp:nvSpPr>
        <dsp:cNvPr id="0" name=""/>
        <dsp:cNvSpPr/>
      </dsp:nvSpPr>
      <dsp:spPr>
        <a:xfrm>
          <a:off x="3335" y="3174670"/>
          <a:ext cx="2475369" cy="618842"/>
        </a:xfrm>
        <a:prstGeom prst="roundRect">
          <a:avLst>
            <a:gd name="adj" fmla="val 10000"/>
          </a:avLst>
        </a:prstGeom>
        <a:solidFill>
          <a:srgbClr val="CCFFFF">
            <a:alpha val="90000"/>
          </a:srgb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rgbClr val="000066"/>
              </a:solidFill>
              <a:latin typeface="+mj-lt"/>
            </a:rPr>
            <a:t>Codice fiscale</a:t>
          </a:r>
        </a:p>
      </dsp:txBody>
      <dsp:txXfrm>
        <a:off x="21460" y="3192795"/>
        <a:ext cx="2439119" cy="582592"/>
      </dsp:txXfrm>
    </dsp:sp>
    <dsp:sp modelId="{170620F7-BEFE-4643-8303-C1C0007F7F0F}">
      <dsp:nvSpPr>
        <dsp:cNvPr id="0" name=""/>
        <dsp:cNvSpPr/>
      </dsp:nvSpPr>
      <dsp:spPr>
        <a:xfrm>
          <a:off x="2825256" y="1867311"/>
          <a:ext cx="2475369" cy="618842"/>
        </a:xfrm>
        <a:prstGeom prst="roundRect">
          <a:avLst>
            <a:gd name="adj" fmla="val 10000"/>
          </a:avLst>
        </a:prstGeom>
        <a:solidFill>
          <a:srgbClr val="000066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latin typeface="+mj-lt"/>
            </a:rPr>
            <a:t>ALTRE ANAGRAFICHE</a:t>
          </a:r>
        </a:p>
      </dsp:txBody>
      <dsp:txXfrm>
        <a:off x="2843381" y="1885436"/>
        <a:ext cx="2439119" cy="582592"/>
      </dsp:txXfrm>
    </dsp:sp>
    <dsp:sp modelId="{2A08E9E8-931B-4754-A8E5-FACDFEF1F1E0}">
      <dsp:nvSpPr>
        <dsp:cNvPr id="0" name=""/>
        <dsp:cNvSpPr/>
      </dsp:nvSpPr>
      <dsp:spPr>
        <a:xfrm rot="5400000">
          <a:off x="3828942" y="2650411"/>
          <a:ext cx="467998" cy="360001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4ED51-DA91-4D2A-BF3F-442CE0C27B39}">
      <dsp:nvSpPr>
        <dsp:cNvPr id="0" name=""/>
        <dsp:cNvSpPr/>
      </dsp:nvSpPr>
      <dsp:spPr>
        <a:xfrm>
          <a:off x="2825256" y="3174670"/>
          <a:ext cx="2475369" cy="618842"/>
        </a:xfrm>
        <a:prstGeom prst="roundRect">
          <a:avLst>
            <a:gd name="adj" fmla="val 10000"/>
          </a:avLst>
        </a:prstGeom>
        <a:solidFill>
          <a:srgbClr val="CCFFFF">
            <a:alpha val="90000"/>
          </a:srgb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rgbClr val="000066"/>
              </a:solidFill>
              <a:latin typeface="+mj-lt"/>
            </a:rPr>
            <a:t>Codice creditore</a:t>
          </a:r>
        </a:p>
      </dsp:txBody>
      <dsp:txXfrm>
        <a:off x="2843381" y="3192795"/>
        <a:ext cx="2439119" cy="582592"/>
      </dsp:txXfrm>
    </dsp:sp>
    <dsp:sp modelId="{7E2060F5-D564-4F63-919D-53303A07AA14}">
      <dsp:nvSpPr>
        <dsp:cNvPr id="0" name=""/>
        <dsp:cNvSpPr/>
      </dsp:nvSpPr>
      <dsp:spPr>
        <a:xfrm>
          <a:off x="5647178" y="1867311"/>
          <a:ext cx="2475369" cy="618842"/>
        </a:xfrm>
        <a:prstGeom prst="roundRect">
          <a:avLst>
            <a:gd name="adj" fmla="val 10000"/>
          </a:avLst>
        </a:prstGeom>
        <a:solidFill>
          <a:srgbClr val="000066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latin typeface="+mj-lt"/>
            </a:rPr>
            <a:t>COMPENSI</a:t>
          </a:r>
        </a:p>
      </dsp:txBody>
      <dsp:txXfrm>
        <a:off x="5665303" y="1885436"/>
        <a:ext cx="2439119" cy="582592"/>
      </dsp:txXfrm>
    </dsp:sp>
    <dsp:sp modelId="{6C306AFE-D9F4-42E0-9FAB-4C749E98DB1C}">
      <dsp:nvSpPr>
        <dsp:cNvPr id="0" name=""/>
        <dsp:cNvSpPr/>
      </dsp:nvSpPr>
      <dsp:spPr>
        <a:xfrm rot="5400000">
          <a:off x="6650863" y="2650411"/>
          <a:ext cx="467998" cy="360001"/>
        </a:xfrm>
        <a:prstGeom prst="rightArrow">
          <a:avLst>
            <a:gd name="adj1" fmla="val 667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FB827-DC2C-4F04-8C6B-8908FDB3FCD0}">
      <dsp:nvSpPr>
        <dsp:cNvPr id="0" name=""/>
        <dsp:cNvSpPr/>
      </dsp:nvSpPr>
      <dsp:spPr>
        <a:xfrm>
          <a:off x="5647178" y="3174670"/>
          <a:ext cx="2475369" cy="618842"/>
        </a:xfrm>
        <a:prstGeom prst="roundRect">
          <a:avLst>
            <a:gd name="adj" fmla="val 10000"/>
          </a:avLst>
        </a:prstGeom>
        <a:solidFill>
          <a:srgbClr val="CCFFFF">
            <a:alpha val="90000"/>
          </a:srgb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rgbClr val="000066"/>
              </a:solidFill>
              <a:latin typeface="+mj-lt"/>
            </a:rPr>
            <a:t>Codice numerico </a:t>
          </a:r>
          <a:r>
            <a:rPr lang="it-IT" sz="1600" kern="1200" dirty="0" err="1">
              <a:solidFill>
                <a:srgbClr val="000066"/>
              </a:solidFill>
              <a:latin typeface="+mj-lt"/>
            </a:rPr>
            <a:t>progr</a:t>
          </a:r>
          <a:r>
            <a:rPr lang="it-IT" sz="1600" kern="1200" dirty="0">
              <a:solidFill>
                <a:srgbClr val="000066"/>
              </a:solidFill>
              <a:latin typeface="+mj-lt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rgbClr val="000066"/>
              </a:solidFill>
              <a:latin typeface="+mj-lt"/>
            </a:rPr>
            <a:t>(da 0 a 3)</a:t>
          </a:r>
        </a:p>
      </dsp:txBody>
      <dsp:txXfrm>
        <a:off x="5665303" y="3192795"/>
        <a:ext cx="2439119" cy="5825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75AFC8-7E68-4948-8000-4240A7092C3E}">
      <dsp:nvSpPr>
        <dsp:cNvPr id="0" name=""/>
        <dsp:cNvSpPr/>
      </dsp:nvSpPr>
      <dsp:spPr>
        <a:xfrm>
          <a:off x="0" y="342117"/>
          <a:ext cx="1910909" cy="1910909"/>
        </a:xfrm>
        <a:prstGeom prst="ellipse">
          <a:avLst/>
        </a:prstGeom>
        <a:solidFill>
          <a:srgbClr val="00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latin typeface="+mj-lt"/>
            </a:rPr>
            <a:t>Upload dati stipendi *.csv</a:t>
          </a:r>
        </a:p>
      </dsp:txBody>
      <dsp:txXfrm>
        <a:off x="279846" y="621963"/>
        <a:ext cx="1351217" cy="1351217"/>
      </dsp:txXfrm>
    </dsp:sp>
    <dsp:sp modelId="{D05B815F-3908-46E4-9B31-77367EE4723D}">
      <dsp:nvSpPr>
        <dsp:cNvPr id="0" name=""/>
        <dsp:cNvSpPr/>
      </dsp:nvSpPr>
      <dsp:spPr>
        <a:xfrm rot="10800000">
          <a:off x="621045" y="2499773"/>
          <a:ext cx="668818" cy="523101"/>
        </a:xfrm>
        <a:prstGeom prst="triangle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E04D91-EDE7-4CFC-9EF3-69E55C1211F5}">
      <dsp:nvSpPr>
        <dsp:cNvPr id="0" name=""/>
        <dsp:cNvSpPr/>
      </dsp:nvSpPr>
      <dsp:spPr>
        <a:xfrm>
          <a:off x="318166" y="3240011"/>
          <a:ext cx="1274576" cy="1274576"/>
        </a:xfrm>
        <a:prstGeom prst="ellipse">
          <a:avLst/>
        </a:prstGeom>
        <a:solidFill>
          <a:srgbClr val="00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+mj-lt"/>
            </a:rPr>
            <a:t>Riepilogo *.</a:t>
          </a:r>
          <a:r>
            <a:rPr lang="it-IT" sz="1000" kern="1200" dirty="0" err="1">
              <a:latin typeface="+mj-lt"/>
            </a:rPr>
            <a:t>xlsx</a:t>
          </a:r>
          <a:r>
            <a:rPr lang="it-IT" sz="1000" kern="1200" dirty="0">
              <a:latin typeface="+mj-lt"/>
            </a:rPr>
            <a:t> stipendi</a:t>
          </a:r>
        </a:p>
      </dsp:txBody>
      <dsp:txXfrm>
        <a:off x="504823" y="3426668"/>
        <a:ext cx="901262" cy="901262"/>
      </dsp:txXfrm>
    </dsp:sp>
    <dsp:sp modelId="{685AFA98-FDCF-4465-A814-D40F558DD6AB}">
      <dsp:nvSpPr>
        <dsp:cNvPr id="0" name=""/>
        <dsp:cNvSpPr/>
      </dsp:nvSpPr>
      <dsp:spPr>
        <a:xfrm rot="5400000">
          <a:off x="2069032" y="3615748"/>
          <a:ext cx="668818" cy="523101"/>
        </a:xfrm>
        <a:prstGeom prst="triangle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DBC05-F40C-4AF4-AE22-98983967F824}">
      <dsp:nvSpPr>
        <dsp:cNvPr id="0" name=""/>
        <dsp:cNvSpPr/>
      </dsp:nvSpPr>
      <dsp:spPr>
        <a:xfrm>
          <a:off x="3184530" y="3240011"/>
          <a:ext cx="1274576" cy="1274576"/>
        </a:xfrm>
        <a:prstGeom prst="ellipse">
          <a:avLst/>
        </a:prstGeom>
        <a:solidFill>
          <a:srgbClr val="00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+mj-lt"/>
            </a:rPr>
            <a:t>Verifica valori per creditore e per totali </a:t>
          </a:r>
        </a:p>
      </dsp:txBody>
      <dsp:txXfrm>
        <a:off x="3371187" y="3426668"/>
        <a:ext cx="901262" cy="901262"/>
      </dsp:txXfrm>
    </dsp:sp>
    <dsp:sp modelId="{D70602F7-C5AB-4055-A75C-C396F2DBF678}">
      <dsp:nvSpPr>
        <dsp:cNvPr id="0" name=""/>
        <dsp:cNvSpPr/>
      </dsp:nvSpPr>
      <dsp:spPr>
        <a:xfrm>
          <a:off x="3487409" y="2311080"/>
          <a:ext cx="668818" cy="523101"/>
        </a:xfrm>
        <a:prstGeom prst="triangle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575699-7E09-4263-895B-C57582CA2D3D}">
      <dsp:nvSpPr>
        <dsp:cNvPr id="0" name=""/>
        <dsp:cNvSpPr/>
      </dsp:nvSpPr>
      <dsp:spPr>
        <a:xfrm>
          <a:off x="3184530" y="660284"/>
          <a:ext cx="1274576" cy="1274576"/>
        </a:xfrm>
        <a:prstGeom prst="ellipse">
          <a:avLst/>
        </a:prstGeom>
        <a:solidFill>
          <a:srgbClr val="00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+mj-lt"/>
            </a:rPr>
            <a:t>Preparazione mandati e reversali</a:t>
          </a:r>
        </a:p>
      </dsp:txBody>
      <dsp:txXfrm>
        <a:off x="3371187" y="846941"/>
        <a:ext cx="901262" cy="901262"/>
      </dsp:txXfrm>
    </dsp:sp>
    <dsp:sp modelId="{B1D94957-5FE5-4443-BDD6-70DDF070FA04}">
      <dsp:nvSpPr>
        <dsp:cNvPr id="0" name=""/>
        <dsp:cNvSpPr/>
      </dsp:nvSpPr>
      <dsp:spPr>
        <a:xfrm rot="5400000">
          <a:off x="4935396" y="1036021"/>
          <a:ext cx="668818" cy="523101"/>
        </a:xfrm>
        <a:prstGeom prst="triangle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B436CB-30BD-4245-8CD2-2FEA0D51B0DD}">
      <dsp:nvSpPr>
        <dsp:cNvPr id="0" name=""/>
        <dsp:cNvSpPr/>
      </dsp:nvSpPr>
      <dsp:spPr>
        <a:xfrm>
          <a:off x="6050894" y="660284"/>
          <a:ext cx="1274576" cy="1274576"/>
        </a:xfrm>
        <a:prstGeom prst="ellipse">
          <a:avLst/>
        </a:prstGeom>
        <a:solidFill>
          <a:srgbClr val="00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+mj-lt"/>
            </a:rPr>
            <a:t>Registrazione mandati e reversali</a:t>
          </a:r>
        </a:p>
      </dsp:txBody>
      <dsp:txXfrm>
        <a:off x="6237551" y="846941"/>
        <a:ext cx="901262" cy="901262"/>
      </dsp:txXfrm>
    </dsp:sp>
    <dsp:sp modelId="{26C655DE-F7FE-4481-80E8-03BAB8C88AD7}">
      <dsp:nvSpPr>
        <dsp:cNvPr id="0" name=""/>
        <dsp:cNvSpPr/>
      </dsp:nvSpPr>
      <dsp:spPr>
        <a:xfrm rot="10800000">
          <a:off x="6353773" y="2181606"/>
          <a:ext cx="668818" cy="523101"/>
        </a:xfrm>
        <a:prstGeom prst="triangle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56999D-B37B-4CBB-9F23-A71411D29C7D}">
      <dsp:nvSpPr>
        <dsp:cNvPr id="0" name=""/>
        <dsp:cNvSpPr/>
      </dsp:nvSpPr>
      <dsp:spPr>
        <a:xfrm>
          <a:off x="5732727" y="2921845"/>
          <a:ext cx="1910909" cy="1910909"/>
        </a:xfrm>
        <a:prstGeom prst="ellipse">
          <a:avLst/>
        </a:prstGeom>
        <a:solidFill>
          <a:srgbClr val="00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latin typeface="+mj-lt"/>
            </a:rPr>
            <a:t>Controllo mandati e reversali</a:t>
          </a:r>
        </a:p>
      </dsp:txBody>
      <dsp:txXfrm>
        <a:off x="6012573" y="3201691"/>
        <a:ext cx="1351217" cy="13512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515DB-6FD1-4BF3-98F4-A3784A50B930}">
      <dsp:nvSpPr>
        <dsp:cNvPr id="0" name=""/>
        <dsp:cNvSpPr/>
      </dsp:nvSpPr>
      <dsp:spPr>
        <a:xfrm>
          <a:off x="1974468" y="220076"/>
          <a:ext cx="4367662" cy="1516831"/>
        </a:xfrm>
        <a:prstGeom prst="ellipse">
          <a:avLst/>
        </a:prstGeom>
        <a:solidFill>
          <a:schemeClr val="accent3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A1D740-8FAE-4FA5-929F-751ADE09C874}">
      <dsp:nvSpPr>
        <dsp:cNvPr id="0" name=""/>
        <dsp:cNvSpPr/>
      </dsp:nvSpPr>
      <dsp:spPr>
        <a:xfrm>
          <a:off x="3741847" y="3934282"/>
          <a:ext cx="846446" cy="541725"/>
        </a:xfrm>
        <a:prstGeom prst="downArrow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4B52C7-0980-4CC4-ACBD-3A8C08104266}">
      <dsp:nvSpPr>
        <dsp:cNvPr id="0" name=""/>
        <dsp:cNvSpPr/>
      </dsp:nvSpPr>
      <dsp:spPr>
        <a:xfrm>
          <a:off x="2133599" y="4367662"/>
          <a:ext cx="4062942" cy="1015735"/>
        </a:xfrm>
        <a:prstGeom prst="rect">
          <a:avLst/>
        </a:prstGeom>
        <a:solidFill>
          <a:srgbClr val="000066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bg1"/>
              </a:solidFill>
              <a:latin typeface="+mj-lt"/>
            </a:rPr>
            <a:t>Mandato mono beneficiario</a:t>
          </a:r>
        </a:p>
      </dsp:txBody>
      <dsp:txXfrm>
        <a:off x="2133599" y="4367662"/>
        <a:ext cx="4062942" cy="1015735"/>
      </dsp:txXfrm>
    </dsp:sp>
    <dsp:sp modelId="{7A9703D3-84F7-4F05-8DDD-798BF00C6DDA}">
      <dsp:nvSpPr>
        <dsp:cNvPr id="0" name=""/>
        <dsp:cNvSpPr/>
      </dsp:nvSpPr>
      <dsp:spPr>
        <a:xfrm>
          <a:off x="3562401" y="1854055"/>
          <a:ext cx="1523603" cy="1523603"/>
        </a:xfrm>
        <a:prstGeom prst="ellipse">
          <a:avLst/>
        </a:prstGeom>
        <a:solidFill>
          <a:srgbClr val="CC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>
              <a:solidFill>
                <a:srgbClr val="000066"/>
              </a:solidFill>
            </a:rPr>
            <a:t>Controlli prodromici all’emissione dei mandati e reversali con Excel e tabelle pivot (corrispondenza dei dati prodotto dai due software)</a:t>
          </a:r>
          <a:endParaRPr lang="it-IT" sz="900" kern="1200" dirty="0">
            <a:solidFill>
              <a:srgbClr val="000066"/>
            </a:solidFill>
            <a:latin typeface="+mj-lt"/>
          </a:endParaRPr>
        </a:p>
      </dsp:txBody>
      <dsp:txXfrm>
        <a:off x="3785527" y="2077181"/>
        <a:ext cx="1077351" cy="1077351"/>
      </dsp:txXfrm>
    </dsp:sp>
    <dsp:sp modelId="{B18DC2F5-1919-4D4B-95D1-30150C472F2A}">
      <dsp:nvSpPr>
        <dsp:cNvPr id="0" name=""/>
        <dsp:cNvSpPr/>
      </dsp:nvSpPr>
      <dsp:spPr>
        <a:xfrm>
          <a:off x="2316572" y="498830"/>
          <a:ext cx="1709787" cy="1371197"/>
        </a:xfrm>
        <a:prstGeom prst="ellipse">
          <a:avLst/>
        </a:prstGeom>
        <a:solidFill>
          <a:srgbClr val="CC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solidFill>
                <a:srgbClr val="000066"/>
              </a:solidFill>
            </a:rPr>
            <a:t>Allineamento anagrafiche dipendenti con anagrafica contabilità (mod. di pagamento, di riscossione, IBAN, etc.)</a:t>
          </a:r>
          <a:endParaRPr lang="it-IT" sz="1200" kern="1200" dirty="0">
            <a:solidFill>
              <a:srgbClr val="000066"/>
            </a:solidFill>
            <a:latin typeface="+mj-lt"/>
          </a:endParaRPr>
        </a:p>
      </dsp:txBody>
      <dsp:txXfrm>
        <a:off x="2566965" y="699637"/>
        <a:ext cx="1209001" cy="969583"/>
      </dsp:txXfrm>
    </dsp:sp>
    <dsp:sp modelId="{6F13BA57-07B6-4F36-8320-5575D716C7EC}">
      <dsp:nvSpPr>
        <dsp:cNvPr id="0" name=""/>
        <dsp:cNvSpPr/>
      </dsp:nvSpPr>
      <dsp:spPr>
        <a:xfrm>
          <a:off x="4053438" y="342641"/>
          <a:ext cx="1476005" cy="1523603"/>
        </a:xfrm>
        <a:prstGeom prst="ellipse">
          <a:avLst/>
        </a:prstGeom>
        <a:solidFill>
          <a:srgbClr val="CC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>
              <a:solidFill>
                <a:srgbClr val="000066"/>
              </a:solidFill>
            </a:rPr>
            <a:t>File .CSV con chiavi per l’interscambio dei dati tra i due gestionali</a:t>
          </a:r>
          <a:endParaRPr lang="it-IT" sz="900" kern="1200" dirty="0">
            <a:solidFill>
              <a:srgbClr val="000066"/>
            </a:solidFill>
            <a:latin typeface="+mj-lt"/>
          </a:endParaRPr>
        </a:p>
      </dsp:txBody>
      <dsp:txXfrm>
        <a:off x="4269594" y="565767"/>
        <a:ext cx="1043693" cy="1077351"/>
      </dsp:txXfrm>
    </dsp:sp>
    <dsp:sp modelId="{3700900D-C205-4AAD-BC74-797FDE10E6D0}">
      <dsp:nvSpPr>
        <dsp:cNvPr id="0" name=""/>
        <dsp:cNvSpPr/>
      </dsp:nvSpPr>
      <dsp:spPr>
        <a:xfrm>
          <a:off x="1795021" y="33857"/>
          <a:ext cx="4740099" cy="3792079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5DE2D-9B2F-48B4-A38B-D370C2C5CD29}">
      <dsp:nvSpPr>
        <dsp:cNvPr id="0" name=""/>
        <dsp:cNvSpPr/>
      </dsp:nvSpPr>
      <dsp:spPr>
        <a:xfrm rot="5400000">
          <a:off x="370942" y="1911660"/>
          <a:ext cx="1392426" cy="15852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1397E-BDD9-4E55-BF45-C7FF7ED97AAB}">
      <dsp:nvSpPr>
        <dsp:cNvPr id="0" name=""/>
        <dsp:cNvSpPr/>
      </dsp:nvSpPr>
      <dsp:spPr>
        <a:xfrm>
          <a:off x="61736" y="424996"/>
          <a:ext cx="2344026" cy="1640742"/>
        </a:xfrm>
        <a:prstGeom prst="roundRect">
          <a:avLst>
            <a:gd name="adj" fmla="val 166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chemeClr val="tx1"/>
              </a:solidFill>
            </a:rPr>
            <a:t>Entrate negative (rimborsi </a:t>
          </a:r>
          <a:r>
            <a:rPr lang="it-IT" sz="2500" kern="1200" dirty="0" err="1">
              <a:solidFill>
                <a:schemeClr val="tx1"/>
              </a:solidFill>
            </a:rPr>
            <a:t>irpef</a:t>
          </a:r>
          <a:r>
            <a:rPr lang="it-IT" sz="2500" kern="1200" dirty="0">
              <a:solidFill>
                <a:schemeClr val="tx1"/>
              </a:solidFill>
            </a:rPr>
            <a:t>)</a:t>
          </a:r>
        </a:p>
      </dsp:txBody>
      <dsp:txXfrm>
        <a:off x="141845" y="505105"/>
        <a:ext cx="2183808" cy="1480524"/>
      </dsp:txXfrm>
    </dsp:sp>
    <dsp:sp modelId="{357F3CE8-8841-4D3F-8F17-1E98C0AB47AE}">
      <dsp:nvSpPr>
        <dsp:cNvPr id="0" name=""/>
        <dsp:cNvSpPr/>
      </dsp:nvSpPr>
      <dsp:spPr>
        <a:xfrm>
          <a:off x="2346060" y="524610"/>
          <a:ext cx="1704821" cy="1326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3C0ED-65D8-4F5A-BAC3-C4C30FD8E2E6}">
      <dsp:nvSpPr>
        <dsp:cNvPr id="0" name=""/>
        <dsp:cNvSpPr/>
      </dsp:nvSpPr>
      <dsp:spPr>
        <a:xfrm>
          <a:off x="1947514" y="2136996"/>
          <a:ext cx="2344026" cy="1350183"/>
        </a:xfrm>
        <a:prstGeom prst="roundRect">
          <a:avLst>
            <a:gd name="adj" fmla="val 16670"/>
          </a:avLst>
        </a:prstGeom>
        <a:solidFill>
          <a:srgbClr val="33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chemeClr val="tx1"/>
              </a:solidFill>
            </a:rPr>
            <a:t>Spese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chemeClr val="tx1"/>
              </a:solidFill>
            </a:rPr>
            <a:t>1.10.99.9.999</a:t>
          </a:r>
        </a:p>
      </dsp:txBody>
      <dsp:txXfrm>
        <a:off x="2013436" y="2202918"/>
        <a:ext cx="2212182" cy="12183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3292A-B9B9-4AC3-9C97-BE806E0E6B48}">
      <dsp:nvSpPr>
        <dsp:cNvPr id="0" name=""/>
        <dsp:cNvSpPr/>
      </dsp:nvSpPr>
      <dsp:spPr>
        <a:xfrm rot="5400000">
          <a:off x="331424" y="1690502"/>
          <a:ext cx="1244084" cy="14163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FE784-62EE-403D-A0AD-34F5B3FADB71}">
      <dsp:nvSpPr>
        <dsp:cNvPr id="0" name=""/>
        <dsp:cNvSpPr/>
      </dsp:nvSpPr>
      <dsp:spPr>
        <a:xfrm>
          <a:off x="1817" y="311409"/>
          <a:ext cx="2094305" cy="1465946"/>
        </a:xfrm>
        <a:prstGeom prst="roundRect">
          <a:avLst>
            <a:gd name="adj" fmla="val 166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tx1"/>
              </a:solidFill>
            </a:rPr>
            <a:t>Spese negative (recuperi)</a:t>
          </a:r>
        </a:p>
      </dsp:txBody>
      <dsp:txXfrm>
        <a:off x="73391" y="382983"/>
        <a:ext cx="1951157" cy="1322798"/>
      </dsp:txXfrm>
    </dsp:sp>
    <dsp:sp modelId="{8B656E41-23A7-4F93-86DF-8CA9046808DC}">
      <dsp:nvSpPr>
        <dsp:cNvPr id="0" name=""/>
        <dsp:cNvSpPr/>
      </dsp:nvSpPr>
      <dsp:spPr>
        <a:xfrm>
          <a:off x="2096122" y="451221"/>
          <a:ext cx="1523198" cy="1184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25D07-A3F2-4A4A-B509-A7647C975A86}">
      <dsp:nvSpPr>
        <dsp:cNvPr id="0" name=""/>
        <dsp:cNvSpPr/>
      </dsp:nvSpPr>
      <dsp:spPr>
        <a:xfrm>
          <a:off x="1738219" y="1958151"/>
          <a:ext cx="2094305" cy="1465946"/>
        </a:xfrm>
        <a:prstGeom prst="roundRect">
          <a:avLst>
            <a:gd name="adj" fmla="val 16670"/>
          </a:avLst>
        </a:prstGeom>
        <a:solidFill>
          <a:srgbClr val="33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tx1"/>
              </a:solidFill>
            </a:rPr>
            <a:t>Entrate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tx1"/>
              </a:solidFill>
            </a:rPr>
            <a:t>3.05.99.9.999</a:t>
          </a:r>
        </a:p>
      </dsp:txBody>
      <dsp:txXfrm>
        <a:off x="1809793" y="2029725"/>
        <a:ext cx="1951157" cy="13227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83CB4-5521-49B9-93C4-AF15B80D7EF8}">
      <dsp:nvSpPr>
        <dsp:cNvPr id="0" name=""/>
        <dsp:cNvSpPr/>
      </dsp:nvSpPr>
      <dsp:spPr>
        <a:xfrm>
          <a:off x="0" y="164590"/>
          <a:ext cx="3204000" cy="498262"/>
        </a:xfrm>
        <a:prstGeom prst="rect">
          <a:avLst/>
        </a:prstGeom>
        <a:solidFill>
          <a:srgbClr val="33CC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>
              <a:solidFill>
                <a:schemeClr val="tx1"/>
              </a:solidFill>
            </a:rPr>
            <a:t>dipendente Mario Rossi</a:t>
          </a:r>
        </a:p>
      </dsp:txBody>
      <dsp:txXfrm>
        <a:off x="0" y="164590"/>
        <a:ext cx="3204000" cy="498262"/>
      </dsp:txXfrm>
    </dsp:sp>
    <dsp:sp modelId="{E8959927-8E8F-4F9A-BFB1-74C7458A1CB0}">
      <dsp:nvSpPr>
        <dsp:cNvPr id="0" name=""/>
        <dsp:cNvSpPr/>
      </dsp:nvSpPr>
      <dsp:spPr>
        <a:xfrm>
          <a:off x="1564" y="561965"/>
          <a:ext cx="1066957" cy="1224720"/>
        </a:xfrm>
        <a:prstGeom prst="rect">
          <a:avLst/>
        </a:prstGeom>
        <a:solidFill>
          <a:srgbClr val="33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mandato n. 1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su cassa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Libera  </a:t>
          </a:r>
        </a:p>
      </dsp:txBody>
      <dsp:txXfrm>
        <a:off x="1564" y="561965"/>
        <a:ext cx="1066957" cy="1224720"/>
      </dsp:txXfrm>
    </dsp:sp>
    <dsp:sp modelId="{45B2AAA3-85FC-4B62-AF54-4D08505A037E}">
      <dsp:nvSpPr>
        <dsp:cNvPr id="0" name=""/>
        <dsp:cNvSpPr/>
      </dsp:nvSpPr>
      <dsp:spPr>
        <a:xfrm>
          <a:off x="1073514" y="567709"/>
          <a:ext cx="1066957" cy="1224720"/>
        </a:xfrm>
        <a:prstGeom prst="rect">
          <a:avLst/>
        </a:prstGeom>
        <a:solidFill>
          <a:srgbClr val="33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mandato n. 2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su cassa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Vincolo 1</a:t>
          </a:r>
        </a:p>
      </dsp:txBody>
      <dsp:txXfrm>
        <a:off x="1073514" y="567709"/>
        <a:ext cx="1066957" cy="1224720"/>
      </dsp:txXfrm>
    </dsp:sp>
    <dsp:sp modelId="{C8F5D3B8-B6F8-4E98-B963-A48884515EBD}">
      <dsp:nvSpPr>
        <dsp:cNvPr id="0" name=""/>
        <dsp:cNvSpPr/>
      </dsp:nvSpPr>
      <dsp:spPr>
        <a:xfrm>
          <a:off x="2135478" y="561965"/>
          <a:ext cx="1066957" cy="1224720"/>
        </a:xfrm>
        <a:prstGeom prst="rect">
          <a:avLst/>
        </a:prstGeom>
        <a:solidFill>
          <a:srgbClr val="33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mandato n. 3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1"/>
              </a:solidFill>
            </a:rPr>
            <a:t>su cassa vincolo 2</a:t>
          </a:r>
        </a:p>
      </dsp:txBody>
      <dsp:txXfrm>
        <a:off x="2135478" y="561965"/>
        <a:ext cx="1066957" cy="1224720"/>
      </dsp:txXfrm>
    </dsp:sp>
    <dsp:sp modelId="{2F75822A-6D23-4900-B542-8D488DB28758}">
      <dsp:nvSpPr>
        <dsp:cNvPr id="0" name=""/>
        <dsp:cNvSpPr/>
      </dsp:nvSpPr>
      <dsp:spPr>
        <a:xfrm>
          <a:off x="0" y="1786685"/>
          <a:ext cx="3204000" cy="136080"/>
        </a:xfrm>
        <a:prstGeom prst="rect">
          <a:avLst/>
        </a:prstGeom>
        <a:solidFill>
          <a:srgbClr val="33CC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4D1258C-73C3-491F-9EB8-535317784D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F2AD8F-279A-42DE-A6F5-624D7EFC52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pPr rtl="0"/>
            <a:fld id="{10D82F6A-B6D4-4BAF-A720-0B2BD02D258A}" type="datetimeFigureOut">
              <a:rPr lang="it-IT" smtClean="0"/>
              <a:t>01/03/2025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BEB6143-B04E-4293-B930-7BAA58E920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7380EB-8097-47C8-AB4A-6EEA9D88D6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7970773E-52BF-4D5F-9E36-469C76FF0F4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9981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pPr rtl="0"/>
            <a:fld id="{C1FBD400-178C-4E46-8B1C-98070CB60EB4}" type="datetimeFigureOut">
              <a:rPr lang="it-IT" smtClean="0"/>
              <a:pPr rtl="0"/>
              <a:t>01/03/2025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it-IT"/>
            </a:def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B0FCC8D5-6D68-A443-97C0-91AE5977134B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155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0.png"/><Relationship Id="rId7" Type="http://schemas.openxmlformats.org/officeDocument/2006/relationships/image" Target="../media/image4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Cover"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rgbClr val="CCFFFF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28">
            <a:extLst>
              <a:ext uri="{FF2B5EF4-FFF2-40B4-BE49-F238E27FC236}">
                <a16:creationId xmlns:a16="http://schemas.microsoft.com/office/drawing/2014/main" id="{26781FA1-E450-FC85-A1D5-F1AC260B0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26916" y="422100"/>
            <a:ext cx="11334993" cy="6013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31" name="Figura a mano libera 4">
            <a:extLst>
              <a:ext uri="{FF2B5EF4-FFF2-40B4-BE49-F238E27FC236}">
                <a16:creationId xmlns:a16="http://schemas.microsoft.com/office/drawing/2014/main" id="{E303553F-133A-F707-E39C-3BE7F82305FD}"/>
              </a:ext>
            </a:extLst>
          </p:cNvPr>
          <p:cNvSpPr/>
          <p:nvPr/>
        </p:nvSpPr>
        <p:spPr>
          <a:xfrm>
            <a:off x="0" y="776712"/>
            <a:ext cx="1897334" cy="1165015"/>
          </a:xfrm>
          <a:custGeom>
            <a:avLst/>
            <a:gdLst>
              <a:gd name="connsiteX0" fmla="*/ 606743 w 875347"/>
              <a:gd name="connsiteY0" fmla="*/ 53340 h 537210"/>
              <a:gd name="connsiteX1" fmla="*/ 822008 w 875347"/>
              <a:gd name="connsiteY1" fmla="*/ 268605 h 537210"/>
              <a:gd name="connsiteX2" fmla="*/ 606743 w 875347"/>
              <a:gd name="connsiteY2" fmla="*/ 483870 h 537210"/>
              <a:gd name="connsiteX3" fmla="*/ 0 w 875347"/>
              <a:gd name="connsiteY3" fmla="*/ 483870 h 537210"/>
              <a:gd name="connsiteX4" fmla="*/ 0 w 875347"/>
              <a:gd name="connsiteY4" fmla="*/ 537210 h 537210"/>
              <a:gd name="connsiteX5" fmla="*/ 606743 w 875347"/>
              <a:gd name="connsiteY5" fmla="*/ 537210 h 537210"/>
              <a:gd name="connsiteX6" fmla="*/ 875347 w 875347"/>
              <a:gd name="connsiteY6" fmla="*/ 268605 h 537210"/>
              <a:gd name="connsiteX7" fmla="*/ 606743 w 875347"/>
              <a:gd name="connsiteY7" fmla="*/ 0 h 537210"/>
              <a:gd name="connsiteX8" fmla="*/ 0 w 875347"/>
              <a:gd name="connsiteY8" fmla="*/ 0 h 537210"/>
              <a:gd name="connsiteX9" fmla="*/ 0 w 875347"/>
              <a:gd name="connsiteY9" fmla="*/ 53340 h 537210"/>
              <a:gd name="connsiteX10" fmla="*/ 606743 w 875347"/>
              <a:gd name="connsiteY10" fmla="*/ 53340 h 537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5347" h="537210">
                <a:moveTo>
                  <a:pt x="606743" y="53340"/>
                </a:moveTo>
                <a:cubicBezTo>
                  <a:pt x="725805" y="53340"/>
                  <a:pt x="822008" y="149543"/>
                  <a:pt x="822008" y="268605"/>
                </a:cubicBezTo>
                <a:cubicBezTo>
                  <a:pt x="822008" y="387668"/>
                  <a:pt x="725805" y="483870"/>
                  <a:pt x="606743" y="483870"/>
                </a:cubicBezTo>
                <a:lnTo>
                  <a:pt x="0" y="483870"/>
                </a:lnTo>
                <a:lnTo>
                  <a:pt x="0" y="537210"/>
                </a:lnTo>
                <a:lnTo>
                  <a:pt x="606743" y="537210"/>
                </a:lnTo>
                <a:cubicBezTo>
                  <a:pt x="755333" y="537210"/>
                  <a:pt x="875347" y="417195"/>
                  <a:pt x="875347" y="268605"/>
                </a:cubicBezTo>
                <a:cubicBezTo>
                  <a:pt x="875347" y="120015"/>
                  <a:pt x="755333" y="0"/>
                  <a:pt x="606743" y="0"/>
                </a:cubicBezTo>
                <a:lnTo>
                  <a:pt x="0" y="0"/>
                </a:lnTo>
                <a:lnTo>
                  <a:pt x="0" y="53340"/>
                </a:lnTo>
                <a:lnTo>
                  <a:pt x="606743" y="53340"/>
                </a:ln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32" name="Figura a mano libera 5">
            <a:extLst>
              <a:ext uri="{FF2B5EF4-FFF2-40B4-BE49-F238E27FC236}">
                <a16:creationId xmlns:a16="http://schemas.microsoft.com/office/drawing/2014/main" id="{7546C055-E6C6-8706-8118-879148E4544E}"/>
              </a:ext>
            </a:extLst>
          </p:cNvPr>
          <p:cNvSpPr/>
          <p:nvPr/>
        </p:nvSpPr>
        <p:spPr>
          <a:xfrm>
            <a:off x="0" y="1008063"/>
            <a:ext cx="1666103" cy="702314"/>
          </a:xfrm>
          <a:custGeom>
            <a:avLst/>
            <a:gdLst>
              <a:gd name="connsiteX0" fmla="*/ 768668 w 768667"/>
              <a:gd name="connsiteY0" fmla="*/ 161925 h 323850"/>
              <a:gd name="connsiteX1" fmla="*/ 606743 w 768667"/>
              <a:gd name="connsiteY1" fmla="*/ 0 h 323850"/>
              <a:gd name="connsiteX2" fmla="*/ 0 w 768667"/>
              <a:gd name="connsiteY2" fmla="*/ 0 h 323850"/>
              <a:gd name="connsiteX3" fmla="*/ 0 w 768667"/>
              <a:gd name="connsiteY3" fmla="*/ 323850 h 323850"/>
              <a:gd name="connsiteX4" fmla="*/ 606743 w 768667"/>
              <a:gd name="connsiteY4" fmla="*/ 323850 h 323850"/>
              <a:gd name="connsiteX5" fmla="*/ 768668 w 768667"/>
              <a:gd name="connsiteY5" fmla="*/ 161925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8667" h="323850">
                <a:moveTo>
                  <a:pt x="768668" y="161925"/>
                </a:moveTo>
                <a:cubicBezTo>
                  <a:pt x="768668" y="72390"/>
                  <a:pt x="696278" y="0"/>
                  <a:pt x="606743" y="0"/>
                </a:cubicBezTo>
                <a:lnTo>
                  <a:pt x="0" y="0"/>
                </a:lnTo>
                <a:lnTo>
                  <a:pt x="0" y="323850"/>
                </a:lnTo>
                <a:lnTo>
                  <a:pt x="606743" y="323850"/>
                </a:lnTo>
                <a:cubicBezTo>
                  <a:pt x="695325" y="323850"/>
                  <a:pt x="768668" y="251460"/>
                  <a:pt x="768668" y="161925"/>
                </a:cubicBez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CF11CF44-2C9F-6FBA-19F4-FDFFDAE92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742612" y="834550"/>
            <a:ext cx="0" cy="518890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423200A-703E-46F6-DEEC-CC8FA2D71157}"/>
              </a:ext>
            </a:extLst>
          </p:cNvPr>
          <p:cNvSpPr txBox="1"/>
          <p:nvPr userDrawn="1"/>
        </p:nvSpPr>
        <p:spPr>
          <a:xfrm rot="16200000">
            <a:off x="-1834906" y="3113097"/>
            <a:ext cx="518890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500" b="1" dirty="0">
                <a:solidFill>
                  <a:srgbClr val="000066"/>
                </a:solidFill>
                <a:effectLst/>
                <a:latin typeface="+mj-lt"/>
              </a:rPr>
              <a:t>Dott.ssa Roberta Vavassori</a:t>
            </a:r>
          </a:p>
          <a:p>
            <a:pPr algn="just"/>
            <a:r>
              <a:rPr lang="it-IT" sz="1200" b="0" dirty="0">
                <a:solidFill>
                  <a:srgbClr val="000066"/>
                </a:solidFill>
                <a:effectLst/>
                <a:latin typeface="+mj-lt"/>
              </a:rPr>
              <a:t>Dirigente del Settore Risorse Finanziarie</a:t>
            </a:r>
          </a:p>
          <a:p>
            <a:pPr algn="just"/>
            <a:r>
              <a:rPr lang="it-IT" sz="1200" b="0" dirty="0">
                <a:solidFill>
                  <a:srgbClr val="000066"/>
                </a:solidFill>
                <a:effectLst/>
                <a:latin typeface="+mj-lt"/>
              </a:rPr>
              <a:t>della Provincia di Bergamo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A749F98-2BF8-ADA0-429E-2557FCBD7B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02" y="814250"/>
            <a:ext cx="1080000" cy="43200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7149417B-4CD4-B414-FD00-960F1BD42D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02" y="1647162"/>
            <a:ext cx="1080000" cy="359304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918C9E5C-6557-1E69-A55A-1263F215CED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02" y="2407378"/>
            <a:ext cx="1080000" cy="267891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75D342AE-AAB6-B28E-E8D6-96222620B9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8502" y="3076181"/>
            <a:ext cx="468000" cy="692747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2AE727E2-1F4E-FD7F-B324-3E95DBC5CE3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1142502" y="4169840"/>
            <a:ext cx="720000" cy="610076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7E344A81-D4B3-0CB9-DBE3-61697EA12DD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52502" y="5180827"/>
            <a:ext cx="900000" cy="800626"/>
          </a:xfrm>
          <a:prstGeom prst="rect">
            <a:avLst/>
          </a:prstGeom>
        </p:spPr>
      </p:pic>
      <p:grpSp>
        <p:nvGrpSpPr>
          <p:cNvPr id="43" name="Gruppo 42">
            <a:extLst>
              <a:ext uri="{FF2B5EF4-FFF2-40B4-BE49-F238E27FC236}">
                <a16:creationId xmlns:a16="http://schemas.microsoft.com/office/drawing/2014/main" id="{C1415F7B-88DB-A317-1700-BB531A09D17D}"/>
              </a:ext>
            </a:extLst>
          </p:cNvPr>
          <p:cNvGrpSpPr/>
          <p:nvPr userDrawn="1"/>
        </p:nvGrpSpPr>
        <p:grpSpPr>
          <a:xfrm>
            <a:off x="4563162" y="320892"/>
            <a:ext cx="3062501" cy="1038325"/>
            <a:chOff x="4867224" y="320892"/>
            <a:chExt cx="3062501" cy="1038325"/>
          </a:xfrm>
        </p:grpSpPr>
        <p:pic>
          <p:nvPicPr>
            <p:cNvPr id="38" name="Immagine 37">
              <a:extLst>
                <a:ext uri="{FF2B5EF4-FFF2-40B4-BE49-F238E27FC236}">
                  <a16:creationId xmlns:a16="http://schemas.microsoft.com/office/drawing/2014/main" id="{B047AE77-8EFD-670A-C6E4-529747E1A0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67224" y="344672"/>
              <a:ext cx="1260000" cy="1014545"/>
            </a:xfrm>
            <a:prstGeom prst="rect">
              <a:avLst/>
            </a:prstGeom>
          </p:spPr>
        </p:pic>
        <p:pic>
          <p:nvPicPr>
            <p:cNvPr id="42" name="Immagine 41">
              <a:extLst>
                <a:ext uri="{FF2B5EF4-FFF2-40B4-BE49-F238E27FC236}">
                  <a16:creationId xmlns:a16="http://schemas.microsoft.com/office/drawing/2014/main" id="{B3A80C82-7EE1-1D96-455D-AFC4E224D5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69725" y="320892"/>
              <a:ext cx="1260000" cy="937529"/>
            </a:xfrm>
            <a:prstGeom prst="rect">
              <a:avLst/>
            </a:prstGeom>
          </p:spPr>
        </p:pic>
      </p:grp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8B8D41B6-A24F-2585-3C55-91811CA55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446212" y="834550"/>
            <a:ext cx="0" cy="518890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"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rgbClr val="CCFFFF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28">
            <a:extLst>
              <a:ext uri="{FF2B5EF4-FFF2-40B4-BE49-F238E27FC236}">
                <a16:creationId xmlns:a16="http://schemas.microsoft.com/office/drawing/2014/main" id="{26781FA1-E450-FC85-A1D5-F1AC260B0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26916" y="422100"/>
            <a:ext cx="11334993" cy="6013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/>
          </a:p>
        </p:txBody>
      </p:sp>
      <p:sp>
        <p:nvSpPr>
          <p:cNvPr id="32" name="Figura a mano libera 5">
            <a:extLst>
              <a:ext uri="{FF2B5EF4-FFF2-40B4-BE49-F238E27FC236}">
                <a16:creationId xmlns:a16="http://schemas.microsoft.com/office/drawing/2014/main" id="{7546C055-E6C6-8706-8118-879148E4544E}"/>
              </a:ext>
            </a:extLst>
          </p:cNvPr>
          <p:cNvSpPr/>
          <p:nvPr/>
        </p:nvSpPr>
        <p:spPr>
          <a:xfrm>
            <a:off x="0" y="1008063"/>
            <a:ext cx="1666103" cy="702314"/>
          </a:xfrm>
          <a:custGeom>
            <a:avLst/>
            <a:gdLst>
              <a:gd name="connsiteX0" fmla="*/ 768668 w 768667"/>
              <a:gd name="connsiteY0" fmla="*/ 161925 h 323850"/>
              <a:gd name="connsiteX1" fmla="*/ 606743 w 768667"/>
              <a:gd name="connsiteY1" fmla="*/ 0 h 323850"/>
              <a:gd name="connsiteX2" fmla="*/ 0 w 768667"/>
              <a:gd name="connsiteY2" fmla="*/ 0 h 323850"/>
              <a:gd name="connsiteX3" fmla="*/ 0 w 768667"/>
              <a:gd name="connsiteY3" fmla="*/ 323850 h 323850"/>
              <a:gd name="connsiteX4" fmla="*/ 606743 w 768667"/>
              <a:gd name="connsiteY4" fmla="*/ 323850 h 323850"/>
              <a:gd name="connsiteX5" fmla="*/ 768668 w 768667"/>
              <a:gd name="connsiteY5" fmla="*/ 161925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8667" h="323850">
                <a:moveTo>
                  <a:pt x="768668" y="161925"/>
                </a:moveTo>
                <a:cubicBezTo>
                  <a:pt x="768668" y="72390"/>
                  <a:pt x="696278" y="0"/>
                  <a:pt x="606743" y="0"/>
                </a:cubicBezTo>
                <a:lnTo>
                  <a:pt x="0" y="0"/>
                </a:lnTo>
                <a:lnTo>
                  <a:pt x="0" y="323850"/>
                </a:lnTo>
                <a:lnTo>
                  <a:pt x="606743" y="323850"/>
                </a:lnTo>
                <a:cubicBezTo>
                  <a:pt x="695325" y="323850"/>
                  <a:pt x="768668" y="251460"/>
                  <a:pt x="768668" y="161925"/>
                </a:cubicBez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CF11CF44-2C9F-6FBA-19F4-FDFFDAE92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742612" y="834550"/>
            <a:ext cx="0" cy="518890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magine 37">
            <a:extLst>
              <a:ext uri="{FF2B5EF4-FFF2-40B4-BE49-F238E27FC236}">
                <a16:creationId xmlns:a16="http://schemas.microsoft.com/office/drawing/2014/main" id="{B047AE77-8EFD-670A-C6E4-529747E1A0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3450" y="5185724"/>
            <a:ext cx="818104" cy="658733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B3A80C82-7EE1-1D96-455D-AFC4E224D5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3450" y="153273"/>
            <a:ext cx="818104" cy="608727"/>
          </a:xfrm>
          <a:prstGeom prst="rect">
            <a:avLst/>
          </a:prstGeom>
        </p:spPr>
      </p:pic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8B8D41B6-A24F-2585-3C55-91811CA55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446212" y="834550"/>
            <a:ext cx="0" cy="518890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85CFBF-C447-864A-42F2-565F1561379F}"/>
              </a:ext>
            </a:extLst>
          </p:cNvPr>
          <p:cNvSpPr txBox="1"/>
          <p:nvPr userDrawn="1"/>
        </p:nvSpPr>
        <p:spPr>
          <a:xfrm>
            <a:off x="10798576" y="6112734"/>
            <a:ext cx="1407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" b="0" dirty="0">
                <a:solidFill>
                  <a:srgbClr val="000066"/>
                </a:solidFill>
                <a:effectLst/>
                <a:latin typeface="+mj-lt"/>
              </a:rPr>
              <a:t>SEMINARIO NAZIONALE</a:t>
            </a:r>
          </a:p>
          <a:p>
            <a:pPr algn="ctr"/>
            <a:r>
              <a:rPr lang="it-IT" sz="600" b="1" dirty="0">
                <a:solidFill>
                  <a:srgbClr val="000066"/>
                </a:solidFill>
                <a:effectLst/>
                <a:latin typeface="+mj-lt"/>
              </a:rPr>
              <a:t>I responsabili finanziari e quelli tecnici protagonisti della nuova Provincia</a:t>
            </a:r>
          </a:p>
          <a:p>
            <a:pPr algn="ctr"/>
            <a:endParaRPr lang="it-IT" sz="600" b="0" dirty="0">
              <a:solidFill>
                <a:srgbClr val="000066"/>
              </a:solidFill>
              <a:effectLst/>
              <a:latin typeface="+mj-lt"/>
            </a:endParaRPr>
          </a:p>
          <a:p>
            <a:pPr algn="ctr"/>
            <a:r>
              <a:rPr lang="it-IT" sz="600" b="0" dirty="0">
                <a:solidFill>
                  <a:srgbClr val="000066"/>
                </a:solidFill>
                <a:effectLst/>
                <a:latin typeface="+mj-lt"/>
              </a:rPr>
              <a:t>Roma, martedì 04 marzo 2025.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027CB65-9585-1EFA-32D4-CAB7326A2F4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02" y="1104802"/>
            <a:ext cx="1080000" cy="432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AAACC20-ED15-9755-E8AA-9F2B98A2DD5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02" y="1879604"/>
            <a:ext cx="1080000" cy="359304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739B659-C094-4BDC-D99C-0AE01D06986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02" y="2581710"/>
            <a:ext cx="1080000" cy="267891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06036E56-F3D1-9349-2538-A8965CEF3A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8502" y="3192403"/>
            <a:ext cx="468000" cy="692747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DA875E7-3E1C-4006-06A0-DBBCA4CEACA4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1142502" y="4227952"/>
            <a:ext cx="720000" cy="610076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6C3114A9-DEB2-67F3-4779-89D75847708A}"/>
              </a:ext>
            </a:extLst>
          </p:cNvPr>
          <p:cNvSpPr txBox="1"/>
          <p:nvPr userDrawn="1"/>
        </p:nvSpPr>
        <p:spPr>
          <a:xfrm>
            <a:off x="38361" y="6629400"/>
            <a:ext cx="140785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DCA16324-2F95-41AF-847F-E71B7829DAD9}" type="slidenum">
              <a:rPr lang="it-IT" sz="600" b="0" smtClean="0">
                <a:solidFill>
                  <a:srgbClr val="000066"/>
                </a:solidFill>
                <a:effectLst/>
                <a:latin typeface="+mj-lt"/>
              </a:rPr>
              <a:pPr algn="l"/>
              <a:t>‹N›</a:t>
            </a:fld>
            <a:endParaRPr lang="it-IT" sz="600" b="0" dirty="0">
              <a:solidFill>
                <a:srgbClr val="000066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4002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</p:sldLayoutIdLst>
  <p:hf hdr="0" ftr="0" dt="0"/>
  <p:txStyles>
    <p:titleStyle>
      <a:lvl1pPr algn="ctr" defTabSz="1218987" rtl="0" eaLnBrk="1" latinLnBrk="0" hangingPunct="1">
        <a:lnSpc>
          <a:spcPct val="85000"/>
        </a:lnSpc>
        <a:spcBef>
          <a:spcPts val="0"/>
        </a:spcBef>
        <a:spcAft>
          <a:spcPts val="600"/>
        </a:spcAft>
        <a:buNone/>
        <a:defRPr lang="it-IT" sz="4800" b="0" i="0" kern="1200" cap="all" spc="100" baseline="0">
          <a:solidFill>
            <a:schemeClr val="accent1"/>
          </a:solidFill>
          <a:latin typeface="+mj-lt"/>
          <a:ea typeface="+mj-ea"/>
          <a:cs typeface="Arial"/>
        </a:defRPr>
      </a:lvl1pPr>
    </p:titleStyle>
    <p:bodyStyle>
      <a:lvl1pPr marL="457120" indent="-457120" algn="l" defTabSz="1218987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lang="it-IT" sz="4300" kern="1200">
          <a:solidFill>
            <a:schemeClr val="accent3">
              <a:lumMod val="50000"/>
            </a:schemeClr>
          </a:solidFill>
          <a:latin typeface="+mn-lt"/>
          <a:ea typeface="+mn-ea"/>
          <a:cs typeface="Arial"/>
        </a:defRPr>
      </a:lvl1pPr>
      <a:lvl2pPr marL="990427" indent="-380933" algn="l" defTabSz="1218987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itchFamily="34" charset="0"/>
        <a:buChar char="–"/>
        <a:defRPr lang="it-IT" sz="3700" kern="1200">
          <a:solidFill>
            <a:schemeClr val="accent3">
              <a:lumMod val="50000"/>
            </a:schemeClr>
          </a:solidFill>
          <a:latin typeface="+mn-lt"/>
          <a:ea typeface="+mn-ea"/>
          <a:cs typeface="Arial"/>
        </a:defRPr>
      </a:lvl2pPr>
      <a:lvl3pPr marL="1523733" indent="-304747" algn="l" defTabSz="1218987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itchFamily="34" charset="0"/>
        <a:buChar char="•"/>
        <a:defRPr lang="it-IT" sz="3200" kern="1200">
          <a:solidFill>
            <a:schemeClr val="accent3">
              <a:lumMod val="50000"/>
            </a:schemeClr>
          </a:solidFill>
          <a:latin typeface="+mn-lt"/>
          <a:ea typeface="+mn-ea"/>
          <a:cs typeface="Arial"/>
        </a:defRPr>
      </a:lvl3pPr>
      <a:lvl4pPr marL="2133227" indent="-304747" algn="l" defTabSz="1218987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itchFamily="34" charset="0"/>
        <a:buChar char="–"/>
        <a:defRPr lang="it-IT" sz="2700" kern="1200">
          <a:solidFill>
            <a:schemeClr val="accent3">
              <a:lumMod val="50000"/>
            </a:schemeClr>
          </a:solidFill>
          <a:latin typeface="+mn-lt"/>
          <a:ea typeface="+mn-ea"/>
          <a:cs typeface="Arial"/>
        </a:defRPr>
      </a:lvl4pPr>
      <a:lvl5pPr marL="2742720" indent="-304747" algn="l" defTabSz="1218987" rtl="0" eaLnBrk="1" latinLnBrk="0" hangingPunct="1">
        <a:lnSpc>
          <a:spcPct val="85000"/>
        </a:lnSpc>
        <a:spcBef>
          <a:spcPts val="0"/>
        </a:spcBef>
        <a:spcAft>
          <a:spcPts val="600"/>
        </a:spcAft>
        <a:buFont typeface="Arial" pitchFamily="34" charset="0"/>
        <a:buChar char="»"/>
        <a:defRPr lang="it-IT" sz="2700" kern="1200">
          <a:solidFill>
            <a:schemeClr val="accent3">
              <a:lumMod val="50000"/>
            </a:schemeClr>
          </a:solidFill>
          <a:latin typeface="+mn-lt"/>
          <a:ea typeface="+mn-ea"/>
          <a:cs typeface="Arial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lang="it-IT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lang="it-IT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lang="it-IT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lang="it-IT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lang="it-IT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egreteria.stipendi@provincia.bergamo.it" TargetMode="External"/><Relationship Id="rId2" Type="http://schemas.openxmlformats.org/officeDocument/2006/relationships/hyperlink" Target="mailto:segreteria.contabilita@provincia.bergamo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0B4C12F8-7E88-36C8-FE73-83CD98F779FB}"/>
              </a:ext>
            </a:extLst>
          </p:cNvPr>
          <p:cNvSpPr txBox="1">
            <a:spLocks/>
          </p:cNvSpPr>
          <p:nvPr/>
        </p:nvSpPr>
        <p:spPr>
          <a:xfrm>
            <a:off x="1612961" y="2390175"/>
            <a:ext cx="8962903" cy="3666388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lvl1pPr algn="ctr" defTabSz="1218987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lang="it-IT" sz="4800" b="0" i="0" kern="120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r>
              <a:rPr lang="it-IT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SPERIMENTAZIONE DELLA </a:t>
            </a:r>
            <a:r>
              <a:rPr lang="it-IT" u="sng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LINEA A</a:t>
            </a:r>
            <a:r>
              <a:rPr lang="it-IT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NELLA PROVINCIA DI BERGAMO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D7117A-335F-16D8-D7DF-CF4E95AACDEC}"/>
              </a:ext>
            </a:extLst>
          </p:cNvPr>
          <p:cNvSpPr txBox="1"/>
          <p:nvPr/>
        </p:nvSpPr>
        <p:spPr>
          <a:xfrm>
            <a:off x="2121554" y="1724794"/>
            <a:ext cx="79457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500" b="0" dirty="0">
                <a:solidFill>
                  <a:srgbClr val="000066"/>
                </a:solidFill>
                <a:effectLst/>
                <a:latin typeface="+mj-lt"/>
              </a:rPr>
              <a:t>SEMINARIO NAZIONALE</a:t>
            </a:r>
          </a:p>
          <a:p>
            <a:pPr algn="ctr"/>
            <a:r>
              <a:rPr lang="it-IT" sz="1500" b="1" dirty="0">
                <a:solidFill>
                  <a:srgbClr val="000066"/>
                </a:solidFill>
                <a:effectLst/>
                <a:latin typeface="+mj-lt"/>
              </a:rPr>
              <a:t>I responsabili finanziari e quelli tecnici protagonisti della nuova Provincia</a:t>
            </a:r>
            <a:endParaRPr lang="it-IT" sz="1500" b="0" dirty="0">
              <a:solidFill>
                <a:srgbClr val="000066"/>
              </a:solidFill>
              <a:effectLst/>
              <a:latin typeface="+mj-lt"/>
            </a:endParaRPr>
          </a:p>
          <a:p>
            <a:pPr algn="ctr"/>
            <a:r>
              <a:rPr lang="it-IT" sz="1500" b="0" dirty="0">
                <a:solidFill>
                  <a:srgbClr val="000066"/>
                </a:solidFill>
                <a:effectLst/>
                <a:latin typeface="+mj-lt"/>
              </a:rPr>
              <a:t>Roma, martedì 04 marzo 2025.</a:t>
            </a:r>
          </a:p>
        </p:txBody>
      </p:sp>
    </p:spTree>
    <p:extLst>
      <p:ext uri="{BB962C8B-B14F-4D97-AF65-F5344CB8AC3E}">
        <p14:creationId xmlns:p14="http://schemas.microsoft.com/office/powerpoint/2010/main" val="568690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75FF6-7B31-352B-5978-C4F413560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BD3260-CF68-6671-0A1C-54489EAE3499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 fontScale="92500" lnSpcReduction="20000"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sono cambiati i numeri degli ordinativi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C7B305-B5C8-18D8-0C16-9C990ED9C7C3}"/>
              </a:ext>
            </a:extLst>
          </p:cNvPr>
          <p:cNvSpPr txBox="1"/>
          <p:nvPr/>
        </p:nvSpPr>
        <p:spPr>
          <a:xfrm>
            <a:off x="2513012" y="1276022"/>
            <a:ext cx="4648202" cy="202709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20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</a:t>
            </a:r>
            <a:r>
              <a:rPr lang="it-IT" sz="15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mensile anno di riferimento 2023: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n. 400 mandati</a:t>
            </a:r>
            <a:r>
              <a:rPr lang="it-IT" sz="20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2000" kern="100" dirty="0">
              <a:solidFill>
                <a:srgbClr val="000066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n. </a:t>
            </a:r>
            <a:r>
              <a:rPr lang="it-IT" sz="20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reversali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1AB449A-E2B1-01E4-3B11-FC4DAF448114}"/>
              </a:ext>
            </a:extLst>
          </p:cNvPr>
          <p:cNvSpPr txBox="1"/>
          <p:nvPr/>
        </p:nvSpPr>
        <p:spPr>
          <a:xfrm>
            <a:off x="5942012" y="3916602"/>
            <a:ext cx="4572000" cy="2027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it-IT" sz="20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</a:t>
            </a:r>
            <a:r>
              <a:rPr lang="it-IT" sz="15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mensile ottobre/dicembre 2024: </a:t>
            </a:r>
          </a:p>
          <a:p>
            <a:pPr marL="46609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n. 526 </a:t>
            </a:r>
            <a:r>
              <a:rPr lang="it-IT" sz="20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mandati</a:t>
            </a:r>
            <a:endParaRPr lang="it-IT" sz="2000" kern="100" dirty="0">
              <a:solidFill>
                <a:srgbClr val="000066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609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20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n. </a:t>
            </a:r>
            <a:r>
              <a:rPr lang="it-IT" sz="2000" b="1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477</a:t>
            </a:r>
            <a:r>
              <a:rPr lang="it-IT" sz="20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reversali</a:t>
            </a:r>
          </a:p>
        </p:txBody>
      </p:sp>
      <p:sp>
        <p:nvSpPr>
          <p:cNvPr id="6" name="Freccia circolare in giù 5">
            <a:extLst>
              <a:ext uri="{FF2B5EF4-FFF2-40B4-BE49-F238E27FC236}">
                <a16:creationId xmlns:a16="http://schemas.microsoft.com/office/drawing/2014/main" id="{BA84F1AE-C20D-2930-F304-0122A8D172CB}"/>
              </a:ext>
            </a:extLst>
          </p:cNvPr>
          <p:cNvSpPr/>
          <p:nvPr/>
        </p:nvSpPr>
        <p:spPr>
          <a:xfrm rot="2690923" flipV="1">
            <a:off x="4492940" y="3850936"/>
            <a:ext cx="1446211" cy="604920"/>
          </a:xfrm>
          <a:prstGeom prst="curvedDownArrow">
            <a:avLst/>
          </a:prstGeom>
          <a:solidFill>
            <a:srgbClr val="33CCFF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097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B7C4C-ECB8-E26D-C578-A54EDCFF5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9735C1C9-DED9-2B43-3B9F-347E8C9CCC23}"/>
              </a:ext>
            </a:extLst>
          </p:cNvPr>
          <p:cNvSpPr txBox="1">
            <a:spLocks/>
          </p:cNvSpPr>
          <p:nvPr/>
        </p:nvSpPr>
        <p:spPr>
          <a:xfrm>
            <a:off x="1612961" y="2124812"/>
            <a:ext cx="8962903" cy="3666388"/>
          </a:xfrm>
          <a:prstGeom prst="rect">
            <a:avLst/>
          </a:prstGeom>
          <a:noFill/>
        </p:spPr>
        <p:txBody>
          <a:bodyPr rtlCol="0" anchor="b" anchorCtr="0">
            <a:normAutofit/>
          </a:bodyPr>
          <a:lstStyle>
            <a:lvl1pPr algn="ctr" defTabSz="1218987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lang="it-IT" sz="4800" b="0" i="0" kern="120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r>
              <a:rPr lang="it-IT" sz="46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 per l’attenzione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AE0ED15-C3CC-5038-E78A-F882D3BAA6F6}"/>
              </a:ext>
            </a:extLst>
          </p:cNvPr>
          <p:cNvSpPr txBox="1"/>
          <p:nvPr/>
        </p:nvSpPr>
        <p:spPr>
          <a:xfrm>
            <a:off x="2121554" y="1724794"/>
            <a:ext cx="79457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500" b="0" dirty="0">
                <a:solidFill>
                  <a:srgbClr val="000066"/>
                </a:solidFill>
                <a:effectLst/>
                <a:latin typeface="+mj-lt"/>
              </a:rPr>
              <a:t>SEMINARIO NAZIONALE</a:t>
            </a:r>
          </a:p>
          <a:p>
            <a:pPr algn="ctr"/>
            <a:r>
              <a:rPr lang="it-IT" sz="1500" b="1" dirty="0">
                <a:solidFill>
                  <a:srgbClr val="000066"/>
                </a:solidFill>
                <a:effectLst/>
                <a:latin typeface="+mj-lt"/>
              </a:rPr>
              <a:t>I responsabili finanziari e quelli tecnici protagonisti della nuova Provincia</a:t>
            </a:r>
            <a:endParaRPr lang="it-IT" sz="1500" b="0" dirty="0">
              <a:solidFill>
                <a:srgbClr val="000066"/>
              </a:solidFill>
              <a:effectLst/>
              <a:latin typeface="+mj-lt"/>
            </a:endParaRPr>
          </a:p>
          <a:p>
            <a:pPr algn="ctr"/>
            <a:r>
              <a:rPr lang="it-IT" sz="1500" b="0" dirty="0">
                <a:solidFill>
                  <a:srgbClr val="000066"/>
                </a:solidFill>
                <a:effectLst/>
                <a:latin typeface="+mj-lt"/>
              </a:rPr>
              <a:t>Roma, martedì 04 marzo 2025.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5FCC93-FABE-512C-B198-B8825973E814}"/>
              </a:ext>
            </a:extLst>
          </p:cNvPr>
          <p:cNvSpPr txBox="1"/>
          <p:nvPr/>
        </p:nvSpPr>
        <p:spPr>
          <a:xfrm>
            <a:off x="2121555" y="3036585"/>
            <a:ext cx="7945715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0" dirty="0">
                <a:solidFill>
                  <a:srgbClr val="000066"/>
                </a:solidFill>
                <a:effectLst/>
                <a:latin typeface="+mj-lt"/>
              </a:rPr>
              <a:t>Siamo a disposizione per supportarvi</a:t>
            </a:r>
          </a:p>
          <a:p>
            <a:pPr algn="ctr"/>
            <a:r>
              <a:rPr lang="it-IT" b="0" dirty="0">
                <a:solidFill>
                  <a:srgbClr val="000066"/>
                </a:solidFill>
                <a:effectLst/>
                <a:latin typeface="+mj-lt"/>
              </a:rPr>
              <a:t>nel processo di transizione</a:t>
            </a:r>
            <a:r>
              <a:rPr lang="it-IT" sz="1500" b="0" dirty="0">
                <a:solidFill>
                  <a:srgbClr val="000066"/>
                </a:solidFill>
                <a:effectLst/>
                <a:latin typeface="+mj-lt"/>
              </a:rPr>
              <a:t>:</a:t>
            </a:r>
          </a:p>
          <a:p>
            <a:pPr algn="ctr"/>
            <a:endParaRPr lang="it-IT" sz="1500" dirty="0">
              <a:solidFill>
                <a:srgbClr val="000066"/>
              </a:solidFill>
              <a:latin typeface="+mj-lt"/>
            </a:endParaRPr>
          </a:p>
          <a:p>
            <a:pPr algn="ctr"/>
            <a:r>
              <a:rPr lang="it-IT" sz="1500" dirty="0">
                <a:solidFill>
                  <a:srgbClr val="000066"/>
                </a:solidFill>
                <a:latin typeface="+mj-lt"/>
                <a:hlinkClick r:id="rId2"/>
              </a:rPr>
              <a:t>segreteria.contabilita@provincia.bergamo.it</a:t>
            </a:r>
            <a:endParaRPr lang="it-IT" sz="1500" dirty="0">
              <a:solidFill>
                <a:srgbClr val="000066"/>
              </a:solidFill>
              <a:latin typeface="+mj-lt"/>
            </a:endParaRPr>
          </a:p>
          <a:p>
            <a:pPr algn="ctr"/>
            <a:r>
              <a:rPr lang="it-IT" sz="1500" b="0" dirty="0">
                <a:solidFill>
                  <a:srgbClr val="000066"/>
                </a:solidFill>
                <a:effectLst/>
                <a:latin typeface="+mj-lt"/>
                <a:hlinkClick r:id="rId3"/>
              </a:rPr>
              <a:t>segreteria.stipendi@provincia.bergamo.it</a:t>
            </a:r>
            <a:endParaRPr lang="it-IT" sz="1500" b="0" dirty="0">
              <a:solidFill>
                <a:srgbClr val="000066"/>
              </a:solidFill>
              <a:effectLst/>
              <a:latin typeface="+mj-lt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78ABC7D9-C77E-C9B1-2277-0C9E5F7DC3C0}"/>
              </a:ext>
            </a:extLst>
          </p:cNvPr>
          <p:cNvSpPr txBox="1">
            <a:spLocks/>
          </p:cNvSpPr>
          <p:nvPr/>
        </p:nvSpPr>
        <p:spPr>
          <a:xfrm rot="983579">
            <a:off x="8078568" y="3458567"/>
            <a:ext cx="1458477" cy="1311022"/>
          </a:xfrm>
          <a:prstGeom prst="rect">
            <a:avLst/>
          </a:prstGeom>
          <a:noFill/>
        </p:spPr>
        <p:txBody>
          <a:bodyPr rtlCol="0" anchor="b" anchorCtr="0">
            <a:normAutofit/>
          </a:bodyPr>
          <a:lstStyle>
            <a:lvl1pPr algn="ctr" defTabSz="1218987" rtl="0" eaLnBrk="1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lang="it-IT" sz="4800" b="0" i="0" kern="120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r>
              <a:rPr lang="it-IT" sz="6600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@</a:t>
            </a:r>
          </a:p>
        </p:txBody>
      </p:sp>
    </p:spTree>
    <p:extLst>
      <p:ext uri="{BB962C8B-B14F-4D97-AF65-F5344CB8AC3E}">
        <p14:creationId xmlns:p14="http://schemas.microsoft.com/office/powerpoint/2010/main" val="3522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423200A-703E-46F6-DEEC-CC8FA2D71157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SPERIMENTAZIONE</a:t>
            </a:r>
          </a:p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Linea a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1561F7D3-D6A6-6061-DF7D-83420D660FAF}"/>
              </a:ext>
            </a:extLst>
          </p:cNvPr>
          <p:cNvGrpSpPr/>
          <p:nvPr/>
        </p:nvGrpSpPr>
        <p:grpSpPr>
          <a:xfrm>
            <a:off x="3846512" y="495551"/>
            <a:ext cx="4495801" cy="2411706"/>
            <a:chOff x="2436812" y="864894"/>
            <a:chExt cx="4495801" cy="2411706"/>
          </a:xfrm>
        </p:grpSpPr>
        <p:graphicFrame>
          <p:nvGraphicFramePr>
            <p:cNvPr id="4" name="Diagramma 3">
              <a:extLst>
                <a:ext uri="{FF2B5EF4-FFF2-40B4-BE49-F238E27FC236}">
                  <a16:creationId xmlns:a16="http://schemas.microsoft.com/office/drawing/2014/main" id="{EAA1EDAC-D9B6-1E4F-720B-A0FC67B3171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84163537"/>
                </p:ext>
              </p:extLst>
            </p:nvPr>
          </p:nvGraphicFramePr>
          <p:xfrm>
            <a:off x="2436812" y="864894"/>
            <a:ext cx="4495801" cy="241170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EDD2CCF9-9A10-3943-F2DB-57F79DC92AB0}"/>
                </a:ext>
              </a:extLst>
            </p:cNvPr>
            <p:cNvSpPr txBox="1"/>
            <p:nvPr/>
          </p:nvSpPr>
          <p:spPr>
            <a:xfrm>
              <a:off x="2436812" y="1066800"/>
              <a:ext cx="449580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500" b="1" dirty="0">
                  <a:solidFill>
                    <a:srgbClr val="000066"/>
                  </a:solidFill>
                  <a:latin typeface="+mj-lt"/>
                </a:rPr>
                <a:t>OBBIETTIVO:</a:t>
              </a:r>
            </a:p>
          </p:txBody>
        </p:sp>
      </p:grp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5671D67-A750-55FF-8938-AD590C25116B}"/>
              </a:ext>
            </a:extLst>
          </p:cNvPr>
          <p:cNvSpPr txBox="1"/>
          <p:nvPr/>
        </p:nvSpPr>
        <p:spPr>
          <a:xfrm>
            <a:off x="1446210" y="2624320"/>
            <a:ext cx="4648202" cy="3042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it-IT" sz="1500" b="1" u="sng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500" b="1" u="sng" kern="100" dirty="0" err="1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500" b="1" u="sng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500" b="1" u="sng" kern="100" dirty="0" err="1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500" b="1" u="sng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SITUAZIONE DI PARTENZA</a:t>
            </a:r>
            <a:br>
              <a:rPr lang="it-IT" sz="15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5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(fino al 30.09.2024):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Gestionali diversi/software house diverse (ADS per paghe e DEDA NEXT per contabilità);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8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Ufficio personale</a:t>
            </a: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pagamento stipendi con liste esterne;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8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Servizio Finanziario</a:t>
            </a: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mandati PER TOTALI con tipo pagamento «disposizione documento esterno».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CCDF44A-1CB3-4DD5-EBFC-26CC272BF5FE}"/>
              </a:ext>
            </a:extLst>
          </p:cNvPr>
          <p:cNvSpPr txBox="1"/>
          <p:nvPr/>
        </p:nvSpPr>
        <p:spPr>
          <a:xfrm>
            <a:off x="6094412" y="3394901"/>
            <a:ext cx="4756159" cy="3502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it-IT" sz="1500" b="1" u="sng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(To be)</a:t>
            </a:r>
            <a:r>
              <a:rPr lang="it-IT" sz="15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500" b="1" u="sng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SITUAZIONE FINALE</a:t>
            </a:r>
            <a:r>
              <a:rPr lang="it-IT" sz="1500" b="1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Mandati mono beneficiario. In linea generale ogni dipendente sarà intestatario di una reversale e di un mandato nel quale si esprime:</a:t>
            </a:r>
          </a:p>
          <a:p>
            <a:pPr marL="46609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lordo </a:t>
            </a:r>
          </a:p>
          <a:p>
            <a:pPr marL="46609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itenute</a:t>
            </a:r>
          </a:p>
          <a:p>
            <a:pPr marL="46609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netto</a:t>
            </a:r>
          </a:p>
          <a:p>
            <a:pPr marL="180340" algn="just">
              <a:lnSpc>
                <a:spcPct val="107000"/>
              </a:lnSpc>
              <a:spcAft>
                <a:spcPts val="800"/>
              </a:spcAft>
            </a:pPr>
            <a:r>
              <a:rPr lang="it-IT" sz="18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con un unico accredito sul conto corrente. </a:t>
            </a:r>
          </a:p>
        </p:txBody>
      </p:sp>
      <p:sp>
        <p:nvSpPr>
          <p:cNvPr id="6" name="Freccia circolare in giù 5">
            <a:extLst>
              <a:ext uri="{FF2B5EF4-FFF2-40B4-BE49-F238E27FC236}">
                <a16:creationId xmlns:a16="http://schemas.microsoft.com/office/drawing/2014/main" id="{4E4D912B-B079-580D-331C-1F4CB118A715}"/>
              </a:ext>
            </a:extLst>
          </p:cNvPr>
          <p:cNvSpPr/>
          <p:nvPr/>
        </p:nvSpPr>
        <p:spPr>
          <a:xfrm rot="1822487">
            <a:off x="6335036" y="2449622"/>
            <a:ext cx="1446211" cy="615916"/>
          </a:xfrm>
          <a:prstGeom prst="curvedDownArrow">
            <a:avLst/>
          </a:prstGeom>
          <a:solidFill>
            <a:srgbClr val="33CCFF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82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EB0CF-E2D7-6A22-30AE-A3E94F89D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B3FE9E27-4E36-029B-3617-02977CF2BE68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UFFICI COINVOLTI</a:t>
            </a: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C5E93663-7100-7BBC-BBED-047394B139CE}"/>
              </a:ext>
            </a:extLst>
          </p:cNvPr>
          <p:cNvGrpSpPr/>
          <p:nvPr/>
        </p:nvGrpSpPr>
        <p:grpSpPr>
          <a:xfrm>
            <a:off x="7119064" y="4231769"/>
            <a:ext cx="2392778" cy="1492702"/>
            <a:chOff x="1680099" y="294629"/>
            <a:chExt cx="2392778" cy="1492702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C84A8E2A-4095-330E-9C42-E8FB708EB3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70088" y="294629"/>
              <a:ext cx="602789" cy="752475"/>
            </a:xfrm>
            <a:prstGeom prst="rect">
              <a:avLst/>
            </a:prstGeom>
          </p:spPr>
        </p:pic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C2381CF0-529B-9AE6-7AC9-6FD9AB2ACD0A}"/>
                </a:ext>
              </a:extLst>
            </p:cNvPr>
            <p:cNvSpPr txBox="1"/>
            <p:nvPr/>
          </p:nvSpPr>
          <p:spPr>
            <a:xfrm>
              <a:off x="1680099" y="720372"/>
              <a:ext cx="2252818" cy="10669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80340">
                <a:lnSpc>
                  <a:spcPct val="107000"/>
                </a:lnSpc>
                <a:spcAft>
                  <a:spcPts val="800"/>
                </a:spcAft>
              </a:pPr>
              <a:r>
                <a:rPr lang="it-IT" sz="1500" b="1" i="1" kern="100" dirty="0">
                  <a:solidFill>
                    <a:srgbClr val="000066"/>
                  </a:solidFill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*.csv: </a:t>
              </a:r>
              <a:r>
                <a:rPr lang="it-IT" sz="1500" i="1" kern="100" dirty="0">
                  <a:solidFill>
                    <a:srgbClr val="000066"/>
                  </a:solidFill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file di interscambio tra i due gestionali (paghe e contabilità)</a:t>
              </a:r>
            </a:p>
          </p:txBody>
        </p:sp>
      </p:grp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B56D65F3-8336-21E4-FC8D-4FB01C4D1213}"/>
              </a:ext>
            </a:extLst>
          </p:cNvPr>
          <p:cNvGrpSpPr/>
          <p:nvPr/>
        </p:nvGrpSpPr>
        <p:grpSpPr>
          <a:xfrm>
            <a:off x="2495789" y="1842380"/>
            <a:ext cx="7297898" cy="2428537"/>
            <a:chOff x="2782783" y="2839601"/>
            <a:chExt cx="7297898" cy="2428537"/>
          </a:xfrm>
        </p:grpSpPr>
        <p:graphicFrame>
          <p:nvGraphicFramePr>
            <p:cNvPr id="2" name="Diagramma 1">
              <a:extLst>
                <a:ext uri="{FF2B5EF4-FFF2-40B4-BE49-F238E27FC236}">
                  <a16:creationId xmlns:a16="http://schemas.microsoft.com/office/drawing/2014/main" id="{7799D329-A458-787E-5216-8E46EE897EC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50425060"/>
                </p:ext>
              </p:extLst>
            </p:nvPr>
          </p:nvGraphicFramePr>
          <p:xfrm>
            <a:off x="2782783" y="2839601"/>
            <a:ext cx="3517371" cy="242853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ma 6">
              <a:extLst>
                <a:ext uri="{FF2B5EF4-FFF2-40B4-BE49-F238E27FC236}">
                  <a16:creationId xmlns:a16="http://schemas.microsoft.com/office/drawing/2014/main" id="{A3332530-E058-ACE2-C16B-EE5EF2702EB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22041088"/>
                </p:ext>
              </p:extLst>
            </p:nvPr>
          </p:nvGraphicFramePr>
          <p:xfrm>
            <a:off x="7389812" y="3630444"/>
            <a:ext cx="2690869" cy="84685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19" name="Freccia bidirezionale orizzontale 18">
              <a:extLst>
                <a:ext uri="{FF2B5EF4-FFF2-40B4-BE49-F238E27FC236}">
                  <a16:creationId xmlns:a16="http://schemas.microsoft.com/office/drawing/2014/main" id="{C028E3C4-E723-7034-E36C-5C0D3FC288BF}"/>
                </a:ext>
              </a:extLst>
            </p:cNvPr>
            <p:cNvSpPr/>
            <p:nvPr/>
          </p:nvSpPr>
          <p:spPr>
            <a:xfrm rot="1577627">
              <a:off x="6063217" y="3052922"/>
              <a:ext cx="1539759" cy="643204"/>
            </a:xfrm>
            <a:prstGeom prst="leftRightArrow">
              <a:avLst/>
            </a:prstGeom>
            <a:solidFill>
              <a:srgbClr val="33CCFF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Freccia bidirezionale orizzontale 19">
              <a:extLst>
                <a:ext uri="{FF2B5EF4-FFF2-40B4-BE49-F238E27FC236}">
                  <a16:creationId xmlns:a16="http://schemas.microsoft.com/office/drawing/2014/main" id="{7F3EBE76-8259-A975-6E4D-5A39F892A9C2}"/>
                </a:ext>
              </a:extLst>
            </p:cNvPr>
            <p:cNvSpPr/>
            <p:nvPr/>
          </p:nvSpPr>
          <p:spPr>
            <a:xfrm rot="19986712">
              <a:off x="6075104" y="4338506"/>
              <a:ext cx="1539759" cy="643204"/>
            </a:xfrm>
            <a:prstGeom prst="leftRightArrow">
              <a:avLst/>
            </a:prstGeom>
            <a:solidFill>
              <a:srgbClr val="33CCFF"/>
            </a:solidFill>
            <a:ln>
              <a:solidFill>
                <a:srgbClr val="0033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753910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F7439-B2E6-3DFB-26D8-CC08F4AB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CC54A785-154D-564B-479A-FC07FF098D65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CHIAVI DI INTERSCAMBIO</a:t>
            </a: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70B3E5C2-ACAF-8FD6-ED71-79D184E602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1683881"/>
              </p:ext>
            </p:extLst>
          </p:nvPr>
        </p:nvGraphicFramePr>
        <p:xfrm>
          <a:off x="2031471" y="864894"/>
          <a:ext cx="8125883" cy="5188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4437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BEEA1-C4FD-5976-41D6-57CBDE681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D93F9CE4-5688-9693-D343-E1FA6BCD017C}"/>
              </a:ext>
            </a:extLst>
          </p:cNvPr>
          <p:cNvSpPr/>
          <p:nvPr/>
        </p:nvSpPr>
        <p:spPr>
          <a:xfrm>
            <a:off x="2078182" y="1149112"/>
            <a:ext cx="7677048" cy="4601339"/>
          </a:xfrm>
          <a:custGeom>
            <a:avLst/>
            <a:gdLst>
              <a:gd name="connsiteX0" fmla="*/ 0 w 7657489"/>
              <a:gd name="connsiteY0" fmla="*/ 0 h 4601339"/>
              <a:gd name="connsiteX1" fmla="*/ 2122191 w 7657489"/>
              <a:gd name="connsiteY1" fmla="*/ 0 h 4601339"/>
              <a:gd name="connsiteX2" fmla="*/ 2122191 w 7657489"/>
              <a:gd name="connsiteY2" fmla="*/ 2777429 h 4601339"/>
              <a:gd name="connsiteX3" fmla="*/ 3139277 w 7657489"/>
              <a:gd name="connsiteY3" fmla="*/ 2777429 h 4601339"/>
              <a:gd name="connsiteX4" fmla="*/ 3139277 w 7657489"/>
              <a:gd name="connsiteY4" fmla="*/ 29339 h 4601339"/>
              <a:gd name="connsiteX5" fmla="*/ 7657489 w 7657489"/>
              <a:gd name="connsiteY5" fmla="*/ 29339 h 4601339"/>
              <a:gd name="connsiteX6" fmla="*/ 7657489 w 7657489"/>
              <a:gd name="connsiteY6" fmla="*/ 1995055 h 4601339"/>
              <a:gd name="connsiteX7" fmla="*/ 4728475 w 7657489"/>
              <a:gd name="connsiteY7" fmla="*/ 1995055 h 4601339"/>
              <a:gd name="connsiteX8" fmla="*/ 4728475 w 7657489"/>
              <a:gd name="connsiteY8" fmla="*/ 4601339 h 4601339"/>
              <a:gd name="connsiteX9" fmla="*/ 44009 w 7657489"/>
              <a:gd name="connsiteY9" fmla="*/ 4601339 h 4601339"/>
              <a:gd name="connsiteX10" fmla="*/ 0 w 7657489"/>
              <a:gd name="connsiteY10" fmla="*/ 0 h 4601339"/>
              <a:gd name="connsiteX0" fmla="*/ 19559 w 7677048"/>
              <a:gd name="connsiteY0" fmla="*/ 0 h 4601339"/>
              <a:gd name="connsiteX1" fmla="*/ 2141750 w 7677048"/>
              <a:gd name="connsiteY1" fmla="*/ 0 h 4601339"/>
              <a:gd name="connsiteX2" fmla="*/ 2141750 w 7677048"/>
              <a:gd name="connsiteY2" fmla="*/ 2777429 h 4601339"/>
              <a:gd name="connsiteX3" fmla="*/ 3158836 w 7677048"/>
              <a:gd name="connsiteY3" fmla="*/ 2777429 h 4601339"/>
              <a:gd name="connsiteX4" fmla="*/ 3158836 w 7677048"/>
              <a:gd name="connsiteY4" fmla="*/ 29339 h 4601339"/>
              <a:gd name="connsiteX5" fmla="*/ 7677048 w 7677048"/>
              <a:gd name="connsiteY5" fmla="*/ 29339 h 4601339"/>
              <a:gd name="connsiteX6" fmla="*/ 7677048 w 7677048"/>
              <a:gd name="connsiteY6" fmla="*/ 1995055 h 4601339"/>
              <a:gd name="connsiteX7" fmla="*/ 4748034 w 7677048"/>
              <a:gd name="connsiteY7" fmla="*/ 1995055 h 4601339"/>
              <a:gd name="connsiteX8" fmla="*/ 4748034 w 7677048"/>
              <a:gd name="connsiteY8" fmla="*/ 4601339 h 4601339"/>
              <a:gd name="connsiteX9" fmla="*/ 0 w 7677048"/>
              <a:gd name="connsiteY9" fmla="*/ 4586669 h 4601339"/>
              <a:gd name="connsiteX10" fmla="*/ 19559 w 7677048"/>
              <a:gd name="connsiteY10" fmla="*/ 0 h 460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77048" h="4601339">
                <a:moveTo>
                  <a:pt x="19559" y="0"/>
                </a:moveTo>
                <a:lnTo>
                  <a:pt x="2141750" y="0"/>
                </a:lnTo>
                <a:lnTo>
                  <a:pt x="2141750" y="2777429"/>
                </a:lnTo>
                <a:lnTo>
                  <a:pt x="3158836" y="2777429"/>
                </a:lnTo>
                <a:lnTo>
                  <a:pt x="3158836" y="29339"/>
                </a:lnTo>
                <a:lnTo>
                  <a:pt x="7677048" y="29339"/>
                </a:lnTo>
                <a:lnTo>
                  <a:pt x="7677048" y="1995055"/>
                </a:lnTo>
                <a:lnTo>
                  <a:pt x="4748034" y="1995055"/>
                </a:lnTo>
                <a:lnTo>
                  <a:pt x="4748034" y="4601339"/>
                </a:lnTo>
                <a:lnTo>
                  <a:pt x="0" y="4586669"/>
                </a:lnTo>
                <a:cubicBezTo>
                  <a:pt x="6520" y="3057779"/>
                  <a:pt x="13039" y="1528890"/>
                  <a:pt x="19559" y="0"/>
                </a:cubicBezTo>
                <a:close/>
              </a:path>
            </a:pathLst>
          </a:custGeom>
          <a:solidFill>
            <a:srgbClr val="99FF99">
              <a:alpha val="50000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igura a mano libera: forma 12">
            <a:extLst>
              <a:ext uri="{FF2B5EF4-FFF2-40B4-BE49-F238E27FC236}">
                <a16:creationId xmlns:a16="http://schemas.microsoft.com/office/drawing/2014/main" id="{B11942FB-46FE-013D-C771-2FE8C2A35D52}"/>
              </a:ext>
            </a:extLst>
          </p:cNvPr>
          <p:cNvSpPr/>
          <p:nvPr/>
        </p:nvSpPr>
        <p:spPr>
          <a:xfrm>
            <a:off x="5010346" y="1291472"/>
            <a:ext cx="4977353" cy="4868944"/>
          </a:xfrm>
          <a:custGeom>
            <a:avLst/>
            <a:gdLst>
              <a:gd name="connsiteX0" fmla="*/ 0 w 4977353"/>
              <a:gd name="connsiteY0" fmla="*/ 37707 h 4868944"/>
              <a:gd name="connsiteX1" fmla="*/ 0 w 4977353"/>
              <a:gd name="connsiteY1" fmla="*/ 1748672 h 4868944"/>
              <a:gd name="connsiteX2" fmla="*/ 2644219 w 4977353"/>
              <a:gd name="connsiteY2" fmla="*/ 1748672 h 4868944"/>
              <a:gd name="connsiteX3" fmla="*/ 2644219 w 4977353"/>
              <a:gd name="connsiteY3" fmla="*/ 4868944 h 4868944"/>
              <a:gd name="connsiteX4" fmla="*/ 4977353 w 4977353"/>
              <a:gd name="connsiteY4" fmla="*/ 4868944 h 4868944"/>
              <a:gd name="connsiteX5" fmla="*/ 4977353 w 4977353"/>
              <a:gd name="connsiteY5" fmla="*/ 0 h 4868944"/>
              <a:gd name="connsiteX6" fmla="*/ 0 w 4977353"/>
              <a:gd name="connsiteY6" fmla="*/ 37707 h 486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7353" h="4868944">
                <a:moveTo>
                  <a:pt x="0" y="37707"/>
                </a:moveTo>
                <a:lnTo>
                  <a:pt x="0" y="1748672"/>
                </a:lnTo>
                <a:lnTo>
                  <a:pt x="2644219" y="1748672"/>
                </a:lnTo>
                <a:lnTo>
                  <a:pt x="2644219" y="4868944"/>
                </a:lnTo>
                <a:lnTo>
                  <a:pt x="4977353" y="4868944"/>
                </a:lnTo>
                <a:lnTo>
                  <a:pt x="4977353" y="0"/>
                </a:lnTo>
                <a:lnTo>
                  <a:pt x="0" y="37707"/>
                </a:lnTo>
                <a:close/>
              </a:path>
            </a:pathLst>
          </a:custGeom>
          <a:solidFill>
            <a:schemeClr val="accent2">
              <a:lumMod val="90000"/>
              <a:alpha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A772284E-7664-C5F0-030E-B7AD33AB89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6625696"/>
              </p:ext>
            </p:extLst>
          </p:nvPr>
        </p:nvGraphicFramePr>
        <p:xfrm>
          <a:off x="2132012" y="961033"/>
          <a:ext cx="7643637" cy="5174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F92A9241-D4A2-A869-6CDC-9B58B1FE4A49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RACCORDO TRA UFFICI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E6E6498-C69C-5270-36A1-1ADB18A14A6D}"/>
              </a:ext>
            </a:extLst>
          </p:cNvPr>
          <p:cNvSpPr txBox="1"/>
          <p:nvPr/>
        </p:nvSpPr>
        <p:spPr>
          <a:xfrm>
            <a:off x="3046412" y="520422"/>
            <a:ext cx="2252818" cy="325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>
              <a:lnSpc>
                <a:spcPct val="107000"/>
              </a:lnSpc>
              <a:spcAft>
                <a:spcPts val="800"/>
              </a:spcAft>
            </a:pPr>
            <a:r>
              <a:rPr lang="it-IT" sz="1500" b="1" i="1" kern="100" dirty="0">
                <a:solidFill>
                  <a:srgbClr val="0066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Ufficio Personale</a:t>
            </a:r>
            <a:endParaRPr lang="it-IT" sz="1500" i="1" kern="100" dirty="0">
              <a:solidFill>
                <a:srgbClr val="0066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65ECEA23-0440-4621-9F11-1BFA14A07119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3884612" y="845767"/>
            <a:ext cx="288209" cy="436655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A1DC10E-94B1-8F48-109A-D6882D699A29}"/>
              </a:ext>
            </a:extLst>
          </p:cNvPr>
          <p:cNvSpPr txBox="1"/>
          <p:nvPr/>
        </p:nvSpPr>
        <p:spPr>
          <a:xfrm>
            <a:off x="5811512" y="6248400"/>
            <a:ext cx="2648477" cy="325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>
              <a:lnSpc>
                <a:spcPct val="107000"/>
              </a:lnSpc>
              <a:spcAft>
                <a:spcPts val="800"/>
              </a:spcAft>
            </a:pPr>
            <a:r>
              <a:rPr lang="it-IT" sz="1500" b="1" i="1" kern="1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Ufficio Finanziario</a:t>
            </a:r>
            <a:endParaRPr lang="it-IT" sz="1500" i="1" kern="100" dirty="0">
              <a:solidFill>
                <a:srgbClr val="FF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2B4317C7-967E-1B9F-245B-33E8A65145EB}"/>
              </a:ext>
            </a:extLst>
          </p:cNvPr>
          <p:cNvCxnSpPr>
            <a:cxnSpLocks/>
          </p:cNvCxnSpPr>
          <p:nvPr/>
        </p:nvCxnSpPr>
        <p:spPr>
          <a:xfrm flipV="1">
            <a:off x="7281746" y="5892811"/>
            <a:ext cx="641466" cy="3694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150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338EB-CC90-A910-4B42-DFAC9C806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F75324C7-E27B-B328-9D80-D4757E1260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2461578"/>
              </p:ext>
            </p:extLst>
          </p:nvPr>
        </p:nvGraphicFramePr>
        <p:xfrm>
          <a:off x="1827213" y="720372"/>
          <a:ext cx="8330142" cy="541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61C56A35-9EB1-3B9A-CED2-1C334ADA5768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 fontScale="92500" lnSpcReduction="20000"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Attività PRINCIPALI</a:t>
            </a:r>
          </a:p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Processo di Conversione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ECE7B53D-0AA9-A585-54B5-BA1F3D8D42C6}"/>
              </a:ext>
            </a:extLst>
          </p:cNvPr>
          <p:cNvGrpSpPr/>
          <p:nvPr/>
        </p:nvGrpSpPr>
        <p:grpSpPr>
          <a:xfrm>
            <a:off x="1751012" y="2895600"/>
            <a:ext cx="2392778" cy="1739692"/>
            <a:chOff x="1680099" y="294629"/>
            <a:chExt cx="2392778" cy="1739692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F68FEC9C-2BA1-9C04-9874-1B55F8C3EB1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70088" y="294629"/>
              <a:ext cx="602789" cy="752475"/>
            </a:xfrm>
            <a:prstGeom prst="rect">
              <a:avLst/>
            </a:prstGeom>
          </p:spPr>
        </p:pic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BF4928E0-C743-CCD8-11EA-F462584C9A24}"/>
                </a:ext>
              </a:extLst>
            </p:cNvPr>
            <p:cNvSpPr txBox="1"/>
            <p:nvPr/>
          </p:nvSpPr>
          <p:spPr>
            <a:xfrm>
              <a:off x="1680099" y="720372"/>
              <a:ext cx="2252818" cy="13139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80340">
                <a:lnSpc>
                  <a:spcPct val="107000"/>
                </a:lnSpc>
                <a:spcAft>
                  <a:spcPts val="800"/>
                </a:spcAft>
              </a:pPr>
              <a:r>
                <a:rPr lang="it-IT" sz="1500" i="1" kern="100" dirty="0">
                  <a:solidFill>
                    <a:srgbClr val="000066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Analisi riferita a </a:t>
              </a:r>
              <a:r>
                <a:rPr lang="it-IT" sz="1500" i="1" kern="100" dirty="0">
                  <a:solidFill>
                    <a:srgbClr val="000066"/>
                  </a:solidFill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software in uso: ADS per paghe e DEDA NEXT per contabilità.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6205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D083B-3040-BCC5-F272-FF1FE7193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0E9C00-42D3-56F6-FE7D-AB513233D408}"/>
              </a:ext>
            </a:extLst>
          </p:cNvPr>
          <p:cNvSpPr txBox="1"/>
          <p:nvPr/>
        </p:nvSpPr>
        <p:spPr>
          <a:xfrm rot="16200000">
            <a:off x="-1871345" y="2736240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 fontScale="92500" lnSpcReduction="20000"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Caratteristiche del mandato mono beneficiario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167391-8ABF-18A0-29CB-502EFFCDA4DB}"/>
              </a:ext>
            </a:extLst>
          </p:cNvPr>
          <p:cNvSpPr txBox="1"/>
          <p:nvPr/>
        </p:nvSpPr>
        <p:spPr>
          <a:xfrm>
            <a:off x="1751012" y="1752599"/>
            <a:ext cx="8229600" cy="2687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				</a:t>
            </a: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deve </a:t>
            </a:r>
            <a:r>
              <a:rPr lang="it-IT" sz="15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avere</a:t>
            </a: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unico </a:t>
            </a:r>
            <a:r>
              <a:rPr lang="it-IT" sz="15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beneficiario</a:t>
            </a: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può </a:t>
            </a:r>
            <a:r>
              <a:rPr lang="it-IT" sz="15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avere</a:t>
            </a: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diversi</a:t>
            </a:r>
            <a:r>
              <a:rPr lang="it-IT" sz="15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dettagli (n. impegni con missioni e programmi diversi) anche distinti tra competenza/residui;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deve</a:t>
            </a:r>
            <a:r>
              <a:rPr lang="it-IT" sz="16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avere un’ </a:t>
            </a: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unica</a:t>
            </a:r>
            <a:r>
              <a:rPr lang="it-IT" sz="16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5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modalità di pagamento;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5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Importo di ogni dettaglio </a:t>
            </a: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deve</a:t>
            </a:r>
            <a:r>
              <a:rPr lang="it-IT" sz="1500" kern="100" dirty="0">
                <a:solidFill>
                  <a:srgbClr val="000066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essere </a:t>
            </a: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&gt;0</a:t>
            </a:r>
          </a:p>
          <a:p>
            <a:pPr marL="285750" lvl="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non</a:t>
            </a:r>
            <a:r>
              <a:rPr lang="it-IT" sz="1500" kern="100" dirty="0">
                <a:solidFill>
                  <a:srgbClr val="000066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può riportare dettagli in cassa libera insieme a dettagli in cassa vincolata</a:t>
            </a:r>
          </a:p>
        </p:txBody>
      </p:sp>
    </p:spTree>
    <p:extLst>
      <p:ext uri="{BB962C8B-B14F-4D97-AF65-F5344CB8AC3E}">
        <p14:creationId xmlns:p14="http://schemas.microsoft.com/office/powerpoint/2010/main" val="1452596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207F0-1916-142E-40D2-DFF37DAE4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28498BA2-DBCC-7389-19B3-8141142D2865}"/>
              </a:ext>
            </a:extLst>
          </p:cNvPr>
          <p:cNvSpPr txBox="1"/>
          <p:nvPr/>
        </p:nvSpPr>
        <p:spPr>
          <a:xfrm rot="16200000">
            <a:off x="-1871345" y="2938146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Criticità e sua soluzione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F2178F-4D3B-DEC1-B232-F94474F88B1F}"/>
              </a:ext>
            </a:extLst>
          </p:cNvPr>
          <p:cNvSpPr txBox="1"/>
          <p:nvPr/>
        </p:nvSpPr>
        <p:spPr>
          <a:xfrm>
            <a:off x="1903412" y="6858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 caso di recupero di somme pagate al dipendente o di rimborsi di ritenute effettuate   l’unica possibilità è di trasformare: 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23BF2491-5A79-3E05-3502-A32BB6602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3433238"/>
              </p:ext>
            </p:extLst>
          </p:nvPr>
        </p:nvGraphicFramePr>
        <p:xfrm>
          <a:off x="2031471" y="1903293"/>
          <a:ext cx="4291541" cy="3929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BD152602-5106-F9BF-E513-2A8C614B03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675738"/>
              </p:ext>
            </p:extLst>
          </p:nvPr>
        </p:nvGraphicFramePr>
        <p:xfrm>
          <a:off x="6323012" y="1903293"/>
          <a:ext cx="3834342" cy="3735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246315AB-2AD1-EC34-BF9F-B6805D81C486}"/>
              </a:ext>
            </a:extLst>
          </p:cNvPr>
          <p:cNvSpPr/>
          <p:nvPr/>
        </p:nvSpPr>
        <p:spPr>
          <a:xfrm>
            <a:off x="1598612" y="5618864"/>
            <a:ext cx="8991600" cy="1008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La soluzione non è ottimale per le ripercussioni sulle denunce fiscali e previdenziali e sul conto annuale del personale i cui dati esposti nelle tabelle economiche differiscono dai dati del </a:t>
            </a:r>
            <a:r>
              <a:rPr lang="it-IT" dirty="0" err="1">
                <a:solidFill>
                  <a:schemeClr val="tx1"/>
                </a:solidFill>
              </a:rPr>
              <a:t>Siope</a:t>
            </a:r>
            <a:r>
              <a:rPr lang="it-IT" dirty="0">
                <a:solidFill>
                  <a:schemeClr val="tx1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00075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881F4-ED08-CC76-E4C2-0A4F28F8A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55797B8-CD81-A833-883C-718A2ADC1D7C}"/>
              </a:ext>
            </a:extLst>
          </p:cNvPr>
          <p:cNvSpPr txBox="1"/>
          <p:nvPr/>
        </p:nvSpPr>
        <p:spPr>
          <a:xfrm rot="16200000">
            <a:off x="-1871345" y="2938146"/>
            <a:ext cx="5188901" cy="1446210"/>
          </a:xfrm>
          <a:prstGeom prst="rect">
            <a:avLst/>
          </a:prstGeom>
          <a:noFill/>
        </p:spPr>
        <p:txBody>
          <a:bodyPr rtlCol="0" anchor="ctr" anchorCtr="0">
            <a:normAutofit/>
          </a:bodyPr>
          <a:lstStyle>
            <a:defPPr rtl="0">
              <a:defRPr lang="it-IT"/>
            </a:defPPr>
            <a:lvl1pPr algn="ctr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all" spc="100" baseline="0">
                <a:solidFill>
                  <a:srgbClr val="006600"/>
                </a:solidFill>
                <a:effectLst>
                  <a:glow rad="38100">
                    <a:srgbClr val="92D050">
                      <a:alpha val="60000"/>
                    </a:srgbClr>
                  </a:glow>
                </a:effectLst>
                <a:latin typeface="+mj-lt"/>
                <a:ea typeface="+mj-ea"/>
                <a:cs typeface="Arial"/>
              </a:defRPr>
            </a:lvl1pPr>
          </a:lstStyle>
          <a:p>
            <a:pPr lvl="0">
              <a:lnSpc>
                <a:spcPct val="120000"/>
              </a:lnSpc>
            </a:pPr>
            <a:r>
              <a:rPr lang="it-IT" sz="3000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Aspetti  DA migliorare</a:t>
            </a:r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613DC259-945F-370A-F4DC-B2A949F8B7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0604782"/>
              </p:ext>
            </p:extLst>
          </p:nvPr>
        </p:nvGraphicFramePr>
        <p:xfrm>
          <a:off x="2031471" y="720372"/>
          <a:ext cx="3204000" cy="194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reccia in giù 7">
            <a:extLst>
              <a:ext uri="{FF2B5EF4-FFF2-40B4-BE49-F238E27FC236}">
                <a16:creationId xmlns:a16="http://schemas.microsoft.com/office/drawing/2014/main" id="{6A75478B-D24A-8B85-54B0-28D37E92F59E}"/>
              </a:ext>
            </a:extLst>
          </p:cNvPr>
          <p:cNvSpPr/>
          <p:nvPr/>
        </p:nvSpPr>
        <p:spPr>
          <a:xfrm>
            <a:off x="2665412" y="2971801"/>
            <a:ext cx="533400" cy="1066800"/>
          </a:xfrm>
          <a:prstGeom prst="down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28B6E34A-263C-83BC-1898-BE66B21C2C99}"/>
              </a:ext>
            </a:extLst>
          </p:cNvPr>
          <p:cNvSpPr/>
          <p:nvPr/>
        </p:nvSpPr>
        <p:spPr>
          <a:xfrm>
            <a:off x="1690715" y="4513044"/>
            <a:ext cx="2971800" cy="1459992"/>
          </a:xfrm>
          <a:prstGeom prst="roundRect">
            <a:avLst/>
          </a:prstGeom>
          <a:solidFill>
            <a:srgbClr val="33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riceve tre accrediti sul conto corrente</a:t>
            </a: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B30D7AE2-C6B0-EB72-64E3-F93E73700887}"/>
              </a:ext>
            </a:extLst>
          </p:cNvPr>
          <p:cNvSpPr/>
          <p:nvPr/>
        </p:nvSpPr>
        <p:spPr>
          <a:xfrm>
            <a:off x="6627812" y="4513044"/>
            <a:ext cx="3505200" cy="1578066"/>
          </a:xfrm>
          <a:prstGeom prst="roundRect">
            <a:avLst/>
          </a:prstGeom>
          <a:solidFill>
            <a:srgbClr val="33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Vanno accorpati gli accrediti riferiti al medesimo codice fiscale:</a:t>
            </a:r>
          </a:p>
          <a:p>
            <a:pPr algn="ctr"/>
            <a:r>
              <a:rPr lang="it-IT" sz="3200" dirty="0">
                <a:solidFill>
                  <a:schemeClr val="tx1"/>
                </a:solidFill>
              </a:rPr>
              <a:t>un  solo accredito </a:t>
            </a:r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5800BE00-AE60-208B-DA79-37ABCE66DA44}"/>
              </a:ext>
            </a:extLst>
          </p:cNvPr>
          <p:cNvSpPr/>
          <p:nvPr/>
        </p:nvSpPr>
        <p:spPr>
          <a:xfrm>
            <a:off x="5176300" y="5141055"/>
            <a:ext cx="1207008" cy="831981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AFDB575-227E-86EF-A801-5DE4CE6970C1}"/>
              </a:ext>
            </a:extLst>
          </p:cNvPr>
          <p:cNvSpPr/>
          <p:nvPr/>
        </p:nvSpPr>
        <p:spPr>
          <a:xfrm>
            <a:off x="5224403" y="4677636"/>
            <a:ext cx="914400" cy="3515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to be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CB10C7F7-9092-7C62-1E3A-62C2E9F35546}"/>
              </a:ext>
            </a:extLst>
          </p:cNvPr>
          <p:cNvSpPr/>
          <p:nvPr/>
        </p:nvSpPr>
        <p:spPr>
          <a:xfrm>
            <a:off x="3568804" y="3200401"/>
            <a:ext cx="1001607" cy="360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>
                <a:solidFill>
                  <a:schemeClr val="tx1"/>
                </a:solidFill>
              </a:rPr>
              <a:t>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is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718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Whitepape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73A2C"/>
      </a:accent1>
      <a:accent2>
        <a:srgbClr val="FEF8F2"/>
      </a:accent2>
      <a:accent3>
        <a:srgbClr val="244655"/>
      </a:accent3>
      <a:accent4>
        <a:srgbClr val="DD923B"/>
      </a:accent4>
      <a:accent5>
        <a:srgbClr val="D8AD63"/>
      </a:accent5>
      <a:accent6>
        <a:srgbClr val="95A8B4"/>
      </a:accent6>
      <a:hlink>
        <a:srgbClr val="0563C1"/>
      </a:hlink>
      <a:folHlink>
        <a:srgbClr val="954F72"/>
      </a:folHlink>
    </a:clrScheme>
    <a:fontScheme name="Custom 47">
      <a:majorFont>
        <a:latin typeface="Bookman Old Style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6401875_win32_SL_v5_B" id="{A295CC4B-310C-4963-9313-0BE83AAEA2AF}" vid="{311A0ED5-896D-436C-B6C5-2669057091B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15CA70-6005-4067-A323-80E656090B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0AB9E8-CA93-40DD-A2B6-0D233FA7CCE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7F9A6FF-716F-45B9-98ED-9186B99E9D1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620</Words>
  <Application>Microsoft Office PowerPoint</Application>
  <PresentationFormat>Personalizzato</PresentationFormat>
  <Paragraphs>101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2023-03-27T10:43:43Z</dcterms:created>
  <dcterms:modified xsi:type="dcterms:W3CDTF">2025-03-01T15:35:35Z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