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352" r:id="rId2"/>
    <p:sldId id="2361" r:id="rId3"/>
    <p:sldId id="2401" r:id="rId4"/>
    <p:sldId id="2402" r:id="rId5"/>
    <p:sldId id="2407" r:id="rId6"/>
    <p:sldId id="2399" r:id="rId7"/>
    <p:sldId id="482" r:id="rId8"/>
    <p:sldId id="488" r:id="rId9"/>
    <p:sldId id="485" r:id="rId10"/>
    <p:sldId id="2367" r:id="rId11"/>
    <p:sldId id="2364" r:id="rId12"/>
    <p:sldId id="2366" r:id="rId13"/>
    <p:sldId id="2365" r:id="rId14"/>
    <p:sldId id="2363" r:id="rId15"/>
    <p:sldId id="2360" r:id="rId16"/>
    <p:sldId id="2362" r:id="rId1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2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C0B2C2-838C-4804-84E6-834600CEC2C0}" type="datetimeFigureOut">
              <a:rPr lang="it-IT" smtClean="0"/>
              <a:t>30/07/2025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9FF9C2-B3B3-4A98-AE3D-FB5507D0137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3178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62A5-0B28-48F8-AB0D-45AAD1A58C77}" type="datetimeFigureOut">
              <a:rPr lang="it-IT" smtClean="0"/>
              <a:t>30/07/2025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1055-CE19-4F40-8218-3AF5AE5CBA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1316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62A5-0B28-48F8-AB0D-45AAD1A58C77}" type="datetimeFigureOut">
              <a:rPr lang="it-IT" smtClean="0"/>
              <a:t>30/07/2025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1055-CE19-4F40-8218-3AF5AE5CBA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2759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62A5-0B28-48F8-AB0D-45AAD1A58C77}" type="datetimeFigureOut">
              <a:rPr lang="it-IT" smtClean="0"/>
              <a:t>30/07/2025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1055-CE19-4F40-8218-3AF5AE5CBA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0719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62A5-0B28-48F8-AB0D-45AAD1A58C77}" type="datetimeFigureOut">
              <a:rPr lang="it-IT" smtClean="0"/>
              <a:t>30/07/2025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1055-CE19-4F40-8218-3AF5AE5CBA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9205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62A5-0B28-48F8-AB0D-45AAD1A58C77}" type="datetimeFigureOut">
              <a:rPr lang="it-IT" smtClean="0"/>
              <a:t>30/07/2025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1055-CE19-4F40-8218-3AF5AE5CBA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9819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62A5-0B28-48F8-AB0D-45AAD1A58C77}" type="datetimeFigureOut">
              <a:rPr lang="it-IT" smtClean="0"/>
              <a:t>30/07/2025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1055-CE19-4F40-8218-3AF5AE5CBA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3649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62A5-0B28-48F8-AB0D-45AAD1A58C77}" type="datetimeFigureOut">
              <a:rPr lang="it-IT" smtClean="0"/>
              <a:t>30/07/2025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1055-CE19-4F40-8218-3AF5AE5CBA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814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62A5-0B28-48F8-AB0D-45AAD1A58C77}" type="datetimeFigureOut">
              <a:rPr lang="it-IT" smtClean="0"/>
              <a:t>30/07/2025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1055-CE19-4F40-8218-3AF5AE5CBA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097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62A5-0B28-48F8-AB0D-45AAD1A58C77}" type="datetimeFigureOut">
              <a:rPr lang="it-IT" smtClean="0"/>
              <a:t>30/07/2025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1055-CE19-4F40-8218-3AF5AE5CBA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5116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62A5-0B28-48F8-AB0D-45AAD1A58C77}" type="datetimeFigureOut">
              <a:rPr lang="it-IT" smtClean="0"/>
              <a:t>30/07/2025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1055-CE19-4F40-8218-3AF5AE5CBA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8969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62A5-0B28-48F8-AB0D-45AAD1A58C77}" type="datetimeFigureOut">
              <a:rPr lang="it-IT" smtClean="0"/>
              <a:t>30/07/2025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1055-CE19-4F40-8218-3AF5AE5CBA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265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762A5-0B28-48F8-AB0D-45AAD1A58C77}" type="datetimeFigureOut">
              <a:rPr lang="it-IT" smtClean="0"/>
              <a:t>30/07/2025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F1055-CE19-4F40-8218-3AF5AE5CBA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5771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3F2BBC-099E-5980-620E-4BE796C7D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>
            <a:extLst>
              <a:ext uri="{FF2B5EF4-FFF2-40B4-BE49-F238E27FC236}">
                <a16:creationId xmlns:a16="http://schemas.microsoft.com/office/drawing/2014/main" id="{FB2E4C7E-C92A-A556-49CA-AABCED8C3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34" y="2075494"/>
            <a:ext cx="10515600" cy="750753"/>
          </a:xfrm>
        </p:spPr>
        <p:txBody>
          <a:bodyPr>
            <a:normAutofit fontScale="90000"/>
          </a:bodyPr>
          <a:lstStyle/>
          <a:p>
            <a:r>
              <a:rPr lang="it-IT" sz="3600" b="1" dirty="0">
                <a:solidFill>
                  <a:schemeClr val="accent1">
                    <a:lumMod val="75000"/>
                  </a:schemeClr>
                </a:solidFill>
              </a:rPr>
              <a:t>Assunzioni di personale.</a:t>
            </a:r>
            <a:br>
              <a:rPr lang="it-IT" sz="3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3600" b="1" dirty="0">
                <a:solidFill>
                  <a:schemeClr val="accent1">
                    <a:lumMod val="75000"/>
                  </a:schemeClr>
                </a:solidFill>
              </a:rPr>
              <a:t>Il circuito finanziario e le modalità di rendicontazione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A709144A-0CC9-9A90-5B83-BCF372A20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131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C30382-7FE3-5173-D4BD-4512AA23D8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>
            <a:extLst>
              <a:ext uri="{FF2B5EF4-FFF2-40B4-BE49-F238E27FC236}">
                <a16:creationId xmlns:a16="http://schemas.microsoft.com/office/drawing/2014/main" id="{25B2E869-9A16-27C6-DD13-F123145E9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719" y="136525"/>
            <a:ext cx="10515600" cy="750753"/>
          </a:xfrm>
        </p:spPr>
        <p:txBody>
          <a:bodyPr>
            <a:normAutofit/>
          </a:bodyPr>
          <a:lstStyle/>
          <a:p>
            <a:r>
              <a:rPr lang="it-IT" sz="2500" b="1" dirty="0">
                <a:solidFill>
                  <a:schemeClr val="accent1">
                    <a:lumMod val="75000"/>
                  </a:schemeClr>
                </a:solidFill>
              </a:rPr>
              <a:t>Principali adempimenti a carico dell’Ente destinatario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A9427FD8-9CD6-81CA-891B-BDE8918B1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1045691"/>
            <a:ext cx="11329261" cy="4766617"/>
          </a:xfrm>
        </p:spPr>
        <p:txBody>
          <a:bodyPr>
            <a:noAutofit/>
          </a:bodyPr>
          <a:lstStyle/>
          <a:p>
            <a:pPr marL="449263" indent="-449263" algn="just">
              <a:buFont typeface="+mj-lt"/>
              <a:buAutoNum type="arabicPeriod"/>
            </a:pPr>
            <a:r>
              <a:rPr lang="it-IT" sz="2400" dirty="0"/>
              <a:t>verificare la veridicità sul </a:t>
            </a:r>
            <a:r>
              <a:rPr lang="it-IT" sz="2400" b="1" dirty="0"/>
              <a:t>possesso dei requisiti </a:t>
            </a:r>
            <a:r>
              <a:rPr lang="it-IT" sz="2400" dirty="0"/>
              <a:t>e dei titoli dichiarati</a:t>
            </a:r>
          </a:p>
          <a:p>
            <a:pPr marL="449263" indent="-449263" algn="just">
              <a:buFont typeface="+mj-lt"/>
              <a:buAutoNum type="arabicPeriod"/>
            </a:pPr>
            <a:r>
              <a:rPr lang="it-IT" sz="2400" dirty="0"/>
              <a:t>stipulare il </a:t>
            </a:r>
            <a:r>
              <a:rPr lang="it-IT" sz="2400" b="1" dirty="0"/>
              <a:t>contratto di lavoro </a:t>
            </a:r>
            <a:r>
              <a:rPr lang="it-IT" sz="2400" dirty="0"/>
              <a:t>con il funzionario individuato (in casi eccezionali concordare un termine diverso per la presa in servizio)</a:t>
            </a:r>
          </a:p>
          <a:p>
            <a:pPr marL="449263" indent="-449263" algn="just">
              <a:buFont typeface="+mj-lt"/>
              <a:buAutoNum type="arabicPeriod"/>
            </a:pPr>
            <a:r>
              <a:rPr lang="it-IT" sz="2400" b="1" dirty="0"/>
              <a:t>trasmettere il contratto </a:t>
            </a:r>
            <a:r>
              <a:rPr lang="it-IT" sz="2400" dirty="0"/>
              <a:t>al DPCOES</a:t>
            </a:r>
          </a:p>
          <a:p>
            <a:pPr marL="449263" lvl="0" indent="-449263" algn="just">
              <a:buFont typeface="+mj-lt"/>
              <a:buAutoNum type="arabicPeriod"/>
            </a:pPr>
            <a:r>
              <a:rPr lang="it-IT" sz="2400" dirty="0"/>
              <a:t>comunicare ogni </a:t>
            </a:r>
            <a:r>
              <a:rPr lang="it-IT" sz="2400" b="1" dirty="0"/>
              <a:t>variazione del rapporto di lavoro </a:t>
            </a:r>
            <a:r>
              <a:rPr lang="it-IT" sz="2400" dirty="0"/>
              <a:t>ed eventuali dimissioni</a:t>
            </a:r>
          </a:p>
          <a:p>
            <a:pPr marL="449263" lvl="0" indent="-449263" algn="just">
              <a:buFont typeface="+mj-lt"/>
              <a:buAutoNum type="arabicPeriod"/>
            </a:pPr>
            <a:r>
              <a:rPr lang="it-IT" sz="2400" b="1" u="sng" dirty="0"/>
              <a:t>adibire le unità di personale assunte esclusivamente allo svolgimento di attività direttamente afferenti ai fondi europei della politica di coesione </a:t>
            </a:r>
            <a:r>
              <a:rPr lang="it-IT" sz="2400" dirty="0"/>
              <a:t>(Fondo europeo di sviluppo regionale - FESR, Fondo sociale europeo plus - FSE+ e Fondo per la transizione giusta - JTF), </a:t>
            </a:r>
            <a:r>
              <a:rPr lang="it-IT" sz="2400" b="1" u="sng" dirty="0"/>
              <a:t>fino al 31 dicembre 2029</a:t>
            </a:r>
          </a:p>
          <a:p>
            <a:pPr marL="449263" indent="-449263" algn="just">
              <a:buFont typeface="+mj-lt"/>
              <a:buAutoNum type="arabicPeriod"/>
            </a:pPr>
            <a:r>
              <a:rPr lang="it-IT" sz="2400" dirty="0"/>
              <a:t>assicurare, fino al 31 dicembre 2029, che il personale assunto </a:t>
            </a:r>
            <a:r>
              <a:rPr lang="it-IT" sz="2400" b="1" dirty="0"/>
              <a:t>non acceda a procedure di mobilità, comando, distacco </a:t>
            </a:r>
            <a:r>
              <a:rPr lang="it-IT" sz="2400" dirty="0"/>
              <a:t>o altro provvedimento di contenuto o effetto analogo, </a:t>
            </a:r>
            <a:r>
              <a:rPr lang="it-IT" sz="2400" u="sng" dirty="0"/>
              <a:t>fatta salva la possibilità</a:t>
            </a:r>
            <a:r>
              <a:rPr lang="it-IT" sz="2400" dirty="0"/>
              <a:t> per le amministrazioni assegnatarie </a:t>
            </a:r>
            <a:r>
              <a:rPr lang="it-IT" sz="2400" u="sng" dirty="0"/>
              <a:t>di utilizzare detto personale nell'ambito delle convenzioni, per attività connesse alla gestione ed attuazione di interventi cofinanziati dai fondi europei della politica di coesione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509B2A32-7D1F-92EB-C355-ABC1E41B1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494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58AE81-967B-EE68-9222-21E258A15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>
            <a:extLst>
              <a:ext uri="{FF2B5EF4-FFF2-40B4-BE49-F238E27FC236}">
                <a16:creationId xmlns:a16="http://schemas.microsoft.com/office/drawing/2014/main" id="{D3741F06-7C7E-AD21-E164-93CC60C5D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9177"/>
          </a:xfrm>
        </p:spPr>
        <p:txBody>
          <a:bodyPr>
            <a:normAutofit/>
          </a:bodyPr>
          <a:lstStyle/>
          <a:p>
            <a:r>
              <a:rPr lang="it-IT" sz="2500" b="1" dirty="0">
                <a:solidFill>
                  <a:schemeClr val="accent1">
                    <a:lumMod val="75000"/>
                  </a:schemeClr>
                </a:solidFill>
              </a:rPr>
              <a:t>Il Principali adempimenti a carico dell’Ente destinatario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753120E7-A244-EBD2-55E3-9BB592179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606" y="1064302"/>
            <a:ext cx="11096787" cy="4766617"/>
          </a:xfrm>
        </p:spPr>
        <p:txBody>
          <a:bodyPr>
            <a:noAutofit/>
          </a:bodyPr>
          <a:lstStyle/>
          <a:p>
            <a:pPr marL="457200" lvl="0" indent="-457200" algn="just">
              <a:buFont typeface="+mj-lt"/>
              <a:buAutoNum type="arabicPeriod" startAt="7"/>
            </a:pPr>
            <a:r>
              <a:rPr lang="it-IT" sz="2400" dirty="0"/>
              <a:t>presentare la </a:t>
            </a:r>
            <a:r>
              <a:rPr lang="it-IT" sz="2400" b="1" dirty="0"/>
              <a:t>rendicontazione delle attività svolte </a:t>
            </a:r>
            <a:r>
              <a:rPr lang="it-IT" sz="2400" dirty="0"/>
              <a:t>dal personale assunto </a:t>
            </a:r>
            <a:r>
              <a:rPr lang="it-IT" sz="2400" b="1" dirty="0"/>
              <a:t>e delle spese effettivamente sostenute </a:t>
            </a:r>
            <a:r>
              <a:rPr lang="it-IT" sz="2400" dirty="0"/>
              <a:t>nel periodo di riferimento, corredata della documentazione necessaria</a:t>
            </a:r>
          </a:p>
          <a:p>
            <a:pPr marL="457200" indent="-457200" algn="just">
              <a:buFont typeface="+mj-lt"/>
              <a:buAutoNum type="arabicPeriod" startAt="7"/>
            </a:pPr>
            <a:r>
              <a:rPr lang="it-IT" sz="2400" dirty="0"/>
              <a:t>inviare al Dipartimento le </a:t>
            </a:r>
            <a:r>
              <a:rPr lang="it-IT" sz="2400" b="1" dirty="0"/>
              <a:t>richieste di rimborso </a:t>
            </a:r>
            <a:r>
              <a:rPr lang="it-IT" sz="2400" dirty="0"/>
              <a:t>limitatamente alle </a:t>
            </a:r>
            <a:r>
              <a:rPr lang="it-IT" sz="2400" b="1" u="sng" dirty="0"/>
              <a:t>spese ammissibili </a:t>
            </a:r>
            <a:r>
              <a:rPr lang="it-IT" sz="2400" dirty="0"/>
              <a:t>effettivamente sostenute e regolarmente rendicontate</a:t>
            </a:r>
          </a:p>
          <a:p>
            <a:pPr marL="457200" indent="-457200" algn="just">
              <a:buFont typeface="+mj-lt"/>
              <a:buAutoNum type="arabicPeriod" startAt="7"/>
            </a:pPr>
            <a:r>
              <a:rPr lang="it-IT" sz="2400" dirty="0"/>
              <a:t>fornire, ai fini delle verifiche di gestione</a:t>
            </a:r>
            <a:r>
              <a:rPr lang="it-IT" sz="2400" b="1" u="sng" dirty="0"/>
              <a:t>, idonea documentazione attestante l’impiego esclusivo del personale ad attività connesse alla politica di coesione europea</a:t>
            </a:r>
          </a:p>
          <a:p>
            <a:pPr marL="457200" indent="-457200" algn="just">
              <a:buFont typeface="+mj-lt"/>
              <a:buAutoNum type="arabicPeriod" startAt="7"/>
            </a:pPr>
            <a:r>
              <a:rPr lang="it-IT" sz="2400" dirty="0"/>
              <a:t>garantire la visibilità del sostegno ricevuto da parte dei fondi dell’Unione europea, esponendo in un luogo facilmente visibile al pubblico una </a:t>
            </a:r>
            <a:r>
              <a:rPr lang="it-IT" sz="2400" b="1" dirty="0"/>
              <a:t>targa</a:t>
            </a:r>
            <a:r>
              <a:rPr lang="it-IT" sz="2400" dirty="0"/>
              <a:t> che verrà fornita dal Dipartimento per le politiche di coesione e per il sud</a:t>
            </a:r>
          </a:p>
          <a:p>
            <a:pPr marL="0" lvl="0" indent="0" algn="just">
              <a:buNone/>
            </a:pPr>
            <a:endParaRPr lang="it-IT" sz="2400" dirty="0"/>
          </a:p>
          <a:p>
            <a:pPr marL="457200" indent="-457200" algn="just">
              <a:buFont typeface="+mj-lt"/>
              <a:buAutoNum type="arabicPeriod" startAt="6"/>
            </a:pPr>
            <a:endParaRPr lang="it-IT" sz="2400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E62B2D91-E5EF-453A-84E8-BAC6FF7E2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098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3E5AC4-C640-AAD6-46BD-EF523A717F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>
            <a:extLst>
              <a:ext uri="{FF2B5EF4-FFF2-40B4-BE49-F238E27FC236}">
                <a16:creationId xmlns:a16="http://schemas.microsoft.com/office/drawing/2014/main" id="{6534E646-78E2-510B-9D06-31472D5BE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9177"/>
          </a:xfrm>
        </p:spPr>
        <p:txBody>
          <a:bodyPr>
            <a:normAutofit fontScale="90000"/>
          </a:bodyPr>
          <a:lstStyle/>
          <a:p>
            <a:r>
              <a:rPr lang="it-IT" sz="2500" b="1" dirty="0">
                <a:solidFill>
                  <a:schemeClr val="accent1">
                    <a:lumMod val="75000"/>
                  </a:schemeClr>
                </a:solidFill>
              </a:rPr>
              <a:t>Impiego esclusivo del personale ad attività connesse alla politica di coesione europea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8563736F-9474-C8FD-C5B4-C526D27D0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606" y="1064302"/>
            <a:ext cx="11096787" cy="476661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400" dirty="0"/>
              <a:t>Costituiscono </a:t>
            </a:r>
            <a:r>
              <a:rPr lang="it-IT" sz="2400" b="1" u="sng" dirty="0"/>
              <a:t>spese ammissibili</a:t>
            </a:r>
            <a:r>
              <a:rPr lang="it-IT" sz="2400" b="1" dirty="0"/>
              <a:t> le spese effettivamente sostenute dall’Ente destinatario per il personale assunto, a condizione che il suddetto personale sia stato impiegato esclusivamente allo svolgimento di attività direttamente afferenti ai fondi europei della politica di coesione</a:t>
            </a:r>
            <a:r>
              <a:rPr lang="it-IT" sz="2400" dirty="0"/>
              <a:t>. </a:t>
            </a:r>
          </a:p>
          <a:p>
            <a:pPr marL="0" indent="0" algn="just">
              <a:buNone/>
            </a:pPr>
            <a:r>
              <a:rPr lang="it-IT" sz="2400" dirty="0"/>
              <a:t>In caso di impiego non esclusivo del personale assunto su attività direttamente afferenti alle politiche di coesione europee, il Dipartimento procederà a ridurre il contributo a favore dell’Ente destinatario in misura proporzionale.</a:t>
            </a:r>
          </a:p>
          <a:p>
            <a:pPr marL="0" indent="0" algn="just">
              <a:buNone/>
            </a:pPr>
            <a:r>
              <a:rPr lang="it-IT" sz="2400" dirty="0"/>
              <a:t>In caso di riduzione parziale o totale del contributo, le spese non ammissibili sostenute dall’Ente destinatario resteranno a totale carico dell’Ente medesimo.</a:t>
            </a:r>
          </a:p>
          <a:p>
            <a:pPr marL="0" indent="0" algn="just">
              <a:buNone/>
            </a:pPr>
            <a:endParaRPr lang="it-IT" sz="2400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DEF49474-D9BD-1E3C-3625-C12A2459F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275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571621-596D-8C30-57CD-83F59511BD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>
            <a:extLst>
              <a:ext uri="{FF2B5EF4-FFF2-40B4-BE49-F238E27FC236}">
                <a16:creationId xmlns:a16="http://schemas.microsoft.com/office/drawing/2014/main" id="{E94EF69A-6559-0034-E786-0CBB3CAAD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9177"/>
          </a:xfrm>
        </p:spPr>
        <p:txBody>
          <a:bodyPr>
            <a:normAutofit/>
          </a:bodyPr>
          <a:lstStyle/>
          <a:p>
            <a:r>
              <a:rPr lang="it-IT" sz="2500" b="1" dirty="0">
                <a:solidFill>
                  <a:schemeClr val="accent1">
                    <a:lumMod val="75000"/>
                  </a:schemeClr>
                </a:solidFill>
              </a:rPr>
              <a:t>Il circuito finanziario e le modalità di rendicontazione 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B8109079-E4CF-0D30-98FA-4992174AC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4" y="1064302"/>
            <a:ext cx="11501610" cy="4766617"/>
          </a:xfrm>
        </p:spPr>
        <p:txBody>
          <a:bodyPr>
            <a:noAutofit/>
          </a:bodyPr>
          <a:lstStyle/>
          <a:p>
            <a:pPr algn="just"/>
            <a:r>
              <a:rPr lang="it-IT" sz="2400" b="1" dirty="0"/>
              <a:t>I anticipazione</a:t>
            </a:r>
            <a:r>
              <a:rPr lang="it-IT" sz="2400" dirty="0"/>
              <a:t>: per un importo pari a 12 mensilità (subordinatamente alla disponibilità di risorse del DPCOES) + 1.000 euro per la borsa di studio successivamente alla trasmissione del contratto e tenuto conto della data di entrata in servizio. Le risorse trasferite a titolo di anticipazione verranno compensate nel corso del 2029.</a:t>
            </a:r>
          </a:p>
          <a:p>
            <a:pPr algn="just"/>
            <a:r>
              <a:rPr lang="it-IT" sz="2400" b="1" dirty="0"/>
              <a:t>Erogazioni intermedie: </a:t>
            </a:r>
            <a:r>
              <a:rPr lang="it-IT" sz="2400" dirty="0"/>
              <a:t>Rimborso dei costi ammissibili sostenuti nel semestre di riferimento </a:t>
            </a:r>
          </a:p>
          <a:p>
            <a:pPr marL="265113" indent="0" algn="just">
              <a:buNone/>
            </a:pPr>
            <a:r>
              <a:rPr lang="it-IT" sz="2400" dirty="0"/>
              <a:t>I semestre: 1° gennaio – 30 giugno </a:t>
            </a:r>
          </a:p>
          <a:p>
            <a:pPr marL="265113" indent="0" algn="just">
              <a:buNone/>
            </a:pPr>
            <a:r>
              <a:rPr lang="it-IT" sz="2400" dirty="0"/>
              <a:t>II semestre: 1° luglio – 31 dicembre</a:t>
            </a:r>
          </a:p>
          <a:p>
            <a:pPr marL="265113" indent="0" algn="just">
              <a:buNone/>
            </a:pPr>
            <a:r>
              <a:rPr lang="it-IT" sz="2400" b="1" dirty="0"/>
              <a:t>Rendicontazioni</a:t>
            </a:r>
            <a:r>
              <a:rPr lang="it-IT" sz="2400" dirty="0"/>
              <a:t>: entro tre mesi dalla fine del semestre di riferimento (30 settembre e 31 marzo)</a:t>
            </a:r>
          </a:p>
          <a:p>
            <a:pPr algn="just"/>
            <a:r>
              <a:rPr lang="it-IT" sz="2400" b="1" dirty="0"/>
              <a:t>Saldo: </a:t>
            </a:r>
            <a:r>
              <a:rPr lang="it-IT" sz="2400" dirty="0"/>
              <a:t>ottenuto come differenza tra le spese ammissibili effettivamente sostenute per le attività realizzate nel periodo di ammissibilità ed i trasferimenti complessivamente effettuati dal Dipartimento a titolo di anticipazione e di erogazioni intermedie. </a:t>
            </a:r>
          </a:p>
          <a:p>
            <a:pPr marL="265113" indent="0" algn="just">
              <a:buNone/>
            </a:pPr>
            <a:r>
              <a:rPr lang="it-IT" sz="2400" dirty="0"/>
              <a:t>In caso di saldo negativo, l’Ente destinatario procederà alla restituzione degli importi dovuti al Dipartimento.</a:t>
            </a:r>
            <a:endParaRPr lang="it-IT" sz="2000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A31658B2-2DB2-8EF0-7A8F-613FCA445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0113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CABE37-C410-682C-1101-041D48B3B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F3C01338-C970-2430-2BB6-D3DCF29E6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14</a:t>
            </a:fld>
            <a:endParaRPr lang="en-US" dirty="0"/>
          </a:p>
        </p:txBody>
      </p:sp>
      <p:pic>
        <p:nvPicPr>
          <p:cNvPr id="10" name="Segnaposto contenuto 9" descr="Immagine che contiene testo, computer, elettronica, computer&#10;&#10;Il contenuto generato dall'IA potrebbe non essere corretto.">
            <a:extLst>
              <a:ext uri="{FF2B5EF4-FFF2-40B4-BE49-F238E27FC236}">
                <a16:creationId xmlns:a16="http://schemas.microsoft.com/office/drawing/2014/main" id="{FE864F9E-465D-3888-53E3-D0D3A16A81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1742" y="2074012"/>
            <a:ext cx="5426128" cy="3347767"/>
          </a:xfrm>
        </p:spPr>
      </p:pic>
      <p:sp>
        <p:nvSpPr>
          <p:cNvPr id="8" name="Titolo 7">
            <a:extLst>
              <a:ext uri="{FF2B5EF4-FFF2-40B4-BE49-F238E27FC236}">
                <a16:creationId xmlns:a16="http://schemas.microsoft.com/office/drawing/2014/main" id="{61B9D11A-B417-BC84-DD9B-B7D7DC786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922" y="136525"/>
            <a:ext cx="10515600" cy="608415"/>
          </a:xfrm>
        </p:spPr>
        <p:txBody>
          <a:bodyPr>
            <a:normAutofit/>
          </a:bodyPr>
          <a:lstStyle/>
          <a:p>
            <a:r>
              <a:rPr lang="it-IT" sz="2500" b="1" dirty="0">
                <a:solidFill>
                  <a:schemeClr val="accent1">
                    <a:lumMod val="75000"/>
                  </a:schemeClr>
                </a:solidFill>
              </a:rPr>
              <a:t>Piattaforma Rendicontazione START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958761DD-4D65-6007-B97C-F6AE986663A8}"/>
              </a:ext>
            </a:extLst>
          </p:cNvPr>
          <p:cNvSpPr txBox="1"/>
          <p:nvPr/>
        </p:nvSpPr>
        <p:spPr>
          <a:xfrm>
            <a:off x="533399" y="2426925"/>
            <a:ext cx="59557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Chi può accedere?</a:t>
            </a:r>
            <a:br>
              <a:rPr lang="it-IT" sz="2400" dirty="0"/>
            </a:br>
            <a:r>
              <a:rPr lang="it-IT" sz="2400" dirty="0"/>
              <a:t>Attraverso l’autenticazione con SPID possono accedere al sistema: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Legale rappresentante dell’Ente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Delegati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8A03339D-84F9-0571-B203-16CCEAED838B}"/>
              </a:ext>
            </a:extLst>
          </p:cNvPr>
          <p:cNvSpPr txBox="1"/>
          <p:nvPr/>
        </p:nvSpPr>
        <p:spPr>
          <a:xfrm>
            <a:off x="359389" y="963656"/>
            <a:ext cx="7829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La piattaforma </a:t>
            </a:r>
            <a:r>
              <a:rPr lang="it-IT" sz="2000" b="1" dirty="0"/>
              <a:t>START</a:t>
            </a:r>
            <a:r>
              <a:rPr lang="it-IT" sz="2000" dirty="0"/>
              <a:t> è lo strumento informativo per la gestione della rendicontazione del personale assunto con il </a:t>
            </a:r>
            <a:r>
              <a:rPr lang="it-IT" sz="2000" i="1" dirty="0"/>
              <a:t>Concorso Coesione</a:t>
            </a:r>
          </a:p>
        </p:txBody>
      </p:sp>
    </p:spTree>
    <p:extLst>
      <p:ext uri="{BB962C8B-B14F-4D97-AF65-F5344CB8AC3E}">
        <p14:creationId xmlns:p14="http://schemas.microsoft.com/office/powerpoint/2010/main" val="12432445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6D5ADD-AB18-BB56-99E4-173771147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718F3EDC-1E1D-D849-7B28-4E424989F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E86298F1-A333-BBAF-C98B-086B933FC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808" y="882696"/>
            <a:ext cx="10515600" cy="670921"/>
          </a:xfrm>
        </p:spPr>
        <p:txBody>
          <a:bodyPr>
            <a:normAutofit/>
          </a:bodyPr>
          <a:lstStyle/>
          <a:p>
            <a:r>
              <a:rPr lang="it-IT" sz="2000" b="1" dirty="0">
                <a:latin typeface="+mn-lt"/>
                <a:ea typeface="+mn-ea"/>
                <a:cs typeface="+mn-cs"/>
              </a:rPr>
              <a:t>Fase 1 – Contrattualizzazione | Anticipo</a:t>
            </a:r>
            <a:br>
              <a:rPr lang="it-IT" sz="2000" b="1" dirty="0">
                <a:latin typeface="+mn-lt"/>
                <a:ea typeface="+mn-ea"/>
                <a:cs typeface="+mn-cs"/>
              </a:rPr>
            </a:br>
            <a:endParaRPr lang="it-IT" sz="2000" b="1" dirty="0">
              <a:latin typeface="+mn-lt"/>
              <a:ea typeface="+mn-ea"/>
              <a:cs typeface="+mn-cs"/>
            </a:endParaRPr>
          </a:p>
        </p:txBody>
      </p:sp>
      <p:sp>
        <p:nvSpPr>
          <p:cNvPr id="6" name="Titolo 7">
            <a:extLst>
              <a:ext uri="{FF2B5EF4-FFF2-40B4-BE49-F238E27FC236}">
                <a16:creationId xmlns:a16="http://schemas.microsoft.com/office/drawing/2014/main" id="{9F433D88-783F-5B1D-2382-E4E29E0E3E62}"/>
              </a:ext>
            </a:extLst>
          </p:cNvPr>
          <p:cNvSpPr txBox="1">
            <a:spLocks/>
          </p:cNvSpPr>
          <p:nvPr/>
        </p:nvSpPr>
        <p:spPr>
          <a:xfrm>
            <a:off x="396922" y="136525"/>
            <a:ext cx="10515600" cy="6084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500" b="1" dirty="0">
                <a:solidFill>
                  <a:schemeClr val="accent1">
                    <a:lumMod val="75000"/>
                  </a:schemeClr>
                </a:solidFill>
              </a:rPr>
              <a:t>Piattaforma Rendicontazione START</a:t>
            </a:r>
          </a:p>
        </p:txBody>
      </p:sp>
      <p:pic>
        <p:nvPicPr>
          <p:cNvPr id="9" name="Elemento grafico 8" descr="Utente con riempimento a tinta unita">
            <a:extLst>
              <a:ext uri="{FF2B5EF4-FFF2-40B4-BE49-F238E27FC236}">
                <a16:creationId xmlns:a16="http://schemas.microsoft.com/office/drawing/2014/main" id="{113FCC13-4F0F-5215-3FFF-E0AA7A07FF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07591" y="3130808"/>
            <a:ext cx="1121800" cy="1121800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8613B11C-5766-C53E-35E4-3601D36712BE}"/>
              </a:ext>
            </a:extLst>
          </p:cNvPr>
          <p:cNvSpPr txBox="1"/>
          <p:nvPr/>
        </p:nvSpPr>
        <p:spPr>
          <a:xfrm>
            <a:off x="1706652" y="4138352"/>
            <a:ext cx="1409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accent1">
                    <a:lumMod val="75000"/>
                  </a:schemeClr>
                </a:solidFill>
              </a:rPr>
              <a:t>FUNZIONARIO</a:t>
            </a:r>
            <a:br>
              <a:rPr lang="it-IT" sz="1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</a:rPr>
              <a:t>ASSEGNATO</a:t>
            </a:r>
          </a:p>
        </p:txBody>
      </p:sp>
      <p:pic>
        <p:nvPicPr>
          <p:cNvPr id="12" name="Elemento grafico 11" descr="Calendario giornaliero con riempimento a tinta unita">
            <a:extLst>
              <a:ext uri="{FF2B5EF4-FFF2-40B4-BE49-F238E27FC236}">
                <a16:creationId xmlns:a16="http://schemas.microsoft.com/office/drawing/2014/main" id="{20AD35EC-7D3C-FE28-C3E3-6866AB29A5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649510" y="3162654"/>
            <a:ext cx="1180531" cy="1180531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CF13BE1D-94FE-ABCD-E972-C852B42E3AE9}"/>
              </a:ext>
            </a:extLst>
          </p:cNvPr>
          <p:cNvSpPr txBox="1"/>
          <p:nvPr/>
        </p:nvSpPr>
        <p:spPr>
          <a:xfrm>
            <a:off x="8631180" y="4224788"/>
            <a:ext cx="12171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accent1">
                    <a:lumMod val="75000"/>
                  </a:schemeClr>
                </a:solidFill>
              </a:rPr>
              <a:t>DATA PRESA</a:t>
            </a:r>
          </a:p>
          <a:p>
            <a:pPr algn="ctr"/>
            <a:r>
              <a:rPr lang="it-IT" sz="1600" b="1" dirty="0">
                <a:solidFill>
                  <a:schemeClr val="accent1">
                    <a:lumMod val="75000"/>
                  </a:schemeClr>
                </a:solidFill>
              </a:rPr>
              <a:t>IN SERVIZIO</a:t>
            </a:r>
          </a:p>
        </p:txBody>
      </p:sp>
      <p:pic>
        <p:nvPicPr>
          <p:cNvPr id="17" name="Elemento grafico 16" descr="Documento con riempimento a tinta unita">
            <a:extLst>
              <a:ext uri="{FF2B5EF4-FFF2-40B4-BE49-F238E27FC236}">
                <a16:creationId xmlns:a16="http://schemas.microsoft.com/office/drawing/2014/main" id="{081AF28E-7395-FAFA-4230-7D6B98FC59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59576" y="3145920"/>
            <a:ext cx="1107627" cy="1107627"/>
          </a:xfrm>
          <a:prstGeom prst="rect">
            <a:avLst/>
          </a:prstGeom>
        </p:spPr>
      </p:pic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BCB9CFC2-C11E-1ED2-B4AD-BA312EFFC809}"/>
              </a:ext>
            </a:extLst>
          </p:cNvPr>
          <p:cNvSpPr txBox="1"/>
          <p:nvPr/>
        </p:nvSpPr>
        <p:spPr>
          <a:xfrm>
            <a:off x="5306269" y="4216283"/>
            <a:ext cx="12301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accent1">
                    <a:lumMod val="75000"/>
                  </a:schemeClr>
                </a:solidFill>
              </a:rPr>
              <a:t>UPLOAD</a:t>
            </a:r>
          </a:p>
          <a:p>
            <a:pPr algn="ctr"/>
            <a:r>
              <a:rPr lang="it-IT" sz="1600" b="1" dirty="0">
                <a:solidFill>
                  <a:schemeClr val="accent1">
                    <a:lumMod val="75000"/>
                  </a:schemeClr>
                </a:solidFill>
              </a:rPr>
              <a:t>CONTRATTO</a:t>
            </a:r>
          </a:p>
        </p:txBody>
      </p:sp>
      <p:sp>
        <p:nvSpPr>
          <p:cNvPr id="2" name="Google Shape;445;p29">
            <a:extLst>
              <a:ext uri="{FF2B5EF4-FFF2-40B4-BE49-F238E27FC236}">
                <a16:creationId xmlns:a16="http://schemas.microsoft.com/office/drawing/2014/main" id="{FCFCAFC5-F2F2-F463-4451-2D4EA83631ED}"/>
              </a:ext>
            </a:extLst>
          </p:cNvPr>
          <p:cNvSpPr/>
          <p:nvPr/>
        </p:nvSpPr>
        <p:spPr>
          <a:xfrm>
            <a:off x="2060645" y="5064537"/>
            <a:ext cx="649542" cy="666134"/>
          </a:xfrm>
          <a:prstGeom prst="ellipse">
            <a:avLst/>
          </a:prstGeom>
          <a:solidFill>
            <a:srgbClr val="22244E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tillium Web" panose="00000500000000000000" pitchFamily="2" charset="0"/>
                <a:ea typeface="Inter"/>
                <a:cs typeface="Inter"/>
                <a:sym typeface="Inter"/>
              </a:rPr>
              <a:t>1</a:t>
            </a:r>
            <a:endParaRPr kumimoji="0" sz="2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tillium Web" panose="00000500000000000000" pitchFamily="2" charset="0"/>
              <a:ea typeface="Inter"/>
              <a:cs typeface="Inter"/>
              <a:sym typeface="Inter"/>
            </a:endParaRPr>
          </a:p>
        </p:txBody>
      </p:sp>
      <p:sp>
        <p:nvSpPr>
          <p:cNvPr id="4" name="Google Shape;447;p29">
            <a:extLst>
              <a:ext uri="{FF2B5EF4-FFF2-40B4-BE49-F238E27FC236}">
                <a16:creationId xmlns:a16="http://schemas.microsoft.com/office/drawing/2014/main" id="{24066D1F-E9ED-5D46-399A-970CC5E152C4}"/>
              </a:ext>
            </a:extLst>
          </p:cNvPr>
          <p:cNvSpPr/>
          <p:nvPr/>
        </p:nvSpPr>
        <p:spPr>
          <a:xfrm>
            <a:off x="5578642" y="5032041"/>
            <a:ext cx="617664" cy="637607"/>
          </a:xfrm>
          <a:prstGeom prst="ellipse">
            <a:avLst/>
          </a:prstGeom>
          <a:solidFill>
            <a:srgbClr val="503259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tillium Web" panose="00000500000000000000" pitchFamily="2" charset="0"/>
                <a:ea typeface="Inter"/>
                <a:cs typeface="Inter"/>
                <a:sym typeface="Inter"/>
              </a:rPr>
              <a:t>2</a:t>
            </a:r>
            <a:endParaRPr kumimoji="0" sz="2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tillium Web" panose="00000500000000000000" pitchFamily="2" charset="0"/>
              <a:ea typeface="Inter"/>
              <a:cs typeface="Inter"/>
              <a:sym typeface="Inter"/>
            </a:endParaRPr>
          </a:p>
        </p:txBody>
      </p:sp>
      <p:sp>
        <p:nvSpPr>
          <p:cNvPr id="7" name="Google Shape;449;p29">
            <a:extLst>
              <a:ext uri="{FF2B5EF4-FFF2-40B4-BE49-F238E27FC236}">
                <a16:creationId xmlns:a16="http://schemas.microsoft.com/office/drawing/2014/main" id="{C10F6301-C6D9-0DFD-4384-2883F54971E3}"/>
              </a:ext>
            </a:extLst>
          </p:cNvPr>
          <p:cNvSpPr/>
          <p:nvPr/>
        </p:nvSpPr>
        <p:spPr>
          <a:xfrm>
            <a:off x="9007200" y="5032041"/>
            <a:ext cx="617665" cy="637608"/>
          </a:xfrm>
          <a:prstGeom prst="ellipse">
            <a:avLst/>
          </a:prstGeom>
          <a:solidFill>
            <a:srgbClr val="243E88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tillium Web" panose="00000500000000000000" pitchFamily="2" charset="0"/>
                <a:ea typeface="Inter"/>
                <a:cs typeface="Inter"/>
                <a:sym typeface="Inter"/>
              </a:rPr>
              <a:t>3</a:t>
            </a:r>
            <a:endParaRPr kumimoji="0" sz="2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tillium Web" panose="00000500000000000000" pitchFamily="2" charset="0"/>
              <a:ea typeface="Inter"/>
              <a:cs typeface="Inter"/>
              <a:sym typeface="Inter"/>
            </a:endParaRPr>
          </a:p>
        </p:txBody>
      </p:sp>
      <p:cxnSp>
        <p:nvCxnSpPr>
          <p:cNvPr id="8" name="Google Shape;452;p29">
            <a:extLst>
              <a:ext uri="{FF2B5EF4-FFF2-40B4-BE49-F238E27FC236}">
                <a16:creationId xmlns:a16="http://schemas.microsoft.com/office/drawing/2014/main" id="{26BB20C4-6B1C-1884-57E8-AD215A58E68E}"/>
              </a:ext>
            </a:extLst>
          </p:cNvPr>
          <p:cNvCxnSpPr>
            <a:cxnSpLocks/>
          </p:cNvCxnSpPr>
          <p:nvPr/>
        </p:nvCxnSpPr>
        <p:spPr>
          <a:xfrm flipV="1">
            <a:off x="3063942" y="5356136"/>
            <a:ext cx="2160944" cy="46760"/>
          </a:xfrm>
          <a:prstGeom prst="straightConnector1">
            <a:avLst/>
          </a:prstGeom>
          <a:noFill/>
          <a:ln w="19050" cap="flat" cmpd="sng">
            <a:solidFill>
              <a:srgbClr val="22244E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" name="Google Shape;453;p29">
            <a:extLst>
              <a:ext uri="{FF2B5EF4-FFF2-40B4-BE49-F238E27FC236}">
                <a16:creationId xmlns:a16="http://schemas.microsoft.com/office/drawing/2014/main" id="{889D33ED-5C00-D485-2836-E55C2E2AA3FB}"/>
              </a:ext>
            </a:extLst>
          </p:cNvPr>
          <p:cNvCxnSpPr>
            <a:cxnSpLocks/>
          </p:cNvCxnSpPr>
          <p:nvPr/>
        </p:nvCxnSpPr>
        <p:spPr>
          <a:xfrm flipV="1">
            <a:off x="6365166" y="5303983"/>
            <a:ext cx="2405269" cy="46286"/>
          </a:xfrm>
          <a:prstGeom prst="straightConnector1">
            <a:avLst/>
          </a:prstGeom>
          <a:noFill/>
          <a:ln w="19050" cap="flat" cmpd="sng">
            <a:solidFill>
              <a:srgbClr val="503259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9ACF666A-F46F-625B-2691-5B1337A0D636}"/>
              </a:ext>
            </a:extLst>
          </p:cNvPr>
          <p:cNvSpPr txBox="1"/>
          <p:nvPr/>
        </p:nvSpPr>
        <p:spPr>
          <a:xfrm>
            <a:off x="444808" y="1305654"/>
            <a:ext cx="1130238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/>
              <a:t>Al primo accesso sulla piattaforma il sistema chiederà di confermare i dati dell’Ente ed eventualmente di aggiornare i recapiti di contatto. Il legale rappresentante, o suo delegato, avvierà la procedura per l’anticipo di 12 mensilità caricando la copia del contratto sottoscritto con il funzionario assegnato all’Ente e indicando la "data di presa in servizio". Questi dati saranno trasmessi automaticamente al DPCOES che procederà alla verifica della documentazione e all’invio dell’anticipazione.</a:t>
            </a:r>
          </a:p>
        </p:txBody>
      </p:sp>
    </p:spTree>
    <p:extLst>
      <p:ext uri="{BB962C8B-B14F-4D97-AF65-F5344CB8AC3E}">
        <p14:creationId xmlns:p14="http://schemas.microsoft.com/office/powerpoint/2010/main" val="22417685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D320E-E62D-0FC3-76DA-A8F3CEB2D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E79B4834-A02E-7C27-3E3E-2BB1BCDB5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16</a:t>
            </a:fld>
            <a:endParaRPr lang="en-US" dirty="0"/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3E421192-1E54-A338-B196-5831C7260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808" y="882696"/>
            <a:ext cx="10515600" cy="670921"/>
          </a:xfrm>
        </p:spPr>
        <p:txBody>
          <a:bodyPr>
            <a:normAutofit/>
          </a:bodyPr>
          <a:lstStyle/>
          <a:p>
            <a:r>
              <a:rPr lang="it-IT" sz="2000" b="1" dirty="0">
                <a:latin typeface="+mn-lt"/>
                <a:ea typeface="+mn-ea"/>
                <a:cs typeface="+mn-cs"/>
              </a:rPr>
              <a:t>Fase 2 – Rendicontazione | Saldi</a:t>
            </a:r>
            <a:br>
              <a:rPr lang="it-IT" sz="2000" b="1" dirty="0">
                <a:latin typeface="+mn-lt"/>
                <a:ea typeface="+mn-ea"/>
                <a:cs typeface="+mn-cs"/>
              </a:rPr>
            </a:br>
            <a:endParaRPr lang="it-IT" sz="2000" b="1" dirty="0">
              <a:latin typeface="+mn-lt"/>
              <a:ea typeface="+mn-ea"/>
              <a:cs typeface="+mn-cs"/>
            </a:endParaRPr>
          </a:p>
        </p:txBody>
      </p:sp>
      <p:sp>
        <p:nvSpPr>
          <p:cNvPr id="6" name="Titolo 7">
            <a:extLst>
              <a:ext uri="{FF2B5EF4-FFF2-40B4-BE49-F238E27FC236}">
                <a16:creationId xmlns:a16="http://schemas.microsoft.com/office/drawing/2014/main" id="{1E45B76D-549E-8537-4C22-0572B9E7E13F}"/>
              </a:ext>
            </a:extLst>
          </p:cNvPr>
          <p:cNvSpPr txBox="1">
            <a:spLocks/>
          </p:cNvSpPr>
          <p:nvPr/>
        </p:nvSpPr>
        <p:spPr>
          <a:xfrm>
            <a:off x="396922" y="136525"/>
            <a:ext cx="10515600" cy="6084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500" b="1" dirty="0">
                <a:solidFill>
                  <a:schemeClr val="accent1">
                    <a:lumMod val="75000"/>
                  </a:schemeClr>
                </a:solidFill>
              </a:rPr>
              <a:t>Piattaforma Rendicontazione START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D4456DE5-4A07-D569-664C-E17F712B1F17}"/>
              </a:ext>
            </a:extLst>
          </p:cNvPr>
          <p:cNvSpPr txBox="1"/>
          <p:nvPr/>
        </p:nvSpPr>
        <p:spPr>
          <a:xfrm>
            <a:off x="1842906" y="4138352"/>
            <a:ext cx="1136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accent1">
                    <a:lumMod val="75000"/>
                  </a:schemeClr>
                </a:solidFill>
              </a:rPr>
              <a:t>RELAZIONE</a:t>
            </a:r>
            <a:br>
              <a:rPr lang="it-IT" sz="1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</a:rPr>
              <a:t>ATTIVITÀ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87DC4334-FF91-1F64-B2E7-4E032338BEB1}"/>
              </a:ext>
            </a:extLst>
          </p:cNvPr>
          <p:cNvSpPr txBox="1"/>
          <p:nvPr/>
        </p:nvSpPr>
        <p:spPr>
          <a:xfrm>
            <a:off x="8253583" y="4224788"/>
            <a:ext cx="19723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accent1">
                    <a:lumMod val="75000"/>
                  </a:schemeClr>
                </a:solidFill>
              </a:rPr>
              <a:t>IMPIEGO ESCLUSIVO </a:t>
            </a:r>
          </a:p>
          <a:p>
            <a:pPr algn="ctr"/>
            <a:r>
              <a:rPr lang="it-IT" sz="1600" b="1" dirty="0">
                <a:solidFill>
                  <a:schemeClr val="accent1">
                    <a:lumMod val="75000"/>
                  </a:schemeClr>
                </a:solidFill>
              </a:rPr>
              <a:t>SU FONDI UE</a:t>
            </a:r>
          </a:p>
        </p:txBody>
      </p:sp>
      <p:pic>
        <p:nvPicPr>
          <p:cNvPr id="17" name="Elemento grafico 16" descr="Documento con riempimento a tinta unita">
            <a:extLst>
              <a:ext uri="{FF2B5EF4-FFF2-40B4-BE49-F238E27FC236}">
                <a16:creationId xmlns:a16="http://schemas.microsoft.com/office/drawing/2014/main" id="{79ECD37C-0EBB-A576-9419-DEB0BE7E01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23114" y="3108656"/>
            <a:ext cx="1107627" cy="1107627"/>
          </a:xfrm>
          <a:prstGeom prst="rect">
            <a:avLst/>
          </a:prstGeom>
        </p:spPr>
      </p:pic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96E08911-0579-5909-79A7-7541B998AE4C}"/>
              </a:ext>
            </a:extLst>
          </p:cNvPr>
          <p:cNvSpPr txBox="1"/>
          <p:nvPr/>
        </p:nvSpPr>
        <p:spPr>
          <a:xfrm>
            <a:off x="5224887" y="4216283"/>
            <a:ext cx="1200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accent1">
                    <a:lumMod val="75000"/>
                  </a:schemeClr>
                </a:solidFill>
              </a:rPr>
              <a:t>Estratti pagamenti</a:t>
            </a:r>
          </a:p>
        </p:txBody>
      </p:sp>
      <p:sp>
        <p:nvSpPr>
          <p:cNvPr id="2" name="Google Shape;445;p29">
            <a:extLst>
              <a:ext uri="{FF2B5EF4-FFF2-40B4-BE49-F238E27FC236}">
                <a16:creationId xmlns:a16="http://schemas.microsoft.com/office/drawing/2014/main" id="{FC1F2F8A-838A-E6BC-ADCC-5B44D4853552}"/>
              </a:ext>
            </a:extLst>
          </p:cNvPr>
          <p:cNvSpPr/>
          <p:nvPr/>
        </p:nvSpPr>
        <p:spPr>
          <a:xfrm>
            <a:off x="2060645" y="5064537"/>
            <a:ext cx="649542" cy="666134"/>
          </a:xfrm>
          <a:prstGeom prst="ellipse">
            <a:avLst/>
          </a:prstGeom>
          <a:solidFill>
            <a:srgbClr val="22244E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tillium Web" panose="00000500000000000000" pitchFamily="2" charset="0"/>
                <a:ea typeface="Inter"/>
                <a:cs typeface="Inter"/>
                <a:sym typeface="Inter"/>
              </a:rPr>
              <a:t>1</a:t>
            </a:r>
            <a:endParaRPr kumimoji="0" sz="2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tillium Web" panose="00000500000000000000" pitchFamily="2" charset="0"/>
              <a:ea typeface="Inter"/>
              <a:cs typeface="Inter"/>
              <a:sym typeface="Inter"/>
            </a:endParaRPr>
          </a:p>
        </p:txBody>
      </p:sp>
      <p:sp>
        <p:nvSpPr>
          <p:cNvPr id="4" name="Google Shape;447;p29">
            <a:extLst>
              <a:ext uri="{FF2B5EF4-FFF2-40B4-BE49-F238E27FC236}">
                <a16:creationId xmlns:a16="http://schemas.microsoft.com/office/drawing/2014/main" id="{608F1827-392E-F8E0-C20A-09D10CB7A9A0}"/>
              </a:ext>
            </a:extLst>
          </p:cNvPr>
          <p:cNvSpPr/>
          <p:nvPr/>
        </p:nvSpPr>
        <p:spPr>
          <a:xfrm>
            <a:off x="5578642" y="5032041"/>
            <a:ext cx="617664" cy="637607"/>
          </a:xfrm>
          <a:prstGeom prst="ellipse">
            <a:avLst/>
          </a:prstGeom>
          <a:solidFill>
            <a:srgbClr val="503259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tillium Web" panose="00000500000000000000" pitchFamily="2" charset="0"/>
                <a:ea typeface="Inter"/>
                <a:cs typeface="Inter"/>
                <a:sym typeface="Inter"/>
              </a:rPr>
              <a:t>2</a:t>
            </a:r>
            <a:endParaRPr kumimoji="0" sz="2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tillium Web" panose="00000500000000000000" pitchFamily="2" charset="0"/>
              <a:ea typeface="Inter"/>
              <a:cs typeface="Inter"/>
              <a:sym typeface="Inter"/>
            </a:endParaRPr>
          </a:p>
        </p:txBody>
      </p:sp>
      <p:sp>
        <p:nvSpPr>
          <p:cNvPr id="7" name="Google Shape;449;p29">
            <a:extLst>
              <a:ext uri="{FF2B5EF4-FFF2-40B4-BE49-F238E27FC236}">
                <a16:creationId xmlns:a16="http://schemas.microsoft.com/office/drawing/2014/main" id="{8526559E-EC83-CDCD-3229-76F3C9800FC1}"/>
              </a:ext>
            </a:extLst>
          </p:cNvPr>
          <p:cNvSpPr/>
          <p:nvPr/>
        </p:nvSpPr>
        <p:spPr>
          <a:xfrm>
            <a:off x="9007200" y="5032041"/>
            <a:ext cx="617665" cy="637608"/>
          </a:xfrm>
          <a:prstGeom prst="ellipse">
            <a:avLst/>
          </a:prstGeom>
          <a:solidFill>
            <a:srgbClr val="243E88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tillium Web" panose="00000500000000000000" pitchFamily="2" charset="0"/>
                <a:ea typeface="Inter"/>
                <a:cs typeface="Inter"/>
                <a:sym typeface="Inter"/>
              </a:rPr>
              <a:t>3</a:t>
            </a:r>
            <a:endParaRPr kumimoji="0" sz="2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tillium Web" panose="00000500000000000000" pitchFamily="2" charset="0"/>
              <a:ea typeface="Inter"/>
              <a:cs typeface="Inter"/>
              <a:sym typeface="Inter"/>
            </a:endParaRPr>
          </a:p>
        </p:txBody>
      </p:sp>
      <p:cxnSp>
        <p:nvCxnSpPr>
          <p:cNvPr id="8" name="Google Shape;452;p29">
            <a:extLst>
              <a:ext uri="{FF2B5EF4-FFF2-40B4-BE49-F238E27FC236}">
                <a16:creationId xmlns:a16="http://schemas.microsoft.com/office/drawing/2014/main" id="{836BF3CF-B22B-EE14-A612-0F245B2203CF}"/>
              </a:ext>
            </a:extLst>
          </p:cNvPr>
          <p:cNvCxnSpPr>
            <a:cxnSpLocks/>
          </p:cNvCxnSpPr>
          <p:nvPr/>
        </p:nvCxnSpPr>
        <p:spPr>
          <a:xfrm flipV="1">
            <a:off x="3063942" y="5356136"/>
            <a:ext cx="2160944" cy="46760"/>
          </a:xfrm>
          <a:prstGeom prst="straightConnector1">
            <a:avLst/>
          </a:prstGeom>
          <a:noFill/>
          <a:ln w="19050" cap="flat" cmpd="sng">
            <a:solidFill>
              <a:srgbClr val="22244E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" name="Google Shape;453;p29">
            <a:extLst>
              <a:ext uri="{FF2B5EF4-FFF2-40B4-BE49-F238E27FC236}">
                <a16:creationId xmlns:a16="http://schemas.microsoft.com/office/drawing/2014/main" id="{A1CCEE18-C0F0-57BB-FD52-8A07D6A9E0E9}"/>
              </a:ext>
            </a:extLst>
          </p:cNvPr>
          <p:cNvCxnSpPr>
            <a:cxnSpLocks/>
          </p:cNvCxnSpPr>
          <p:nvPr/>
        </p:nvCxnSpPr>
        <p:spPr>
          <a:xfrm flipV="1">
            <a:off x="6365166" y="5303983"/>
            <a:ext cx="2405269" cy="46286"/>
          </a:xfrm>
          <a:prstGeom prst="straightConnector1">
            <a:avLst/>
          </a:prstGeom>
          <a:noFill/>
          <a:ln w="19050" cap="flat" cmpd="sng">
            <a:solidFill>
              <a:srgbClr val="503259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214358BE-649E-5632-DF27-53AA8AF6DDA2}"/>
              </a:ext>
            </a:extLst>
          </p:cNvPr>
          <p:cNvSpPr txBox="1"/>
          <p:nvPr/>
        </p:nvSpPr>
        <p:spPr>
          <a:xfrm>
            <a:off x="444808" y="1305654"/>
            <a:ext cx="115635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/>
              <a:t>La rendicontazione a costo reale del dipendente si effettuerà due volte l’anno, relativamente al semestre precedente. Il legale rappresentante dell’ente, o suo delegato, dovrà compilare una relazione in merito alle attività svolte dal funzionario nel periodo selezionato e dovrà caricare i giustificativi estratti dal sistema gestionale dell’ente dal quale si evincono gli importi effettivamente pagati.</a:t>
            </a:r>
          </a:p>
        </p:txBody>
      </p:sp>
      <p:pic>
        <p:nvPicPr>
          <p:cNvPr id="15" name="Elemento grafico 14" descr="Elenco di controllo con riempimento a tinta unita">
            <a:extLst>
              <a:ext uri="{FF2B5EF4-FFF2-40B4-BE49-F238E27FC236}">
                <a16:creationId xmlns:a16="http://schemas.microsoft.com/office/drawing/2014/main" id="{D3368B1D-F237-F609-E4F7-2A177C09B2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57517" y="3041279"/>
            <a:ext cx="1107627" cy="1107627"/>
          </a:xfrm>
          <a:prstGeom prst="rect">
            <a:avLst/>
          </a:prstGeom>
        </p:spPr>
      </p:pic>
      <p:pic>
        <p:nvPicPr>
          <p:cNvPr id="18" name="Elemento grafico 17" descr="Smile di Harvey Ball 100% contorno">
            <a:extLst>
              <a:ext uri="{FF2B5EF4-FFF2-40B4-BE49-F238E27FC236}">
                <a16:creationId xmlns:a16="http://schemas.microsoft.com/office/drawing/2014/main" id="{454BBBF2-8EEC-923D-CFF8-95FB886E149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593234" y="3108656"/>
            <a:ext cx="1200329" cy="1200329"/>
          </a:xfrm>
          <a:prstGeom prst="rect">
            <a:avLst/>
          </a:prstGeom>
        </p:spPr>
      </p:pic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AFA5B888-0AE3-E66B-FC75-8D2C81451613}"/>
              </a:ext>
            </a:extLst>
          </p:cNvPr>
          <p:cNvSpPr txBox="1"/>
          <p:nvPr/>
        </p:nvSpPr>
        <p:spPr>
          <a:xfrm>
            <a:off x="8887762" y="3512064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accent5"/>
                </a:solidFill>
              </a:rPr>
              <a:t>100%</a:t>
            </a:r>
          </a:p>
        </p:txBody>
      </p:sp>
    </p:spTree>
    <p:extLst>
      <p:ext uri="{BB962C8B-B14F-4D97-AF65-F5344CB8AC3E}">
        <p14:creationId xmlns:p14="http://schemas.microsoft.com/office/powerpoint/2010/main" val="3823766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6D99E-8DFA-990C-25BB-1CCCFC75C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E2A778-7C17-9792-74C5-D5C9EC2B0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065" y="318367"/>
            <a:ext cx="10515600" cy="1071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z="2500" b="1" dirty="0">
                <a:solidFill>
                  <a:schemeClr val="accent1">
                    <a:lumMod val="75000"/>
                  </a:schemeClr>
                </a:solidFill>
              </a:rPr>
              <a:t>Le premesse alle assunzioni di personale a tempo indeterminato al sud per l’attuazione delle politiche di coesione. Le tappe salienti</a:t>
            </a: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FD4C4830-15F1-764A-299F-1E459BB6F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57338"/>
            <a:ext cx="11353800" cy="46316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200" b="1" u="sng" dirty="0"/>
              <a:t>2019</a:t>
            </a:r>
            <a:r>
              <a:rPr lang="it-IT" sz="2200" u="sng" dirty="0"/>
              <a:t> - Relazione per paese relativa all’Italia </a:t>
            </a:r>
            <a:r>
              <a:rPr lang="it-IT" sz="2200" dirty="0"/>
              <a:t>– Allegato D. Fattori per un'attuazione efficace della politica di coesione</a:t>
            </a:r>
          </a:p>
          <a:p>
            <a:pPr marL="0" indent="0" algn="just">
              <a:buNone/>
            </a:pPr>
            <a:r>
              <a:rPr lang="it-IT" sz="2200" u="sng" dirty="0"/>
              <a:t>L'Italia è dotata di scarsa capacità amministrativa nella gestione dei fondi strutturali</a:t>
            </a:r>
            <a:r>
              <a:rPr lang="it-IT" sz="2200" dirty="0"/>
              <a:t> e d'investimento europei, che si riflette in un tasso di assorbimento di tali fondi inferiore alla media in alcune regioni e per alcuni programmi nazionali. Per migliorare l'amministrazione e l'attuazione dei fondi strutturali e d'investimento europei, è necessario: </a:t>
            </a:r>
          </a:p>
          <a:p>
            <a:pPr algn="just">
              <a:buFont typeface="Calibri" panose="020F0502020204030204" pitchFamily="34" charset="0"/>
              <a:buChar char="₋"/>
            </a:pPr>
            <a:r>
              <a:rPr lang="it-IT" sz="2200" dirty="0"/>
              <a:t>garantire la corretta attuazione dei piani di rafforzamento amministrativo basati sull'esperienza del periodo 2014-20; </a:t>
            </a:r>
          </a:p>
          <a:p>
            <a:pPr algn="just">
              <a:buFont typeface="Calibri" panose="020F0502020204030204" pitchFamily="34" charset="0"/>
              <a:buChar char="₋"/>
            </a:pPr>
            <a:r>
              <a:rPr lang="it-IT" sz="2200" b="1" u="sng" dirty="0"/>
              <a:t>aumentare la capacità amministrativa dei beneficiari di preparare e attuare progetti, in particolare a livello locale</a:t>
            </a:r>
            <a:r>
              <a:rPr lang="it-IT" sz="2200" b="1" dirty="0"/>
              <a:t>; </a:t>
            </a:r>
          </a:p>
          <a:p>
            <a:pPr algn="just">
              <a:buFont typeface="Calibri" panose="020F0502020204030204" pitchFamily="34" charset="0"/>
              <a:buChar char="₋"/>
            </a:pPr>
            <a:r>
              <a:rPr lang="it-IT" sz="2200" dirty="0"/>
              <a:t>migliorare l'elaborazione dei </a:t>
            </a:r>
            <a:r>
              <a:rPr lang="it-IT" sz="2200" u="sng" dirty="0"/>
              <a:t>progetti infrastrutturali </a:t>
            </a:r>
            <a:r>
              <a:rPr lang="it-IT" sz="2200" dirty="0"/>
              <a:t>principali in termini sia di qualità che di tempistica; </a:t>
            </a:r>
          </a:p>
          <a:p>
            <a:pPr algn="just">
              <a:buFont typeface="Calibri" panose="020F0502020204030204" pitchFamily="34" charset="0"/>
              <a:buChar char="₋"/>
            </a:pPr>
            <a:r>
              <a:rPr lang="it-IT" sz="2200" dirty="0"/>
              <a:t>migliorare la performance degli </a:t>
            </a:r>
            <a:r>
              <a:rPr lang="it-IT" sz="2200" u="sng" dirty="0"/>
              <a:t>appalti pubblici.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58492D-FEA6-7F04-4AA2-D4A3F0501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A1ADA9DF-04DD-476B-B29E-6F4E7D321939}" type="slidenum">
              <a:rPr lang="it-IT">
                <a:solidFill>
                  <a:srgbClr val="1F4E79"/>
                </a:solidFill>
              </a:rPr>
              <a:pPr/>
              <a:t>2</a:t>
            </a:fld>
            <a:endParaRPr lang="it-IT">
              <a:solidFill>
                <a:srgbClr val="1F4E7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742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2CCEA5-C56F-E4F1-9C1B-D30DBD9549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13E668-D8D3-0FD5-8A6F-648909F4C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947" y="402071"/>
            <a:ext cx="10515600" cy="1071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z="2500" b="1" dirty="0">
                <a:solidFill>
                  <a:schemeClr val="accent1">
                    <a:lumMod val="75000"/>
                  </a:schemeClr>
                </a:solidFill>
              </a:rPr>
              <a:t>Le premesse alle assunzioni di personale a tempo indeterminato al sud per l’attuazione delle politiche di coesione. Le tappe salienti</a:t>
            </a: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C95D2F06-4519-C7D8-A14B-8B810D69A0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57338"/>
            <a:ext cx="11353800" cy="46316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200" b="1" u="sng" dirty="0"/>
              <a:t>2019</a:t>
            </a:r>
            <a:r>
              <a:rPr lang="it-IT" sz="2200" u="sng" dirty="0"/>
              <a:t> – Le raccomandazioni del Consiglio per l’Italia</a:t>
            </a:r>
          </a:p>
          <a:p>
            <a:pPr marL="0" indent="0" algn="just">
              <a:buNone/>
            </a:pPr>
            <a:r>
              <a:rPr lang="it-IT" sz="2200" u="sng" dirty="0"/>
              <a:t>La scarsa capacità del settore pubblico, soprattutto a livello locale, </a:t>
            </a:r>
            <a:r>
              <a:rPr lang="it-IT" sz="2200" dirty="0"/>
              <a:t>di amministrare i finanziamenti rappresenta una barriera agli investimenti in tutti i settori, a causa della complessità delle procedure, della sovrapposizione delle responsabilità e della gestione carente del pubblico impiego. </a:t>
            </a:r>
          </a:p>
          <a:p>
            <a:pPr marL="0" indent="0" algn="just">
              <a:buNone/>
            </a:pPr>
            <a:r>
              <a:rPr lang="it-IT" sz="2200" u="sng" dirty="0"/>
              <a:t>L'inadeguatezza delle competenze nel settore </a:t>
            </a:r>
            <a:r>
              <a:rPr lang="it-IT" sz="2200" dirty="0"/>
              <a:t>pubblico limita la capacità di valutare, selezionare e gestire i progetti di investimento. Ciò incide negativamente anche sull'utilizzo dei fondi dell'Unione, ambito in cui l'Italia è indietro rispetto alla media dell'Unione. </a:t>
            </a:r>
          </a:p>
          <a:p>
            <a:pPr marL="0" indent="0" algn="just">
              <a:buNone/>
            </a:pPr>
            <a:r>
              <a:rPr lang="it-IT" sz="2200" u="sng" dirty="0"/>
              <a:t>La qualità inferiore della governance nell'Italia meridionale limita seriamente la capacità di spesa e di definizione delle politiche in queste regioni</a:t>
            </a:r>
            <a:r>
              <a:rPr lang="it-IT" sz="2200" dirty="0"/>
              <a:t>.</a:t>
            </a:r>
          </a:p>
          <a:p>
            <a:pPr marL="0" indent="0" algn="just">
              <a:buNone/>
            </a:pPr>
            <a:r>
              <a:rPr lang="it-IT" sz="2200" u="sng" dirty="0"/>
              <a:t>Il miglioramento della capacità amministrativa è un presupposto indispensabile </a:t>
            </a:r>
            <a:r>
              <a:rPr lang="it-IT" sz="2200" dirty="0"/>
              <a:t>per garantire l'efficacia nell'erogazione degli investimenti pubblici e l'utilizzo dei fondi dell'Unione, con effetti di ricaduta positivi sugli investimenti privati e la crescita del PIL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CD9C86-E4F9-FB06-B050-1FE579F65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A1ADA9DF-04DD-476B-B29E-6F4E7D321939}" type="slidenum">
              <a:rPr lang="it-IT">
                <a:solidFill>
                  <a:srgbClr val="1F4E79"/>
                </a:solidFill>
              </a:rPr>
              <a:pPr/>
              <a:t>3</a:t>
            </a:fld>
            <a:endParaRPr lang="it-IT">
              <a:solidFill>
                <a:srgbClr val="1F4E7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548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2A74ED-AA65-62F7-1F51-61CD65992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F9D37E-1E0F-1126-7C0B-D1086F273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829" y="318367"/>
            <a:ext cx="10515600" cy="1071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z="2500" b="1" dirty="0">
                <a:solidFill>
                  <a:schemeClr val="accent1">
                    <a:lumMod val="75000"/>
                  </a:schemeClr>
                </a:solidFill>
              </a:rPr>
              <a:t>Le premesse alle assunzioni di personale a tempo indeterminato al sud per l’attuazione delle politiche di coesione. Le tappe salienti</a:t>
            </a: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05EBE96D-C23F-6A7C-EABC-38B2296B0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57338"/>
            <a:ext cx="11353800" cy="46316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400" b="1" u="sng" dirty="0"/>
              <a:t>2022</a:t>
            </a:r>
            <a:r>
              <a:rPr lang="it-IT" sz="2400" u="sng" dirty="0"/>
              <a:t> – L’Accordo di partenariato</a:t>
            </a:r>
          </a:p>
          <a:p>
            <a:pPr marL="0" indent="0" algn="just">
              <a:buNone/>
            </a:pPr>
            <a:r>
              <a:rPr lang="it-IT" sz="2400" i="0" u="none" strike="noStrike" dirty="0">
                <a:effectLst/>
              </a:rPr>
              <a:t>I deficit di capacità nella gestione degli interventi finanziati dalle politiche di coesione, in particolare nelle fasi relative alla </a:t>
            </a:r>
            <a:r>
              <a:rPr lang="it-IT" sz="2400" i="0" u="sng" strike="noStrike" dirty="0">
                <a:effectLst/>
              </a:rPr>
              <a:t>progettazione ed esecuzione</a:t>
            </a:r>
            <a:r>
              <a:rPr lang="it-IT" sz="2400" i="0" u="none" strike="noStrike" dirty="0">
                <a:effectLst/>
              </a:rPr>
              <a:t>, derivano largamente dalle generali </a:t>
            </a:r>
            <a:r>
              <a:rPr lang="it-IT" sz="2400" b="1" i="0" u="sng" strike="noStrike" dirty="0">
                <a:effectLst/>
              </a:rPr>
              <a:t>restrizioni normative alle assunzioni</a:t>
            </a:r>
            <a:r>
              <a:rPr lang="it-IT" sz="2400" i="0" u="none" strike="noStrike" dirty="0">
                <a:effectLst/>
              </a:rPr>
              <a:t> e dalle </a:t>
            </a:r>
            <a:r>
              <a:rPr lang="it-IT" sz="2400" i="0" u="sng" strike="noStrike" dirty="0">
                <a:effectLst/>
              </a:rPr>
              <a:t>complessità del quadro regolamentare e procedurale</a:t>
            </a:r>
            <a:r>
              <a:rPr lang="it-IT" sz="2400" i="0" u="none" strike="noStrike" dirty="0">
                <a:effectLst/>
              </a:rPr>
              <a:t> nell’attuazione degli interventi cofinanziati con i fondi SIE e riguardano molte amministrazioni, ma sono più accentuati nel Mezzogiorno.</a:t>
            </a:r>
          </a:p>
          <a:p>
            <a:pPr marL="0" indent="0" algn="just">
              <a:buNone/>
            </a:pPr>
            <a:r>
              <a:rPr lang="it-IT" sz="2400" i="0" u="none" strike="noStrike" dirty="0">
                <a:effectLst/>
              </a:rPr>
              <a:t>Ne è derivata la visibile </a:t>
            </a:r>
            <a:r>
              <a:rPr lang="it-IT" sz="2400" b="1" i="0" u="sng" strike="noStrike" dirty="0">
                <a:effectLst/>
              </a:rPr>
              <a:t>ridotta velocità di assorbimento delle risorse</a:t>
            </a:r>
            <a:r>
              <a:rPr lang="it-IT" sz="2400" i="0" u="none" strike="noStrike" dirty="0">
                <a:effectLst/>
              </a:rPr>
              <a:t>, in particolare per i più grandi e complessi Programmi delle regioni meno sviluppate negli ultimi cicli di programmazione e per alcuni Programmi Nazionali destinati alle regioni del sud.</a:t>
            </a:r>
          </a:p>
          <a:p>
            <a:pPr marL="0" indent="0" algn="just">
              <a:buNone/>
            </a:pPr>
            <a:r>
              <a:rPr lang="it-IT" sz="2400" i="0" u="none" strike="noStrike" dirty="0">
                <a:effectLst/>
              </a:rPr>
              <a:t>La strategia nazionale per rafforzare la capacità amministrativa di attuazione dei fondi si basa su due strumenti: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2400" dirty="0"/>
              <a:t>il </a:t>
            </a:r>
            <a:r>
              <a:rPr lang="it-IT" sz="2400" b="1" dirty="0"/>
              <a:t>programma nazionale Capacità per la coesione </a:t>
            </a:r>
            <a:r>
              <a:rPr lang="it-IT" sz="2400" dirty="0"/>
              <a:t>– PN </a:t>
            </a:r>
            <a:r>
              <a:rPr lang="it-IT" sz="2400" dirty="0" err="1"/>
              <a:t>CapCoe</a:t>
            </a:r>
            <a:endParaRPr lang="it-IT" sz="2400" dirty="0"/>
          </a:p>
          <a:p>
            <a:pPr marL="457200" indent="-457200" algn="just">
              <a:buFont typeface="+mj-lt"/>
              <a:buAutoNum type="arabicPeriod"/>
            </a:pPr>
            <a:r>
              <a:rPr lang="it-IT" sz="2400" dirty="0"/>
              <a:t>i Piani di rigenerazione amministrativa - </a:t>
            </a:r>
            <a:r>
              <a:rPr lang="it-IT" sz="2400" dirty="0" err="1"/>
              <a:t>PRigA</a:t>
            </a:r>
            <a:endParaRPr lang="it-IT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D877E57-D8B4-8D19-D8DE-1BED0377D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A1ADA9DF-04DD-476B-B29E-6F4E7D321939}" type="slidenum">
              <a:rPr lang="it-IT">
                <a:solidFill>
                  <a:srgbClr val="1F4E79"/>
                </a:solidFill>
              </a:rPr>
              <a:pPr/>
              <a:t>4</a:t>
            </a:fld>
            <a:endParaRPr lang="it-IT">
              <a:solidFill>
                <a:srgbClr val="1F4E7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393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AF0356-543C-F2F7-FD49-8FF449D394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7F187F-FF91-069B-112E-A59D461BB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542925"/>
            <a:ext cx="11239500" cy="1071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z="2500" b="1" dirty="0">
                <a:solidFill>
                  <a:schemeClr val="accent1">
                    <a:lumMod val="75000"/>
                  </a:schemeClr>
                </a:solidFill>
              </a:rPr>
              <a:t>La Relazione per l’Italia e le Raccomandazioni del Consiglio del 2024 sul rafforzamento della capacità amministrativa</a:t>
            </a: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E972CACD-DA89-65C3-1424-194C46FD56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683471"/>
            <a:ext cx="11353800" cy="46316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400" dirty="0"/>
              <a:t>L'efficacia della pubblica amministrazione in Italia rimane al di sotto della media UE. La scarsa capacità amministrativa, l'invecchiamento della forza lavoro e il basso livello di digitalizzazione continuano a ostacolare il miglioramento delle prestazioni.</a:t>
            </a:r>
          </a:p>
          <a:p>
            <a:pPr marL="0" indent="0" algn="just">
              <a:buNone/>
            </a:pPr>
            <a:r>
              <a:rPr lang="it-IT" sz="2400" dirty="0"/>
              <a:t>Le capacità amministrative e tecniche delle pubbliche amministrazioni continuano a costituire una strozzatura critica per lo sviluppo delle regioni meridionali.</a:t>
            </a:r>
          </a:p>
          <a:p>
            <a:pPr marL="0" indent="0" algn="just">
              <a:buNone/>
            </a:pPr>
            <a:r>
              <a:rPr lang="it-IT" sz="2400" dirty="0"/>
              <a:t>Le regioni del Sud Italia presentano ancora capacità amministrative e tecniche inferiori rispetto al resto del paese. Un programma specifico della politica di coesione per il periodo 2021-2027 investe 1,3 miliardi di EUR per migliorare la capacità amministrativa dell'amministrazione italiana, in particolare nelle regioni meno sviluppate.</a:t>
            </a:r>
          </a:p>
          <a:p>
            <a:pPr marL="0" indent="0" algn="just">
              <a:buNone/>
            </a:pPr>
            <a:r>
              <a:rPr lang="it-IT" sz="2400" dirty="0"/>
              <a:t>Pertanto, occorre:</a:t>
            </a:r>
          </a:p>
          <a:p>
            <a:pPr algn="just"/>
            <a:r>
              <a:rPr lang="it-IT" sz="2400" b="1" u="sng" dirty="0"/>
              <a:t>rafforzare la capacità amministrativa di gestire i fondi dell’Unione</a:t>
            </a:r>
            <a:r>
              <a:rPr lang="it-IT" sz="2400" dirty="0"/>
              <a:t>, accelerare gli investimenti e mantenere lo slancio nell’attuazione delle riforme</a:t>
            </a:r>
          </a:p>
          <a:p>
            <a:pPr algn="just"/>
            <a:r>
              <a:rPr lang="it-IT" sz="2400" b="1" u="sng" dirty="0"/>
              <a:t>accelerare l’attuazione dei programmi </a:t>
            </a:r>
            <a:r>
              <a:rPr lang="it-IT" sz="2400" dirty="0"/>
              <a:t>della politica di coesione</a:t>
            </a:r>
          </a:p>
          <a:p>
            <a:pPr marL="0" indent="0" algn="just">
              <a:buNone/>
            </a:pPr>
            <a:endParaRPr lang="it-IT" sz="2400" dirty="0"/>
          </a:p>
          <a:p>
            <a:pPr algn="just"/>
            <a:endParaRPr lang="it-IT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13D5895-938F-DE78-0761-26E9C8F1B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A1ADA9DF-04DD-476B-B29E-6F4E7D321939}" type="slidenum">
              <a:rPr lang="it-IT">
                <a:solidFill>
                  <a:srgbClr val="1F4E79"/>
                </a:solidFill>
              </a:rPr>
              <a:pPr/>
              <a:t>5</a:t>
            </a:fld>
            <a:endParaRPr lang="it-IT">
              <a:solidFill>
                <a:srgbClr val="1F4E7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146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B91F6C-ED11-D6E3-083D-40AB79B38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D3B1D7-D0E6-F114-B3E9-A6DB696B3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223" y="343703"/>
            <a:ext cx="11115675" cy="1071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z="2500" b="1" dirty="0">
                <a:solidFill>
                  <a:schemeClr val="accent1">
                    <a:lumMod val="75000"/>
                  </a:schemeClr>
                </a:solidFill>
              </a:rPr>
              <a:t>L’operazione 1.1.2 Assunzioni di personale del PN </a:t>
            </a:r>
            <a:r>
              <a:rPr lang="it-IT" sz="2500" b="1" dirty="0" err="1">
                <a:solidFill>
                  <a:schemeClr val="accent1">
                    <a:lumMod val="75000"/>
                  </a:schemeClr>
                </a:solidFill>
              </a:rPr>
              <a:t>CapCoe</a:t>
            </a:r>
            <a:r>
              <a:rPr lang="it-IT" sz="2500" b="1" dirty="0">
                <a:solidFill>
                  <a:schemeClr val="accent1">
                    <a:lumMod val="75000"/>
                  </a:schemeClr>
                </a:solidFill>
              </a:rPr>
              <a:t>: le condizioni da soddisfare</a:t>
            </a: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69270338-8AE6-6897-FE9B-1A9C4D1DF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223" y="1527896"/>
            <a:ext cx="11353800" cy="46316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400" dirty="0"/>
              <a:t>Per la prima volta, e soltanto per le regioni italiane meno sviluppate, la Commissione europea, dopo un lungo negoziato, ha accettato di finanziare le assunzioni a tempo indeterminato del personale pubblico, </a:t>
            </a:r>
            <a:r>
              <a:rPr lang="it-IT" sz="2400" b="1" u="sng" dirty="0"/>
              <a:t>ma solo a determinate condizioni</a:t>
            </a:r>
            <a:r>
              <a:rPr lang="it-IT" sz="2400" dirty="0"/>
              <a:t>:</a:t>
            </a:r>
          </a:p>
          <a:p>
            <a:pPr algn="just"/>
            <a:r>
              <a:rPr lang="it-IT" sz="2400" b="1" dirty="0"/>
              <a:t>I nuovi assunti devono essere impiegati </a:t>
            </a:r>
            <a:r>
              <a:rPr lang="it-IT" sz="2400" b="1" u="sng" dirty="0"/>
              <a:t>esclusivamente</a:t>
            </a:r>
            <a:r>
              <a:rPr lang="it-IT" sz="2400" b="1" dirty="0"/>
              <a:t> per lo svolgimento di attività direttamente afferenti all’attuazione dei fondi europei della politica di coesione (FESR, FSE+, JTF)</a:t>
            </a:r>
          </a:p>
          <a:p>
            <a:pPr algn="just"/>
            <a:r>
              <a:rPr lang="it-IT" sz="2400" dirty="0"/>
              <a:t>I nuovi assunti </a:t>
            </a:r>
            <a:r>
              <a:rPr lang="it-IT" sz="2400" b="1" u="sng" dirty="0"/>
              <a:t>devono contribuire in maniera significativa ad accelerare l’attuazione e l’avanzamento della spesa dei programmi regionali FESR</a:t>
            </a:r>
            <a:r>
              <a:rPr lang="it-IT" sz="2400" b="1" dirty="0"/>
              <a:t> </a:t>
            </a:r>
            <a:r>
              <a:rPr lang="it-IT" sz="2400" dirty="0"/>
              <a:t>delle regioni meno sviluppate, attraverso il raggiungimento di risultati tangibili relativi ad uno specifico </a:t>
            </a:r>
            <a:r>
              <a:rPr lang="it-IT" sz="2400" b="1" dirty="0"/>
              <a:t>indicatore di performance</a:t>
            </a:r>
            <a:r>
              <a:rPr lang="it-IT" sz="2400" dirty="0"/>
              <a:t> che misura la capacità di spesa di programmi</a:t>
            </a:r>
          </a:p>
          <a:p>
            <a:pPr algn="just"/>
            <a:r>
              <a:rPr lang="it-IT" sz="2400" dirty="0"/>
              <a:t>I costi per le unità di personale contrattualizzate sono a carico del programma fino al 31/12/2029 (termine di ammissibilità della spesa). Dopo il 31/12/2029, la copertura finanziaria dei costi del personale è assicurata dal bilancio dello Stato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0492E1-F88B-5A39-41D8-B9BAC1A22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A1ADA9DF-04DD-476B-B29E-6F4E7D321939}" type="slidenum">
              <a:rPr lang="it-IT">
                <a:solidFill>
                  <a:srgbClr val="1F4E79"/>
                </a:solidFill>
              </a:rPr>
              <a:pPr/>
              <a:t>6</a:t>
            </a:fld>
            <a:endParaRPr lang="it-IT">
              <a:solidFill>
                <a:srgbClr val="1F4E7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35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214698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z="2500" b="1" dirty="0">
                <a:solidFill>
                  <a:schemeClr val="accent1">
                    <a:lumMod val="75000"/>
                  </a:schemeClr>
                </a:solidFill>
              </a:rPr>
              <a:t>Le risorse allocate alla Priorità 1 del Programma nazionale </a:t>
            </a:r>
            <a:r>
              <a:rPr lang="it-IT" sz="2500" b="1" dirty="0" err="1">
                <a:solidFill>
                  <a:schemeClr val="accent1">
                    <a:lumMod val="75000"/>
                  </a:schemeClr>
                </a:solidFill>
              </a:rPr>
              <a:t>CapCoe</a:t>
            </a:r>
            <a:endParaRPr lang="it-IT" sz="2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Sottotitolo 2">
            <a:extLst>
              <a:ext uri="{FF2B5EF4-FFF2-40B4-BE49-F238E27FC236}">
                <a16:creationId xmlns:a16="http://schemas.microsoft.com/office/drawing/2014/main" id="{2CFCEDA9-31ED-27E8-1E3D-C3BE682F5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856" y="5806868"/>
            <a:ext cx="10515600" cy="732044"/>
          </a:xfrm>
        </p:spPr>
        <p:txBody>
          <a:bodyPr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it-IT" sz="2200" i="1" dirty="0">
                <a:solidFill>
                  <a:srgbClr val="1F4E79"/>
                </a:solidFill>
              </a:rPr>
              <a:t>* Operazioni di importanza strategica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8010F3-888D-FE1C-4B71-1D488C532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A1ADA9DF-04DD-476B-B29E-6F4E7D321939}" type="slidenum">
              <a:rPr lang="it-IT">
                <a:solidFill>
                  <a:srgbClr val="1F4E79"/>
                </a:solidFill>
              </a:rPr>
              <a:pPr/>
              <a:t>7</a:t>
            </a:fld>
            <a:endParaRPr lang="it-IT">
              <a:solidFill>
                <a:srgbClr val="1F4E79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71C635A-3B1C-5B8B-66D5-BD0B3AB794EA}"/>
              </a:ext>
            </a:extLst>
          </p:cNvPr>
          <p:cNvGraphicFramePr>
            <a:graphicFrameLocks noGrp="1"/>
          </p:cNvGraphicFramePr>
          <p:nvPr/>
        </p:nvGraphicFramePr>
        <p:xfrm>
          <a:off x="635880" y="1574528"/>
          <a:ext cx="10515600" cy="4163806"/>
        </p:xfrm>
        <a:graphic>
          <a:graphicData uri="http://schemas.openxmlformats.org/drawingml/2006/table">
            <a:tbl>
              <a:tblPr/>
              <a:tblGrid>
                <a:gridCol w="3319494">
                  <a:extLst>
                    <a:ext uri="{9D8B030D-6E8A-4147-A177-3AD203B41FA5}">
                      <a16:colId xmlns:a16="http://schemas.microsoft.com/office/drawing/2014/main" val="85001091"/>
                    </a:ext>
                  </a:extLst>
                </a:gridCol>
                <a:gridCol w="2664501">
                  <a:extLst>
                    <a:ext uri="{9D8B030D-6E8A-4147-A177-3AD203B41FA5}">
                      <a16:colId xmlns:a16="http://schemas.microsoft.com/office/drawing/2014/main" val="1926662669"/>
                    </a:ext>
                  </a:extLst>
                </a:gridCol>
                <a:gridCol w="2523659">
                  <a:extLst>
                    <a:ext uri="{9D8B030D-6E8A-4147-A177-3AD203B41FA5}">
                      <a16:colId xmlns:a16="http://schemas.microsoft.com/office/drawing/2014/main" val="972318781"/>
                    </a:ext>
                  </a:extLst>
                </a:gridCol>
                <a:gridCol w="2007946">
                  <a:extLst>
                    <a:ext uri="{9D8B030D-6E8A-4147-A177-3AD203B41FA5}">
                      <a16:colId xmlns:a16="http://schemas.microsoft.com/office/drawing/2014/main" val="3094362135"/>
                    </a:ext>
                  </a:extLst>
                </a:gridCol>
              </a:tblGrid>
              <a:tr h="30329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Operazione</a:t>
                      </a: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93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Contributo UE</a:t>
                      </a: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93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Contributo nazionale</a:t>
                      </a: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93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Contributo totale</a:t>
                      </a: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93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7186610"/>
                  </a:ext>
                </a:extLst>
              </a:tr>
              <a:tr h="6179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1.1.1 - Servizi territoriali di supporto ed accompagnamento*</a:t>
                      </a: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                     109.291.155 </a:t>
                      </a: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93.873.342 </a:t>
                      </a: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203.164.497 </a:t>
                      </a: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3942524"/>
                  </a:ext>
                </a:extLst>
              </a:tr>
              <a:tr h="65913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1.1.2 - Assunzioni di personale*</a:t>
                      </a: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                     307.704.061 </a:t>
                      </a: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264.295.939 </a:t>
                      </a: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572.000.000 </a:t>
                      </a: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7635732"/>
                  </a:ext>
                </a:extLst>
              </a:tr>
              <a:tr h="1060789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1.1.3 - Formazione</a:t>
                      </a: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                       15.385.203 </a:t>
                      </a: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13.214.797 </a:t>
                      </a: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28.600.000 </a:t>
                      </a: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6734692"/>
                  </a:ext>
                </a:extLst>
              </a:tr>
              <a:tr h="9263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1.1.4 - Sostegno ai Progetti di rafforzamento amministrativo - </a:t>
                      </a:r>
                      <a:r>
                        <a:rPr lang="it-IT" sz="1600" b="1" i="0" u="none" strike="noStrike" err="1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PRigA</a:t>
                      </a:r>
                      <a:endParaRPr lang="it-IT" sz="1600" b="1" i="0" u="none" strike="noStrike">
                        <a:solidFill>
                          <a:srgbClr val="1F4E7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                       67.619.581 </a:t>
                      </a: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58.080.419 </a:t>
                      </a: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125.700.000 </a:t>
                      </a: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378191"/>
                  </a:ext>
                </a:extLst>
              </a:tr>
              <a:tr h="59629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Totale </a:t>
                      </a: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500.000.000 </a:t>
                      </a: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429.464.497 </a:t>
                      </a: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929.464.497 </a:t>
                      </a:r>
                    </a:p>
                  </a:txBody>
                  <a:tcPr marL="6964" marR="6964" marT="69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201643"/>
                  </a:ext>
                </a:extLst>
              </a:tr>
            </a:tbl>
          </a:graphicData>
        </a:graphic>
      </p:graphicFrame>
      <p:sp>
        <p:nvSpPr>
          <p:cNvPr id="7" name="Ovale 8">
            <a:extLst>
              <a:ext uri="{FF2B5EF4-FFF2-40B4-BE49-F238E27FC236}">
                <a16:creationId xmlns:a16="http://schemas.microsoft.com/office/drawing/2014/main" id="{A667E2C7-2B8A-14D5-DE34-DED547EA6EC8}"/>
              </a:ext>
            </a:extLst>
          </p:cNvPr>
          <p:cNvSpPr/>
          <p:nvPr/>
        </p:nvSpPr>
        <p:spPr>
          <a:xfrm>
            <a:off x="515008" y="2425379"/>
            <a:ext cx="10731062" cy="788277"/>
          </a:xfrm>
          <a:prstGeom prst="roundRect">
            <a:avLst>
              <a:gd name="adj" fmla="val 12593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2341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673347"/>
            <a:ext cx="10515600" cy="52680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z="2500" b="1" dirty="0">
                <a:solidFill>
                  <a:schemeClr val="accent1">
                    <a:lumMod val="75000"/>
                  </a:schemeClr>
                </a:solidFill>
              </a:rPr>
              <a:t>Operazione 1.1.2 – Assunzioni di personale. I target previsti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7C45192-E0F8-427B-2BA3-ED66A1306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A1ADA9DF-04DD-476B-B29E-6F4E7D321939}" type="slidenum">
              <a:rPr lang="it-IT">
                <a:solidFill>
                  <a:srgbClr val="1F4E79"/>
                </a:solidFill>
              </a:rPr>
              <a:pPr/>
              <a:t>8</a:t>
            </a:fld>
            <a:endParaRPr lang="it-IT">
              <a:solidFill>
                <a:srgbClr val="1F4E79"/>
              </a:solidFill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7E3359-36FB-CBFE-2AC4-B35832213D93}"/>
              </a:ext>
            </a:extLst>
          </p:cNvPr>
          <p:cNvGraphicFramePr>
            <a:graphicFrameLocks noGrp="1"/>
          </p:cNvGraphicFramePr>
          <p:nvPr/>
        </p:nvGraphicFramePr>
        <p:xfrm>
          <a:off x="591621" y="1707738"/>
          <a:ext cx="11436132" cy="4058966"/>
        </p:xfrm>
        <a:graphic>
          <a:graphicData uri="http://schemas.openxmlformats.org/drawingml/2006/table">
            <a:tbl>
              <a:tblPr/>
              <a:tblGrid>
                <a:gridCol w="419564">
                  <a:extLst>
                    <a:ext uri="{9D8B030D-6E8A-4147-A177-3AD203B41FA5}">
                      <a16:colId xmlns:a16="http://schemas.microsoft.com/office/drawing/2014/main" val="167779190"/>
                    </a:ext>
                  </a:extLst>
                </a:gridCol>
                <a:gridCol w="1882046">
                  <a:extLst>
                    <a:ext uri="{9D8B030D-6E8A-4147-A177-3AD203B41FA5}">
                      <a16:colId xmlns:a16="http://schemas.microsoft.com/office/drawing/2014/main" val="186320516"/>
                    </a:ext>
                  </a:extLst>
                </a:gridCol>
                <a:gridCol w="622455">
                  <a:extLst>
                    <a:ext uri="{9D8B030D-6E8A-4147-A177-3AD203B41FA5}">
                      <a16:colId xmlns:a16="http://schemas.microsoft.com/office/drawing/2014/main" val="3144942583"/>
                    </a:ext>
                  </a:extLst>
                </a:gridCol>
                <a:gridCol w="1879600">
                  <a:extLst>
                    <a:ext uri="{9D8B030D-6E8A-4147-A177-3AD203B41FA5}">
                      <a16:colId xmlns:a16="http://schemas.microsoft.com/office/drawing/2014/main" val="890756811"/>
                    </a:ext>
                  </a:extLst>
                </a:gridCol>
                <a:gridCol w="1439333">
                  <a:extLst>
                    <a:ext uri="{9D8B030D-6E8A-4147-A177-3AD203B41FA5}">
                      <a16:colId xmlns:a16="http://schemas.microsoft.com/office/drawing/2014/main" val="314549414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3562199745"/>
                    </a:ext>
                  </a:extLst>
                </a:gridCol>
                <a:gridCol w="1237921">
                  <a:extLst>
                    <a:ext uri="{9D8B030D-6E8A-4147-A177-3AD203B41FA5}">
                      <a16:colId xmlns:a16="http://schemas.microsoft.com/office/drawing/2014/main" val="588485755"/>
                    </a:ext>
                  </a:extLst>
                </a:gridCol>
                <a:gridCol w="1488346">
                  <a:extLst>
                    <a:ext uri="{9D8B030D-6E8A-4147-A177-3AD203B41FA5}">
                      <a16:colId xmlns:a16="http://schemas.microsoft.com/office/drawing/2014/main" val="2813927678"/>
                    </a:ext>
                  </a:extLst>
                </a:gridCol>
                <a:gridCol w="1196867">
                  <a:extLst>
                    <a:ext uri="{9D8B030D-6E8A-4147-A177-3AD203B41FA5}">
                      <a16:colId xmlns:a16="http://schemas.microsoft.com/office/drawing/2014/main" val="2665994159"/>
                    </a:ext>
                  </a:extLst>
                </a:gridCol>
              </a:tblGrid>
              <a:tr h="41720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Condizione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9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Criteri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9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Importo UE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93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Importo totale 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93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Data prevista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93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Documentazione probatoria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93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Avanzamento</a:t>
                      </a:r>
                    </a:p>
                  </a:txBody>
                  <a:tcPr marL="7319" marR="7319" marT="7319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93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205350"/>
                  </a:ext>
                </a:extLst>
              </a:tr>
              <a:tr h="103204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c.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Unità di personale contrattualizzate presso il </a:t>
                      </a:r>
                      <a:r>
                        <a:rPr lang="it-IT" sz="1400" b="1" i="0" u="none" strike="noStrike" dirty="0" err="1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DPCoe</a:t>
                      </a:r>
                      <a:r>
                        <a:rPr lang="it-IT" sz="14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e presso gli Enti territoriali che hanno aderito all’avviso pubblico per Manifestazione di interesse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c.1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Almeno 1.000 unità di personale assunto, contrattualizzato ed in servizio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         123.081.624 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228.799.999 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31/07/2025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Elenco degli assunti sulla base delle attestazioni, prodotte dai responsabili del personale degli Enti che beneficiano delle assunzioni, di avvenuta stipula dei contratti di lavoro a tempo indeterminato.</a:t>
                      </a:r>
                      <a:br>
                        <a:rPr lang="it-IT" sz="14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it-IT" sz="14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Acquisizione di copia dei contratti di lavoro stipulati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In attesa delle assunzioni previste per luglio 2025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6540713"/>
                  </a:ext>
                </a:extLst>
              </a:tr>
              <a:tr h="103204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c.2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Almeno 1.500 unità di personale assunto, contrattualizzato ed in servizio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           61.540.812 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114.400.000 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30/06/2026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3242951"/>
                  </a:ext>
                </a:extLst>
              </a:tr>
              <a:tr h="103204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c.3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Almeno 1.870 unità di personale assunto, contrattualizzato ed in servizio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           46.155.609 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85.800.000 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30/06/2027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4944446"/>
                  </a:ext>
                </a:extLst>
              </a:tr>
              <a:tr h="417208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Totale 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         230.778.045 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428.999.999 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19" marR="7319" marT="73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357374"/>
                  </a:ext>
                </a:extLst>
              </a:tr>
            </a:tbl>
          </a:graphicData>
        </a:graphic>
      </p:graphicFrame>
      <p:sp>
        <p:nvSpPr>
          <p:cNvPr id="5" name="Ovale 8">
            <a:extLst>
              <a:ext uri="{FF2B5EF4-FFF2-40B4-BE49-F238E27FC236}">
                <a16:creationId xmlns:a16="http://schemas.microsoft.com/office/drawing/2014/main" id="{E9A69EB8-4E06-4F94-0A21-C09558407EDA}"/>
              </a:ext>
            </a:extLst>
          </p:cNvPr>
          <p:cNvSpPr/>
          <p:nvPr/>
        </p:nvSpPr>
        <p:spPr>
          <a:xfrm>
            <a:off x="3461641" y="1707737"/>
            <a:ext cx="1988741" cy="3950113"/>
          </a:xfrm>
          <a:prstGeom prst="roundRect">
            <a:avLst>
              <a:gd name="adj" fmla="val 12593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1522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6CA0330-E3B9-1003-A906-45EAB4A96A3C}"/>
              </a:ext>
            </a:extLst>
          </p:cNvPr>
          <p:cNvGraphicFramePr>
            <a:graphicFrameLocks noGrp="1"/>
          </p:cNvGraphicFramePr>
          <p:nvPr/>
        </p:nvGraphicFramePr>
        <p:xfrm>
          <a:off x="603166" y="1276140"/>
          <a:ext cx="10309601" cy="5445335"/>
        </p:xfrm>
        <a:graphic>
          <a:graphicData uri="http://schemas.openxmlformats.org/drawingml/2006/table">
            <a:tbl>
              <a:tblPr/>
              <a:tblGrid>
                <a:gridCol w="406893">
                  <a:extLst>
                    <a:ext uri="{9D8B030D-6E8A-4147-A177-3AD203B41FA5}">
                      <a16:colId xmlns:a16="http://schemas.microsoft.com/office/drawing/2014/main" val="1576477158"/>
                    </a:ext>
                  </a:extLst>
                </a:gridCol>
                <a:gridCol w="2829332">
                  <a:extLst>
                    <a:ext uri="{9D8B030D-6E8A-4147-A177-3AD203B41FA5}">
                      <a16:colId xmlns:a16="http://schemas.microsoft.com/office/drawing/2014/main" val="1587018111"/>
                    </a:ext>
                  </a:extLst>
                </a:gridCol>
                <a:gridCol w="854867">
                  <a:extLst>
                    <a:ext uri="{9D8B030D-6E8A-4147-A177-3AD203B41FA5}">
                      <a16:colId xmlns:a16="http://schemas.microsoft.com/office/drawing/2014/main" val="3403563323"/>
                    </a:ext>
                  </a:extLst>
                </a:gridCol>
                <a:gridCol w="1321543">
                  <a:extLst>
                    <a:ext uri="{9D8B030D-6E8A-4147-A177-3AD203B41FA5}">
                      <a16:colId xmlns:a16="http://schemas.microsoft.com/office/drawing/2014/main" val="641030416"/>
                    </a:ext>
                  </a:extLst>
                </a:gridCol>
                <a:gridCol w="1019232">
                  <a:extLst>
                    <a:ext uri="{9D8B030D-6E8A-4147-A177-3AD203B41FA5}">
                      <a16:colId xmlns:a16="http://schemas.microsoft.com/office/drawing/2014/main" val="1666089629"/>
                    </a:ext>
                  </a:extLst>
                </a:gridCol>
                <a:gridCol w="1083734">
                  <a:extLst>
                    <a:ext uri="{9D8B030D-6E8A-4147-A177-3AD203B41FA5}">
                      <a16:colId xmlns:a16="http://schemas.microsoft.com/office/drawing/2014/main" val="4011402629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697371497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937693596"/>
                    </a:ext>
                  </a:extLst>
                </a:gridCol>
              </a:tblGrid>
              <a:tr h="47247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Condizione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9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Criteri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9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Importo UE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93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Importo totale 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93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Data prevista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93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Documentazione probatoria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93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647493"/>
                  </a:ext>
                </a:extLst>
              </a:tr>
              <a:tr h="140518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d.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it-IT" sz="1400" b="1" i="1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Performance</a:t>
                      </a:r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attuativa FESR, espressa in termini di ammontare cumulato delle domande di pagamento FESR relative ai PR 2021-2027 delle sette RMS inviate alla CE alla data del 31/12/2027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d.1 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1400" b="1" i="1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Performance</a:t>
                      </a:r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attuativa FESR pari ad almeno 6,2 miliardi di euro 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25.000.000 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     46.473.225 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31/12/2027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Verifica dei dati delle domande di pagamento dei 7 PR FESR 2021-2027 delle RMS inviate al nodo UE tramite SFC.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4192342"/>
                  </a:ext>
                </a:extLst>
              </a:tr>
              <a:tr h="140518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d.2 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1400" b="1" i="1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Performance</a:t>
                      </a:r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attuativa FESR pari ad almeno 6,5 miliardi di euro 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25.000.000 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     46.473.225 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31/12/2027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409049"/>
                  </a:ext>
                </a:extLst>
              </a:tr>
              <a:tr h="145684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d.3 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1400" b="1" i="1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Performance</a:t>
                      </a:r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attuativa FESR pari ad almeno 6,8 miliardi di euro 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25.000.000 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     46.473.225 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31/12/2027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471559"/>
                  </a:ext>
                </a:extLst>
              </a:tr>
              <a:tr h="705652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 Totale 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75.000.000 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139.419.675 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03" marR="5603" marT="56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953587"/>
                  </a:ext>
                </a:extLst>
              </a:tr>
            </a:tbl>
          </a:graphicData>
        </a:graphic>
      </p:graphicFrame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166" y="431172"/>
            <a:ext cx="10515600" cy="60764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z="2500" b="1" dirty="0">
                <a:solidFill>
                  <a:schemeClr val="accent1">
                    <a:lumMod val="75000"/>
                  </a:schemeClr>
                </a:solidFill>
              </a:rPr>
              <a:t>L’indicatore di performance. I target da raggiungere per tutte le operazioni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7F27B0-DC7F-E68B-48D5-036350AC5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A1ADA9DF-04DD-476B-B29E-6F4E7D321939}" type="slidenum">
              <a:rPr lang="it-IT">
                <a:solidFill>
                  <a:srgbClr val="1F4E79"/>
                </a:solidFill>
              </a:rPr>
              <a:pPr/>
              <a:t>9</a:t>
            </a:fld>
            <a:endParaRPr lang="it-IT">
              <a:solidFill>
                <a:srgbClr val="1F4E79"/>
              </a:solidFill>
            </a:endParaRPr>
          </a:p>
        </p:txBody>
      </p:sp>
      <p:sp>
        <p:nvSpPr>
          <p:cNvPr id="9" name="Ovale 8">
            <a:extLst>
              <a:ext uri="{FF2B5EF4-FFF2-40B4-BE49-F238E27FC236}">
                <a16:creationId xmlns:a16="http://schemas.microsoft.com/office/drawing/2014/main" id="{4F51A3D8-E0ED-F7EC-5263-E55E1EF08202}"/>
              </a:ext>
            </a:extLst>
          </p:cNvPr>
          <p:cNvSpPr/>
          <p:nvPr/>
        </p:nvSpPr>
        <p:spPr>
          <a:xfrm>
            <a:off x="4533900" y="1657350"/>
            <a:ext cx="1562100" cy="4465657"/>
          </a:xfrm>
          <a:prstGeom prst="roundRect">
            <a:avLst>
              <a:gd name="adj" fmla="val 12593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Ovale 9">
            <a:extLst>
              <a:ext uri="{FF2B5EF4-FFF2-40B4-BE49-F238E27FC236}">
                <a16:creationId xmlns:a16="http://schemas.microsoft.com/office/drawing/2014/main" id="{A0FC4E51-F637-2312-0470-DA69CE1EF3CA}"/>
              </a:ext>
            </a:extLst>
          </p:cNvPr>
          <p:cNvSpPr/>
          <p:nvPr/>
        </p:nvSpPr>
        <p:spPr>
          <a:xfrm>
            <a:off x="5861248" y="6015038"/>
            <a:ext cx="2308319" cy="70643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80898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</TotalTime>
  <Words>1977</Words>
  <Application>Microsoft Office PowerPoint</Application>
  <PresentationFormat>Widescreen</PresentationFormat>
  <Paragraphs>188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2" baseType="lpstr">
      <vt:lpstr>Aptos</vt:lpstr>
      <vt:lpstr>Arial</vt:lpstr>
      <vt:lpstr>Calibri</vt:lpstr>
      <vt:lpstr>Calibri Light</vt:lpstr>
      <vt:lpstr>Titillium Web</vt:lpstr>
      <vt:lpstr>Tema di Office</vt:lpstr>
      <vt:lpstr>Assunzioni di personale. Il circuito finanziario e le modalità di rendicontazione</vt:lpstr>
      <vt:lpstr>Le premesse alle assunzioni di personale a tempo indeterminato al sud per l’attuazione delle politiche di coesione. Le tappe salienti</vt:lpstr>
      <vt:lpstr>Le premesse alle assunzioni di personale a tempo indeterminato al sud per l’attuazione delle politiche di coesione. Le tappe salienti</vt:lpstr>
      <vt:lpstr>Le premesse alle assunzioni di personale a tempo indeterminato al sud per l’attuazione delle politiche di coesione. Le tappe salienti</vt:lpstr>
      <vt:lpstr>La Relazione per l’Italia e le Raccomandazioni del Consiglio del 2024 sul rafforzamento della capacità amministrativa</vt:lpstr>
      <vt:lpstr>L’operazione 1.1.2 Assunzioni di personale del PN CapCoe: le condizioni da soddisfare</vt:lpstr>
      <vt:lpstr>Le risorse allocate alla Priorità 1 del Programma nazionale CapCoe</vt:lpstr>
      <vt:lpstr>Operazione 1.1.2 – Assunzioni di personale. I target previsti</vt:lpstr>
      <vt:lpstr>L’indicatore di performance. I target da raggiungere per tutte le operazioni</vt:lpstr>
      <vt:lpstr>Principali adempimenti a carico dell’Ente destinatario</vt:lpstr>
      <vt:lpstr>Il Principali adempimenti a carico dell’Ente destinatario</vt:lpstr>
      <vt:lpstr>Impiego esclusivo del personale ad attività connesse alla politica di coesione europea</vt:lpstr>
      <vt:lpstr>Il circuito finanziario e le modalità di rendicontazione </vt:lpstr>
      <vt:lpstr>Piattaforma Rendicontazione START</vt:lpstr>
      <vt:lpstr>Fase 1 – Contrattualizzazione | Anticipo </vt:lpstr>
      <vt:lpstr>Fase 2 – Rendicontazione | Saldi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TITOLO SLIDE</dc:title>
  <dc:creator>Russo Giovanni</dc:creator>
  <cp:lastModifiedBy>upi3</cp:lastModifiedBy>
  <cp:revision>5</cp:revision>
  <dcterms:created xsi:type="dcterms:W3CDTF">2025-01-30T11:28:15Z</dcterms:created>
  <dcterms:modified xsi:type="dcterms:W3CDTF">2025-07-30T09:58:05Z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097a60d-5525-435b-8989-8eb48ac0c8cd_Enabled">
    <vt:lpwstr>true</vt:lpwstr>
  </property>
  <property fmtid="{D5CDD505-2E9C-101B-9397-08002B2CF9AE}" pid="3" name="MSIP_Label_5097a60d-5525-435b-8989-8eb48ac0c8cd_SetDate">
    <vt:lpwstr>2025-07-15T14:42:40Z</vt:lpwstr>
  </property>
  <property fmtid="{D5CDD505-2E9C-101B-9397-08002B2CF9AE}" pid="4" name="MSIP_Label_5097a60d-5525-435b-8989-8eb48ac0c8cd_Method">
    <vt:lpwstr>Standard</vt:lpwstr>
  </property>
  <property fmtid="{D5CDD505-2E9C-101B-9397-08002B2CF9AE}" pid="5" name="MSIP_Label_5097a60d-5525-435b-8989-8eb48ac0c8cd_Name">
    <vt:lpwstr>defa4170-0d19-0005-0004-bc88714345d2</vt:lpwstr>
  </property>
  <property fmtid="{D5CDD505-2E9C-101B-9397-08002B2CF9AE}" pid="6" name="MSIP_Label_5097a60d-5525-435b-8989-8eb48ac0c8cd_SiteId">
    <vt:lpwstr>3e90938b-8b27-4762-b4e8-006a8127a119</vt:lpwstr>
  </property>
  <property fmtid="{D5CDD505-2E9C-101B-9397-08002B2CF9AE}" pid="7" name="MSIP_Label_5097a60d-5525-435b-8989-8eb48ac0c8cd_ActionId">
    <vt:lpwstr>f3ca206b-acb6-4148-88bd-e230c33ce065</vt:lpwstr>
  </property>
  <property fmtid="{D5CDD505-2E9C-101B-9397-08002B2CF9AE}" pid="8" name="MSIP_Label_5097a60d-5525-435b-8989-8eb48ac0c8cd_ContentBits">
    <vt:lpwstr>0</vt:lpwstr>
  </property>
  <property fmtid="{D5CDD505-2E9C-101B-9397-08002B2CF9AE}" pid="9" name="MSIP_Label_5097a60d-5525-435b-8989-8eb48ac0c8cd_Tag">
    <vt:lpwstr>10, 3, 0, 1</vt:lpwstr>
  </property>
</Properties>
</file>