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65" r:id="rId3"/>
  </p:sldIdLst>
  <p:sldSz cx="12192000" cy="6858000"/>
  <p:notesSz cx="6797675" cy="9928225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3" d="100"/>
          <a:sy n="93" d="100"/>
        </p:scale>
        <p:origin x="121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59583D-B658-452A-88BB-DA5B8AE301A7}" type="datetime1">
              <a:rPr lang="it-IT"/>
              <a:pPr>
                <a:defRPr/>
              </a:pPr>
              <a:t>07/08/2025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A1497E-BAD4-48DC-B08B-A0087A5EBAE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73365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FF13FD-E022-4BA7-AA69-30FB090F1C50}" type="datetime1">
              <a:rPr lang="it-IT"/>
              <a:pPr>
                <a:defRPr/>
              </a:pPr>
              <a:t>07/08/2025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AA131A-2304-4118-8034-4DC8B18CDB4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55597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F88CD5-B0FC-4088-A917-E391A1E4FB55}" type="datetime1">
              <a:rPr lang="it-IT"/>
              <a:pPr>
                <a:defRPr/>
              </a:pPr>
              <a:t>07/08/2025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15C3AE-E426-4BC9-93BD-C70DEAD42A4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2850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E680A3-DE38-4BD4-B1B3-4685739609F0}" type="datetime1">
              <a:rPr lang="it-IT"/>
              <a:pPr>
                <a:defRPr/>
              </a:pPr>
              <a:t>07/08/2025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BEBDCE-CCF0-4722-ADA5-0A6D0EEE353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852804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7D240C-E9E5-4224-A7C2-DE9F28EB39C6}" type="datetime1">
              <a:rPr lang="it-IT"/>
              <a:pPr>
                <a:defRPr/>
              </a:pPr>
              <a:t>07/08/2025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294E17-2E89-4146-82FA-A16C32DC44B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585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17DE26-8AF4-45D1-BB9B-9CBECD716E7B}" type="datetime1">
              <a:rPr lang="it-IT"/>
              <a:pPr>
                <a:defRPr/>
              </a:pPr>
              <a:t>07/08/2025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6F79A0-8B41-4AF2-8C66-E94E457C0AB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26869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2CBEBE-909D-4C5E-9B9C-B02007C27948}" type="datetime1">
              <a:rPr lang="it-IT"/>
              <a:pPr>
                <a:defRPr/>
              </a:pPr>
              <a:t>07/08/2025</a:t>
            </a:fld>
            <a:endParaRPr lang="it-IT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B6EBD0-57EB-4312-A304-C15BA6E288A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13142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B85497-66EB-465C-91FF-B8C4AF9CBB35}" type="datetime1">
              <a:rPr lang="it-IT"/>
              <a:pPr>
                <a:defRPr/>
              </a:pPr>
              <a:t>07/08/2025</a:t>
            </a:fld>
            <a:endParaRPr lang="it-IT"/>
          </a:p>
        </p:txBody>
      </p:sp>
      <p:sp>
        <p:nvSpPr>
          <p:cNvPr id="4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07CA12-07CE-447C-B9DD-FDA700B15D5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27268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32C9C4-8BBA-488D-A108-2C5316A71555}" type="datetime1">
              <a:rPr lang="it-IT"/>
              <a:pPr>
                <a:defRPr/>
              </a:pPr>
              <a:t>07/08/2025</a:t>
            </a:fld>
            <a:endParaRPr lang="it-IT"/>
          </a:p>
        </p:txBody>
      </p:sp>
      <p:sp>
        <p:nvSpPr>
          <p:cNvPr id="3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83BFB-2975-48A7-8D1C-94F50490D73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42763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50B34C-7345-49FB-B9B9-442C193F1C6E}" type="datetime1">
              <a:rPr lang="it-IT"/>
              <a:pPr>
                <a:defRPr/>
              </a:pPr>
              <a:t>07/08/2025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F786C2-D3ED-4CB0-9EEA-EA59E2B7E3C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27359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5F7D62-B71F-4A7D-B757-C4734A868C02}" type="datetime1">
              <a:rPr lang="it-IT"/>
              <a:pPr>
                <a:defRPr/>
              </a:pPr>
              <a:t>07/08/2025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2FA4C6-2404-41B8-8503-64A6F7FDF9F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83954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egnaposto titolo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lo stile del titolo</a:t>
            </a:r>
          </a:p>
        </p:txBody>
      </p:sp>
      <p:sp>
        <p:nvSpPr>
          <p:cNvPr id="1027" name="Segnaposto testo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5E8FA20-617B-4317-B4E1-AA4091C2F6C2}" type="datetime1">
              <a:rPr lang="it-IT"/>
              <a:pPr>
                <a:defRPr/>
              </a:pPr>
              <a:t>07/08/2025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8347325-DB0E-4E72-82A5-5DE3228CB0D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06878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FFD8825-F01B-F451-52B9-CC6989C48B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590990"/>
            <a:ext cx="10972800" cy="11430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it-IT" dirty="0"/>
              <a:t>ELEZIONI PROVINCIALI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8BBF050-13E1-D0D2-4D43-DADF903C66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4104681"/>
            <a:ext cx="10972800" cy="222178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 algn="ctr">
              <a:buNone/>
            </a:pPr>
            <a:r>
              <a:rPr lang="it-IT" dirty="0"/>
              <a:t>QUADRO DELLA TEMPISTICA DEGLI ADEMPIMENTI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52A1B25-752A-9B12-45E7-3AD90CCE9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BEBDCE-CCF0-4722-ADA5-0A6D0EEE353D}" type="slidenum">
              <a:rPr lang="it-IT" smtClean="0"/>
              <a:pPr>
                <a:defRPr/>
              </a:pPr>
              <a:t>1</a:t>
            </a:fld>
            <a:endParaRPr lang="it-IT"/>
          </a:p>
        </p:txBody>
      </p:sp>
      <p:pic>
        <p:nvPicPr>
          <p:cNvPr id="6" name="Immagine 5" descr="Immagine che contiene testo, poster, Elementi grafici, logo&#10;&#10;Descrizione generata automaticamente">
            <a:extLst>
              <a:ext uri="{FF2B5EF4-FFF2-40B4-BE49-F238E27FC236}">
                <a16:creationId xmlns:a16="http://schemas.microsoft.com/office/drawing/2014/main" id="{BE7DC9AC-34A6-F0E5-D86C-7F758D8C73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7516" y="407664"/>
            <a:ext cx="2203440" cy="1812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87845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84C11C-046B-4BE4-BA57-0DF46558DBF8}" type="slidenum">
              <a:rPr lang="it-IT">
                <a:solidFill>
                  <a:prstClr val="black">
                    <a:tint val="75000"/>
                  </a:prstClr>
                </a:solidFill>
                <a:latin typeface="Calibri"/>
              </a:rPr>
              <a:pPr>
                <a:defRPr/>
              </a:pPr>
              <a:t>2</a:t>
            </a:fld>
            <a:endParaRPr lang="it-I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16386" name="Titolo 1"/>
          <p:cNvSpPr>
            <a:spLocks noGrp="1"/>
          </p:cNvSpPr>
          <p:nvPr>
            <p:ph type="title"/>
          </p:nvPr>
        </p:nvSpPr>
        <p:spPr>
          <a:xfrm>
            <a:off x="1991544" y="44624"/>
            <a:ext cx="8229600" cy="1287016"/>
          </a:xfrm>
          <a:ln>
            <a:solidFill>
              <a:schemeClr val="bg1"/>
            </a:solidFill>
          </a:ln>
        </p:spPr>
        <p:txBody>
          <a:bodyPr/>
          <a:lstStyle/>
          <a:p>
            <a:pPr eaLnBrk="1" hangingPunct="1"/>
            <a:r>
              <a:rPr lang="it-IT" sz="3200"/>
              <a:t>ELEZIONI PROVINCIALI</a:t>
            </a:r>
            <a:br>
              <a:rPr lang="it-IT" sz="3200" dirty="0"/>
            </a:br>
            <a:r>
              <a:rPr lang="it-IT" sz="4000" dirty="0"/>
              <a:t>      </a:t>
            </a:r>
            <a:r>
              <a:rPr lang="it-IT" sz="3200" dirty="0"/>
              <a:t>Termini principali adempimenti </a:t>
            </a:r>
          </a:p>
        </p:txBody>
      </p:sp>
      <p:graphicFrame>
        <p:nvGraphicFramePr>
          <p:cNvPr id="2" name="Segnaposto contenuto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80502274"/>
              </p:ext>
            </p:extLst>
          </p:nvPr>
        </p:nvGraphicFramePr>
        <p:xfrm>
          <a:off x="518897" y="1421176"/>
          <a:ext cx="11174893" cy="3790884"/>
        </p:xfrm>
        <a:graphic>
          <a:graphicData uri="http://schemas.openxmlformats.org/drawingml/2006/table">
            <a:tbl>
              <a:tblPr firstRow="1" firstCol="1" bandRow="1"/>
              <a:tblGrid>
                <a:gridCol w="1273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87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749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6933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178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2536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654139">
                  <a:extLst>
                    <a:ext uri="{9D8B030D-6E8A-4147-A177-3AD203B41FA5}">
                      <a16:colId xmlns:a16="http://schemas.microsoft.com/office/drawing/2014/main" val="546510460"/>
                    </a:ext>
                  </a:extLst>
                </a:gridCol>
                <a:gridCol w="1400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4954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i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AVVIO PROCEDURA ELETTORALE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900" b="1" i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900" b="1" i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i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Adozione provvedimento di convocazione </a:t>
                      </a: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dei comizi elettorali e sua pubblicazione nel sito internet della Provincia.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Contestuale costituzione </a:t>
                      </a: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dell’Ufficio elettorale presso la Provincia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ACCERTAMENTO AVENTI DIRITTO AL VOTO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Primo accertamento </a:t>
                      </a: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degli aventi diritto al voto, ai fini del calcolo del numero minimo di sottoscrizioni a corredo delle liste dei candidati e delle candidature a Presidente della Provincia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PUBBLICAZIONE AVENTI DIRITTO AL VOTO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Pubblicazione del numero degli aventi diritto al voto al 35° </a:t>
                      </a: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giorno a cura dell’ufficio elettorale costituito presso la Provincia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PRESENTAZIONE DELLE LISTE E DEI CANDIDATI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Presentazione delle Liste di candidati e delle candidature </a:t>
                      </a: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 Presidente della Provincia presso l’ufficio elettorale costituito presso la Provincia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ESAME DELLE LISTE E DEI CANDIDATI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Esame da parte dell’ufficio elettorale </a:t>
                      </a: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costituito presso la Provincia, delle </a:t>
                      </a: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liste di candidati e delle candidature </a:t>
                      </a: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 Presidente della Provincia ed eventuali integrazioni istruttorie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PUBBLICAZIONE DELLE LISTE E DEI CANDIDATI</a:t>
                      </a:r>
                      <a:endParaRPr lang="it-IT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Pubblicazione </a:t>
                      </a: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delle Liste di candidati e dei candidati a Presidente della </a:t>
                      </a: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Provincia definitivamente ammessi, nel sito internet della Provincia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VERIFICA DEL CORPO ELETTORALE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Verifica del</a:t>
                      </a:r>
                      <a:r>
                        <a:rPr lang="it-IT" sz="900" b="1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corpo elettorale </a:t>
                      </a:r>
                      <a:r>
                        <a:rPr lang="it-IT" sz="9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 apporto delle </a:t>
                      </a:r>
                      <a:r>
                        <a:rPr lang="it-IT" sz="900" b="1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eventuali modifiche  </a:t>
                      </a:r>
                      <a:r>
                        <a:rPr lang="it-IT" sz="9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(cessazioni di carica di consiglieri comunali e sindaci, dimissioni, etc..) e immediata annotazione da parte dell’Ufficio elettorale</a:t>
                      </a:r>
                      <a:endParaRPr lang="it-IT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GIORNATA DEL VOTO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SI VOTA IN UN’UNICA GIORNATA DALLE ORE 8 ALLE ORE 20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232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Entro il 40° giorno</a:t>
                      </a: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antecedente quello di votazione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Il 35° giorno</a:t>
                      </a: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antecedente quello di votazione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Il 30° giorno</a:t>
                      </a: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antecedente quello della votazione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Dalle ore 8 alle ore 20 del </a:t>
                      </a: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21° giorno</a:t>
                      </a: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e dalle ore 8 alle ore 12 del </a:t>
                      </a: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20° giorno</a:t>
                      </a: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antecedenti quello della votazione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Dal 19° giorno al 15°</a:t>
                      </a: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giorno antecedenti quello di votazione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Entro l’8° giorno</a:t>
                      </a: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antecedente quello di votazione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Dal</a:t>
                      </a:r>
                      <a:r>
                        <a:rPr lang="it-IT" sz="900" b="1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35° giorno al giorno prima </a:t>
                      </a:r>
                      <a:r>
                        <a:rPr lang="it-IT" sz="9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della votazione </a:t>
                      </a:r>
                      <a:endParaRPr lang="it-IT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10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Circ. 32/14 Ministero  Interno art. 3</a:t>
                      </a:r>
                      <a:endParaRPr lang="it-I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Circ. 32/14 Ministero  Interno art. 5</a:t>
                      </a:r>
                      <a:endParaRPr lang="it-I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Circ. 32/14 Ministero  Interno art. 5</a:t>
                      </a:r>
                      <a:endParaRPr lang="it-I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Legge 56/14 </a:t>
                      </a:r>
                      <a:endParaRPr lang="it-I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commi 61 e 73 </a:t>
                      </a:r>
                      <a:endParaRPr lang="it-I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Circ. 32/14 Ministero  Interno art. 7</a:t>
                      </a:r>
                      <a:endParaRPr lang="it-I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Circ. 32/14 Ministero  Interno art. 8</a:t>
                      </a:r>
                      <a:endParaRPr lang="it-I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800" i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Circ. 32/14 Ministero  Interno art. 11</a:t>
                      </a:r>
                      <a:endParaRPr lang="it-IT" sz="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Legge 56/14 </a:t>
                      </a:r>
                      <a:endParaRPr lang="it-I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comma 62</a:t>
                      </a:r>
                      <a:endParaRPr lang="it-I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16388" name="Immagine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18419" y="277388"/>
            <a:ext cx="1193266" cy="8960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egnaposto numero diapositiva 3"/>
          <p:cNvSpPr txBox="1">
            <a:spLocks noGrp="1"/>
          </p:cNvSpPr>
          <p:nvPr/>
        </p:nvSpPr>
        <p:spPr>
          <a:xfrm>
            <a:off x="8077200" y="6356351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>
              <a:defRPr/>
            </a:pPr>
            <a:endParaRPr lang="it-IT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950BA77E-0A34-FD3E-8756-0B9B14AEE022}"/>
              </a:ext>
            </a:extLst>
          </p:cNvPr>
          <p:cNvSpPr txBox="1"/>
          <p:nvPr/>
        </p:nvSpPr>
        <p:spPr>
          <a:xfrm>
            <a:off x="518897" y="5431404"/>
            <a:ext cx="11280955" cy="8309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sz="1200" dirty="0"/>
              <a:t>NB: Le operazioni di scrutinio possono essere rinviate alle ore 8,00 del giorno successivo alla votazione (Circ. 32/14 Ministero Interno art. 16).</a:t>
            </a:r>
          </a:p>
          <a:p>
            <a:r>
              <a:rPr lang="it-IT" sz="1200" dirty="0"/>
              <a:t>Alla proclamazione dei risultati provvede l’ufficio elettorale il giorno stesso delle operazioni di scrutinio o al massimo, il giorno seguente (Circ. 32/14 Ministero Interno art. 17. L’insediamento del Consiglio Provinciale deve essere convocato dal Presidente entro 10 giorni dalla proclamazione degli eletti e deve tenersi entro 10 giorni dalla convocazione (art.40, comma 1, TUEL). La convalida degli eletti avviene nella seduta di insediamento del Consiglio provinciale (art. 41 Tuel).</a:t>
            </a:r>
          </a:p>
        </p:txBody>
      </p:sp>
    </p:spTree>
    <p:extLst>
      <p:ext uri="{BB962C8B-B14F-4D97-AF65-F5344CB8AC3E}">
        <p14:creationId xmlns:p14="http://schemas.microsoft.com/office/powerpoint/2010/main" val="3724016123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</TotalTime>
  <Words>488</Words>
  <Application>Microsoft Office PowerPoint</Application>
  <PresentationFormat>Widescreen</PresentationFormat>
  <Paragraphs>67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5" baseType="lpstr">
      <vt:lpstr>Arial</vt:lpstr>
      <vt:lpstr>Calibri</vt:lpstr>
      <vt:lpstr>1_Tema di Office</vt:lpstr>
      <vt:lpstr>ELEZIONI PROVINCIALI</vt:lpstr>
      <vt:lpstr>ELEZIONI PROVINCIALI       Termini principali adempimenti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ELECTION DAY 31 OTTOBRE 2018       Termini principali adempimenti</dc:title>
  <dc:creator>Barbara Perluigi</dc:creator>
  <cp:lastModifiedBy>upi2</cp:lastModifiedBy>
  <cp:revision>13</cp:revision>
  <cp:lastPrinted>2025-08-07T07:46:41Z</cp:lastPrinted>
  <dcterms:created xsi:type="dcterms:W3CDTF">2018-08-30T10:49:46Z</dcterms:created>
  <dcterms:modified xsi:type="dcterms:W3CDTF">2025-08-07T08:23:55Z</dcterms:modified>
</cp:coreProperties>
</file>