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 id="2147483862" r:id="rId2"/>
    <p:sldMasterId id="2147483881" r:id="rId3"/>
  </p:sldMasterIdLst>
  <p:notesMasterIdLst>
    <p:notesMasterId r:id="rId50"/>
  </p:notesMasterIdLst>
  <p:handoutMasterIdLst>
    <p:handoutMasterId r:id="rId51"/>
  </p:handoutMasterIdLst>
  <p:sldIdLst>
    <p:sldId id="386" r:id="rId4"/>
    <p:sldId id="577" r:id="rId5"/>
    <p:sldId id="612" r:id="rId6"/>
    <p:sldId id="400" r:id="rId7"/>
    <p:sldId id="701" r:id="rId8"/>
    <p:sldId id="616" r:id="rId9"/>
    <p:sldId id="443" r:id="rId10"/>
    <p:sldId id="682" r:id="rId11"/>
    <p:sldId id="660" r:id="rId12"/>
    <p:sldId id="639" r:id="rId13"/>
    <p:sldId id="702" r:id="rId14"/>
    <p:sldId id="638" r:id="rId15"/>
    <p:sldId id="703" r:id="rId16"/>
    <p:sldId id="461" r:id="rId17"/>
    <p:sldId id="658" r:id="rId18"/>
    <p:sldId id="704" r:id="rId19"/>
    <p:sldId id="705" r:id="rId20"/>
    <p:sldId id="706" r:id="rId21"/>
    <p:sldId id="707" r:id="rId22"/>
    <p:sldId id="709" r:id="rId23"/>
    <p:sldId id="708" r:id="rId24"/>
    <p:sldId id="712" r:id="rId25"/>
    <p:sldId id="713" r:id="rId26"/>
    <p:sldId id="662" r:id="rId27"/>
    <p:sldId id="693" r:id="rId28"/>
    <p:sldId id="694" r:id="rId29"/>
    <p:sldId id="695" r:id="rId30"/>
    <p:sldId id="696" r:id="rId31"/>
    <p:sldId id="698" r:id="rId32"/>
    <p:sldId id="699" r:id="rId33"/>
    <p:sldId id="664"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897C3-F8B2-41A6-9177-5D70FC63C0CD}" v="83" dt="2025-09-29T10:33:45.25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75E7720-F818-EA48-91CB-39A10FB59A3F}"/>
              </a:ext>
            </a:extLst>
          </p:cNvPr>
          <p:cNvSpPr>
            <a:spLocks noGrp="1"/>
          </p:cNvSpPr>
          <p:nvPr>
            <p:ph type="hdr" sz="quarter"/>
          </p:nvPr>
        </p:nvSpPr>
        <p:spPr>
          <a:xfrm>
            <a:off x="0" y="0"/>
            <a:ext cx="3078428" cy="513508"/>
          </a:xfrm>
          <a:prstGeom prst="rect">
            <a:avLst/>
          </a:prstGeom>
        </p:spPr>
        <p:txBody>
          <a:bodyPr vert="horz" lIns="94631" tIns="47316" rIns="94631" bIns="47316" rtlCol="0"/>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a:extLst>
              <a:ext uri="{FF2B5EF4-FFF2-40B4-BE49-F238E27FC236}">
                <a16:creationId xmlns:a16="http://schemas.microsoft.com/office/drawing/2014/main" id="{E6710381-E4F6-8148-8AFB-5F2336E26DD1}"/>
              </a:ext>
            </a:extLst>
          </p:cNvPr>
          <p:cNvSpPr>
            <a:spLocks noGrp="1"/>
          </p:cNvSpPr>
          <p:nvPr>
            <p:ph type="dt" sz="quarter" idx="1"/>
          </p:nvPr>
        </p:nvSpPr>
        <p:spPr>
          <a:xfrm>
            <a:off x="4023992" y="0"/>
            <a:ext cx="3078428" cy="513508"/>
          </a:xfrm>
          <a:prstGeom prst="rect">
            <a:avLst/>
          </a:prstGeom>
        </p:spPr>
        <p:txBody>
          <a:bodyPr vert="horz" lIns="94631" tIns="47316" rIns="94631" bIns="47316" rtlCol="0"/>
          <a:lstStyle>
            <a:lvl1pPr algn="r">
              <a:defRPr sz="1200">
                <a:latin typeface="Arial" panose="020B0604020202020204" pitchFamily="34" charset="0"/>
                <a:cs typeface="Arial" panose="020B0604020202020204" pitchFamily="34" charset="0"/>
              </a:defRPr>
            </a:lvl1pPr>
          </a:lstStyle>
          <a:p>
            <a:pPr>
              <a:defRPr/>
            </a:pPr>
            <a:fld id="{E8E14F1C-239F-4B40-86EA-DFF1E02CFA03}" type="datetimeFigureOut">
              <a:rPr lang="it-IT"/>
              <a:pPr>
                <a:defRPr/>
              </a:pPr>
              <a:t>30/09/2025</a:t>
            </a:fld>
            <a:endParaRPr lang="it-IT"/>
          </a:p>
        </p:txBody>
      </p:sp>
      <p:sp>
        <p:nvSpPr>
          <p:cNvPr id="4" name="Segnaposto piè di pagina 3">
            <a:extLst>
              <a:ext uri="{FF2B5EF4-FFF2-40B4-BE49-F238E27FC236}">
                <a16:creationId xmlns:a16="http://schemas.microsoft.com/office/drawing/2014/main" id="{2FBCDA57-677C-AF46-9E99-69788DEB1B4F}"/>
              </a:ext>
            </a:extLst>
          </p:cNvPr>
          <p:cNvSpPr>
            <a:spLocks noGrp="1"/>
          </p:cNvSpPr>
          <p:nvPr>
            <p:ph type="ftr" sz="quarter" idx="2"/>
          </p:nvPr>
        </p:nvSpPr>
        <p:spPr>
          <a:xfrm>
            <a:off x="0" y="9721107"/>
            <a:ext cx="3078428" cy="513507"/>
          </a:xfrm>
          <a:prstGeom prst="rect">
            <a:avLst/>
          </a:prstGeom>
        </p:spPr>
        <p:txBody>
          <a:bodyPr vert="horz" lIns="94631" tIns="47316" rIns="94631" bIns="47316" rtlCol="0" anchor="b"/>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AAAB59B5-9D15-EC4C-A587-347525D59A09}"/>
              </a:ext>
            </a:extLst>
          </p:cNvPr>
          <p:cNvSpPr>
            <a:spLocks noGrp="1"/>
          </p:cNvSpPr>
          <p:nvPr>
            <p:ph type="sldNum" sz="quarter" idx="3"/>
          </p:nvPr>
        </p:nvSpPr>
        <p:spPr>
          <a:xfrm>
            <a:off x="4023992" y="9721107"/>
            <a:ext cx="3078428" cy="513507"/>
          </a:xfrm>
          <a:prstGeom prst="rect">
            <a:avLst/>
          </a:prstGeom>
        </p:spPr>
        <p:txBody>
          <a:bodyPr vert="horz" wrap="square" lIns="94631" tIns="47316" rIns="94631" bIns="47316" numCol="1" anchor="b" anchorCtr="0" compatLnSpc="1">
            <a:prstTxWarp prst="textNoShape">
              <a:avLst/>
            </a:prstTxWarp>
          </a:bodyPr>
          <a:lstStyle>
            <a:lvl1pPr algn="r">
              <a:defRPr sz="1200"/>
            </a:lvl1pPr>
          </a:lstStyle>
          <a:p>
            <a:fld id="{122F0C8F-A61C-4169-B22C-5F6E71BCEF45}" type="slidenum">
              <a:rPr lang="it-IT" altLang="it-IT"/>
              <a:pPr/>
              <a:t>‹N›</a:t>
            </a:fld>
            <a:endParaRPr lang="it-IT" altLang="it-IT"/>
          </a:p>
        </p:txBody>
      </p:sp>
    </p:spTree>
    <p:extLst>
      <p:ext uri="{BB962C8B-B14F-4D97-AF65-F5344CB8AC3E}">
        <p14:creationId xmlns:p14="http://schemas.microsoft.com/office/powerpoint/2010/main" val="269333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CB70684-EA9A-ED4C-8671-F364A28F27B4}"/>
              </a:ext>
            </a:extLst>
          </p:cNvPr>
          <p:cNvSpPr>
            <a:spLocks noGrp="1"/>
          </p:cNvSpPr>
          <p:nvPr>
            <p:ph type="hdr" sz="quarter"/>
          </p:nvPr>
        </p:nvSpPr>
        <p:spPr>
          <a:xfrm>
            <a:off x="0" y="0"/>
            <a:ext cx="3078428" cy="513508"/>
          </a:xfrm>
          <a:prstGeom prst="rect">
            <a:avLst/>
          </a:prstGeom>
        </p:spPr>
        <p:txBody>
          <a:bodyPr vert="horz" lIns="94631" tIns="47316" rIns="94631" bIns="47316" rtlCol="0"/>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a:extLst>
              <a:ext uri="{FF2B5EF4-FFF2-40B4-BE49-F238E27FC236}">
                <a16:creationId xmlns:a16="http://schemas.microsoft.com/office/drawing/2014/main" id="{71E107EB-401A-E342-9BCB-E6DEF3100BF6}"/>
              </a:ext>
            </a:extLst>
          </p:cNvPr>
          <p:cNvSpPr>
            <a:spLocks noGrp="1"/>
          </p:cNvSpPr>
          <p:nvPr>
            <p:ph type="dt" idx="1"/>
          </p:nvPr>
        </p:nvSpPr>
        <p:spPr>
          <a:xfrm>
            <a:off x="4023992" y="0"/>
            <a:ext cx="3078428" cy="513508"/>
          </a:xfrm>
          <a:prstGeom prst="rect">
            <a:avLst/>
          </a:prstGeom>
        </p:spPr>
        <p:txBody>
          <a:bodyPr vert="horz" lIns="94631" tIns="47316" rIns="94631" bIns="47316" rtlCol="0"/>
          <a:lstStyle>
            <a:lvl1pPr algn="r">
              <a:defRPr sz="1200">
                <a:latin typeface="Arial" panose="020B0604020202020204" pitchFamily="34" charset="0"/>
                <a:cs typeface="Arial" panose="020B0604020202020204" pitchFamily="34" charset="0"/>
              </a:defRPr>
            </a:lvl1pPr>
          </a:lstStyle>
          <a:p>
            <a:pPr>
              <a:defRPr/>
            </a:pPr>
            <a:fld id="{6FE9C746-2210-4982-91BE-E4116B275950}" type="datetimeFigureOut">
              <a:rPr lang="it-IT"/>
              <a:pPr>
                <a:defRPr/>
              </a:pPr>
              <a:t>30/09/2025</a:t>
            </a:fld>
            <a:endParaRPr lang="it-IT"/>
          </a:p>
        </p:txBody>
      </p:sp>
      <p:sp>
        <p:nvSpPr>
          <p:cNvPr id="4" name="Segnaposto immagine diapositiva 3">
            <a:extLst>
              <a:ext uri="{FF2B5EF4-FFF2-40B4-BE49-F238E27FC236}">
                <a16:creationId xmlns:a16="http://schemas.microsoft.com/office/drawing/2014/main" id="{61C8C7DE-0772-6C45-A898-E4CDF123D76E}"/>
              </a:ext>
            </a:extLst>
          </p:cNvPr>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31" tIns="47316" rIns="94631" bIns="47316" rtlCol="0" anchor="ctr"/>
          <a:lstStyle/>
          <a:p>
            <a:pPr lvl="0"/>
            <a:endParaRPr lang="it-IT" noProof="0"/>
          </a:p>
        </p:txBody>
      </p:sp>
      <p:sp>
        <p:nvSpPr>
          <p:cNvPr id="5" name="Segnaposto note 4">
            <a:extLst>
              <a:ext uri="{FF2B5EF4-FFF2-40B4-BE49-F238E27FC236}">
                <a16:creationId xmlns:a16="http://schemas.microsoft.com/office/drawing/2014/main" id="{C3E5B4CA-0F65-AE40-9F20-3045AE0F3874}"/>
              </a:ext>
            </a:extLst>
          </p:cNvPr>
          <p:cNvSpPr>
            <a:spLocks noGrp="1"/>
          </p:cNvSpPr>
          <p:nvPr>
            <p:ph type="body" sz="quarter" idx="3"/>
          </p:nvPr>
        </p:nvSpPr>
        <p:spPr>
          <a:xfrm>
            <a:off x="710407" y="4925408"/>
            <a:ext cx="5683250" cy="4029878"/>
          </a:xfrm>
          <a:prstGeom prst="rect">
            <a:avLst/>
          </a:prstGeom>
        </p:spPr>
        <p:txBody>
          <a:bodyPr vert="horz" lIns="94631" tIns="47316" rIns="94631" bIns="47316" rtlCol="0"/>
          <a:lstStyle/>
          <a:p>
            <a:pPr lvl="0"/>
            <a:r>
              <a:rPr lang="it-IT" noProof="0"/>
              <a:t>Modifica gli stili del testo dello schema
Secondo livello
Terzo livello
Quarto livello
Quinto livello</a:t>
            </a:r>
          </a:p>
        </p:txBody>
      </p:sp>
      <p:sp>
        <p:nvSpPr>
          <p:cNvPr id="6" name="Segnaposto piè di pagina 5">
            <a:extLst>
              <a:ext uri="{FF2B5EF4-FFF2-40B4-BE49-F238E27FC236}">
                <a16:creationId xmlns:a16="http://schemas.microsoft.com/office/drawing/2014/main" id="{A0BE34D1-B3E2-924C-BF0C-24EE8BA1FB6D}"/>
              </a:ext>
            </a:extLst>
          </p:cNvPr>
          <p:cNvSpPr>
            <a:spLocks noGrp="1"/>
          </p:cNvSpPr>
          <p:nvPr>
            <p:ph type="ftr" sz="quarter" idx="4"/>
          </p:nvPr>
        </p:nvSpPr>
        <p:spPr>
          <a:xfrm>
            <a:off x="0" y="9721107"/>
            <a:ext cx="3078428" cy="513507"/>
          </a:xfrm>
          <a:prstGeom prst="rect">
            <a:avLst/>
          </a:prstGeom>
        </p:spPr>
        <p:txBody>
          <a:bodyPr vert="horz" lIns="94631" tIns="47316" rIns="94631" bIns="47316" rtlCol="0" anchor="b"/>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7" name="Segnaposto numero diapositiva 6">
            <a:extLst>
              <a:ext uri="{FF2B5EF4-FFF2-40B4-BE49-F238E27FC236}">
                <a16:creationId xmlns:a16="http://schemas.microsoft.com/office/drawing/2014/main" id="{4E652A8E-2A9E-764F-A7F1-4757720A2E68}"/>
              </a:ext>
            </a:extLst>
          </p:cNvPr>
          <p:cNvSpPr>
            <a:spLocks noGrp="1"/>
          </p:cNvSpPr>
          <p:nvPr>
            <p:ph type="sldNum" sz="quarter" idx="5"/>
          </p:nvPr>
        </p:nvSpPr>
        <p:spPr>
          <a:xfrm>
            <a:off x="4023992" y="9721107"/>
            <a:ext cx="3078428" cy="513507"/>
          </a:xfrm>
          <a:prstGeom prst="rect">
            <a:avLst/>
          </a:prstGeom>
        </p:spPr>
        <p:txBody>
          <a:bodyPr vert="horz" wrap="square" lIns="94631" tIns="47316" rIns="94631" bIns="47316" numCol="1" anchor="b" anchorCtr="0" compatLnSpc="1">
            <a:prstTxWarp prst="textNoShape">
              <a:avLst/>
            </a:prstTxWarp>
          </a:bodyPr>
          <a:lstStyle>
            <a:lvl1pPr algn="r">
              <a:defRPr sz="1200"/>
            </a:lvl1pPr>
          </a:lstStyle>
          <a:p>
            <a:fld id="{93023162-6454-4F48-A2A9-5AC6083CBCF2}" type="slidenum">
              <a:rPr lang="it-IT" altLang="it-IT"/>
              <a:pPr/>
              <a:t>‹N›</a:t>
            </a:fld>
            <a:endParaRPr lang="it-IT" altLang="it-IT"/>
          </a:p>
        </p:txBody>
      </p:sp>
    </p:spTree>
    <p:extLst>
      <p:ext uri="{BB962C8B-B14F-4D97-AF65-F5344CB8AC3E}">
        <p14:creationId xmlns:p14="http://schemas.microsoft.com/office/powerpoint/2010/main" val="1329280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CCAA6311-8C80-4C29-DFB7-1B58159F644E}"/>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A6514F3C-117A-9579-DCF8-8EDA175EEC84}"/>
              </a:ext>
            </a:extLst>
          </p:cNvPr>
          <p:cNvSpPr>
            <a:spLocks noGrp="1"/>
          </p:cNvSpPr>
          <p:nvPr>
            <p:ph type="sldNum" sz="quarter" idx="5"/>
          </p:nvPr>
        </p:nvSpPr>
        <p:spPr/>
        <p:txBody>
          <a:bodyPr/>
          <a:lstStyle/>
          <a:p>
            <a:fld id="{93023162-6454-4F48-A2A9-5AC6083CBCF2}" type="slidenum">
              <a:rPr lang="it-IT" altLang="it-IT" smtClean="0"/>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341E88C-7498-5A55-4508-4AB04BC18DD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B60C27C-749A-59BD-5606-41BF183C96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20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BC282508-2F8E-AE2E-5FD2-ADBC6235D101}"/>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5E454BD2-241E-234E-9A80-37B00D0F5A3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BA235F98-A53A-7383-4D60-92A3DC562A40}"/>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85450DEF-56B6-D97E-43FC-05CBEB156A0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97575DE8-56BC-94DB-617E-3FA767361B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3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341E88C-7498-5A55-4508-4AB04BC18DD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B60C27C-749A-59BD-5606-41BF183C96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93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86E507A-A7BA-16A9-6342-C7B38BC5A3CF}"/>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6AF2A801-B091-34E1-1449-25F3FE09B8CA}"/>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546E3565-73C4-E119-7054-D057312E099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177ECF59-9432-A240-3456-25CBE7F2069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87692449-2503-868B-2728-D51A9A06C9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50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28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593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C16DBE4-E433-3D68-E1C7-03AF52C13FD9}"/>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FB6733A5-2231-11B2-6D3F-A33ED52884E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7DFFA0B-28E4-E975-3DDE-90EAF26D5210}"/>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83D92DF-49CA-0C95-D033-026523F2D72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92F0667C-A989-444E-46E5-BCC1F07BC9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5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EC2F77A-F2A4-EC6C-2BDA-5C62DA4CA0AD}"/>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B3112F99-748E-919A-51AC-E783443D320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DE8FD5D1-FBA4-38E6-BFD9-36ACCCF4E38B}"/>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F6CAA625-EC89-A7F4-78AA-1051B93E27B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EF7B2604-79B5-136B-1F2D-0956282F57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88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6D603618-9B69-FD5B-B97D-36E35E382BB7}"/>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40E16305-CC29-EE57-1AF6-D7D3E25ED7E1}"/>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A8B2C46F-5165-4299-A4D5-DDCB0869CA44}"/>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0115FDC-EC5A-B58D-140D-EA973FA216A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0BD06FF0-180E-7667-E53C-0922BD7A20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059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1F75134C-7EE6-1ED5-00EA-1E0CAD2C7385}"/>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F9AE92E2-F62E-0CEA-F8D7-6E474E95049F}"/>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FE1A133B-FB7A-B884-3247-FCB16722C32B}"/>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34302F99-1899-6963-FD71-82500BC3FE0E}"/>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E8826259-F333-DF04-AD1D-46C44C9E4B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84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4BFB6E6-2F53-8176-C169-C3B8F875CA3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7B7DE36-15AE-C06B-4C17-CF87D66748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633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58064DD-F650-A00E-535A-EE50D70C5F23}"/>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450606DE-7734-54F4-CA8A-4C70155D8028}"/>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D5A332DB-3E42-8554-E4EB-F433F61842ED}"/>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DFE039F-A348-EBE1-1A7A-FDA9254E1B4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F68BA3BE-A4B2-84E2-9403-234AD55684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54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509607A6-8C59-1066-32CA-CE0A2E69B04E}"/>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AEBED47C-E066-B276-FAD0-372BFEDA0F41}"/>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D729A422-13C3-E409-418A-875CD821C944}"/>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7171BDC1-0E46-D905-8EA0-435A1027FE4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A2270C98-95A1-656D-8588-0F46091D36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80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9B847B68-46CE-7850-4D89-D2FB787748FB}"/>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ABA1627C-4F8C-C321-9A2A-D79207BA9230}"/>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AF3038D8-4A7D-4534-651A-F3929AFC3AB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C10AF4E-A13B-D60A-AE4E-F2211237C6C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7FDC02DB-7AB8-EB37-E17D-CA59A28792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484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F01E945-2480-F4CF-A84D-C76D09AA8095}"/>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234DA6EF-39B0-DA89-E4BD-15D0F1D62E12}"/>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FA316906-A9B9-0CA2-D7F1-63A12D6569E6}"/>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CCA4642F-A909-CC02-8939-14747294ABA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03076CD-536B-9AE8-E883-E6FE26488F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620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43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116A2021-F9FF-48CF-1EDE-19A120EB767C}"/>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6FE9A5D1-EF85-7365-A1A1-92601F1801D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5E09E18C-1D20-22DB-ED61-F524792A2A80}"/>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C6E632BA-5FDD-A723-D74B-E9ED094FABF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B761A82F-FEE1-EEAD-682F-7150BC3C12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97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735C37FE-24F7-6A24-BBC9-6AF51F8A3DB3}"/>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A0F5FE3D-7188-3503-2FC6-D1880B800EF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790AA6F2-B459-F795-B546-BEA749ACB7D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489704F2-520F-109B-B71F-700FBD9EABF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01C6DE1-88F4-BD1D-4C44-E0A9E34032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75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15FC2BE7-972B-62AB-08C8-EFA29580573F}"/>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CE89DCED-B9CD-76A1-5F50-1F9200A66C7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C8347FCC-B7CC-146F-6347-C63D5F5AD595}"/>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8EA0EE88-BCDA-E8AC-E013-249772A1430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DFAB915-0E0A-C88E-436E-0BE39B2F8B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897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9E7D366-528B-C598-D4F9-AF1DF0C17348}"/>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ECE67CC3-3FDF-6557-4DE5-B74E7FB25C1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93A6D975-8C73-8674-5DC1-A3EA86892B75}"/>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128547EA-BE89-9C2B-046B-F496B34080F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5C6B8AD0-2166-43C8-D9AA-13C4270E21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54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DE7DE3B3-4254-89CD-6707-C5040E5EBC99}"/>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7E707468-4064-8F21-A827-F4546E7043E3}"/>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77C4C66F-32B6-4575-D236-54141B4DD1C2}"/>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2E2D0C-FAC3-45CB-0A02-A52A295158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7E5D3262-3ADC-AD0C-3F95-E0791E8B93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16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4BFB6E6-2F53-8176-C169-C3B8F875CA3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7B7DE36-15AE-C06B-4C17-CF87D66748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163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5CC05D6-285D-45D4-614C-3FBFFA91E2CC}"/>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8EF99CF7-C3F5-0B33-731D-CAF60EFADF4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3442582C-93CD-F970-E684-582455216140}"/>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1E64C6B5-E38F-4680-2CCF-F334E294DA8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6056986-B11C-65A9-E4D6-FA80181EEF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406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053096B-1C4D-C327-302C-7F356818DC31}"/>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83DCCB16-5874-F0E2-CBD2-7724A626153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DE4D1508-C34F-D44F-059E-FF92C32974AE}"/>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4BAC320C-B11E-FC36-5248-0C75E46FBD9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97474DD7-9265-41B6-5D9D-CC71C555C7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819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9F5361C9-116F-D0C8-4621-B5D72D2A2A58}"/>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051C208D-2B39-FA6F-D63E-5A01892F459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15325C7E-07B1-BA30-20B8-5A85DAA4FF6D}"/>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8C5DD0FE-635C-F926-B104-28B5D5A8C9A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BBF8B256-9498-C7EF-5696-FE80ADF538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50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D212503-8EA8-CE12-CFD2-B6E2EE5EBD19}"/>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21CA4DCF-CB54-CA8C-77FF-8218201709A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852C4F8F-4728-A92E-6A45-9B570BAC55DC}"/>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5B08632-916D-002C-5B31-10BB1AACF17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8EB7F1AD-A0CE-D21D-9513-DD49E3EF3B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228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6B7BBCD9-BD4B-8EA2-B440-683F52A293EA}"/>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C4D6A2AA-1188-B3C6-6726-3A13D83BB07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AB9DAB5E-C4B6-D0B6-6F32-F2C3909AA5B3}"/>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31B1090-53A4-8BCC-4E4E-62FDEAB9F49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33DA3815-A905-5F38-4947-CF4CE48825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74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787C133E-94EB-0AAD-8BBE-F52094797018}"/>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5173A21A-8655-EDC0-8B12-3AA1F9E9DB60}"/>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D050EA99-BFB1-8D83-132B-0191F597D184}"/>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6FADCE23-236A-0E4A-4F1A-86875CEA8C2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68F952E4-6476-E77C-D681-7C298BCFE1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892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C8BD1B77-C05C-BDA7-609F-8DC8A0EF3AC8}"/>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B9A061D9-76E2-EF22-FF34-D4DD8C7A8768}"/>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6D7883FF-0F5F-61A4-FD9D-D0FE6D163342}"/>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6458BAC2-9E64-94EA-BF39-66F5E1134FB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767FE0B0-C1AD-9A91-5E5E-3746D79D81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851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5D0D82A-9040-8B76-A35C-97E48B158C2A}"/>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3D176FB9-E4FE-3573-2AE4-5CC605C6DB71}"/>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ACBDC8C5-38CC-3994-0D1E-85C125922DF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454B24E-F984-A513-FA19-623AD0E5352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87236A65-CBFD-27A8-8449-24B73887CD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52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598A0F9B-E069-83E5-C81E-EE5FA837C96F}"/>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C7DD8BF8-D83D-7468-96A6-867174D51261}"/>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03587679-13BB-93C8-EC25-6DB0079ABD76}"/>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92B4286D-D25C-D42C-ED9C-A62A6545383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95CB477-DD32-77C0-6E63-C76A682917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600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13DC48A5-3FBD-D36F-2183-E02AF9AFF40E}"/>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C1ADBE55-E067-A72F-82DD-753D18EC88A5}"/>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FAD0DA38-07DE-59FC-4698-0CF8CF67DB8C}"/>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C2A6942-B472-181C-DDA2-96B25B31A0B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3CE87478-7C08-04AF-7B6F-737A42D7C1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74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9A010EF2-8E8E-CB61-A0E9-B08D84803BFA}"/>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EA3E4137-BE46-C166-1C17-FF07ECCBFD96}"/>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61403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B7403815-94E7-4B10-A8F0-760C9F1B536F}"/>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93F0828D-8FFA-3D6A-2237-D927F4DD55D2}"/>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1BB262DF-FECE-B9B0-AA52-078005C23E0F}"/>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C88C95D-51A3-EFC9-205F-303264DA4C2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F6D06D9D-2169-31AC-FDC7-7955FE3E1A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9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3866AF0-621A-4A37-FC7D-DD9158A5D3E8}"/>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6823319E-C71A-2AE8-356E-529057BE566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6E4E38B2-CAF2-BA5F-DB8C-F9A8FA8EFB39}"/>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7972469E-8300-7BBB-4098-EBC6A1C173C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A6980D58-B00E-38EB-BA67-707BE0DCD2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117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3E55D626-606B-FA2C-E601-EFE17D710A66}"/>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DD8A6BEE-9410-2EDA-D783-558ED7153979}"/>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8FD29DE9-0471-F689-9FEE-9C8DE398234D}"/>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B3DCB5C-7320-3AE6-CE18-C27D83F215A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A5317A2A-1435-2FAC-CC5E-EBDFAC043A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822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62216C8C-2EFE-72B6-99E9-75F204CBA7A2}"/>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61B803D5-1FE3-5210-C023-23D1519E911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FA84AC67-D46B-AD09-0C6D-EC5ED8C6F5D1}"/>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E48A98B-41EC-A461-63A0-71C31CE4B7C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185B1DC2-28B3-7456-381B-591FBBD84C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66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68B2BF06-EB9D-7B8A-D72E-F4CF1A2214C0}"/>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C91D2BE8-6D1D-EF5A-0750-B859888BBB0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156184B8-0F46-A718-E002-79B34401F0D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45AD5B03-482C-CEC8-4CC9-B19DDE85DD8E}"/>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2668F5B2-E930-FB96-ABB9-7D6840D1CB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5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D41F0C39-EF1E-8A01-7003-0A9B5AFE2CF0}"/>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85CE30E3-1EF3-C81E-82B3-24B460A2690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85F24639-1943-F8A1-2CB6-321CD3A240C6}"/>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163F70F-79BB-4EBA-1F7B-A712988A27F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E30ECE8E-9A9E-183E-5B3E-6236940887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387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27786E05-164B-7A9B-EE6D-076038240B61}"/>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D3174864-0B82-2C50-BB45-05AF744AF24A}"/>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6AAEE35E-4DF3-8E7F-816A-66075686BB9A}"/>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DDC4C97-1FED-0818-AB05-B60C3A21284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5AF48B1B-F974-EAD3-0E24-BE90046D63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3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DA2BBDB8-E2A1-098F-B79B-FE0C9C0AFE71}"/>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95A2E180-947E-45BA-A7C5-263E6D86A22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CD342209-AEF6-92C1-6C91-B1356BE9F4EF}"/>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287AE067-F32E-94E3-4122-08DA236B912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87E5FF2-AEFB-ACB1-38B0-F67E9F95C6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30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CA69BD3-8ACA-2D46-2C9E-AD1A5E798F4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AA820809-50E2-5281-C778-5AC410014D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6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341E88C-7498-5A55-4508-4AB04BC18DD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B60C27C-749A-59BD-5606-41BF183C96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29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96F0276-F1B9-F94E-D148-B333D205A4C0}"/>
            </a:ext>
          </a:extLst>
        </p:cNvPr>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8949DF7D-DCBB-0437-ED4A-C44CA96D531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B99D1851-2659-22C5-B09F-A39884C8C821}"/>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CCFC857-05F9-3605-5202-5ABA17D841C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AB2F648E-5009-3D38-69B4-BBD4B31308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9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341E88C-7498-5A55-4508-4AB04BC18DD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B60C27C-749A-59BD-5606-41BF183C96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9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C3D59-AC56-4311-90FE-CAB4C223184B}"/>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F106AC3-6B20-46C6-BDD9-5717EFB1F9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AA05A28-45C9-46A9-A3C8-EA2EC8A82671}"/>
              </a:ext>
            </a:extLst>
          </p:cNvPr>
          <p:cNvSpPr>
            <a:spLocks noGrp="1"/>
          </p:cNvSpPr>
          <p:nvPr>
            <p:ph type="dt" sz="half" idx="10"/>
          </p:nvPr>
        </p:nvSpPr>
        <p:spPr/>
        <p:txBody>
          <a:bodyPr/>
          <a:lstStyle/>
          <a:p>
            <a:pPr>
              <a:defRPr/>
            </a:pPr>
            <a:fld id="{8337CACB-3155-4410-A3AD-D876B7CC51AF}" type="datetimeFigureOut">
              <a:rPr lang="it-IT" smtClean="0"/>
              <a:pPr>
                <a:defRPr/>
              </a:pPr>
              <a:t>30/09/2025</a:t>
            </a:fld>
            <a:endParaRPr lang="it-IT"/>
          </a:p>
        </p:txBody>
      </p:sp>
      <p:sp>
        <p:nvSpPr>
          <p:cNvPr id="5" name="Segnaposto piè di pagina 4">
            <a:extLst>
              <a:ext uri="{FF2B5EF4-FFF2-40B4-BE49-F238E27FC236}">
                <a16:creationId xmlns:a16="http://schemas.microsoft.com/office/drawing/2014/main" id="{73FA5B55-A559-4C4D-BF8F-0D4C7147B470}"/>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398332CE-CF0E-4A24-A9AF-5A4E2C43B996}"/>
              </a:ext>
            </a:extLst>
          </p:cNvPr>
          <p:cNvSpPr>
            <a:spLocks noGrp="1"/>
          </p:cNvSpPr>
          <p:nvPr>
            <p:ph type="sldNum" sz="quarter" idx="12"/>
          </p:nvPr>
        </p:nvSpPr>
        <p:spPr/>
        <p:txBody>
          <a:bodyPr/>
          <a:lstStyle/>
          <a:p>
            <a:fld id="{A3CCD4B1-F885-4E7F-BB4D-3793F0CA2CB1}" type="slidenum">
              <a:rPr lang="it-IT" altLang="it-IT" smtClean="0"/>
              <a:pPr/>
              <a:t>‹N›</a:t>
            </a:fld>
            <a:endParaRPr lang="it-IT" altLang="it-IT"/>
          </a:p>
        </p:txBody>
      </p:sp>
    </p:spTree>
    <p:extLst>
      <p:ext uri="{BB962C8B-B14F-4D97-AF65-F5344CB8AC3E}">
        <p14:creationId xmlns:p14="http://schemas.microsoft.com/office/powerpoint/2010/main" val="34754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5963C-34FB-44B8-AFA6-D7B661F7A55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14A5B9-3453-402C-B41F-4E86DDBA827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BEC6A2-FCB7-4576-806E-CEE9A3BCEE1C}"/>
              </a:ext>
            </a:extLst>
          </p:cNvPr>
          <p:cNvSpPr>
            <a:spLocks noGrp="1"/>
          </p:cNvSpPr>
          <p:nvPr>
            <p:ph type="dt" sz="half" idx="10"/>
          </p:nvPr>
        </p:nvSpPr>
        <p:spPr/>
        <p:txBody>
          <a:bodyPr/>
          <a:lstStyle/>
          <a:p>
            <a:pPr>
              <a:defRPr/>
            </a:pPr>
            <a:fld id="{F3AFB75C-B36B-4E9D-BAF7-0616D23FDBF1}" type="datetimeFigureOut">
              <a:rPr lang="it-IT" smtClean="0"/>
              <a:pPr>
                <a:defRPr/>
              </a:pPr>
              <a:t>30/09/2025</a:t>
            </a:fld>
            <a:endParaRPr lang="it-IT"/>
          </a:p>
        </p:txBody>
      </p:sp>
      <p:sp>
        <p:nvSpPr>
          <p:cNvPr id="5" name="Segnaposto piè di pagina 4">
            <a:extLst>
              <a:ext uri="{FF2B5EF4-FFF2-40B4-BE49-F238E27FC236}">
                <a16:creationId xmlns:a16="http://schemas.microsoft.com/office/drawing/2014/main" id="{9E466A92-3B56-493E-A5C1-374665597348}"/>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735DF40-73F9-490F-AF1A-D4315DA0AC88}"/>
              </a:ext>
            </a:extLst>
          </p:cNvPr>
          <p:cNvSpPr>
            <a:spLocks noGrp="1"/>
          </p:cNvSpPr>
          <p:nvPr>
            <p:ph type="sldNum" sz="quarter" idx="12"/>
          </p:nvPr>
        </p:nvSpPr>
        <p:spPr/>
        <p:txBody>
          <a:bodyPr/>
          <a:lstStyle/>
          <a:p>
            <a:fld id="{308496A7-BB55-48CD-ACCF-E02947804590}" type="slidenum">
              <a:rPr lang="it-IT" altLang="it-IT" smtClean="0"/>
              <a:pPr/>
              <a:t>‹N›</a:t>
            </a:fld>
            <a:endParaRPr lang="it-IT" altLang="it-IT"/>
          </a:p>
        </p:txBody>
      </p:sp>
    </p:spTree>
    <p:extLst>
      <p:ext uri="{BB962C8B-B14F-4D97-AF65-F5344CB8AC3E}">
        <p14:creationId xmlns:p14="http://schemas.microsoft.com/office/powerpoint/2010/main" val="233556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0CA0B94-CFDF-46CE-B8E4-C90BC81A0870}"/>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B18D9BD-359F-4C10-8288-051EBEA95AE8}"/>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67C506-EAB3-415F-BC09-A98E59FF0A5D}"/>
              </a:ext>
            </a:extLst>
          </p:cNvPr>
          <p:cNvSpPr>
            <a:spLocks noGrp="1"/>
          </p:cNvSpPr>
          <p:nvPr>
            <p:ph type="dt" sz="half" idx="10"/>
          </p:nvPr>
        </p:nvSpPr>
        <p:spPr/>
        <p:txBody>
          <a:bodyPr/>
          <a:lstStyle/>
          <a:p>
            <a:pPr>
              <a:defRPr/>
            </a:pPr>
            <a:fld id="{F2DEE628-4873-47DB-A869-4C1A380AA897}" type="datetimeFigureOut">
              <a:rPr lang="it-IT" smtClean="0"/>
              <a:pPr>
                <a:defRPr/>
              </a:pPr>
              <a:t>30/09/2025</a:t>
            </a:fld>
            <a:endParaRPr lang="it-IT"/>
          </a:p>
        </p:txBody>
      </p:sp>
      <p:sp>
        <p:nvSpPr>
          <p:cNvPr id="5" name="Segnaposto piè di pagina 4">
            <a:extLst>
              <a:ext uri="{FF2B5EF4-FFF2-40B4-BE49-F238E27FC236}">
                <a16:creationId xmlns:a16="http://schemas.microsoft.com/office/drawing/2014/main" id="{F3102303-3693-42F1-A33C-95D374100153}"/>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986C366D-92A6-4014-B631-96C7171755A3}"/>
              </a:ext>
            </a:extLst>
          </p:cNvPr>
          <p:cNvSpPr>
            <a:spLocks noGrp="1"/>
          </p:cNvSpPr>
          <p:nvPr>
            <p:ph type="sldNum" sz="quarter" idx="12"/>
          </p:nvPr>
        </p:nvSpPr>
        <p:spPr/>
        <p:txBody>
          <a:bodyPr/>
          <a:lstStyle/>
          <a:p>
            <a:fld id="{D9DB175E-A75B-40A4-8888-96A9EDCFAAE9}" type="slidenum">
              <a:rPr lang="it-IT" altLang="it-IT" smtClean="0"/>
              <a:pPr/>
              <a:t>‹N›</a:t>
            </a:fld>
            <a:endParaRPr lang="it-IT" altLang="it-IT"/>
          </a:p>
        </p:txBody>
      </p:sp>
    </p:spTree>
    <p:extLst>
      <p:ext uri="{BB962C8B-B14F-4D97-AF65-F5344CB8AC3E}">
        <p14:creationId xmlns:p14="http://schemas.microsoft.com/office/powerpoint/2010/main" val="376028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2" name="Google Shape;12;g9f0b4c4cb7_2_55">
            <a:extLst>
              <a:ext uri="{FF2B5EF4-FFF2-40B4-BE49-F238E27FC236}">
                <a16:creationId xmlns:a16="http://schemas.microsoft.com/office/drawing/2014/main" id="{D997FA26-7C45-F3F0-FD8B-1CFFCB0D7327}"/>
              </a:ext>
            </a:extLst>
          </p:cNvPr>
          <p:cNvSpPr txBox="1">
            <a:spLocks noGrp="1"/>
          </p:cNvSpPr>
          <p:nvPr>
            <p:ph type="sldNum" idx="10"/>
          </p:nvPr>
        </p:nvSpPr>
        <p:spPr>
          <a:xfrm>
            <a:off x="8557023" y="6332538"/>
            <a:ext cx="548878" cy="525462"/>
          </a:xfrm>
        </p:spPr>
        <p:txBody>
          <a:bodyPr spcFirstLastPara="1" lIns="91425" tIns="45700" rIns="91425" bIns="45700" anchor="t">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9pPr>
          </a:lstStyle>
          <a:p>
            <a:pPr>
              <a:defRPr/>
            </a:pPr>
            <a:fld id="{79431EE6-E1D2-44ED-865B-85A3AF60D685}" type="slidenum">
              <a:rPr lang="en-US"/>
              <a:pPr>
                <a:defRPr/>
              </a:pPr>
              <a:t>‹N›</a:t>
            </a:fld>
            <a:endParaRPr/>
          </a:p>
        </p:txBody>
      </p:sp>
    </p:spTree>
    <p:extLst>
      <p:ext uri="{BB962C8B-B14F-4D97-AF65-F5344CB8AC3E}">
        <p14:creationId xmlns:p14="http://schemas.microsoft.com/office/powerpoint/2010/main" val="315128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pPr>
              <a:defRPr/>
            </a:pPr>
            <a:fld id="{8337CACB-3155-4410-A3AD-D876B7CC51AF}"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A3CCD4B1-F885-4E7F-BB4D-3793F0CA2CB1}" type="slidenum">
              <a:rPr lang="it-IT" altLang="it-IT" smtClean="0"/>
              <a:pPr/>
              <a:t>‹N›</a:t>
            </a:fld>
            <a:endParaRPr lang="it-IT" altLang="it-IT"/>
          </a:p>
        </p:txBody>
      </p:sp>
    </p:spTree>
    <p:extLst>
      <p:ext uri="{BB962C8B-B14F-4D97-AF65-F5344CB8AC3E}">
        <p14:creationId xmlns:p14="http://schemas.microsoft.com/office/powerpoint/2010/main" val="351719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fld id="{96DA112D-36FC-41F6-B6AB-7DD9EE442DC4}"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E369A578-BD96-4E95-A936-88B6599C0A5F}" type="slidenum">
              <a:rPr lang="it-IT" altLang="it-IT" smtClean="0"/>
              <a:pPr/>
              <a:t>‹N›</a:t>
            </a:fld>
            <a:endParaRPr lang="it-IT" altLang="it-IT"/>
          </a:p>
        </p:txBody>
      </p:sp>
    </p:spTree>
    <p:extLst>
      <p:ext uri="{BB962C8B-B14F-4D97-AF65-F5344CB8AC3E}">
        <p14:creationId xmlns:p14="http://schemas.microsoft.com/office/powerpoint/2010/main" val="292926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B4CD14E0-2CCA-45F7-84DF-66BC916CA885}"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D8EB85C4-4E12-419A-BB86-C312CC869BF4}" type="slidenum">
              <a:rPr lang="it-IT" altLang="it-IT" smtClean="0"/>
              <a:pPr/>
              <a:t>‹N›</a:t>
            </a:fld>
            <a:endParaRPr lang="it-IT" altLang="it-IT"/>
          </a:p>
        </p:txBody>
      </p:sp>
    </p:spTree>
    <p:extLst>
      <p:ext uri="{BB962C8B-B14F-4D97-AF65-F5344CB8AC3E}">
        <p14:creationId xmlns:p14="http://schemas.microsoft.com/office/powerpoint/2010/main" val="135265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1519836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pPr>
              <a:defRPr/>
            </a:pPr>
            <a:fld id="{5B389E3E-B2D7-4D20-A182-75BC32E03123}" type="datetimeFigureOut">
              <a:rPr lang="it-IT" smtClean="0"/>
              <a:pPr>
                <a:defRPr/>
              </a:pPr>
              <a:t>30/09/2025</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fld id="{B62C3C5C-86E4-4F33-9FE2-42054F7DF980}" type="slidenum">
              <a:rPr lang="it-IT" altLang="it-IT" smtClean="0"/>
              <a:pPr/>
              <a:t>‹N›</a:t>
            </a:fld>
            <a:endParaRPr lang="it-IT" altLang="it-IT"/>
          </a:p>
        </p:txBody>
      </p:sp>
    </p:spTree>
    <p:extLst>
      <p:ext uri="{BB962C8B-B14F-4D97-AF65-F5344CB8AC3E}">
        <p14:creationId xmlns:p14="http://schemas.microsoft.com/office/powerpoint/2010/main" val="1923740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pPr>
              <a:defRPr/>
            </a:pPr>
            <a:fld id="{5846BD72-5287-4335-B1C6-DC937FB12184}" type="datetimeFigureOut">
              <a:rPr lang="it-IT" smtClean="0"/>
              <a:pPr>
                <a:defRPr/>
              </a:pPr>
              <a:t>30/09/2025</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fld id="{539FA75F-F602-4222-A893-DC7E1AD499CE}" type="slidenum">
              <a:rPr lang="it-IT" altLang="it-IT" smtClean="0"/>
              <a:pPr/>
              <a:t>‹N›</a:t>
            </a:fld>
            <a:endParaRPr lang="it-IT" altLang="it-IT"/>
          </a:p>
        </p:txBody>
      </p:sp>
    </p:spTree>
    <p:extLst>
      <p:ext uri="{BB962C8B-B14F-4D97-AF65-F5344CB8AC3E}">
        <p14:creationId xmlns:p14="http://schemas.microsoft.com/office/powerpoint/2010/main" val="192585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4BB2530-E5CA-427B-80AE-FFD6211EA2B4}" type="datetimeFigureOut">
              <a:rPr lang="it-IT" smtClean="0"/>
              <a:pPr>
                <a:defRPr/>
              </a:pPr>
              <a:t>30/09/2025</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fld id="{379D52C2-EF25-49B6-8FC0-B23BEF449E0A}" type="slidenum">
              <a:rPr lang="it-IT" altLang="it-IT" smtClean="0"/>
              <a:pPr/>
              <a:t>‹N›</a:t>
            </a:fld>
            <a:endParaRPr lang="it-IT" altLang="it-IT"/>
          </a:p>
        </p:txBody>
      </p:sp>
    </p:spTree>
    <p:extLst>
      <p:ext uri="{BB962C8B-B14F-4D97-AF65-F5344CB8AC3E}">
        <p14:creationId xmlns:p14="http://schemas.microsoft.com/office/powerpoint/2010/main" val="176083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809B4-0213-40EB-B939-5B96D1E25AB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ED0DA0-8434-4701-8F08-48480C5EC2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DB9FF3-8F0F-4150-AD1F-C1E12ECADDE6}"/>
              </a:ext>
            </a:extLst>
          </p:cNvPr>
          <p:cNvSpPr>
            <a:spLocks noGrp="1"/>
          </p:cNvSpPr>
          <p:nvPr>
            <p:ph type="dt" sz="half" idx="10"/>
          </p:nvPr>
        </p:nvSpPr>
        <p:spPr/>
        <p:txBody>
          <a:bodyPr/>
          <a:lstStyle/>
          <a:p>
            <a:pPr>
              <a:defRPr/>
            </a:pPr>
            <a:fld id="{96DA112D-36FC-41F6-B6AB-7DD9EE442DC4}" type="datetimeFigureOut">
              <a:rPr lang="it-IT" smtClean="0"/>
              <a:pPr>
                <a:defRPr/>
              </a:pPr>
              <a:t>30/09/2025</a:t>
            </a:fld>
            <a:endParaRPr lang="it-IT"/>
          </a:p>
        </p:txBody>
      </p:sp>
      <p:sp>
        <p:nvSpPr>
          <p:cNvPr id="5" name="Segnaposto piè di pagina 4">
            <a:extLst>
              <a:ext uri="{FF2B5EF4-FFF2-40B4-BE49-F238E27FC236}">
                <a16:creationId xmlns:a16="http://schemas.microsoft.com/office/drawing/2014/main" id="{3008EA35-537E-4BA2-A6E1-76F8C8923E7E}"/>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61E814FE-47B2-4302-B34B-4986C50D5129}"/>
              </a:ext>
            </a:extLst>
          </p:cNvPr>
          <p:cNvSpPr>
            <a:spLocks noGrp="1"/>
          </p:cNvSpPr>
          <p:nvPr>
            <p:ph type="sldNum" sz="quarter" idx="12"/>
          </p:nvPr>
        </p:nvSpPr>
        <p:spPr/>
        <p:txBody>
          <a:bodyPr/>
          <a:lstStyle/>
          <a:p>
            <a:fld id="{E369A578-BD96-4E95-A936-88B6599C0A5F}" type="slidenum">
              <a:rPr lang="it-IT" altLang="it-IT" smtClean="0"/>
              <a:pPr/>
              <a:t>‹N›</a:t>
            </a:fld>
            <a:endParaRPr lang="it-IT" altLang="it-IT"/>
          </a:p>
        </p:txBody>
      </p:sp>
    </p:spTree>
    <p:extLst>
      <p:ext uri="{BB962C8B-B14F-4D97-AF65-F5344CB8AC3E}">
        <p14:creationId xmlns:p14="http://schemas.microsoft.com/office/powerpoint/2010/main" val="4068969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7967FB09-7332-4BBC-A1DA-85AB58E71935}" type="datetimeFigureOut">
              <a:rPr lang="it-IT" smtClean="0"/>
              <a:pPr>
                <a:defRPr/>
              </a:pPr>
              <a:t>30/09/2025</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fld id="{A37C6BEC-5C05-4F79-A4BA-5324BACF7189}" type="slidenum">
              <a:rPr lang="it-IT" altLang="it-IT" smtClean="0"/>
              <a:pPr/>
              <a:t>‹N›</a:t>
            </a:fld>
            <a:endParaRPr lang="it-IT" altLang="it-IT"/>
          </a:p>
        </p:txBody>
      </p:sp>
    </p:spTree>
    <p:extLst>
      <p:ext uri="{BB962C8B-B14F-4D97-AF65-F5344CB8AC3E}">
        <p14:creationId xmlns:p14="http://schemas.microsoft.com/office/powerpoint/2010/main" val="265145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1378960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3880703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A6480ADB-4A20-442B-9CAF-F299C71353EF}" type="slidenum">
              <a:rPr lang="it-IT" altLang="it-IT" smtClean="0"/>
              <a:pPr/>
              <a:t>‹N›</a:t>
            </a:fld>
            <a:endParaRPr lang="it-IT" alt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0697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2921221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A6480ADB-4A20-442B-9CAF-F299C71353EF}" type="slidenum">
              <a:rPr lang="it-IT" altLang="it-IT" smtClean="0"/>
              <a:pPr/>
              <a:t>‹N›</a:t>
            </a:fld>
            <a:endParaRPr lang="it-IT" alt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1666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D2F977DD-6C9B-4D2C-BCBE-4C1EDFC2420E}"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138702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fld id="{F3AFB75C-B36B-4E9D-BAF7-0616D23FDBF1}"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308496A7-BB55-48CD-ACCF-E02947804590}" type="slidenum">
              <a:rPr lang="it-IT" altLang="it-IT" smtClean="0"/>
              <a:pPr/>
              <a:t>‹N›</a:t>
            </a:fld>
            <a:endParaRPr lang="it-IT" altLang="it-IT"/>
          </a:p>
        </p:txBody>
      </p:sp>
    </p:spTree>
    <p:extLst>
      <p:ext uri="{BB962C8B-B14F-4D97-AF65-F5344CB8AC3E}">
        <p14:creationId xmlns:p14="http://schemas.microsoft.com/office/powerpoint/2010/main" val="3382866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fld id="{F2DEE628-4873-47DB-A869-4C1A380AA897}" type="datetimeFigureOut">
              <a:rPr lang="it-IT" smtClean="0"/>
              <a:pPr>
                <a:defRPr/>
              </a:pPr>
              <a:t>30/09/2025</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fld id="{D9DB175E-A75B-40A4-8888-96A9EDCFAAE9}" type="slidenum">
              <a:rPr lang="it-IT" altLang="it-IT" smtClean="0"/>
              <a:pPr/>
              <a:t>‹N›</a:t>
            </a:fld>
            <a:endParaRPr lang="it-IT" altLang="it-IT"/>
          </a:p>
        </p:txBody>
      </p:sp>
    </p:spTree>
    <p:extLst>
      <p:ext uri="{BB962C8B-B14F-4D97-AF65-F5344CB8AC3E}">
        <p14:creationId xmlns:p14="http://schemas.microsoft.com/office/powerpoint/2010/main" val="188475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20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CB5B44-84B3-4224-957E-71E8BF51C586}"/>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9030641-674D-4688-B89E-CF89D9E4EC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C02C8-2C52-472A-9BCF-1B2908BF2AFA}"/>
              </a:ext>
            </a:extLst>
          </p:cNvPr>
          <p:cNvSpPr>
            <a:spLocks noGrp="1"/>
          </p:cNvSpPr>
          <p:nvPr>
            <p:ph type="dt" sz="half" idx="10"/>
          </p:nvPr>
        </p:nvSpPr>
        <p:spPr/>
        <p:txBody>
          <a:bodyPr/>
          <a:lstStyle/>
          <a:p>
            <a:pPr>
              <a:defRPr/>
            </a:pPr>
            <a:fld id="{B4CD14E0-2CCA-45F7-84DF-66BC916CA885}" type="datetimeFigureOut">
              <a:rPr lang="it-IT" smtClean="0"/>
              <a:pPr>
                <a:defRPr/>
              </a:pPr>
              <a:t>30/09/2025</a:t>
            </a:fld>
            <a:endParaRPr lang="it-IT"/>
          </a:p>
        </p:txBody>
      </p:sp>
      <p:sp>
        <p:nvSpPr>
          <p:cNvPr id="5" name="Segnaposto piè di pagina 4">
            <a:extLst>
              <a:ext uri="{FF2B5EF4-FFF2-40B4-BE49-F238E27FC236}">
                <a16:creationId xmlns:a16="http://schemas.microsoft.com/office/drawing/2014/main" id="{768507F6-E732-4F29-972F-C62A4BAA9230}"/>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D36FB487-6346-4173-84FC-673C13EB2E2F}"/>
              </a:ext>
            </a:extLst>
          </p:cNvPr>
          <p:cNvSpPr>
            <a:spLocks noGrp="1"/>
          </p:cNvSpPr>
          <p:nvPr>
            <p:ph type="sldNum" sz="quarter" idx="12"/>
          </p:nvPr>
        </p:nvSpPr>
        <p:spPr/>
        <p:txBody>
          <a:bodyPr/>
          <a:lstStyle/>
          <a:p>
            <a:fld id="{D8EB85C4-4E12-419A-BB86-C312CC869BF4}" type="slidenum">
              <a:rPr lang="it-IT" altLang="it-IT" smtClean="0"/>
              <a:pPr/>
              <a:t>‹N›</a:t>
            </a:fld>
            <a:endParaRPr lang="it-IT" altLang="it-IT"/>
          </a:p>
        </p:txBody>
      </p:sp>
    </p:spTree>
    <p:extLst>
      <p:ext uri="{BB962C8B-B14F-4D97-AF65-F5344CB8AC3E}">
        <p14:creationId xmlns:p14="http://schemas.microsoft.com/office/powerpoint/2010/main" val="369955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8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492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827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179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621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055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A8B57016-CEF1-1EB4-9F31-9F5E149C3DC6}"/>
              </a:ext>
            </a:extLst>
          </p:cNvPr>
          <p:cNvSpPr>
            <a:spLocks noGrp="1"/>
          </p:cNvSpPr>
          <p:nvPr>
            <p:ph type="dt" sz="half" idx="10"/>
          </p:nvPr>
        </p:nvSpPr>
        <p:spPr>
          <a:xfrm>
            <a:off x="628650" y="6356351"/>
            <a:ext cx="2057400" cy="365125"/>
          </a:xfrm>
          <a:prstGeom prst="rect">
            <a:avLst/>
          </a:prstGeom>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A682A6F4-4068-552F-94BF-2D7008F3E2D5}"/>
              </a:ext>
            </a:extLst>
          </p:cNvPr>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A2B26A8D-E6DA-31B2-4A18-3EF2440A15EB}"/>
              </a:ext>
            </a:extLst>
          </p:cNvPr>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254D634-6BFF-4C7E-869C-E7672BD282BB}" type="slidenum">
              <a:rPr lang="it-IT" altLang="it-IT"/>
              <a:pPr>
                <a:defRPr/>
              </a:pPr>
              <a:t>‹N›</a:t>
            </a:fld>
            <a:endParaRPr lang="it-IT" altLang="it-IT"/>
          </a:p>
        </p:txBody>
      </p:sp>
    </p:spTree>
    <p:extLst>
      <p:ext uri="{BB962C8B-B14F-4D97-AF65-F5344CB8AC3E}">
        <p14:creationId xmlns:p14="http://schemas.microsoft.com/office/powerpoint/2010/main" val="189905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a:prstGeom prst="rect">
            <a:avLst/>
          </a:prstGeo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3">
            <a:extLst>
              <a:ext uri="{FF2B5EF4-FFF2-40B4-BE49-F238E27FC236}">
                <a16:creationId xmlns:a16="http://schemas.microsoft.com/office/drawing/2014/main" id="{E6B6A674-2F83-B50A-4F0E-D878E8EBC557}"/>
              </a:ext>
            </a:extLst>
          </p:cNvPr>
          <p:cNvSpPr>
            <a:spLocks noGrp="1"/>
          </p:cNvSpPr>
          <p:nvPr>
            <p:ph type="dt" sz="half" idx="10"/>
          </p:nvPr>
        </p:nvSpPr>
        <p:spPr>
          <a:xfrm>
            <a:off x="628650" y="6356351"/>
            <a:ext cx="2057400" cy="365125"/>
          </a:xfrm>
          <a:prstGeom prst="rect">
            <a:avLst/>
          </a:prstGeom>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28038704-7879-5CA6-9727-2E5494BCEBEB}"/>
              </a:ext>
            </a:extLst>
          </p:cNvPr>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EFFEFDF2-2C18-5E4A-8390-3A4D6CE9E54A}"/>
              </a:ext>
            </a:extLst>
          </p:cNvPr>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64E9137-C60B-4A6C-A3A6-7034C0ACAACF}" type="slidenum">
              <a:rPr lang="it-IT" altLang="it-IT"/>
              <a:pPr>
                <a:defRPr/>
              </a:pPr>
              <a:t>‹N›</a:t>
            </a:fld>
            <a:endParaRPr lang="it-IT" altLang="it-IT"/>
          </a:p>
        </p:txBody>
      </p:sp>
    </p:spTree>
    <p:extLst>
      <p:ext uri="{BB962C8B-B14F-4D97-AF65-F5344CB8AC3E}">
        <p14:creationId xmlns:p14="http://schemas.microsoft.com/office/powerpoint/2010/main" val="1747661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a:prstGeom prst="rect">
            <a:avLst/>
          </a:prstGeo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3">
            <a:extLst>
              <a:ext uri="{FF2B5EF4-FFF2-40B4-BE49-F238E27FC236}">
                <a16:creationId xmlns:a16="http://schemas.microsoft.com/office/drawing/2014/main" id="{90CB79F4-6222-4622-B0A1-5C2D4D8B02A0}"/>
              </a:ext>
            </a:extLst>
          </p:cNvPr>
          <p:cNvSpPr>
            <a:spLocks noGrp="1"/>
          </p:cNvSpPr>
          <p:nvPr>
            <p:ph type="dt" sz="half" idx="10"/>
          </p:nvPr>
        </p:nvSpPr>
        <p:spPr>
          <a:xfrm>
            <a:off x="628650" y="6356351"/>
            <a:ext cx="2057400" cy="365125"/>
          </a:xfrm>
          <a:prstGeom prst="rect">
            <a:avLst/>
          </a:prstGeom>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100C0F6B-8084-2B87-E755-1110133E5413}"/>
              </a:ext>
            </a:extLst>
          </p:cNvPr>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62DA604-1CDF-2556-6583-754894D83899}"/>
              </a:ext>
            </a:extLst>
          </p:cNvPr>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46F083F-5C8D-4E3D-9672-5B2154F2ECFC}" type="slidenum">
              <a:rPr lang="it-IT" altLang="it-IT"/>
              <a:pPr>
                <a:defRPr/>
              </a:pPr>
              <a:t>‹N›</a:t>
            </a:fld>
            <a:endParaRPr lang="it-IT" altLang="it-IT"/>
          </a:p>
        </p:txBody>
      </p:sp>
    </p:spTree>
    <p:extLst>
      <p:ext uri="{BB962C8B-B14F-4D97-AF65-F5344CB8AC3E}">
        <p14:creationId xmlns:p14="http://schemas.microsoft.com/office/powerpoint/2010/main" val="3582768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7886700" cy="1325563"/>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628650" y="1825625"/>
            <a:ext cx="7886700" cy="4351338"/>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71DC3F-A404-CF83-42A3-F462DDC40E1F}"/>
              </a:ext>
            </a:extLst>
          </p:cNvPr>
          <p:cNvSpPr>
            <a:spLocks noGrp="1"/>
          </p:cNvSpPr>
          <p:nvPr>
            <p:ph type="dt" sz="half" idx="10"/>
          </p:nvPr>
        </p:nvSpPr>
        <p:spPr>
          <a:xfrm>
            <a:off x="628650" y="6356351"/>
            <a:ext cx="2057400" cy="365125"/>
          </a:xfrm>
          <a:prstGeom prst="rect">
            <a:avLst/>
          </a:prstGeo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D29B556-D136-3886-B954-895A9A6B6E63}"/>
              </a:ext>
            </a:extLst>
          </p:cNvPr>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05518C1-EE11-9AB3-5375-2CCB5959AC2C}"/>
              </a:ext>
            </a:extLst>
          </p:cNvPr>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A4078A7-E6A6-4242-A1DA-8D1E2FEEB34A}" type="slidenum">
              <a:rPr lang="it-IT" altLang="it-IT"/>
              <a:pPr>
                <a:defRPr/>
              </a:pPr>
              <a:t>‹N›</a:t>
            </a:fld>
            <a:endParaRPr lang="it-IT" altLang="it-IT"/>
          </a:p>
        </p:txBody>
      </p:sp>
    </p:spTree>
    <p:extLst>
      <p:ext uri="{BB962C8B-B14F-4D97-AF65-F5344CB8AC3E}">
        <p14:creationId xmlns:p14="http://schemas.microsoft.com/office/powerpoint/2010/main" val="255770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F5CFE-B440-4B69-8CBE-4360A7A9D89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D16836-6BC1-4FCA-AC22-622A48F708CC}"/>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A968956-AB33-4CFA-82CB-7FE37964AB4A}"/>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136EB38-C56C-47DB-80AA-63F7C991C343}"/>
              </a:ext>
            </a:extLst>
          </p:cNvPr>
          <p:cNvSpPr>
            <a:spLocks noGrp="1"/>
          </p:cNvSpPr>
          <p:nvPr>
            <p:ph type="dt" sz="half" idx="10"/>
          </p:nvPr>
        </p:nvSpPr>
        <p:spPr/>
        <p:txBody>
          <a:bodyPr/>
          <a:lstStyle/>
          <a:p>
            <a:pPr>
              <a:defRPr/>
            </a:pPr>
            <a:fld id="{040E88D8-507E-4711-A77F-7E4C6A78E67F}" type="datetimeFigureOut">
              <a:rPr lang="it-IT" smtClean="0"/>
              <a:pPr>
                <a:defRPr/>
              </a:pPr>
              <a:t>30/09/2025</a:t>
            </a:fld>
            <a:endParaRPr lang="it-IT"/>
          </a:p>
        </p:txBody>
      </p:sp>
      <p:sp>
        <p:nvSpPr>
          <p:cNvPr id="6" name="Segnaposto piè di pagina 5">
            <a:extLst>
              <a:ext uri="{FF2B5EF4-FFF2-40B4-BE49-F238E27FC236}">
                <a16:creationId xmlns:a16="http://schemas.microsoft.com/office/drawing/2014/main" id="{65BE9ACD-F1CD-4111-88E1-ACC65AA5786F}"/>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647B661A-26EC-410E-9B97-79E721591C87}"/>
              </a:ext>
            </a:extLst>
          </p:cNvPr>
          <p:cNvSpPr>
            <a:spLocks noGrp="1"/>
          </p:cNvSpPr>
          <p:nvPr>
            <p:ph type="sldNum" sz="quarter" idx="12"/>
          </p:nvPr>
        </p:nvSpPr>
        <p:spPr/>
        <p:txBody>
          <a:bodyPr/>
          <a:lstStyle/>
          <a:p>
            <a:fld id="{9510C7CE-00AE-4049-937F-B3E7143DB466}" type="slidenum">
              <a:rPr lang="it-IT" altLang="it-IT" smtClean="0"/>
              <a:pPr/>
              <a:t>‹N›</a:t>
            </a:fld>
            <a:endParaRPr lang="it-IT" altLang="it-IT"/>
          </a:p>
        </p:txBody>
      </p:sp>
    </p:spTree>
    <p:extLst>
      <p:ext uri="{BB962C8B-B14F-4D97-AF65-F5344CB8AC3E}">
        <p14:creationId xmlns:p14="http://schemas.microsoft.com/office/powerpoint/2010/main" val="666819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CC234A-67E0-AF49-F9CB-23625AD55254}"/>
              </a:ext>
            </a:extLst>
          </p:cNvPr>
          <p:cNvSpPr>
            <a:spLocks noGrp="1"/>
          </p:cNvSpPr>
          <p:nvPr>
            <p:ph type="dt" sz="half" idx="10"/>
          </p:nvPr>
        </p:nvSpPr>
        <p:spPr>
          <a:xfrm>
            <a:off x="628650" y="6356351"/>
            <a:ext cx="2057400" cy="365125"/>
          </a:xfrm>
          <a:prstGeom prst="rect">
            <a:avLst/>
          </a:prstGeo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88E21B05-298B-F63A-BE09-8B3CE7600C14}"/>
              </a:ext>
            </a:extLst>
          </p:cNvPr>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0DB8CB7-7C3F-2398-510A-49111A620477}"/>
              </a:ext>
            </a:extLst>
          </p:cNvPr>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29F9F07-1E80-496B-9E63-62982234F553}" type="slidenum">
              <a:rPr lang="it-IT" altLang="it-IT"/>
              <a:pPr>
                <a:defRPr/>
              </a:pPr>
              <a:t>‹N›</a:t>
            </a:fld>
            <a:endParaRPr lang="it-IT" altLang="it-IT"/>
          </a:p>
        </p:txBody>
      </p:sp>
    </p:spTree>
    <p:extLst>
      <p:ext uri="{BB962C8B-B14F-4D97-AF65-F5344CB8AC3E}">
        <p14:creationId xmlns:p14="http://schemas.microsoft.com/office/powerpoint/2010/main" val="1628020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2" name="Google Shape;12;g9f0b4c4cb7_2_55">
            <a:extLst>
              <a:ext uri="{FF2B5EF4-FFF2-40B4-BE49-F238E27FC236}">
                <a16:creationId xmlns:a16="http://schemas.microsoft.com/office/drawing/2014/main" id="{D997FA26-7C45-F3F0-FD8B-1CFFCB0D7327}"/>
              </a:ext>
            </a:extLst>
          </p:cNvPr>
          <p:cNvSpPr txBox="1">
            <a:spLocks noGrp="1"/>
          </p:cNvSpPr>
          <p:nvPr>
            <p:ph type="sldNum" idx="10"/>
          </p:nvPr>
        </p:nvSpPr>
        <p:spPr>
          <a:xfrm>
            <a:off x="8557023" y="6332538"/>
            <a:ext cx="548878" cy="525462"/>
          </a:xfrm>
        </p:spPr>
        <p:txBody>
          <a:bodyPr spcFirstLastPara="1" lIns="91425" tIns="45700" rIns="91425" bIns="45700" anchor="t">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9pPr>
          </a:lstStyle>
          <a:p>
            <a:pPr>
              <a:defRPr/>
            </a:pPr>
            <a:fld id="{79431EE6-E1D2-44ED-865B-85A3AF60D685}" type="slidenum">
              <a:rPr lang="en-US"/>
              <a:pPr>
                <a:defRPr/>
              </a:pPr>
              <a:t>‹N›</a:t>
            </a:fld>
            <a:endParaRPr/>
          </a:p>
        </p:txBody>
      </p:sp>
    </p:spTree>
    <p:extLst>
      <p:ext uri="{BB962C8B-B14F-4D97-AF65-F5344CB8AC3E}">
        <p14:creationId xmlns:p14="http://schemas.microsoft.com/office/powerpoint/2010/main" val="2645183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C4F0407-2309-2BB8-02CD-F5AD3D08C46E}"/>
              </a:ext>
            </a:extLst>
          </p:cNvPr>
          <p:cNvSpPr>
            <a:spLocks noGrp="1"/>
          </p:cNvSpPr>
          <p:nvPr>
            <p:ph type="dt" sz="half" idx="10"/>
          </p:nvPr>
        </p:nvSpPr>
        <p:spPr>
          <a:xfrm>
            <a:off x="0" y="0"/>
            <a:ext cx="0" cy="0"/>
          </a:xfr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E3F5A3A5-24C9-5D3D-0F70-6455B8C8B004}"/>
              </a:ext>
            </a:extLst>
          </p:cNvPr>
          <p:cNvSpPr>
            <a:spLocks noGrp="1"/>
          </p:cNvSpPr>
          <p:nvPr>
            <p:ph type="ftr" sz="quarter" idx="11"/>
          </p:nvPr>
        </p:nvSpPr>
        <p:spPr>
          <a:xfrm>
            <a:off x="0" y="0"/>
            <a:ext cx="0" cy="0"/>
          </a:xfr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A6655EE-455F-8152-119A-55F96A470C5A}"/>
              </a:ext>
            </a:extLst>
          </p:cNvPr>
          <p:cNvSpPr>
            <a:spLocks noGrp="1"/>
          </p:cNvSpPr>
          <p:nvPr>
            <p:ph type="sldNum" sz="quarter" idx="12"/>
          </p:nvPr>
        </p:nvSpPr>
        <p:spPr>
          <a:xfrm>
            <a:off x="0" y="0"/>
            <a:ext cx="0" cy="0"/>
          </a:xfrm>
        </p:spPr>
        <p:txBody>
          <a:bodyPr/>
          <a:lstStyle>
            <a:lvl1pPr>
              <a:defRPr/>
            </a:lvl1pPr>
          </a:lstStyle>
          <a:p>
            <a:pPr>
              <a:defRPr/>
            </a:pPr>
            <a:fld id="{0F482132-D8B7-4037-8E63-9594928734A9}" type="slidenum">
              <a:rPr lang="it-IT"/>
              <a:pPr>
                <a:defRPr/>
              </a:pPr>
              <a:t>‹N›</a:t>
            </a:fld>
            <a:endParaRPr lang="it-IT"/>
          </a:p>
        </p:txBody>
      </p:sp>
    </p:spTree>
    <p:extLst>
      <p:ext uri="{BB962C8B-B14F-4D97-AF65-F5344CB8AC3E}">
        <p14:creationId xmlns:p14="http://schemas.microsoft.com/office/powerpoint/2010/main" val="167075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9F86AB1-350A-1E30-6848-99C5C43C6A4A}"/>
              </a:ext>
            </a:extLst>
          </p:cNvPr>
          <p:cNvSpPr>
            <a:spLocks noGrp="1"/>
          </p:cNvSpPr>
          <p:nvPr>
            <p:ph type="dt" sz="half" idx="10"/>
          </p:nvPr>
        </p:nvSpPr>
        <p:spPr>
          <a:xfrm>
            <a:off x="0" y="0"/>
            <a:ext cx="0" cy="0"/>
          </a:xfrm>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5910CFA-DFCA-210D-2563-D8815BD638DA}"/>
              </a:ext>
            </a:extLst>
          </p:cNvPr>
          <p:cNvSpPr>
            <a:spLocks noGrp="1"/>
          </p:cNvSpPr>
          <p:nvPr>
            <p:ph type="ftr" sz="quarter" idx="11"/>
          </p:nvPr>
        </p:nvSpPr>
        <p:spPr>
          <a:xfrm>
            <a:off x="0" y="0"/>
            <a:ext cx="0" cy="0"/>
          </a:xfrm>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2327079-A004-B298-3DDB-7348FDC5C729}"/>
              </a:ext>
            </a:extLst>
          </p:cNvPr>
          <p:cNvSpPr>
            <a:spLocks noGrp="1"/>
          </p:cNvSpPr>
          <p:nvPr>
            <p:ph type="sldNum" sz="quarter" idx="12"/>
          </p:nvPr>
        </p:nvSpPr>
        <p:spPr>
          <a:xfrm>
            <a:off x="0" y="0"/>
            <a:ext cx="0" cy="0"/>
          </a:xfrm>
        </p:spPr>
        <p:txBody>
          <a:bodyPr/>
          <a:lstStyle>
            <a:lvl1pPr>
              <a:defRPr/>
            </a:lvl1pPr>
          </a:lstStyle>
          <a:p>
            <a:pPr>
              <a:defRPr/>
            </a:pPr>
            <a:fld id="{D009AE22-BA44-447D-A726-BEFBED80E824}" type="slidenum">
              <a:rPr lang="it-IT" altLang="it-IT"/>
              <a:pPr>
                <a:defRPr/>
              </a:pPr>
              <a:t>‹N›</a:t>
            </a:fld>
            <a:endParaRPr lang="it-IT" altLang="it-IT"/>
          </a:p>
        </p:txBody>
      </p:sp>
    </p:spTree>
    <p:extLst>
      <p:ext uri="{BB962C8B-B14F-4D97-AF65-F5344CB8AC3E}">
        <p14:creationId xmlns:p14="http://schemas.microsoft.com/office/powerpoint/2010/main" val="235500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723598-7C69-4C0D-82DB-6768FEB1A42E}"/>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B2AD72E-1A1B-4012-A7DA-1DB8213553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DACBE3-20AD-44C7-9FEA-4C53DC46E85E}"/>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8B97F17-E512-4080-9279-E041283567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3D7E92D-E7B8-4A85-BE5F-64835564FC25}"/>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1023D4D-F324-407B-B7E4-E32037B6ECCA}"/>
              </a:ext>
            </a:extLst>
          </p:cNvPr>
          <p:cNvSpPr>
            <a:spLocks noGrp="1"/>
          </p:cNvSpPr>
          <p:nvPr>
            <p:ph type="dt" sz="half" idx="10"/>
          </p:nvPr>
        </p:nvSpPr>
        <p:spPr/>
        <p:txBody>
          <a:bodyPr/>
          <a:lstStyle/>
          <a:p>
            <a:pPr>
              <a:defRPr/>
            </a:pPr>
            <a:fld id="{5B389E3E-B2D7-4D20-A182-75BC32E03123}" type="datetimeFigureOut">
              <a:rPr lang="it-IT" smtClean="0"/>
              <a:pPr>
                <a:defRPr/>
              </a:pPr>
              <a:t>30/09/2025</a:t>
            </a:fld>
            <a:endParaRPr lang="it-IT"/>
          </a:p>
        </p:txBody>
      </p:sp>
      <p:sp>
        <p:nvSpPr>
          <p:cNvPr id="8" name="Segnaposto piè di pagina 7">
            <a:extLst>
              <a:ext uri="{FF2B5EF4-FFF2-40B4-BE49-F238E27FC236}">
                <a16:creationId xmlns:a16="http://schemas.microsoft.com/office/drawing/2014/main" id="{D7CD21FB-C125-40A7-9471-3B6B81FCF6D7}"/>
              </a:ext>
            </a:extLst>
          </p:cNvPr>
          <p:cNvSpPr>
            <a:spLocks noGrp="1"/>
          </p:cNvSpPr>
          <p:nvPr>
            <p:ph type="ftr" sz="quarter" idx="11"/>
          </p:nvPr>
        </p:nvSpPr>
        <p:spPr/>
        <p:txBody>
          <a:bodyPr/>
          <a:lstStyle/>
          <a:p>
            <a:pPr>
              <a:defRPr/>
            </a:pPr>
            <a:endParaRPr lang="it-IT"/>
          </a:p>
        </p:txBody>
      </p:sp>
      <p:sp>
        <p:nvSpPr>
          <p:cNvPr id="9" name="Segnaposto numero diapositiva 8">
            <a:extLst>
              <a:ext uri="{FF2B5EF4-FFF2-40B4-BE49-F238E27FC236}">
                <a16:creationId xmlns:a16="http://schemas.microsoft.com/office/drawing/2014/main" id="{8D75FCB7-0461-4411-BA9D-5FFBCD642638}"/>
              </a:ext>
            </a:extLst>
          </p:cNvPr>
          <p:cNvSpPr>
            <a:spLocks noGrp="1"/>
          </p:cNvSpPr>
          <p:nvPr>
            <p:ph type="sldNum" sz="quarter" idx="12"/>
          </p:nvPr>
        </p:nvSpPr>
        <p:spPr/>
        <p:txBody>
          <a:bodyPr/>
          <a:lstStyle/>
          <a:p>
            <a:fld id="{B62C3C5C-86E4-4F33-9FE2-42054F7DF980}" type="slidenum">
              <a:rPr lang="it-IT" altLang="it-IT" smtClean="0"/>
              <a:pPr/>
              <a:t>‹N›</a:t>
            </a:fld>
            <a:endParaRPr lang="it-IT" altLang="it-IT"/>
          </a:p>
        </p:txBody>
      </p:sp>
    </p:spTree>
    <p:extLst>
      <p:ext uri="{BB962C8B-B14F-4D97-AF65-F5344CB8AC3E}">
        <p14:creationId xmlns:p14="http://schemas.microsoft.com/office/powerpoint/2010/main" val="56660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91A41D-6167-4AB9-852A-66381AA7D5D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CE6D437-A55E-4F37-84EE-FA2712CF6EB4}"/>
              </a:ext>
            </a:extLst>
          </p:cNvPr>
          <p:cNvSpPr>
            <a:spLocks noGrp="1"/>
          </p:cNvSpPr>
          <p:nvPr>
            <p:ph type="dt" sz="half" idx="10"/>
          </p:nvPr>
        </p:nvSpPr>
        <p:spPr/>
        <p:txBody>
          <a:bodyPr/>
          <a:lstStyle/>
          <a:p>
            <a:pPr>
              <a:defRPr/>
            </a:pPr>
            <a:fld id="{5846BD72-5287-4335-B1C6-DC937FB12184}" type="datetimeFigureOut">
              <a:rPr lang="it-IT" smtClean="0"/>
              <a:pPr>
                <a:defRPr/>
              </a:pPr>
              <a:t>30/09/2025</a:t>
            </a:fld>
            <a:endParaRPr lang="it-IT"/>
          </a:p>
        </p:txBody>
      </p:sp>
      <p:sp>
        <p:nvSpPr>
          <p:cNvPr id="4" name="Segnaposto piè di pagina 3">
            <a:extLst>
              <a:ext uri="{FF2B5EF4-FFF2-40B4-BE49-F238E27FC236}">
                <a16:creationId xmlns:a16="http://schemas.microsoft.com/office/drawing/2014/main" id="{832E6E13-5A3D-454A-ACD1-DEAE21E7D548}"/>
              </a:ext>
            </a:extLst>
          </p:cNvPr>
          <p:cNvSpPr>
            <a:spLocks noGrp="1"/>
          </p:cNvSpPr>
          <p:nvPr>
            <p:ph type="ftr" sz="quarter" idx="11"/>
          </p:nvPr>
        </p:nvSpPr>
        <p:spPr/>
        <p:txBody>
          <a:bodyPr/>
          <a:lstStyle/>
          <a:p>
            <a:pPr>
              <a:defRPr/>
            </a:pPr>
            <a:endParaRPr lang="it-IT"/>
          </a:p>
        </p:txBody>
      </p:sp>
      <p:sp>
        <p:nvSpPr>
          <p:cNvPr id="5" name="Segnaposto numero diapositiva 4">
            <a:extLst>
              <a:ext uri="{FF2B5EF4-FFF2-40B4-BE49-F238E27FC236}">
                <a16:creationId xmlns:a16="http://schemas.microsoft.com/office/drawing/2014/main" id="{39DA1D43-E3DB-4B20-A5B3-81F79ABFCD1F}"/>
              </a:ext>
            </a:extLst>
          </p:cNvPr>
          <p:cNvSpPr>
            <a:spLocks noGrp="1"/>
          </p:cNvSpPr>
          <p:nvPr>
            <p:ph type="sldNum" sz="quarter" idx="12"/>
          </p:nvPr>
        </p:nvSpPr>
        <p:spPr/>
        <p:txBody>
          <a:bodyPr/>
          <a:lstStyle/>
          <a:p>
            <a:fld id="{539FA75F-F602-4222-A893-DC7E1AD499CE}" type="slidenum">
              <a:rPr lang="it-IT" altLang="it-IT" smtClean="0"/>
              <a:pPr/>
              <a:t>‹N›</a:t>
            </a:fld>
            <a:endParaRPr lang="it-IT" altLang="it-IT"/>
          </a:p>
        </p:txBody>
      </p:sp>
    </p:spTree>
    <p:extLst>
      <p:ext uri="{BB962C8B-B14F-4D97-AF65-F5344CB8AC3E}">
        <p14:creationId xmlns:p14="http://schemas.microsoft.com/office/powerpoint/2010/main" val="355172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9C30AA-D251-43CF-AFD1-865CB566E3B6}"/>
              </a:ext>
            </a:extLst>
          </p:cNvPr>
          <p:cNvSpPr>
            <a:spLocks noGrp="1"/>
          </p:cNvSpPr>
          <p:nvPr>
            <p:ph type="dt" sz="half" idx="10"/>
          </p:nvPr>
        </p:nvSpPr>
        <p:spPr/>
        <p:txBody>
          <a:bodyPr/>
          <a:lstStyle/>
          <a:p>
            <a:pPr>
              <a:defRPr/>
            </a:pPr>
            <a:fld id="{14BB2530-E5CA-427B-80AE-FFD6211EA2B4}" type="datetimeFigureOut">
              <a:rPr lang="it-IT" smtClean="0"/>
              <a:pPr>
                <a:defRPr/>
              </a:pPr>
              <a:t>30/09/2025</a:t>
            </a:fld>
            <a:endParaRPr lang="it-IT"/>
          </a:p>
        </p:txBody>
      </p:sp>
      <p:sp>
        <p:nvSpPr>
          <p:cNvPr id="3" name="Segnaposto piè di pagina 2">
            <a:extLst>
              <a:ext uri="{FF2B5EF4-FFF2-40B4-BE49-F238E27FC236}">
                <a16:creationId xmlns:a16="http://schemas.microsoft.com/office/drawing/2014/main" id="{D1A05790-1E00-463A-8EC4-22A7B994156F}"/>
              </a:ext>
            </a:extLst>
          </p:cNvPr>
          <p:cNvSpPr>
            <a:spLocks noGrp="1"/>
          </p:cNvSpPr>
          <p:nvPr>
            <p:ph type="ftr" sz="quarter" idx="11"/>
          </p:nvPr>
        </p:nvSpPr>
        <p:spPr/>
        <p:txBody>
          <a:bodyPr/>
          <a:lstStyle/>
          <a:p>
            <a:pPr>
              <a:defRPr/>
            </a:pPr>
            <a:endParaRPr lang="it-IT"/>
          </a:p>
        </p:txBody>
      </p:sp>
      <p:sp>
        <p:nvSpPr>
          <p:cNvPr id="4" name="Segnaposto numero diapositiva 3">
            <a:extLst>
              <a:ext uri="{FF2B5EF4-FFF2-40B4-BE49-F238E27FC236}">
                <a16:creationId xmlns:a16="http://schemas.microsoft.com/office/drawing/2014/main" id="{0C62E080-7DA4-4297-8F42-22860D8EEDA4}"/>
              </a:ext>
            </a:extLst>
          </p:cNvPr>
          <p:cNvSpPr>
            <a:spLocks noGrp="1"/>
          </p:cNvSpPr>
          <p:nvPr>
            <p:ph type="sldNum" sz="quarter" idx="12"/>
          </p:nvPr>
        </p:nvSpPr>
        <p:spPr/>
        <p:txBody>
          <a:bodyPr/>
          <a:lstStyle/>
          <a:p>
            <a:fld id="{379D52C2-EF25-49B6-8FC0-B23BEF449E0A}" type="slidenum">
              <a:rPr lang="it-IT" altLang="it-IT" smtClean="0"/>
              <a:pPr/>
              <a:t>‹N›</a:t>
            </a:fld>
            <a:endParaRPr lang="it-IT" altLang="it-IT"/>
          </a:p>
        </p:txBody>
      </p:sp>
    </p:spTree>
    <p:extLst>
      <p:ext uri="{BB962C8B-B14F-4D97-AF65-F5344CB8AC3E}">
        <p14:creationId xmlns:p14="http://schemas.microsoft.com/office/powerpoint/2010/main" val="278464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BA2F8-466C-40DE-9E37-656A5A00E76F}"/>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CE8D64-D0B8-4D34-8FEF-18171F87BFF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362FBF0-79F1-4AFE-BD69-D60C533A90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B0B36E-F4E9-4133-A4D4-B285114BE322}"/>
              </a:ext>
            </a:extLst>
          </p:cNvPr>
          <p:cNvSpPr>
            <a:spLocks noGrp="1"/>
          </p:cNvSpPr>
          <p:nvPr>
            <p:ph type="dt" sz="half" idx="10"/>
          </p:nvPr>
        </p:nvSpPr>
        <p:spPr/>
        <p:txBody>
          <a:bodyPr/>
          <a:lstStyle/>
          <a:p>
            <a:pPr>
              <a:defRPr/>
            </a:pPr>
            <a:fld id="{7967FB09-7332-4BBC-A1DA-85AB58E71935}" type="datetimeFigureOut">
              <a:rPr lang="it-IT" smtClean="0"/>
              <a:pPr>
                <a:defRPr/>
              </a:pPr>
              <a:t>30/09/2025</a:t>
            </a:fld>
            <a:endParaRPr lang="it-IT"/>
          </a:p>
        </p:txBody>
      </p:sp>
      <p:sp>
        <p:nvSpPr>
          <p:cNvPr id="6" name="Segnaposto piè di pagina 5">
            <a:extLst>
              <a:ext uri="{FF2B5EF4-FFF2-40B4-BE49-F238E27FC236}">
                <a16:creationId xmlns:a16="http://schemas.microsoft.com/office/drawing/2014/main" id="{3A4F2909-AAA0-4733-BF71-975A712F4154}"/>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ECD75813-8793-46BD-93F8-673E6C75F81F}"/>
              </a:ext>
            </a:extLst>
          </p:cNvPr>
          <p:cNvSpPr>
            <a:spLocks noGrp="1"/>
          </p:cNvSpPr>
          <p:nvPr>
            <p:ph type="sldNum" sz="quarter" idx="12"/>
          </p:nvPr>
        </p:nvSpPr>
        <p:spPr/>
        <p:txBody>
          <a:bodyPr/>
          <a:lstStyle/>
          <a:p>
            <a:fld id="{A37C6BEC-5C05-4F79-A4BA-5324BACF7189}" type="slidenum">
              <a:rPr lang="it-IT" altLang="it-IT" smtClean="0"/>
              <a:pPr/>
              <a:t>‹N›</a:t>
            </a:fld>
            <a:endParaRPr lang="it-IT" altLang="it-IT"/>
          </a:p>
        </p:txBody>
      </p:sp>
    </p:spTree>
    <p:extLst>
      <p:ext uri="{BB962C8B-B14F-4D97-AF65-F5344CB8AC3E}">
        <p14:creationId xmlns:p14="http://schemas.microsoft.com/office/powerpoint/2010/main" val="19062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0F53D-638D-4E8F-B4C5-0B7B13CBC539}"/>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1FE3987-D3C8-4718-8BCA-37C6987CC7A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B799AB9F-E256-4689-9262-790AB0DA22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DDEEF9-E571-4EA2-8EA0-B7DACF385BF2}"/>
              </a:ext>
            </a:extLst>
          </p:cNvPr>
          <p:cNvSpPr>
            <a:spLocks noGrp="1"/>
          </p:cNvSpPr>
          <p:nvPr>
            <p:ph type="dt" sz="half" idx="10"/>
          </p:nvPr>
        </p:nvSpPr>
        <p:spPr/>
        <p:txBody>
          <a:bodyPr/>
          <a:lstStyle/>
          <a:p>
            <a:pPr>
              <a:defRPr/>
            </a:pPr>
            <a:fld id="{9A018579-6396-4B17-9386-13E6E5B0FB19}" type="datetimeFigureOut">
              <a:rPr lang="it-IT" smtClean="0"/>
              <a:pPr>
                <a:defRPr/>
              </a:pPr>
              <a:t>30/09/2025</a:t>
            </a:fld>
            <a:endParaRPr lang="it-IT"/>
          </a:p>
        </p:txBody>
      </p:sp>
      <p:sp>
        <p:nvSpPr>
          <p:cNvPr id="6" name="Segnaposto piè di pagina 5">
            <a:extLst>
              <a:ext uri="{FF2B5EF4-FFF2-40B4-BE49-F238E27FC236}">
                <a16:creationId xmlns:a16="http://schemas.microsoft.com/office/drawing/2014/main" id="{D60C9B90-0697-473A-8ABC-CF184AE3CDD7}"/>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CDF4CA82-B723-44E2-B82F-7974A272CEB4}"/>
              </a:ext>
            </a:extLst>
          </p:cNvPr>
          <p:cNvSpPr>
            <a:spLocks noGrp="1"/>
          </p:cNvSpPr>
          <p:nvPr>
            <p:ph type="sldNum" sz="quarter" idx="12"/>
          </p:nvPr>
        </p:nvSpPr>
        <p:spPr/>
        <p:txBody>
          <a:bodyPr/>
          <a:lstStyle/>
          <a:p>
            <a:fld id="{81C4B746-7669-484D-A7D1-A08BDAF4EF8D}" type="slidenum">
              <a:rPr lang="it-IT" altLang="it-IT" smtClean="0"/>
              <a:pPr/>
              <a:t>‹N›</a:t>
            </a:fld>
            <a:endParaRPr lang="it-IT" altLang="it-IT"/>
          </a:p>
        </p:txBody>
      </p:sp>
    </p:spTree>
    <p:extLst>
      <p:ext uri="{BB962C8B-B14F-4D97-AF65-F5344CB8AC3E}">
        <p14:creationId xmlns:p14="http://schemas.microsoft.com/office/powerpoint/2010/main" val="157938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ECCF88A-A7D7-4F5E-BD63-62E271AFD81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BB6D8C-86BB-4633-BD0B-976EB15D3F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33E5CB-FEE4-4BA7-99C6-A947DD471F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2F977DD-6C9B-4D2C-BCBE-4C1EDFC2420E}" type="datetimeFigureOut">
              <a:rPr lang="it-IT" smtClean="0"/>
              <a:pPr>
                <a:defRPr/>
              </a:pPr>
              <a:t>30/09/2025</a:t>
            </a:fld>
            <a:endParaRPr lang="it-IT"/>
          </a:p>
        </p:txBody>
      </p:sp>
      <p:sp>
        <p:nvSpPr>
          <p:cNvPr id="5" name="Segnaposto piè di pagina 4">
            <a:extLst>
              <a:ext uri="{FF2B5EF4-FFF2-40B4-BE49-F238E27FC236}">
                <a16:creationId xmlns:a16="http://schemas.microsoft.com/office/drawing/2014/main" id="{C1748104-0E51-4570-A45F-314BECCF16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FA7F20E1-4D97-4BD9-B91F-C5CA180DD8F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235196690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2F977DD-6C9B-4D2C-BCBE-4C1EDFC2420E}" type="datetimeFigureOut">
              <a:rPr lang="it-IT" smtClean="0"/>
              <a:pPr>
                <a:defRPr/>
              </a:pPr>
              <a:t>30/09/2025</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360415847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610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mailto:progetti.upi@messaggipec.it"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mailto:dorianalepore@gmail.com" TargetMode="External"/><Relationship Id="rId5" Type="http://schemas.openxmlformats.org/officeDocument/2006/relationships/hyperlink" Target="mailto:lauralntn@gmail.com" TargetMode="Externa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4294967295"/>
          </p:nvPr>
        </p:nvSpPr>
        <p:spPr>
          <a:xfrm>
            <a:off x="8594725" y="6332538"/>
            <a:ext cx="549275" cy="525462"/>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EDDF377C-4C9C-4293-80AB-E3D2B43D1369}" type="slidenum">
              <a:rPr lang="en-US" altLang="it-IT" smtClean="0">
                <a:sym typeface="Calibri" panose="020F0502020204030204" pitchFamily="34" charset="0"/>
              </a:rPr>
              <a:pPr/>
              <a:t>1</a:t>
            </a:fld>
            <a:endParaRPr lang="it-IT" altLang="it-IT">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3316" name="Rectangle 3">
            <a:extLst>
              <a:ext uri="{FF2B5EF4-FFF2-40B4-BE49-F238E27FC236}">
                <a16:creationId xmlns:a16="http://schemas.microsoft.com/office/drawing/2014/main" id="{5B394915-F6A9-DE06-55DD-91C434E6EFCE}"/>
              </a:ext>
            </a:extLst>
          </p:cNvPr>
          <p:cNvSpPr>
            <a:spLocks noChangeArrowheads="1"/>
          </p:cNvSpPr>
          <p:nvPr/>
        </p:nvSpPr>
        <p:spPr bwMode="auto">
          <a:xfrm>
            <a:off x="201150" y="1203051"/>
            <a:ext cx="8275700" cy="514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endParaRPr lang="it-IT" altLang="it-IT" sz="1500" b="1">
              <a:solidFill>
                <a:prstClr val="black"/>
              </a:solidFill>
              <a:latin typeface="Arial" panose="020B0604020202020204" pitchFamily="34" charset="0"/>
              <a:cs typeface="Calibri" panose="020F0502020204030204" pitchFamily="34" charset="0"/>
            </a:endParaRPr>
          </a:p>
          <a:p>
            <a:pPr algn="ctr">
              <a:lnSpc>
                <a:spcPct val="107000"/>
              </a:lnSpc>
              <a:spcAft>
                <a:spcPts val="800"/>
              </a:spcAft>
            </a:pPr>
            <a:r>
              <a:rPr lang="it-IT" altLang="it-IT" sz="2800" b="1">
                <a:solidFill>
                  <a:prstClr val="black"/>
                </a:solidFill>
                <a:latin typeface="Arial" panose="020B0604020202020204" pitchFamily="34" charset="0"/>
                <a:cs typeface="Calibri" panose="020F0502020204030204" pitchFamily="34" charset="0"/>
              </a:rPr>
              <a:t>FPG 2024-2025</a:t>
            </a:r>
            <a:endParaRPr lang="it-IT" altLang="it-IT" sz="2800" b="1" kern="100">
              <a:solidFill>
                <a:srgbClr val="0070C0"/>
              </a:solidFill>
              <a:cs typeface="Calibri" panose="020F0502020204030204" pitchFamily="34" charset="0"/>
            </a:endParaRPr>
          </a:p>
          <a:p>
            <a:pPr algn="just">
              <a:buNone/>
            </a:pPr>
            <a:endParaRPr lang="it-IT" sz="3200" b="1" kern="100">
              <a:solidFill>
                <a:srgbClr val="0070C0"/>
              </a:solidFill>
              <a:cs typeface="Calibri" panose="020F0502020204030204" pitchFamily="34" charset="0"/>
            </a:endParaRPr>
          </a:p>
          <a:p>
            <a:pPr algn="ctr">
              <a:buNone/>
            </a:pPr>
            <a:r>
              <a:rPr lang="it-IT" sz="3200" b="1" kern="100">
                <a:cs typeface="Calibri" panose="020F0502020204030204" pitchFamily="34" charset="0"/>
              </a:rPr>
              <a:t>INIZIATIVA</a:t>
            </a:r>
            <a:r>
              <a:rPr lang="it-IT" sz="3200" b="1" kern="100">
                <a:solidFill>
                  <a:srgbClr val="0070C0"/>
                </a:solidFill>
                <a:cs typeface="Calibri" panose="020F0502020204030204" pitchFamily="34" charset="0"/>
              </a:rPr>
              <a:t> “PROVINCEXGIOVANI. INSIEME PER IL BENESSERE E IL PROTAGONISMO DELLE NUOVE GENERAZIONI”.</a:t>
            </a:r>
          </a:p>
          <a:p>
            <a:pPr algn="ctr">
              <a:lnSpc>
                <a:spcPct val="107000"/>
              </a:lnSpc>
              <a:spcAft>
                <a:spcPts val="800"/>
              </a:spcAft>
              <a:buNone/>
            </a:pPr>
            <a:r>
              <a:rPr lang="it-IT" sz="3200" b="1" kern="100">
                <a:solidFill>
                  <a:srgbClr val="0070C0"/>
                </a:solidFill>
                <a:cs typeface="Calibri" panose="020F0502020204030204" pitchFamily="34" charset="0"/>
              </a:rPr>
              <a:t> </a:t>
            </a:r>
          </a:p>
          <a:p>
            <a:pPr algn="ctr">
              <a:lnSpc>
                <a:spcPct val="107000"/>
              </a:lnSpc>
              <a:spcAft>
                <a:spcPts val="800"/>
              </a:spcAft>
              <a:buNone/>
            </a:pPr>
            <a:r>
              <a:rPr lang="it-IT" sz="3200" b="1" kern="100">
                <a:cs typeface="Calibri" panose="020F0502020204030204" pitchFamily="34" charset="0"/>
              </a:rPr>
              <a:t>WEBINAR DI PRESENTAZIONE DELL’AVVISO PUBBLICO</a:t>
            </a:r>
          </a:p>
          <a:p>
            <a:pPr algn="ctr">
              <a:lnSpc>
                <a:spcPct val="107000"/>
              </a:lnSpc>
              <a:spcAft>
                <a:spcPts val="800"/>
              </a:spcAft>
              <a:buNone/>
            </a:pPr>
            <a:r>
              <a:rPr lang="it-IT" sz="3200" b="1" kern="100">
                <a:cs typeface="Calibri" panose="020F0502020204030204" pitchFamily="34" charset="0"/>
              </a:rPr>
              <a:t>ROMA, 29 SETTEMBRE 2025</a:t>
            </a:r>
          </a:p>
        </p:txBody>
      </p:sp>
      <p:pic>
        <p:nvPicPr>
          <p:cNvPr id="2" name="Immagine 9">
            <a:extLst>
              <a:ext uri="{FF2B5EF4-FFF2-40B4-BE49-F238E27FC236}">
                <a16:creationId xmlns:a16="http://schemas.microsoft.com/office/drawing/2014/main" id="{EDD425DC-99D3-46B4-ED03-F38B25D58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465831" y="162027"/>
            <a:ext cx="2678168" cy="1178741"/>
          </a:xfrm>
          <a:prstGeom prst="rect">
            <a:avLst/>
          </a:prstGeom>
          <a:blipFill>
            <a:blip r:embed="rId3">
              <a:alphaModFix amt="25000"/>
            </a:blip>
            <a:stretch>
              <a:fillRect/>
            </a:stretch>
          </a:blipFill>
          <a:ln>
            <a:solidFill>
              <a:srgbClr val="F3FAFA"/>
            </a:solidFill>
          </a:ln>
        </p:spPr>
      </p:pic>
      <p:pic>
        <p:nvPicPr>
          <p:cNvPr id="15" name="image1.png">
            <a:extLst>
              <a:ext uri="{FF2B5EF4-FFF2-40B4-BE49-F238E27FC236}">
                <a16:creationId xmlns:a16="http://schemas.microsoft.com/office/drawing/2014/main" id="{B0D73A04-DD2E-C6A5-74E3-4A16E4D79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59" y="91264"/>
            <a:ext cx="1594628" cy="124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10</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Rettangolo arrotondato 7">
            <a:extLst>
              <a:ext uri="{FF2B5EF4-FFF2-40B4-BE49-F238E27FC236}">
                <a16:creationId xmlns:a16="http://schemas.microsoft.com/office/drawing/2014/main" id="{C1B8AFB2-39F0-79EA-B69C-089F0262B88E}"/>
              </a:ext>
            </a:extLst>
          </p:cNvPr>
          <p:cNvSpPr/>
          <p:nvPr/>
        </p:nvSpPr>
        <p:spPr>
          <a:xfrm>
            <a:off x="323528" y="1806293"/>
            <a:ext cx="5763636" cy="576262"/>
          </a:xfrm>
          <a:prstGeom prst="roundRect">
            <a:avLst/>
          </a:prstGeom>
          <a:solidFill>
            <a:schemeClr val="bg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B050"/>
                </a:solidFill>
                <a:effectLst/>
                <a:uLnTx/>
                <a:uFillTx/>
                <a:latin typeface="Calibri"/>
                <a:ea typeface="+mn-ea"/>
                <a:cs typeface="+mn-cs"/>
              </a:rPr>
              <a:t>A CHI SI RIVOLGE?</a:t>
            </a:r>
          </a:p>
        </p:txBody>
      </p:sp>
      <p:pic>
        <p:nvPicPr>
          <p:cNvPr id="11" name="image1.png">
            <a:extLst>
              <a:ext uri="{FF2B5EF4-FFF2-40B4-BE49-F238E27FC236}">
                <a16:creationId xmlns:a16="http://schemas.microsoft.com/office/drawing/2014/main" id="{40AB26F6-F1C7-C626-A16D-EC68C45A3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976610DE-ABC6-0321-C10C-38D4995A5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72774"/>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EA4A5427-8890-AC82-83F7-BA34636435B2}"/>
              </a:ext>
            </a:extLst>
          </p:cNvPr>
          <p:cNvSpPr/>
          <p:nvPr/>
        </p:nvSpPr>
        <p:spPr>
          <a:xfrm>
            <a:off x="5940152" y="2852936"/>
            <a:ext cx="2883315" cy="264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a:solidFill>
                  <a:srgbClr val="00B050"/>
                </a:solidFill>
                <a:effectLst>
                  <a:outerShdw blurRad="38100" dist="38100" dir="2700000" algn="tl">
                    <a:srgbClr val="000000">
                      <a:alpha val="43137"/>
                    </a:srgbClr>
                  </a:outerShdw>
                </a:effectLst>
              </a:rPr>
              <a:t>€ 3,300.000,00</a:t>
            </a:r>
          </a:p>
          <a:p>
            <a:pPr algn="ctr"/>
            <a:endParaRPr lang="it-IT" sz="2400" b="1">
              <a:solidFill>
                <a:srgbClr val="00B050"/>
              </a:solidFill>
              <a:effectLst>
                <a:outerShdw blurRad="38100" dist="38100" dir="2700000" algn="tl">
                  <a:srgbClr val="000000">
                    <a:alpha val="43137"/>
                  </a:srgbClr>
                </a:outerShdw>
              </a:effectLst>
            </a:endParaRPr>
          </a:p>
          <a:p>
            <a:pPr algn="ctr"/>
            <a:r>
              <a:rPr lang="it-IT" sz="2400" b="1">
                <a:solidFill>
                  <a:srgbClr val="00B050"/>
                </a:solidFill>
                <a:effectLst>
                  <a:outerShdw blurRad="38100" dist="38100" dir="2700000" algn="tl">
                    <a:srgbClr val="000000">
                      <a:alpha val="43137"/>
                    </a:srgbClr>
                  </a:outerShdw>
                </a:effectLst>
              </a:rPr>
              <a:t>30 Progetti</a:t>
            </a:r>
          </a:p>
          <a:p>
            <a:pPr algn="ctr"/>
            <a:endParaRPr lang="it-IT" sz="2400" b="1">
              <a:solidFill>
                <a:srgbClr val="00B050"/>
              </a:solidFill>
              <a:effectLst>
                <a:outerShdw blurRad="38100" dist="38100" dir="2700000" algn="tl">
                  <a:srgbClr val="000000">
                    <a:alpha val="43137"/>
                  </a:srgbClr>
                </a:outerShdw>
              </a:effectLst>
            </a:endParaRPr>
          </a:p>
          <a:p>
            <a:pPr algn="ctr"/>
            <a:r>
              <a:rPr lang="it-IT" sz="2400" b="1">
                <a:solidFill>
                  <a:srgbClr val="00B050"/>
                </a:solidFill>
                <a:effectLst>
                  <a:outerShdw blurRad="38100" dist="38100" dir="2700000" algn="tl">
                    <a:srgbClr val="000000">
                      <a:alpha val="43137"/>
                    </a:srgbClr>
                  </a:outerShdw>
                </a:effectLst>
              </a:rPr>
              <a:t>18 Mesi</a:t>
            </a:r>
          </a:p>
        </p:txBody>
      </p:sp>
      <p:sp>
        <p:nvSpPr>
          <p:cNvPr id="7" name="CasellaDiTesto 6">
            <a:extLst>
              <a:ext uri="{FF2B5EF4-FFF2-40B4-BE49-F238E27FC236}">
                <a16:creationId xmlns:a16="http://schemas.microsoft.com/office/drawing/2014/main" id="{56F7ABC9-7DAB-9102-CCB2-FEB021B43BF9}"/>
              </a:ext>
            </a:extLst>
          </p:cNvPr>
          <p:cNvSpPr txBox="1"/>
          <p:nvPr/>
        </p:nvSpPr>
        <p:spPr>
          <a:xfrm>
            <a:off x="611560" y="2420888"/>
            <a:ext cx="5763636" cy="3471784"/>
          </a:xfrm>
          <a:prstGeom prst="rect">
            <a:avLst/>
          </a:prstGeom>
          <a:noFill/>
        </p:spPr>
        <p:txBody>
          <a:bodyPr wrap="square">
            <a:spAutoFit/>
          </a:bodyPr>
          <a:lstStyle/>
          <a:p>
            <a:pPr algn="just">
              <a:lnSpc>
                <a:spcPct val="106000"/>
              </a:lnSpc>
              <a:spcAft>
                <a:spcPts val="200"/>
              </a:spcAft>
              <a:buNone/>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ALLE PROVINCE DELLE RSO</a:t>
            </a:r>
            <a:endParaRPr lang="it-IT" sz="12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200"/>
              </a:spcAft>
              <a:buNone/>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ALLE PROVINCE DELLE RSS SICILIA E SARDEGNA</a:t>
            </a:r>
            <a:endParaRPr lang="it-IT" sz="12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200"/>
              </a:spcAft>
              <a:buNone/>
            </a:pPr>
            <a:r>
              <a:rPr lang="it-IT" sz="1200" b="1" kern="1200">
                <a:solidFill>
                  <a:srgbClr val="FF0000"/>
                </a:solidFill>
                <a:effectLst/>
                <a:latin typeface="Arial" panose="020B0604020202020204" pitchFamily="34" charset="0"/>
                <a:ea typeface="Book Antiqua" panose="02040602050305030304" pitchFamily="18" charset="0"/>
                <a:cs typeface="Arial" panose="020B0604020202020204" pitchFamily="34" charset="0"/>
              </a:rPr>
              <a:t> </a:t>
            </a:r>
            <a:endParaRPr lang="it-IT" sz="12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200"/>
              </a:spcAft>
              <a:buNone/>
            </a:pPr>
            <a:r>
              <a:rPr lang="it-IT" sz="1200" b="1" kern="1200">
                <a:solidFill>
                  <a:srgbClr val="FF0000"/>
                </a:solidFill>
                <a:effectLst/>
                <a:latin typeface="Arial" panose="020B0604020202020204" pitchFamily="34" charset="0"/>
                <a:ea typeface="Book Antiqua" panose="02040602050305030304" pitchFamily="18" charset="0"/>
                <a:cs typeface="Arial" panose="020B0604020202020204" pitchFamily="34" charset="0"/>
              </a:rPr>
              <a:t>IN PARTENARIATO CON</a:t>
            </a: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Enti del Terzo Settore (ETS) con competenze nel settore della promozione del benessere psicologico, fisico e sociale dei giovani;</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Associazioni giovanili;</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Altre Province;</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Upi regionali;</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Aziende Sanitarie Locali;</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Istituti scolastici;</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Università;</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200"/>
              </a:spcAft>
              <a:buFont typeface="Courier New" panose="02070309020205020404" pitchFamily="49" charset="0"/>
              <a:buChar char="o"/>
            </a:pPr>
            <a:r>
              <a:rPr lang="it-IT" sz="1200" b="1" kern="1200">
                <a:solidFill>
                  <a:srgbClr val="000000"/>
                </a:solidFill>
                <a:effectLst/>
                <a:latin typeface="Arial" panose="020B0604020202020204" pitchFamily="34" charset="0"/>
                <a:ea typeface="Book Antiqua" panose="02040602050305030304" pitchFamily="18" charset="0"/>
                <a:cs typeface="Arial" panose="020B0604020202020204" pitchFamily="34" charset="0"/>
              </a:rPr>
              <a:t>Enti di formazione.</a:t>
            </a:r>
            <a:endParaRPr lang="it-IT" sz="12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6000"/>
              </a:lnSpc>
              <a:spcAft>
                <a:spcPts val="200"/>
              </a:spcAft>
              <a:buNone/>
            </a:pPr>
            <a:r>
              <a:rPr lang="it-IT" sz="1100" kern="1200">
                <a:solidFill>
                  <a:srgbClr val="000000"/>
                </a:solidFill>
                <a:effectLst/>
                <a:latin typeface="Aptos Display" panose="020B0004020202020204" pitchFamily="34" charset="0"/>
                <a:ea typeface="Book Antiqua" panose="02040602050305030304" pitchFamily="18" charset="0"/>
                <a:cs typeface="Arial" panose="020B0604020202020204" pitchFamily="34" charset="0"/>
              </a:rPr>
              <a:t> </a:t>
            </a:r>
            <a:endParaRPr lang="it-IT" sz="1200">
              <a:effectLst/>
              <a:latin typeface="Times New Roman" panose="02020603050405020304" pitchFamily="18" charset="0"/>
              <a:ea typeface="Times New Roman" panose="02020603050405020304" pitchFamily="18" charset="0"/>
            </a:endParaRPr>
          </a:p>
          <a:p>
            <a:pPr algn="just">
              <a:lnSpc>
                <a:spcPct val="106000"/>
              </a:lnSpc>
              <a:spcAft>
                <a:spcPts val="200"/>
              </a:spcAft>
              <a:buNone/>
            </a:pPr>
            <a:r>
              <a:rPr lang="it-IT" sz="1100" b="1" kern="1200">
                <a:solidFill>
                  <a:srgbClr val="FF0000"/>
                </a:solidFill>
                <a:effectLst/>
                <a:latin typeface="Aptos Display" panose="020B0004020202020204" pitchFamily="34" charset="0"/>
                <a:ea typeface="Times New Roman" panose="02020603050405020304" pitchFamily="18" charset="0"/>
                <a:cs typeface="Arial" panose="020B0604020202020204" pitchFamily="34" charset="0"/>
              </a:rPr>
              <a:t> </a:t>
            </a:r>
            <a:endParaRPr lang="it-IT" sz="1200">
              <a:effectLst/>
              <a:latin typeface="Times New Roman" panose="02020603050405020304" pitchFamily="18" charset="0"/>
              <a:ea typeface="Times New Roman" panose="02020603050405020304" pitchFamily="18" charset="0"/>
            </a:endParaRPr>
          </a:p>
        </p:txBody>
      </p:sp>
      <p:sp>
        <p:nvSpPr>
          <p:cNvPr id="8" name="CasellaDiTesto 1">
            <a:extLst>
              <a:ext uri="{FF2B5EF4-FFF2-40B4-BE49-F238E27FC236}">
                <a16:creationId xmlns:a16="http://schemas.microsoft.com/office/drawing/2014/main" id="{85E8D4A8-3B2A-47BF-02DF-C1C85B39014A}"/>
              </a:ext>
            </a:extLst>
          </p:cNvPr>
          <p:cNvSpPr txBox="1">
            <a:spLocks noChangeArrowheads="1"/>
          </p:cNvSpPr>
          <p:nvPr/>
        </p:nvSpPr>
        <p:spPr bwMode="auto">
          <a:xfrm>
            <a:off x="508210" y="1084292"/>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12" name="CasellaDiTesto 11">
            <a:extLst>
              <a:ext uri="{FF2B5EF4-FFF2-40B4-BE49-F238E27FC236}">
                <a16:creationId xmlns:a16="http://schemas.microsoft.com/office/drawing/2014/main" id="{3C4EF50D-CAF5-2566-F4E1-E2B7F3525804}"/>
              </a:ext>
            </a:extLst>
          </p:cNvPr>
          <p:cNvSpPr txBox="1"/>
          <p:nvPr/>
        </p:nvSpPr>
        <p:spPr>
          <a:xfrm>
            <a:off x="3493378" y="4740155"/>
            <a:ext cx="5255086" cy="1497782"/>
          </a:xfrm>
          <a:prstGeom prst="rect">
            <a:avLst/>
          </a:prstGeom>
          <a:noFill/>
        </p:spPr>
        <p:txBody>
          <a:bodyPr wrap="square">
            <a:spAutoFit/>
          </a:bodyPr>
          <a:lstStyle/>
          <a:p>
            <a:pPr marL="285750" marR="0" lvl="0" indent="-285750" algn="just" defTabSz="457200" rtl="0" eaLnBrk="1" fontAlgn="auto" latinLnBrk="0" hangingPunct="1">
              <a:lnSpc>
                <a:spcPct val="106000"/>
              </a:lnSpc>
              <a:spcBef>
                <a:spcPts val="0"/>
              </a:spcBef>
              <a:spcAft>
                <a:spcPts val="200"/>
              </a:spcAft>
              <a:buClrTx/>
              <a:buSzTx/>
              <a:buFont typeface="Wingdings" panose="05000000000000000000" pitchFamily="2" charset="2"/>
              <a:buChar char="v"/>
              <a:tabLst/>
              <a:defRPr/>
            </a:pPr>
            <a:r>
              <a:rPr kumimoji="0" lang="it-IT" sz="14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MINIMO 3, MASSIMO 5 PARTNER, ESCLUSO IL CAPOFILA O ALTRE PROVINCE</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06000"/>
              </a:lnSpc>
              <a:spcBef>
                <a:spcPts val="0"/>
              </a:spcBef>
              <a:spcAft>
                <a:spcPts val="200"/>
              </a:spcAft>
              <a:buClrTx/>
              <a:buSzTx/>
              <a:buFont typeface="Wingdings" panose="05000000000000000000" pitchFamily="2" charset="2"/>
              <a:buChar char="v"/>
              <a:tabLst/>
              <a:defRPr/>
            </a:pPr>
            <a:r>
              <a:rPr kumimoji="0" lang="it-IT" sz="14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LE PROVINCE CAPOFILA POSSONO PRESENTARE UNA SOLA CANDIDATURA.</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06000"/>
              </a:lnSpc>
              <a:spcBef>
                <a:spcPts val="0"/>
              </a:spcBef>
              <a:spcAft>
                <a:spcPts val="200"/>
              </a:spcAft>
              <a:buClrTx/>
              <a:buSzTx/>
              <a:buFont typeface="Wingdings" panose="05000000000000000000" pitchFamily="2" charset="2"/>
              <a:buChar char="v"/>
              <a:tabLst/>
              <a:defRPr/>
            </a:pPr>
            <a:r>
              <a:rPr kumimoji="0" lang="it-IT" sz="14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I PARTNER NON POSSONO PARTECIPARE A PIU’ DI DUE PROGETTI.</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897426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44E9B-3599-BE3B-0D02-1FDEA477EF00}"/>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1571897F-EBF6-8A55-3550-5B1C903733CC}"/>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11</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BFC86068-E482-95D4-46DE-EFED647CAE3B}"/>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Rettangolo arrotondato 7">
            <a:extLst>
              <a:ext uri="{FF2B5EF4-FFF2-40B4-BE49-F238E27FC236}">
                <a16:creationId xmlns:a16="http://schemas.microsoft.com/office/drawing/2014/main" id="{C835D9AE-5B63-69D1-575E-DF42C1A70C3F}"/>
              </a:ext>
            </a:extLst>
          </p:cNvPr>
          <p:cNvSpPr/>
          <p:nvPr/>
        </p:nvSpPr>
        <p:spPr>
          <a:xfrm>
            <a:off x="320533" y="1964939"/>
            <a:ext cx="7400778" cy="576262"/>
          </a:xfrm>
          <a:prstGeom prst="roundRect">
            <a:avLst/>
          </a:prstGeom>
          <a:solidFill>
            <a:schemeClr val="bg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B050"/>
                </a:solidFill>
                <a:effectLst/>
                <a:uLnTx/>
                <a:uFillTx/>
                <a:latin typeface="Calibri"/>
                <a:ea typeface="+mn-ea"/>
                <a:cs typeface="+mn-cs"/>
              </a:rPr>
              <a:t>PARTECIPAZIONE DELLE UPI REGIONALI</a:t>
            </a:r>
          </a:p>
        </p:txBody>
      </p:sp>
      <p:pic>
        <p:nvPicPr>
          <p:cNvPr id="11" name="image1.png">
            <a:extLst>
              <a:ext uri="{FF2B5EF4-FFF2-40B4-BE49-F238E27FC236}">
                <a16:creationId xmlns:a16="http://schemas.microsoft.com/office/drawing/2014/main" id="{9EA703B8-C25F-374D-F08B-1F3D42188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37E19F91-378A-E536-8638-BE1D75AE9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72774"/>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CasellaDiTesto 1">
            <a:extLst>
              <a:ext uri="{FF2B5EF4-FFF2-40B4-BE49-F238E27FC236}">
                <a16:creationId xmlns:a16="http://schemas.microsoft.com/office/drawing/2014/main" id="{CE968C8B-4F76-1074-1C2C-3698092D7844}"/>
              </a:ext>
            </a:extLst>
          </p:cNvPr>
          <p:cNvSpPr txBox="1">
            <a:spLocks noChangeArrowheads="1"/>
          </p:cNvSpPr>
          <p:nvPr/>
        </p:nvSpPr>
        <p:spPr bwMode="auto">
          <a:xfrm>
            <a:off x="508210" y="1191725"/>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3" name="CasellaDiTesto 2">
            <a:extLst>
              <a:ext uri="{FF2B5EF4-FFF2-40B4-BE49-F238E27FC236}">
                <a16:creationId xmlns:a16="http://schemas.microsoft.com/office/drawing/2014/main" id="{8E8182D3-4176-92C6-6D42-0941EA0567FA}"/>
              </a:ext>
            </a:extLst>
          </p:cNvPr>
          <p:cNvSpPr txBox="1"/>
          <p:nvPr/>
        </p:nvSpPr>
        <p:spPr>
          <a:xfrm>
            <a:off x="938015" y="2735701"/>
            <a:ext cx="6336704" cy="3353354"/>
          </a:xfrm>
          <a:prstGeom prst="rect">
            <a:avLst/>
          </a:prstGeom>
          <a:noFill/>
        </p:spPr>
        <p:txBody>
          <a:bodyPr wrap="square">
            <a:spAutoFit/>
          </a:bodyPr>
          <a:lstStyle/>
          <a:p>
            <a:pPr algn="just">
              <a:lnSpc>
                <a:spcPct val="115000"/>
              </a:lnSpc>
              <a:spcAft>
                <a:spcPts val="200"/>
              </a:spcAft>
              <a:buNone/>
            </a:pPr>
            <a:r>
              <a:rPr lang="it-IT" kern="100">
                <a:effectLst/>
                <a:latin typeface="Arial" panose="020B0604020202020204" pitchFamily="34" charset="0"/>
                <a:ea typeface="Aptos" panose="020B0004020202020204" pitchFamily="34" charset="0"/>
                <a:cs typeface="Arial" panose="020B0604020202020204" pitchFamily="34" charset="0"/>
              </a:rPr>
              <a:t>UPI regionale può partecipare come ente partner alle attività di progetto per una quota massima del 15% del budget totale. </a:t>
            </a:r>
          </a:p>
          <a:p>
            <a:pPr algn="just">
              <a:lnSpc>
                <a:spcPct val="115000"/>
              </a:lnSpc>
              <a:spcAft>
                <a:spcPts val="200"/>
              </a:spcAft>
              <a:buNone/>
            </a:pPr>
            <a:endParaRPr lang="it-IT" kern="100">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200"/>
              </a:spcAft>
              <a:buNone/>
            </a:pPr>
            <a:r>
              <a:rPr lang="it-IT" kern="100">
                <a:effectLst/>
                <a:latin typeface="Arial" panose="020B0604020202020204" pitchFamily="34" charset="0"/>
                <a:ea typeface="Aptos" panose="020B0004020202020204" pitchFamily="34" charset="0"/>
                <a:cs typeface="Arial" panose="020B0604020202020204" pitchFamily="34" charset="0"/>
              </a:rPr>
              <a:t>Qualora una stessa UPI regionale fosse partner di due Progetti, la sua quota massima non potrà superare il 10% del totale budget di entrambi. </a:t>
            </a:r>
          </a:p>
          <a:p>
            <a:pPr algn="just">
              <a:lnSpc>
                <a:spcPct val="115000"/>
              </a:lnSpc>
              <a:spcAft>
                <a:spcPts val="200"/>
              </a:spcAft>
              <a:buNone/>
            </a:pPr>
            <a:endParaRPr lang="it-IT" kern="100">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200"/>
              </a:spcAft>
              <a:buNone/>
            </a:pPr>
            <a:r>
              <a:rPr lang="it-IT" kern="100">
                <a:effectLst/>
                <a:latin typeface="Arial" panose="020B0604020202020204" pitchFamily="34" charset="0"/>
                <a:ea typeface="Aptos" panose="020B0004020202020204" pitchFamily="34" charset="0"/>
                <a:cs typeface="Arial" panose="020B0604020202020204" pitchFamily="34" charset="0"/>
              </a:rPr>
              <a:t>L’UPI regionale, al pari degli altri Partner, non può partecipare a più di due progetti.</a:t>
            </a:r>
          </a:p>
        </p:txBody>
      </p:sp>
      <p:pic>
        <p:nvPicPr>
          <p:cNvPr id="2" name="Immagine 1">
            <a:extLst>
              <a:ext uri="{FF2B5EF4-FFF2-40B4-BE49-F238E27FC236}">
                <a16:creationId xmlns:a16="http://schemas.microsoft.com/office/drawing/2014/main" id="{700B27B2-D3E5-8B33-E9C2-FBD40A373FAF}"/>
              </a:ext>
            </a:extLst>
          </p:cNvPr>
          <p:cNvPicPr>
            <a:picLocks noChangeAspect="1"/>
          </p:cNvPicPr>
          <p:nvPr/>
        </p:nvPicPr>
        <p:blipFill>
          <a:blip r:embed="rId5"/>
          <a:stretch>
            <a:fillRect/>
          </a:stretch>
        </p:blipFill>
        <p:spPr>
          <a:xfrm>
            <a:off x="7721310" y="2562264"/>
            <a:ext cx="914479" cy="914479"/>
          </a:xfrm>
          <a:prstGeom prst="rect">
            <a:avLst/>
          </a:prstGeom>
        </p:spPr>
      </p:pic>
    </p:spTree>
    <p:extLst>
      <p:ext uri="{BB962C8B-B14F-4D97-AF65-F5344CB8AC3E}">
        <p14:creationId xmlns:p14="http://schemas.microsoft.com/office/powerpoint/2010/main" val="37584333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12</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image1.png">
            <a:extLst>
              <a:ext uri="{FF2B5EF4-FFF2-40B4-BE49-F238E27FC236}">
                <a16:creationId xmlns:a16="http://schemas.microsoft.com/office/drawing/2014/main" id="{40AB26F6-F1C7-C626-A16D-EC68C45A3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976610DE-ABC6-0321-C10C-38D4995A5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72774"/>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25B88F35-B086-0D21-B70A-A34258EECFA5}"/>
              </a:ext>
            </a:extLst>
          </p:cNvPr>
          <p:cNvSpPr txBox="1"/>
          <p:nvPr/>
        </p:nvSpPr>
        <p:spPr>
          <a:xfrm>
            <a:off x="415499" y="2634951"/>
            <a:ext cx="8332965" cy="4002378"/>
          </a:xfrm>
          <a:prstGeom prst="rect">
            <a:avLst/>
          </a:prstGeom>
          <a:noFill/>
        </p:spPr>
        <p:txBody>
          <a:bodyPr wrap="square">
            <a:spAutoFit/>
          </a:bodyPr>
          <a:lstStyle/>
          <a:p>
            <a:pPr marL="0" marR="0" lvl="0" indent="-635" algn="just" defTabSz="914400" rtl="0" eaLnBrk="1" fontAlgn="auto" latinLnBrk="0" hangingPunct="1">
              <a:lnSpc>
                <a:spcPct val="107000"/>
              </a:lnSpc>
              <a:spcBef>
                <a:spcPts val="0"/>
              </a:spcBef>
              <a:spcAft>
                <a:spcPts val="200"/>
              </a:spcAft>
              <a:buClrTx/>
              <a:buSzTx/>
              <a:buFontTx/>
              <a:buNone/>
              <a:tabLst/>
              <a:defRPr/>
            </a:pPr>
            <a:r>
              <a:rPr lang="it-IT" sz="1600" b="1">
                <a:solidFill>
                  <a:srgbClr val="FF0000"/>
                </a:solidFill>
                <a:ea typeface="Book Antiqua" panose="02040602050305030304" pitchFamily="18" charset="0"/>
                <a:cs typeface="Arial" panose="020B0604020202020204" pitchFamily="34" charset="0"/>
              </a:rPr>
              <a:t>CAPOFILA:</a:t>
            </a:r>
            <a:r>
              <a:rPr kumimoji="0" lang="it-IT" sz="1600" b="1" i="0" u="none" strike="noStrike" kern="0" cap="none" spc="0" normalizeH="0" baseline="0" noProof="0">
                <a:ln>
                  <a:noFill/>
                </a:ln>
                <a:solidFill>
                  <a:prstClr val="black"/>
                </a:solidFill>
                <a:effectLst/>
                <a:uLnTx/>
                <a:uFillTx/>
                <a:ea typeface="+mn-ea"/>
                <a:cs typeface="Arial" charset="0"/>
              </a:rPr>
              <a:t> </a:t>
            </a:r>
            <a:r>
              <a:rPr kumimoji="0" lang="it-IT" sz="1600" i="0" u="none" strike="noStrike" kern="0" cap="none" spc="0" normalizeH="0" baseline="0" noProof="0">
                <a:ln>
                  <a:noFill/>
                </a:ln>
                <a:solidFill>
                  <a:prstClr val="black"/>
                </a:solidFill>
                <a:effectLst/>
                <a:uLnTx/>
                <a:uFillTx/>
                <a:ea typeface="+mn-ea"/>
                <a:cs typeface="Arial" charset="0"/>
              </a:rPr>
              <a:t>coordinano il progetto e i partner, si rapportano con UPI, distribuiscono il contributo ricevuto ai partner e predispongono la reportistica e la rendicontazione intermedia e finale.  </a:t>
            </a:r>
            <a:endParaRPr lang="it-IT" sz="1600">
              <a:solidFill>
                <a:srgbClr val="FF0000"/>
              </a:solidFill>
              <a:cs typeface="Arial" panose="020B0604020202020204" pitchFamily="34" charset="0"/>
            </a:endParaRPr>
          </a:p>
          <a:p>
            <a:pPr marL="0" marR="0" lvl="0" indent="-635" algn="just" defTabSz="914400" rtl="0" eaLnBrk="1" fontAlgn="auto" latinLnBrk="0" hangingPunct="1">
              <a:lnSpc>
                <a:spcPct val="107000"/>
              </a:lnSpc>
              <a:spcBef>
                <a:spcPts val="0"/>
              </a:spcBef>
              <a:spcAft>
                <a:spcPts val="200"/>
              </a:spcAft>
              <a:buClrTx/>
              <a:buSzTx/>
              <a:buFontTx/>
              <a:buNone/>
              <a:tabLst/>
              <a:defRPr/>
            </a:pPr>
            <a:endParaRPr kumimoji="0" lang="it-IT" sz="1600" i="0" u="none" strike="noStrike" kern="1200" cap="none" spc="0" normalizeH="0" baseline="0" noProof="0">
              <a:ln>
                <a:noFill/>
              </a:ln>
              <a:solidFill>
                <a:srgbClr val="FF0000"/>
              </a:solidFill>
              <a:effectLst/>
              <a:uLnTx/>
              <a:uFillTx/>
              <a:ea typeface="Book Antiqua" panose="02040602050305030304" pitchFamily="18" charset="0"/>
              <a:cs typeface="Arial" panose="020B0604020202020204" pitchFamily="34" charset="0"/>
            </a:endParaRPr>
          </a:p>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1600" b="1" i="0" u="none" strike="noStrike" kern="1200" cap="none" spc="0" normalizeH="0" baseline="0" noProof="0">
                <a:ln>
                  <a:noFill/>
                </a:ln>
                <a:solidFill>
                  <a:srgbClr val="FF0000"/>
                </a:solidFill>
                <a:effectLst/>
                <a:uLnTx/>
                <a:uFillTx/>
                <a:ea typeface="Book Antiqua" panose="02040602050305030304" pitchFamily="18" charset="0"/>
                <a:cs typeface="Arial" panose="020B0604020202020204" pitchFamily="34" charset="0"/>
              </a:rPr>
              <a:t>PARTNER: </a:t>
            </a:r>
            <a:r>
              <a:rPr kumimoji="0" lang="it-IT" sz="1600" i="0" u="none" strike="noStrike" kern="1200" cap="none" spc="0" normalizeH="0" baseline="0" noProof="0">
                <a:ln>
                  <a:noFill/>
                </a:ln>
                <a:effectLst/>
                <a:uLnTx/>
                <a:uFillTx/>
                <a:ea typeface="Book Antiqua" panose="02040602050305030304" pitchFamily="18" charset="0"/>
                <a:cs typeface="Arial" panose="020B0604020202020204" pitchFamily="34" charset="0"/>
              </a:rPr>
              <a:t>gestiscono attività, quote di contributo e quote di budget. Cofinanziano con risorse economiche con qualsiasi voce di spesa oppure in valorizzazione. </a:t>
            </a:r>
          </a:p>
          <a:p>
            <a:pPr marL="0" marR="0" lvl="0" indent="-635" algn="just" defTabSz="914400" rtl="0" eaLnBrk="1" fontAlgn="auto" latinLnBrk="0" hangingPunct="1">
              <a:lnSpc>
                <a:spcPct val="107000"/>
              </a:lnSpc>
              <a:spcBef>
                <a:spcPts val="0"/>
              </a:spcBef>
              <a:spcAft>
                <a:spcPts val="200"/>
              </a:spcAft>
              <a:buClrTx/>
              <a:buSzTx/>
              <a:buFontTx/>
              <a:buNone/>
              <a:tabLst/>
              <a:defRPr/>
            </a:pPr>
            <a:endParaRPr kumimoji="0" lang="it-IT" sz="1600" b="1" i="0" u="none" strike="noStrike" kern="1200" cap="none" spc="0" normalizeH="0" baseline="0" noProof="0">
              <a:ln>
                <a:noFill/>
              </a:ln>
              <a:solidFill>
                <a:srgbClr val="FF0000"/>
              </a:solidFill>
              <a:effectLst/>
              <a:uLnTx/>
              <a:uFillTx/>
              <a:ea typeface="Book Antiqua" panose="02040602050305030304" pitchFamily="18" charset="0"/>
              <a:cs typeface="Arial" panose="020B0604020202020204" pitchFamily="34" charset="0"/>
            </a:endParaRPr>
          </a:p>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1600" b="1" i="0" u="none" strike="noStrike" kern="1200" cap="none" spc="0" normalizeH="0" baseline="0" noProof="0">
                <a:ln>
                  <a:noFill/>
                </a:ln>
                <a:solidFill>
                  <a:srgbClr val="FF0000"/>
                </a:solidFill>
                <a:effectLst/>
                <a:uLnTx/>
                <a:uFillTx/>
                <a:ea typeface="Book Antiqua" panose="02040602050305030304" pitchFamily="18" charset="0"/>
                <a:cs typeface="Arial" panose="020B0604020202020204" pitchFamily="34" charset="0"/>
              </a:rPr>
              <a:t>ASSOCIATI: </a:t>
            </a:r>
            <a:r>
              <a:rPr lang="it-IT" sz="1600">
                <a:cs typeface="Arial" panose="020B0604020202020204" pitchFamily="34" charset="0"/>
              </a:rPr>
              <a:t>non gestiscono attività, non ricevono quote di contributo, ma possono gestire quote di budget partecipando al cofinanziamento con spese di personale dipendente o con spese generali o in valorizzazione.</a:t>
            </a:r>
          </a:p>
          <a:p>
            <a:pPr marL="0" marR="0" lvl="0" indent="-635" algn="just" defTabSz="914400" rtl="0" eaLnBrk="1" fontAlgn="auto" latinLnBrk="0" hangingPunct="1">
              <a:lnSpc>
                <a:spcPct val="107000"/>
              </a:lnSpc>
              <a:spcBef>
                <a:spcPts val="0"/>
              </a:spcBef>
              <a:spcAft>
                <a:spcPts val="200"/>
              </a:spcAft>
              <a:buClrTx/>
              <a:buSzTx/>
              <a:buFontTx/>
              <a:buNone/>
              <a:tabLst/>
              <a:defRPr/>
            </a:pPr>
            <a:endParaRPr kumimoji="0" lang="it-IT" sz="1600" b="1" i="0" u="none" strike="noStrike" kern="1200" cap="none" spc="0" normalizeH="0" baseline="0" noProof="0">
              <a:ln>
                <a:noFill/>
              </a:ln>
              <a:solidFill>
                <a:srgbClr val="FF0000"/>
              </a:solidFill>
              <a:effectLst/>
              <a:uLnTx/>
              <a:uFillTx/>
              <a:ea typeface="Book Antiqua" panose="02040602050305030304" pitchFamily="18" charset="0"/>
              <a:cs typeface="Arial" panose="020B0604020202020204" pitchFamily="34" charset="0"/>
            </a:endParaRPr>
          </a:p>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1600" b="1" i="0" u="none" strike="noStrike" kern="1200" cap="none" spc="0" normalizeH="0" baseline="0" noProof="0">
                <a:ln>
                  <a:noFill/>
                </a:ln>
                <a:solidFill>
                  <a:srgbClr val="FF0000"/>
                </a:solidFill>
                <a:effectLst/>
                <a:uLnTx/>
                <a:uFillTx/>
                <a:ea typeface="Book Antiqua" panose="02040602050305030304" pitchFamily="18" charset="0"/>
                <a:cs typeface="Arial" panose="020B0604020202020204" pitchFamily="34" charset="0"/>
              </a:rPr>
              <a:t>SPONSOR:</a:t>
            </a:r>
            <a:r>
              <a:rPr kumimoji="0" lang="it-IT" sz="1600" b="1" i="0" u="none" strike="noStrike" kern="0" cap="none" spc="0" normalizeH="0" baseline="0" noProof="0">
                <a:ln>
                  <a:noFill/>
                </a:ln>
                <a:solidFill>
                  <a:prstClr val="black"/>
                </a:solidFill>
                <a:effectLst/>
                <a:uLnTx/>
                <a:uFillTx/>
                <a:latin typeface="Calibri"/>
                <a:ea typeface="+mn-ea"/>
                <a:cs typeface="Arial" charset="0"/>
              </a:rPr>
              <a:t> </a:t>
            </a:r>
            <a:r>
              <a:rPr kumimoji="0" lang="it-IT" sz="1600" i="0" u="none" strike="noStrike" kern="0" cap="none" spc="0" normalizeH="0" baseline="0" noProof="0">
                <a:ln>
                  <a:noFill/>
                </a:ln>
                <a:solidFill>
                  <a:prstClr val="black"/>
                </a:solidFill>
                <a:effectLst/>
                <a:uLnTx/>
                <a:uFillTx/>
                <a:latin typeface="Calibri"/>
                <a:ea typeface="+mn-ea"/>
                <a:cs typeface="Arial" charset="0"/>
              </a:rPr>
              <a:t>non gestiscono quote di budget né ricevono quote di contributo. </a:t>
            </a:r>
            <a:r>
              <a:rPr lang="it-IT" sz="1600" kern="0">
                <a:solidFill>
                  <a:prstClr val="black"/>
                </a:solidFill>
                <a:latin typeface="Calibri"/>
                <a:cs typeface="Arial" panose="020B0604020202020204" pitchFamily="34" charset="0"/>
              </a:rPr>
              <a:t>P</a:t>
            </a:r>
            <a:r>
              <a:rPr lang="it-IT" sz="1600">
                <a:cs typeface="Arial" panose="020B0604020202020204" pitchFamily="34" charset="0"/>
              </a:rPr>
              <a:t>artecipano al cofinanziamento, esclusivamente con risorse finanziarie, al fine di sostenere la durabilità del progetto nel tempo.</a:t>
            </a:r>
            <a:r>
              <a:rPr lang="it-IT" sz="1600" u="sng" kern="0">
                <a:solidFill>
                  <a:srgbClr val="000000"/>
                </a:solidFill>
                <a:effectLst/>
                <a:latin typeface="Tahoma" panose="020B0604030504040204" pitchFamily="34" charset="0"/>
                <a:ea typeface="Times New Roman" panose="02020603050405020304" pitchFamily="18" charset="0"/>
              </a:rPr>
              <a:t> </a:t>
            </a:r>
            <a:endParaRPr kumimoji="0" lang="it-IT" sz="1800" b="1" i="0" u="none" strike="noStrike" kern="1200" cap="none" spc="0" normalizeH="0" baseline="0">
              <a:ln>
                <a:noFill/>
              </a:ln>
              <a:solidFill>
                <a:prstClr val="black"/>
              </a:solidFill>
              <a:effectLst/>
              <a:uLnTx/>
              <a:uFillTx/>
              <a:latin typeface="Arial" panose="020B0604020202020204" pitchFamily="34" charset="0"/>
              <a:ea typeface="Book Antiqua" panose="02040602050305030304" pitchFamily="18" charset="0"/>
              <a:cs typeface="Arial" panose="020B0604020202020204" pitchFamily="34" charset="0"/>
            </a:endParaRPr>
          </a:p>
          <a:p>
            <a:pPr marL="0" marR="0" lvl="0" indent="-635" algn="just" defTabSz="914400" rtl="0" eaLnBrk="1" fontAlgn="auto" latinLnBrk="0" hangingPunct="1">
              <a:lnSpc>
                <a:spcPct val="107000"/>
              </a:lnSpc>
              <a:spcBef>
                <a:spcPts val="0"/>
              </a:spcBef>
              <a:spcAft>
                <a:spcPts val="200"/>
              </a:spcAft>
              <a:buClrTx/>
              <a:buSzTx/>
              <a:buFontTx/>
              <a:buNone/>
              <a:tabLst/>
              <a:defRPr/>
            </a:pPr>
            <a:endParaRPr kumimoji="0" lang="it-IT" sz="2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ttangolo arrotondato 7">
            <a:extLst>
              <a:ext uri="{FF2B5EF4-FFF2-40B4-BE49-F238E27FC236}">
                <a16:creationId xmlns:a16="http://schemas.microsoft.com/office/drawing/2014/main" id="{09A4B189-F167-3BE3-A5C2-FB76C7D52D9A}"/>
              </a:ext>
            </a:extLst>
          </p:cNvPr>
          <p:cNvSpPr/>
          <p:nvPr/>
        </p:nvSpPr>
        <p:spPr>
          <a:xfrm>
            <a:off x="1156295" y="1887710"/>
            <a:ext cx="6480175" cy="576262"/>
          </a:xfrm>
          <a:prstGeom prst="roundRect">
            <a:avLst/>
          </a:prstGeom>
          <a:solidFill>
            <a:schemeClr val="bg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0">
                <a:solidFill>
                  <a:srgbClr val="00B050"/>
                </a:solidFill>
                <a:latin typeface="Calibri"/>
              </a:rPr>
              <a:t>4</a:t>
            </a:r>
            <a:r>
              <a:rPr kumimoji="0" lang="en-GB" sz="2800" b="1" i="0" u="none" strike="noStrike" kern="0" cap="none" spc="0" normalizeH="0" baseline="0" noProof="0">
                <a:ln>
                  <a:noFill/>
                </a:ln>
                <a:solidFill>
                  <a:srgbClr val="00B050"/>
                </a:solidFill>
                <a:effectLst/>
                <a:uLnTx/>
                <a:uFillTx/>
                <a:latin typeface="Calibri"/>
                <a:ea typeface="+mn-ea"/>
                <a:cs typeface="+mn-cs"/>
              </a:rPr>
              <a:t> TIPOLOGIE DI ENTI</a:t>
            </a:r>
          </a:p>
        </p:txBody>
      </p:sp>
      <p:sp>
        <p:nvSpPr>
          <p:cNvPr id="6" name="CasellaDiTesto 1">
            <a:extLst>
              <a:ext uri="{FF2B5EF4-FFF2-40B4-BE49-F238E27FC236}">
                <a16:creationId xmlns:a16="http://schemas.microsoft.com/office/drawing/2014/main" id="{973CC35F-F888-1B9C-62AD-3B81674AAF68}"/>
              </a:ext>
            </a:extLst>
          </p:cNvPr>
          <p:cNvSpPr txBox="1">
            <a:spLocks noChangeArrowheads="1"/>
          </p:cNvSpPr>
          <p:nvPr/>
        </p:nvSpPr>
        <p:spPr bwMode="auto">
          <a:xfrm>
            <a:off x="508210" y="1191725"/>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79631805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D61C9-6138-6B9A-9A95-1F3A310685DB}"/>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6119DF5B-7CD1-CD7C-1F5A-F0F4AE0BE9E6}"/>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13</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88193A41-6A8A-AE02-8FFE-6648886CF95E}"/>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image1.png">
            <a:extLst>
              <a:ext uri="{FF2B5EF4-FFF2-40B4-BE49-F238E27FC236}">
                <a16:creationId xmlns:a16="http://schemas.microsoft.com/office/drawing/2014/main" id="{0C418C4D-196E-2403-1345-55525DE6C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018FC718-031D-3451-C4F7-1C51D3A172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72774"/>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ttangolo arrotondato 7">
            <a:extLst>
              <a:ext uri="{FF2B5EF4-FFF2-40B4-BE49-F238E27FC236}">
                <a16:creationId xmlns:a16="http://schemas.microsoft.com/office/drawing/2014/main" id="{804F6D8C-DB9E-94B1-4A0E-5BF3DDBAD053}"/>
              </a:ext>
            </a:extLst>
          </p:cNvPr>
          <p:cNvSpPr/>
          <p:nvPr/>
        </p:nvSpPr>
        <p:spPr>
          <a:xfrm>
            <a:off x="1156295" y="2055710"/>
            <a:ext cx="6480175" cy="576262"/>
          </a:xfrm>
          <a:prstGeom prst="roundRect">
            <a:avLst/>
          </a:prstGeom>
          <a:solidFill>
            <a:schemeClr val="bg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0">
                <a:solidFill>
                  <a:srgbClr val="00B050"/>
                </a:solidFill>
                <a:latin typeface="Calibri"/>
              </a:rPr>
              <a:t>LA DURATA DEI PROGETTI</a:t>
            </a:r>
            <a:endParaRPr kumimoji="0" lang="en-GB" sz="2800" b="1" i="0" u="none" strike="noStrike" kern="0" cap="none" spc="0" normalizeH="0" baseline="0" noProof="0">
              <a:ln>
                <a:noFill/>
              </a:ln>
              <a:solidFill>
                <a:srgbClr val="00B050"/>
              </a:solidFill>
              <a:effectLst/>
              <a:uLnTx/>
              <a:uFillTx/>
              <a:latin typeface="Calibri"/>
              <a:ea typeface="+mn-ea"/>
              <a:cs typeface="+mn-cs"/>
            </a:endParaRPr>
          </a:p>
        </p:txBody>
      </p:sp>
      <p:sp>
        <p:nvSpPr>
          <p:cNvPr id="6" name="CasellaDiTesto 1">
            <a:extLst>
              <a:ext uri="{FF2B5EF4-FFF2-40B4-BE49-F238E27FC236}">
                <a16:creationId xmlns:a16="http://schemas.microsoft.com/office/drawing/2014/main" id="{3FB7CE28-04DC-91B5-E4DA-763D48250C9C}"/>
              </a:ext>
            </a:extLst>
          </p:cNvPr>
          <p:cNvSpPr txBox="1">
            <a:spLocks noChangeArrowheads="1"/>
          </p:cNvSpPr>
          <p:nvPr/>
        </p:nvSpPr>
        <p:spPr bwMode="auto">
          <a:xfrm>
            <a:off x="508210" y="1191725"/>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2" name="CasellaDiTesto 1">
            <a:extLst>
              <a:ext uri="{FF2B5EF4-FFF2-40B4-BE49-F238E27FC236}">
                <a16:creationId xmlns:a16="http://schemas.microsoft.com/office/drawing/2014/main" id="{61C9D832-FAC9-492F-6D47-DBCAD3482451}"/>
              </a:ext>
            </a:extLst>
          </p:cNvPr>
          <p:cNvSpPr txBox="1"/>
          <p:nvPr/>
        </p:nvSpPr>
        <p:spPr>
          <a:xfrm>
            <a:off x="683568" y="2964847"/>
            <a:ext cx="7713116" cy="1847557"/>
          </a:xfrm>
          <a:prstGeom prst="rect">
            <a:avLst/>
          </a:prstGeom>
          <a:noFill/>
        </p:spPr>
        <p:txBody>
          <a:bodyPr wrap="square">
            <a:spAutoFit/>
          </a:bodyPr>
          <a:lstStyle/>
          <a:p>
            <a:pPr algn="just">
              <a:lnSpc>
                <a:spcPct val="115000"/>
              </a:lnSpc>
              <a:spcAft>
                <a:spcPts val="200"/>
              </a:spcAft>
              <a:buNone/>
            </a:pPr>
            <a:r>
              <a:rPr lang="it-IT" sz="2800" kern="0">
                <a:effectLst/>
                <a:latin typeface="Arial" panose="020B0604020202020204" pitchFamily="34" charset="0"/>
                <a:ea typeface="Book Antiqua" panose="02040602050305030304" pitchFamily="18" charset="0"/>
                <a:cs typeface="Arial" panose="020B0604020202020204" pitchFamily="34" charset="0"/>
              </a:rPr>
              <a:t>I progetti dovranno avere una durata di </a:t>
            </a:r>
            <a:r>
              <a:rPr lang="it-IT" sz="2800" b="1" kern="0">
                <a:solidFill>
                  <a:srgbClr val="FF0000"/>
                </a:solidFill>
                <a:effectLst/>
                <a:latin typeface="Arial" panose="020B0604020202020204" pitchFamily="34" charset="0"/>
                <a:ea typeface="Book Antiqua" panose="02040602050305030304" pitchFamily="18" charset="0"/>
                <a:cs typeface="Arial" panose="020B0604020202020204" pitchFamily="34" charset="0"/>
              </a:rPr>
              <a:t>18 mesi: </a:t>
            </a:r>
            <a:r>
              <a:rPr lang="it-IT" sz="2800" b="1" kern="0">
                <a:effectLst/>
                <a:latin typeface="Arial" panose="020B0604020202020204" pitchFamily="34" charset="0"/>
                <a:ea typeface="Book Antiqua" panose="02040602050305030304" pitchFamily="18" charset="0"/>
                <a:cs typeface="Arial" panose="020B0604020202020204" pitchFamily="34" charset="0"/>
              </a:rPr>
              <a:t>dal 1° febbraio 2026 al 31 luglio 2027.</a:t>
            </a:r>
            <a:endParaRPr lang="it-IT" sz="2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2800" b="1" kern="100">
                <a:effectLst/>
                <a:latin typeface="Arial" panose="020B0604020202020204" pitchFamily="34" charset="0"/>
                <a:ea typeface="Aptos" panose="020B0004020202020204" pitchFamily="34" charset="0"/>
                <a:cs typeface="Arial" panose="020B0604020202020204" pitchFamily="34" charset="0"/>
              </a:rPr>
              <a:t> </a:t>
            </a:r>
            <a:endParaRPr lang="it-IT" sz="2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100" b="1" kern="100">
                <a:effectLst/>
                <a:latin typeface="Aptos" panose="020B0004020202020204" pitchFamily="34" charset="0"/>
                <a:ea typeface="Aptos" panose="020B0004020202020204" pitchFamily="34"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926610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14</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45659" y="917131"/>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COSA FA UPI</a:t>
            </a: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055A78C5-829F-F141-7F7A-FD0F005632D6}"/>
              </a:ext>
            </a:extLst>
          </p:cNvPr>
          <p:cNvSpPr txBox="1"/>
          <p:nvPr/>
        </p:nvSpPr>
        <p:spPr>
          <a:xfrm>
            <a:off x="195279" y="1530334"/>
            <a:ext cx="8213609" cy="5778761"/>
          </a:xfrm>
          <a:prstGeom prst="rect">
            <a:avLst/>
          </a:prstGeom>
          <a:noFill/>
        </p:spPr>
        <p:txBody>
          <a:bodyPr wrap="square">
            <a:spAutoFit/>
          </a:bodyPr>
          <a:lstStyle/>
          <a:p>
            <a:pPr marL="342900" marR="0" lvl="0" indent="-342900" algn="just" defTabSz="457200" rtl="0" eaLnBrk="1" fontAlgn="auto" latinLnBrk="0" hangingPunct="1">
              <a:lnSpc>
                <a:spcPct val="107000"/>
              </a:lnSpc>
              <a:spcBef>
                <a:spcPts val="0"/>
              </a:spcBef>
              <a:spcAft>
                <a:spcPts val="800"/>
              </a:spcAft>
              <a:buClrTx/>
              <a:buSzTx/>
              <a:buFont typeface="Tahoma" panose="020B0604030504040204" pitchFamily="34" charset="0"/>
              <a:buChar char="-"/>
              <a:tabLst/>
              <a:defRPr/>
            </a:pPr>
            <a:r>
              <a:rPr lang="it-IT" sz="2000" kern="100">
                <a:effectLst/>
                <a:latin typeface="Aptos" panose="020B0004020202020204" pitchFamily="34" charset="0"/>
                <a:ea typeface="Calibri" panose="020F0502020204030204" pitchFamily="34" charset="0"/>
                <a:cs typeface="Tahoma" panose="020B0604030504040204" pitchFamily="34" charset="0"/>
              </a:rPr>
              <a:t>Predispone e pubblica l’Avviso pubblico, </a:t>
            </a:r>
            <a:r>
              <a:rPr kumimoji="0" lang="it-IT" sz="2000" b="0" i="0" u="none" strike="noStrike" kern="1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ahoma" panose="020B0604030504040204" pitchFamily="34" charset="0"/>
              </a:rPr>
              <a:t>le linee guida tecniche e finanziarie e la documentazione di Progetto (Formulario e schede finanziarie).</a:t>
            </a:r>
            <a:endParaRPr kumimoji="0" lang="it-IT"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2000" kern="100">
                <a:effectLst/>
                <a:latin typeface="Aptos" panose="020B0004020202020204" pitchFamily="34" charset="0"/>
                <a:ea typeface="Calibri" panose="020F0502020204030204" pitchFamily="34" charset="0"/>
                <a:cs typeface="Tahoma" panose="020B0604030504040204" pitchFamily="34" charset="0"/>
              </a:rPr>
              <a:t>Seleziona le proposte delle Province e stipula i contratti con le 30 vincitrici;</a:t>
            </a:r>
            <a:endParaRPr lang="it-IT"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2000" kern="100">
                <a:effectLst/>
                <a:latin typeface="Aptos" panose="020B0004020202020204" pitchFamily="34" charset="0"/>
                <a:ea typeface="Calibri" panose="020F0502020204030204" pitchFamily="34" charset="0"/>
                <a:cs typeface="Tahoma" panose="020B0604030504040204" pitchFamily="34" charset="0"/>
              </a:rPr>
              <a:t>Attiva la Cabina di Regia a supporto delle Province; </a:t>
            </a:r>
            <a:endParaRPr lang="it-IT"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100"/>
              <a:buFont typeface="Cambria" panose="02040503050406030204" pitchFamily="18" charset="0"/>
              <a:buChar char="–"/>
            </a:pPr>
            <a:r>
              <a:rPr lang="it-IT" sz="2000" kern="100">
                <a:effectLst/>
                <a:latin typeface="Aptos" panose="020B0004020202020204" pitchFamily="34" charset="0"/>
                <a:ea typeface="Calibri" panose="020F0502020204030204" pitchFamily="34" charset="0"/>
                <a:cs typeface="Tahoma" panose="020B0604030504040204" pitchFamily="34" charset="0"/>
              </a:rPr>
              <a:t>Assicurare il coordinamento dell’Iniziativa;</a:t>
            </a:r>
            <a:endParaRPr lang="it-IT" sz="2000" kern="100">
              <a:effectLst/>
              <a:latin typeface="Aptos" panose="020B0004020202020204" pitchFamily="34" charset="0"/>
              <a:ea typeface="Cambria" panose="02040503050406030204" pitchFamily="18" charset="0"/>
              <a:cs typeface="Cambria" panose="02040503050406030204" pitchFamily="18" charset="0"/>
            </a:endParaRPr>
          </a:p>
          <a:p>
            <a:pPr marL="342900" lvl="0" indent="-342900" algn="just">
              <a:lnSpc>
                <a:spcPct val="107000"/>
              </a:lnSpc>
              <a:spcAft>
                <a:spcPts val="800"/>
              </a:spcAft>
              <a:buFont typeface="Tahoma" panose="020B0604030504040204" pitchFamily="34" charset="0"/>
              <a:buChar char="-"/>
            </a:pPr>
            <a:r>
              <a:rPr lang="it-IT" sz="2000" kern="100">
                <a:effectLst/>
                <a:latin typeface="Aptos" panose="020B0004020202020204" pitchFamily="34" charset="0"/>
                <a:ea typeface="Calibri" panose="020F0502020204030204" pitchFamily="34" charset="0"/>
                <a:cs typeface="Tahoma" panose="020B0604030504040204" pitchFamily="34" charset="0"/>
              </a:rPr>
              <a:t>Monitora il progresso dei progetti dal punto di vista tecnico e finanziario; </a:t>
            </a:r>
            <a:endParaRPr lang="it-IT"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2000" kern="100">
                <a:effectLst/>
                <a:latin typeface="Aptos" panose="020B0004020202020204" pitchFamily="34" charset="0"/>
                <a:ea typeface="Calibri" panose="020F0502020204030204" pitchFamily="34" charset="0"/>
                <a:cs typeface="Tahoma" panose="020B0604030504040204" pitchFamily="34" charset="0"/>
              </a:rPr>
              <a:t>Coordina la comunicazione del programma a livello nazionale, realizzandone l’identità grafica e un sito web dedicato, nonché un video specifico.</a:t>
            </a:r>
            <a:endParaRPr lang="it-IT" sz="20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Tahoma" panose="020B0604030504040204" pitchFamily="34" charset="0"/>
              <a:buChar char="-"/>
              <a:tabLst/>
              <a:defRPr/>
            </a:pPr>
            <a:r>
              <a:rPr lang="it-IT" sz="2000" kern="100">
                <a:effectLst/>
                <a:latin typeface="Aptos" panose="020B0004020202020204" pitchFamily="34" charset="0"/>
                <a:ea typeface="Calibri" panose="020F0502020204030204" pitchFamily="34" charset="0"/>
                <a:cs typeface="Tahoma" panose="020B0604030504040204" pitchFamily="34" charset="0"/>
              </a:rPr>
              <a:t> </a:t>
            </a:r>
            <a:r>
              <a:rPr kumimoji="0" lang="it-IT" sz="2000" b="0" i="0" u="none" strike="noStrike" kern="1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ahoma" panose="020B0604030504040204" pitchFamily="34" charset="0"/>
              </a:rPr>
              <a:t>Assicura la rendicontazione e la reportistica tecnica intermedia e finale.</a:t>
            </a:r>
            <a:endParaRPr kumimoji="0" lang="it-IT"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ct val="115000"/>
              </a:lnSpc>
              <a:spcBef>
                <a:spcPts val="0"/>
              </a:spcBef>
              <a:spcAft>
                <a:spcPts val="0"/>
              </a:spcAft>
              <a:buClrTx/>
              <a:buSzTx/>
              <a:tabLst/>
              <a:defRPr/>
            </a:pPr>
            <a:endParaRPr kumimoji="0" lang="it-IT"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asellaDiTesto 1">
            <a:extLst>
              <a:ext uri="{FF2B5EF4-FFF2-40B4-BE49-F238E27FC236}">
                <a16:creationId xmlns:a16="http://schemas.microsoft.com/office/drawing/2014/main" id="{091A67AC-F799-8762-BCD5-6AB190CC8218}"/>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17851319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15</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COSA FANNO LE PROVINCE</a:t>
            </a: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F9E55F98-06FC-6FD2-F628-E167C631EAEE}"/>
              </a:ext>
            </a:extLst>
          </p:cNvPr>
          <p:cNvSpPr txBox="1"/>
          <p:nvPr/>
        </p:nvSpPr>
        <p:spPr>
          <a:xfrm>
            <a:off x="736817" y="1806633"/>
            <a:ext cx="7858305" cy="3763979"/>
          </a:xfrm>
          <a:prstGeom prst="rect">
            <a:avLst/>
          </a:prstGeom>
          <a:noFill/>
        </p:spPr>
        <p:txBody>
          <a:bodyPr wrap="square">
            <a:spAutoFit/>
          </a:bodyPr>
          <a:lstStyle/>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Predispongono il progetto completo (Formulario + schede finanziarie);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Gestiscono il partenariato;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Realizzano iniziative di animazione territoriale;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Coordinano le attività previste sul territorio;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Monitorano lo stato di avanzamento del progetto e delle relative spese;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Valorizzano i giovani del territorio dando loro voce;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Garantiscono la disseminazione dell’esperienza, incentivando il protagonismo giovanile;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Tahoma" panose="020B0604030504040204" pitchFamily="34" charset="0"/>
              <a:buChar char="-"/>
            </a:pPr>
            <a:r>
              <a:rPr lang="it-IT" sz="1800" kern="100">
                <a:effectLst/>
                <a:latin typeface="Aptos Display" panose="020B0004020202020204" pitchFamily="34" charset="0"/>
                <a:ea typeface="Calibri" panose="020F0502020204030204" pitchFamily="34" charset="0"/>
                <a:cs typeface="Tahoma" panose="020B0604030504040204" pitchFamily="34" charset="0"/>
              </a:rPr>
              <a:t>Rendicontano le spese le attività svolte e certificano i costi sostenuti ad UPI nazionale.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asellaDiTesto 1">
            <a:extLst>
              <a:ext uri="{FF2B5EF4-FFF2-40B4-BE49-F238E27FC236}">
                <a16:creationId xmlns:a16="http://schemas.microsoft.com/office/drawing/2014/main" id="{7780BA19-13C8-1453-D20C-3B9CC8C1C353}"/>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28913064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21F2-F491-B8B8-186A-493623AF53B9}"/>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37A6EBE5-6D97-89A5-8CA3-57976F2D9A6B}"/>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16</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905CFE98-291A-D109-0F86-D8D9E9DF3EA2}"/>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A5EACBA1-0A3E-A7A8-A2A7-DDD638B80640}"/>
              </a:ext>
            </a:extLst>
          </p:cNvPr>
          <p:cNvSpPr txBox="1">
            <a:spLocks noChangeArrowheads="1"/>
          </p:cNvSpPr>
          <p:nvPr/>
        </p:nvSpPr>
        <p:spPr bwMode="auto">
          <a:xfrm>
            <a:off x="736818" y="1006406"/>
            <a:ext cx="7007613" cy="954107"/>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IL FORMULARIO E LE 5 MACROFASI DI PROGETTO</a:t>
            </a:r>
          </a:p>
        </p:txBody>
      </p:sp>
      <p:pic>
        <p:nvPicPr>
          <p:cNvPr id="9" name="image1.png">
            <a:extLst>
              <a:ext uri="{FF2B5EF4-FFF2-40B4-BE49-F238E27FC236}">
                <a16:creationId xmlns:a16="http://schemas.microsoft.com/office/drawing/2014/main" id="{D71E0DB4-C538-0895-58D3-B2BB4146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399AE01F-B7B4-76F1-20BA-23E0040D79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C0F32636-4381-C7C3-C6FD-C34D8F9702C3}"/>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2" name="CasellaDiTesto 1">
            <a:extLst>
              <a:ext uri="{FF2B5EF4-FFF2-40B4-BE49-F238E27FC236}">
                <a16:creationId xmlns:a16="http://schemas.microsoft.com/office/drawing/2014/main" id="{A1CB98F2-CBC3-ACFD-4D0C-DDD4F8B3AF3C}"/>
              </a:ext>
            </a:extLst>
          </p:cNvPr>
          <p:cNvSpPr txBox="1"/>
          <p:nvPr/>
        </p:nvSpPr>
        <p:spPr>
          <a:xfrm>
            <a:off x="843202" y="2420888"/>
            <a:ext cx="7007613" cy="2675091"/>
          </a:xfrm>
          <a:prstGeom prst="rect">
            <a:avLst/>
          </a:prstGeom>
          <a:noFill/>
        </p:spPr>
        <p:txBody>
          <a:bodyPr wrap="square">
            <a:spAutoFit/>
          </a:bodyPr>
          <a:lstStyle/>
          <a:p>
            <a:pPr marL="342900" lvl="0" indent="-342900">
              <a:lnSpc>
                <a:spcPct val="107000"/>
              </a:lnSpc>
              <a:buFont typeface="+mj-lt"/>
              <a:buAutoNum type="arabicPeriod"/>
            </a:pPr>
            <a:r>
              <a:rPr lang="it-IT" sz="20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LA GESTIONE E IL COORDINAMENTO</a:t>
            </a:r>
          </a:p>
          <a:p>
            <a:pPr marL="342900" lvl="0" indent="-342900">
              <a:lnSpc>
                <a:spcPct val="107000"/>
              </a:lnSpc>
              <a:buFont typeface="+mj-lt"/>
              <a:buAutoNum type="arabicPeriod"/>
            </a:pPr>
            <a:r>
              <a:rPr lang="it-IT" sz="20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LA COMUNICAZIONE E LA DISSEMINAZIONE DEI RISULTATI</a:t>
            </a:r>
          </a:p>
          <a:p>
            <a:pPr marL="342900" lvl="0" indent="-342900">
              <a:lnSpc>
                <a:spcPct val="107000"/>
              </a:lnSpc>
              <a:buFont typeface="+mj-lt"/>
              <a:buAutoNum type="arabicPeriod"/>
            </a:pPr>
            <a:r>
              <a:rPr lang="it-IT" sz="20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AZIONI DI PREVENZIONE</a:t>
            </a:r>
          </a:p>
          <a:p>
            <a:pPr marL="342900" lvl="0" indent="-342900">
              <a:lnSpc>
                <a:spcPct val="107000"/>
              </a:lnSpc>
              <a:buFont typeface="+mj-lt"/>
              <a:buAutoNum type="arabicPeriod"/>
            </a:pPr>
            <a:r>
              <a:rPr lang="it-IT" sz="20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PERCORSI DI PROMOZIONE DELLA PROSOCIALITA’ GIOVANILE</a:t>
            </a:r>
          </a:p>
          <a:p>
            <a:pPr marL="342900" lvl="0" indent="-342900">
              <a:lnSpc>
                <a:spcPct val="107000"/>
              </a:lnSpc>
              <a:spcAft>
                <a:spcPts val="800"/>
              </a:spcAft>
              <a:buFont typeface="+mj-lt"/>
              <a:buAutoNum type="arabicPeriod"/>
            </a:pPr>
            <a:r>
              <a:rPr lang="it-IT" sz="20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PERCORSI DI EDUCAZIONE SOCIO-AFFETTIVA</a:t>
            </a:r>
          </a:p>
          <a:p>
            <a:pPr>
              <a:lnSpc>
                <a:spcPct val="107000"/>
              </a:lnSpc>
              <a:spcAft>
                <a:spcPts val="800"/>
              </a:spcAft>
              <a:buNone/>
            </a:pPr>
            <a:r>
              <a:rPr lang="it-IT" sz="1100" b="1" kern="100">
                <a:effectLst/>
                <a:latin typeface="Aptos" panose="020B0004020202020204" pitchFamily="34" charset="0"/>
                <a:ea typeface="Aptos" panose="020B0004020202020204" pitchFamily="34"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11808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87883-1E34-F0A3-EC9E-952E020A5F32}"/>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7C01A21F-E33E-D556-750C-E24D04E0E23A}"/>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17</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25AF62B1-A8AA-4628-FC93-503278D37628}"/>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E4ABBE9C-53B0-3B4F-7F72-AD9AC1BE67B9}"/>
              </a:ext>
            </a:extLst>
          </p:cNvPr>
          <p:cNvSpPr txBox="1">
            <a:spLocks noChangeArrowheads="1"/>
          </p:cNvSpPr>
          <p:nvPr/>
        </p:nvSpPr>
        <p:spPr bwMode="auto">
          <a:xfrm>
            <a:off x="386843" y="986235"/>
            <a:ext cx="6905207"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IL FENOMENO</a:t>
            </a:r>
          </a:p>
        </p:txBody>
      </p:sp>
      <p:pic>
        <p:nvPicPr>
          <p:cNvPr id="9" name="image1.png">
            <a:extLst>
              <a:ext uri="{FF2B5EF4-FFF2-40B4-BE49-F238E27FC236}">
                <a16:creationId xmlns:a16="http://schemas.microsoft.com/office/drawing/2014/main" id="{378202F5-ED70-5C94-ADBD-391CAC292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601FE4F3-A34F-110A-235C-316573D6E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1D485E14-B8EE-669E-94D5-0FAD2EF33CA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2" name="CasellaDiTesto 1">
            <a:extLst>
              <a:ext uri="{FF2B5EF4-FFF2-40B4-BE49-F238E27FC236}">
                <a16:creationId xmlns:a16="http://schemas.microsoft.com/office/drawing/2014/main" id="{12BC659C-040F-7FD5-646E-DE265E756023}"/>
              </a:ext>
            </a:extLst>
          </p:cNvPr>
          <p:cNvSpPr txBox="1"/>
          <p:nvPr/>
        </p:nvSpPr>
        <p:spPr>
          <a:xfrm>
            <a:off x="386843" y="1753610"/>
            <a:ext cx="6654061" cy="4962512"/>
          </a:xfrm>
          <a:prstGeom prst="rect">
            <a:avLst/>
          </a:prstGeom>
          <a:noFill/>
        </p:spPr>
        <p:txBody>
          <a:bodyPr wrap="square">
            <a:spAutoFit/>
          </a:bodyPr>
          <a:lstStyle/>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Definizione di benessere psicologico</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 “</a:t>
            </a:r>
            <a:r>
              <a:rPr lang="it-IT" sz="1600" i="1" kern="100">
                <a:effectLst/>
                <a:latin typeface="Arial" panose="020B0604020202020204" pitchFamily="34" charset="0"/>
                <a:ea typeface="Aptos" panose="020B0004020202020204" pitchFamily="34" charset="0"/>
                <a:cs typeface="Arial" panose="020B0604020202020204" pitchFamily="34" charset="0"/>
              </a:rPr>
              <a:t>stato di benessere emotivo e psicologico grazie al quale una persona può sfruttare al meglio le proprie capacità cognitive ed emozionali, stabilire relazioni soddisfacenti con gli altri e partecipare in modo costruttivo ai mutamenti dell’ambiente</a:t>
            </a:r>
            <a:r>
              <a:rPr lang="it-IT" sz="1600" kern="100">
                <a:effectLst/>
                <a:latin typeface="Arial" panose="020B0604020202020204" pitchFamily="34" charset="0"/>
                <a:ea typeface="Aptos" panose="020B0004020202020204" pitchFamily="34" charset="0"/>
                <a:cs typeface="Arial" panose="020B0604020202020204" pitchFamily="34" charset="0"/>
              </a:rPr>
              <a:t>” (Organizzazione Mondiale della Sanità, 2019).</a:t>
            </a:r>
          </a:p>
          <a:p>
            <a:pPr>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Il benessere psicologico nell’età giovanile si riferisce a uno stato di equilibrio emotivo e mentale, caratterizzato da una percezione positiva di sé, dalla capacità di riconoscere, esprimere e regolare le proprie emozioni in modo efficace e dalla presenza di una buona salute mentale. </a:t>
            </a:r>
          </a:p>
          <a:p>
            <a:pPr>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 </a:t>
            </a:r>
            <a:r>
              <a:rPr lang="it-IT" sz="1600" b="1" kern="100">
                <a:effectLst/>
                <a:latin typeface="Arial" panose="020B0604020202020204" pitchFamily="34" charset="0"/>
                <a:ea typeface="Aptos" panose="020B0004020202020204" pitchFamily="34" charset="0"/>
                <a:cs typeface="Arial" panose="020B0604020202020204" pitchFamily="34" charset="0"/>
              </a:rPr>
              <a:t>Definizione di benessere sociale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Il benessere sociale riguarda la qualità delle relazioni interpersonali e il senso di appartenenza e integrazione sociale. Include la capacità di stabilire e mantenere relazioni positive con i pari, la famiglia e la comunità, così come il supporto sociale percepito e l’inclusione in ambienti sociali significativi, come la scuola e la comunità.</a:t>
            </a:r>
          </a:p>
        </p:txBody>
      </p:sp>
      <p:pic>
        <p:nvPicPr>
          <p:cNvPr id="4" name="Immagine 3">
            <a:extLst>
              <a:ext uri="{FF2B5EF4-FFF2-40B4-BE49-F238E27FC236}">
                <a16:creationId xmlns:a16="http://schemas.microsoft.com/office/drawing/2014/main" id="{A252FFC2-14A5-E990-4AC6-994CA194D1BA}"/>
              </a:ext>
            </a:extLst>
          </p:cNvPr>
          <p:cNvPicPr>
            <a:picLocks noChangeAspect="1"/>
          </p:cNvPicPr>
          <p:nvPr/>
        </p:nvPicPr>
        <p:blipFill>
          <a:blip r:embed="rId5"/>
          <a:stretch>
            <a:fillRect/>
          </a:stretch>
        </p:blipFill>
        <p:spPr>
          <a:xfrm>
            <a:off x="7292050" y="1799776"/>
            <a:ext cx="1835055" cy="2621507"/>
          </a:xfrm>
          <a:prstGeom prst="rect">
            <a:avLst/>
          </a:prstGeom>
        </p:spPr>
      </p:pic>
    </p:spTree>
    <p:extLst>
      <p:ext uri="{BB962C8B-B14F-4D97-AF65-F5344CB8AC3E}">
        <p14:creationId xmlns:p14="http://schemas.microsoft.com/office/powerpoint/2010/main" val="314918966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1C6C2-8023-8121-E65F-B7C32B157890}"/>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4264EB80-CBB9-1016-5D01-EAE67FB9E8F3}"/>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18</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9F657D2-C1EB-9F4E-9028-AE995863E48B}"/>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09E31694-E575-FFE7-0721-2F5DD1C04D5F}"/>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LE FORME DEL DISAGIO PSICOLOGICO (I)</a:t>
            </a:r>
          </a:p>
        </p:txBody>
      </p:sp>
      <p:pic>
        <p:nvPicPr>
          <p:cNvPr id="9" name="image1.png">
            <a:extLst>
              <a:ext uri="{FF2B5EF4-FFF2-40B4-BE49-F238E27FC236}">
                <a16:creationId xmlns:a16="http://schemas.microsoft.com/office/drawing/2014/main" id="{98641DF1-CCA9-26C2-B961-41A2FBEC2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4C58D03B-FE31-B188-2E35-426D74943E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813D66DE-92B0-C4FB-E69C-356441FD03CD}"/>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2" name="CasellaDiTesto 1">
            <a:extLst>
              <a:ext uri="{FF2B5EF4-FFF2-40B4-BE49-F238E27FC236}">
                <a16:creationId xmlns:a16="http://schemas.microsoft.com/office/drawing/2014/main" id="{C622C0E7-B0F1-B7E5-7B8A-9DC826CF7B5F}"/>
              </a:ext>
            </a:extLst>
          </p:cNvPr>
          <p:cNvSpPr txBox="1"/>
          <p:nvPr/>
        </p:nvSpPr>
        <p:spPr>
          <a:xfrm>
            <a:off x="736817" y="1749331"/>
            <a:ext cx="7007613" cy="4251420"/>
          </a:xfrm>
          <a:prstGeom prst="rect">
            <a:avLst/>
          </a:prstGeom>
          <a:noFill/>
        </p:spPr>
        <p:txBody>
          <a:bodyPr wrap="square">
            <a:spAutoFit/>
          </a:bodyPr>
          <a:lstStyle/>
          <a:p>
            <a:pPr>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Le </a:t>
            </a:r>
            <a:r>
              <a:rPr lang="it-IT" sz="1400" u="sng" kern="100">
                <a:effectLst/>
                <a:latin typeface="Arial" panose="020B0604020202020204" pitchFamily="34" charset="0"/>
                <a:ea typeface="Aptos" panose="020B0004020202020204" pitchFamily="34" charset="0"/>
                <a:cs typeface="Arial" panose="020B0604020202020204" pitchFamily="34" charset="0"/>
              </a:rPr>
              <a:t>possibili manifestazioni del disagio giovanile</a:t>
            </a:r>
            <a:r>
              <a:rPr lang="it-IT" sz="1400" kern="100">
                <a:effectLst/>
                <a:latin typeface="Arial" panose="020B0604020202020204" pitchFamily="34" charset="0"/>
                <a:ea typeface="Aptos" panose="020B0004020202020204" pitchFamily="34" charset="0"/>
                <a:cs typeface="Arial" panose="020B0604020202020204" pitchFamily="34" charset="0"/>
              </a:rPr>
              <a:t>, osservabile su più livelli (emotivo, comportamentale, cognitivo, fisico) sono le seguenti:</a:t>
            </a:r>
          </a:p>
          <a:p>
            <a:pPr marL="342900" lvl="0" indent="-342900">
              <a:lnSpc>
                <a:spcPct val="107000"/>
              </a:lnSpc>
              <a:spcAft>
                <a:spcPts val="800"/>
              </a:spcAft>
              <a:buFont typeface="Book Antiqua" panose="02040602050305030304" pitchFamily="18" charset="0"/>
              <a:buChar char="-"/>
            </a:pPr>
            <a:r>
              <a:rPr lang="it-IT" sz="1400" kern="100">
                <a:effectLst/>
                <a:latin typeface="Arial" panose="020B0604020202020204" pitchFamily="34" charset="0"/>
                <a:ea typeface="Times New Roman" panose="02020603050405020304" pitchFamily="18" charset="0"/>
                <a:cs typeface="Arial" panose="020B0604020202020204" pitchFamily="34" charset="0"/>
              </a:rPr>
              <a:t>Dipendenze (da internet, social, videogiochi, gioco d'azzardo, alcol-sostanze);</a:t>
            </a:r>
          </a:p>
          <a:p>
            <a:pPr marL="342900" lvl="0" indent="-342900">
              <a:lnSpc>
                <a:spcPct val="107000"/>
              </a:lnSpc>
              <a:spcAft>
                <a:spcPts val="800"/>
              </a:spcAft>
              <a:buFont typeface="Book Antiqua" panose="02040602050305030304" pitchFamily="18" charset="0"/>
              <a:buChar char="-"/>
            </a:pPr>
            <a:r>
              <a:rPr lang="it-IT" sz="1400" kern="100">
                <a:effectLst/>
                <a:latin typeface="Arial" panose="020B0604020202020204" pitchFamily="34" charset="0"/>
                <a:ea typeface="Times New Roman" panose="02020603050405020304" pitchFamily="18" charset="0"/>
                <a:cs typeface="Arial" panose="020B0604020202020204" pitchFamily="34" charset="0"/>
              </a:rPr>
              <a:t>Difficoltà di inclusione per problematiche di varia natura (sessualità-genere, etnia, disabilità fisica e mentale, svantaggio socio-economico)</a:t>
            </a:r>
          </a:p>
          <a:p>
            <a:pPr marL="342900" lvl="0" indent="-342900">
              <a:lnSpc>
                <a:spcPct val="107000"/>
              </a:lnSpc>
              <a:spcAft>
                <a:spcPts val="800"/>
              </a:spcAft>
              <a:buFont typeface="Book Antiqua" panose="02040602050305030304" pitchFamily="18" charset="0"/>
              <a:buChar char="-"/>
            </a:pPr>
            <a:r>
              <a:rPr lang="it-IT" sz="1400" kern="100">
                <a:effectLst/>
                <a:latin typeface="Arial" panose="020B0604020202020204" pitchFamily="34" charset="0"/>
                <a:ea typeface="Times New Roman" panose="02020603050405020304" pitchFamily="18" charset="0"/>
                <a:cs typeface="Arial" panose="020B0604020202020204" pitchFamily="34" charset="0"/>
              </a:rPr>
              <a:t>Problemi comportamentali (disregolazione emotiva, comportamenti oppositivo-provocatori, problemi di condotta e di aggressività, comportamenti alimentari disfunzionali, ritiro e isolamento sociale)</a:t>
            </a:r>
          </a:p>
          <a:p>
            <a:pPr marL="342900" lvl="0" indent="-342900">
              <a:lnSpc>
                <a:spcPct val="107000"/>
              </a:lnSpc>
              <a:spcAft>
                <a:spcPts val="800"/>
              </a:spcAft>
              <a:buFont typeface="Book Antiqua" panose="02040602050305030304" pitchFamily="18" charset="0"/>
              <a:buChar char="-"/>
            </a:pPr>
            <a:r>
              <a:rPr lang="it-IT" sz="1400" kern="100">
                <a:effectLst/>
                <a:latin typeface="Arial" panose="020B0604020202020204" pitchFamily="34" charset="0"/>
                <a:ea typeface="Times New Roman" panose="02020603050405020304" pitchFamily="18" charset="0"/>
                <a:cs typeface="Arial" panose="020B0604020202020204" pitchFamily="34" charset="0"/>
              </a:rPr>
              <a:t>Rischio di devianza (bullismo tradizionale e cyber, comportamenti antisociali)</a:t>
            </a:r>
          </a:p>
          <a:p>
            <a:pPr marL="342900" lvl="0" indent="-342900">
              <a:lnSpc>
                <a:spcPct val="107000"/>
              </a:lnSpc>
              <a:spcAft>
                <a:spcPts val="800"/>
              </a:spcAft>
              <a:buFont typeface="Book Antiqua" panose="02040602050305030304" pitchFamily="18" charset="0"/>
              <a:buChar char="-"/>
            </a:pPr>
            <a:r>
              <a:rPr lang="it-IT" sz="1400" kern="100">
                <a:effectLst/>
                <a:latin typeface="Arial" panose="020B0604020202020204" pitchFamily="34" charset="0"/>
                <a:ea typeface="Times New Roman" panose="02020603050405020304" pitchFamily="18" charset="0"/>
                <a:cs typeface="Arial" panose="020B0604020202020204" pitchFamily="34" charset="0"/>
              </a:rPr>
              <a:t>Dispersione scolastica (dispersione implicita, abbandono, scarsa motivazione scolastica, problemi di apprendimento, …)</a:t>
            </a:r>
          </a:p>
          <a:p>
            <a:pPr marL="342900" lvl="0" indent="-342900">
              <a:lnSpc>
                <a:spcPct val="107000"/>
              </a:lnSpc>
              <a:spcAft>
                <a:spcPts val="800"/>
              </a:spcAft>
              <a:buFont typeface="Book Antiqua" panose="02040602050305030304" pitchFamily="18" charset="0"/>
              <a:buChar char="-"/>
            </a:pPr>
            <a:r>
              <a:rPr lang="it-IT" sz="1400" kern="100">
                <a:effectLst/>
                <a:latin typeface="Arial" panose="020B0604020202020204" pitchFamily="34" charset="0"/>
                <a:ea typeface="Times New Roman" panose="02020603050405020304" pitchFamily="18" charset="0"/>
                <a:cs typeface="Arial" panose="020B0604020202020204" pitchFamily="34" charset="0"/>
              </a:rPr>
              <a:t>Rischio depressivo (autolesionismo, isolamento, tentato suicidio)</a:t>
            </a:r>
          </a:p>
          <a:p>
            <a:pPr marL="342900" lvl="0" indent="-342900">
              <a:lnSpc>
                <a:spcPct val="107000"/>
              </a:lnSpc>
              <a:spcAft>
                <a:spcPts val="800"/>
              </a:spcAft>
              <a:buFont typeface="Book Antiqua" panose="02040602050305030304" pitchFamily="18" charset="0"/>
              <a:buChar char="-"/>
            </a:pPr>
            <a:r>
              <a:rPr lang="it-IT" sz="1400" kern="100">
                <a:latin typeface="Arial" panose="020B0604020202020204" pitchFamily="34" charset="0"/>
                <a:ea typeface="Times New Roman" panose="02020603050405020304" pitchFamily="18" charset="0"/>
                <a:cs typeface="Arial" panose="020B0604020202020204" pitchFamily="34" charset="0"/>
              </a:rPr>
              <a:t>D</a:t>
            </a:r>
            <a:r>
              <a:rPr lang="it-IT" sz="1400" kern="100">
                <a:effectLst/>
                <a:latin typeface="Arial" panose="020B0604020202020204" pitchFamily="34" charset="0"/>
                <a:ea typeface="Aptos" panose="020B0004020202020204" pitchFamily="34" charset="0"/>
                <a:cs typeface="Arial" panose="020B0604020202020204" pitchFamily="34" charset="0"/>
              </a:rPr>
              <a:t>isagio adolescenziale legato alle caratteristiche del sistema familiare: famiglie disfunzionali e-o maltrattamenti, compresa l’incuria e la violenza assistita, eccessiva conflittualità familiare, problemi psichiatrici genitoriali, ecc.</a:t>
            </a:r>
          </a:p>
        </p:txBody>
      </p:sp>
    </p:spTree>
    <p:extLst>
      <p:ext uri="{BB962C8B-B14F-4D97-AF65-F5344CB8AC3E}">
        <p14:creationId xmlns:p14="http://schemas.microsoft.com/office/powerpoint/2010/main" val="177915837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855A1-519D-09E6-2D20-A078174049BE}"/>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CB820F4F-9882-B556-B6B4-6E49BC02E8EB}"/>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19</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3FD467D7-3A65-C0FC-3DA8-37F6B42A49EA}"/>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BC29C133-4BE2-E584-68B2-4C12A6312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8857E13A-B18A-CBE9-2E5C-27797788AF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EE914469-A857-A696-2CB9-F155F418711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4" name="CasellaDiTesto 1">
            <a:extLst>
              <a:ext uri="{FF2B5EF4-FFF2-40B4-BE49-F238E27FC236}">
                <a16:creationId xmlns:a16="http://schemas.microsoft.com/office/drawing/2014/main" id="{0A47948B-B846-5980-2AD2-4371B4AA6459}"/>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LE FORME DEL DISAGIO PSICOLOGICO (II)</a:t>
            </a:r>
          </a:p>
        </p:txBody>
      </p:sp>
      <p:sp>
        <p:nvSpPr>
          <p:cNvPr id="6" name="CasellaDiTesto 5">
            <a:extLst>
              <a:ext uri="{FF2B5EF4-FFF2-40B4-BE49-F238E27FC236}">
                <a16:creationId xmlns:a16="http://schemas.microsoft.com/office/drawing/2014/main" id="{2EB1F0F7-00F4-57F9-8B81-54451BFB00CA}"/>
              </a:ext>
            </a:extLst>
          </p:cNvPr>
          <p:cNvSpPr txBox="1"/>
          <p:nvPr/>
        </p:nvSpPr>
        <p:spPr>
          <a:xfrm>
            <a:off x="736817" y="1988840"/>
            <a:ext cx="7007613" cy="317651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it-IT" sz="16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Contesto e motivazioni</a:t>
            </a:r>
            <a:endParaRPr kumimoji="0" lang="it-IT" sz="16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it-IT" sz="16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-L’assenza di figure adulte di riferimento autorevoli per i giovani, a partire dai genitori;</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it-IT" sz="16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l’assenza di interesse da parte del mondo adulto nei confronti delle nuove generazioni: mancano strumenti per mediare l’accesso al digitale, mancano riferimenti ai giovani nel discorso pubblico, manca dialogo e, al contempo, presidio delle regole e dei limiti; la forte pressione sociale imposta dal sistema di valutazione scolastico; l’aumento dell’importanza dell’esposizione di sé sui social e la spinta verso una narrazione iper-positiva di sé; la fluidità che caratterizza le relazioni, amicali e familiari, e le identità di genere. </a:t>
            </a:r>
          </a:p>
        </p:txBody>
      </p:sp>
    </p:spTree>
    <p:extLst>
      <p:ext uri="{BB962C8B-B14F-4D97-AF65-F5344CB8AC3E}">
        <p14:creationId xmlns:p14="http://schemas.microsoft.com/office/powerpoint/2010/main" val="268485856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3" name="image1.png">
            <a:extLst>
              <a:ext uri="{FF2B5EF4-FFF2-40B4-BE49-F238E27FC236}">
                <a16:creationId xmlns:a16="http://schemas.microsoft.com/office/drawing/2014/main" id="{A41DA658-A5D0-0E5E-9415-4DCA1CAEF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36805"/>
            <a:ext cx="936104" cy="73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D77D9078-28FA-336B-B307-E0E334A6FE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41800"/>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19476C7C-ED4E-B90E-3E39-13E1815917C7}"/>
              </a:ext>
            </a:extLst>
          </p:cNvPr>
          <p:cNvSpPr txBox="1"/>
          <p:nvPr/>
        </p:nvSpPr>
        <p:spPr>
          <a:xfrm>
            <a:off x="467544" y="2276872"/>
            <a:ext cx="8127578" cy="3123163"/>
          </a:xfrm>
          <a:prstGeom prst="rect">
            <a:avLst/>
          </a:prstGeom>
          <a:noFill/>
        </p:spPr>
        <p:txBody>
          <a:bodyPr wrap="square">
            <a:spAutoFit/>
          </a:bodyPr>
          <a:lstStyle/>
          <a:p>
            <a:pPr algn="just">
              <a:lnSpc>
                <a:spcPct val="115000"/>
              </a:lnSpc>
              <a:spcAft>
                <a:spcPts val="1000"/>
              </a:spcAft>
            </a:pPr>
            <a:r>
              <a:rPr lang="it-IT">
                <a:effectLst/>
                <a:ea typeface="Calibri" panose="020F0502020204030204" pitchFamily="34" charset="0"/>
                <a:cs typeface="Calibri" panose="020F0502020204030204" pitchFamily="34" charset="0"/>
              </a:rPr>
              <a:t>UPI partecipa con una quota del 3% al riparto annuale del Fondo Nazionale per le Politiche Giovanili, finalizzata a promuovere interventi integrati in materia di politiche giovanili e valorizzare strategie e politiche coordinate a favore dei giovani promosse dalle Province.</a:t>
            </a:r>
            <a:endParaRPr lang="it-IT">
              <a:effectLst/>
              <a:ea typeface="Calibri" panose="020F0502020204030204" pitchFamily="34" charset="0"/>
            </a:endParaRPr>
          </a:p>
          <a:p>
            <a:pPr algn="just">
              <a:lnSpc>
                <a:spcPct val="107000"/>
              </a:lnSpc>
              <a:spcAft>
                <a:spcPts val="1000"/>
              </a:spcAft>
            </a:pPr>
            <a:r>
              <a:rPr lang="it-IT">
                <a:effectLst/>
                <a:ea typeface="Calibri" panose="020F0502020204030204" pitchFamily="34" charset="0"/>
                <a:cs typeface="Calibri" panose="020F0502020204030204" pitchFamily="34" charset="0"/>
              </a:rPr>
              <a:t>Come è noto, per alcuni anni UPI era stata esclusa dal riparto del Fondo, ma nel 2019 in sede di Conferenza Unificata è stata sancita l’Intesa che ribadisce la centralità delle Province per il supporto ai Comuni e con funzioni fondamentali che impattano fortemente sui nostri giovani.</a:t>
            </a:r>
          </a:p>
          <a:p>
            <a:pPr algn="just">
              <a:lnSpc>
                <a:spcPct val="107000"/>
              </a:lnSpc>
              <a:spcAft>
                <a:spcPts val="1000"/>
              </a:spcAft>
            </a:pPr>
            <a:endParaRPr lang="it-IT" sz="2000">
              <a:effectLst/>
              <a:latin typeface="Calibri" panose="020F0502020204030204" pitchFamily="34" charset="0"/>
              <a:ea typeface="Calibri" panose="020F0502020204030204" pitchFamily="34" charset="0"/>
            </a:endParaRPr>
          </a:p>
        </p:txBody>
      </p:sp>
      <p:sp>
        <p:nvSpPr>
          <p:cNvPr id="6" name="CasellaDiTesto 1">
            <a:extLst>
              <a:ext uri="{FF2B5EF4-FFF2-40B4-BE49-F238E27FC236}">
                <a16:creationId xmlns:a16="http://schemas.microsoft.com/office/drawing/2014/main" id="{38435E51-D654-1312-AD57-BDC6B7651053}"/>
              </a:ext>
            </a:extLst>
          </p:cNvPr>
          <p:cNvSpPr txBox="1">
            <a:spLocks noChangeArrowheads="1"/>
          </p:cNvSpPr>
          <p:nvPr/>
        </p:nvSpPr>
        <p:spPr bwMode="auto">
          <a:xfrm>
            <a:off x="456793" y="1312942"/>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IL FONDO POLITICHE GIOVANI E LE PROVINCE</a:t>
            </a:r>
          </a:p>
        </p:txBody>
      </p:sp>
    </p:spTree>
    <p:extLst>
      <p:ext uri="{BB962C8B-B14F-4D97-AF65-F5344CB8AC3E}">
        <p14:creationId xmlns:p14="http://schemas.microsoft.com/office/powerpoint/2010/main" val="322506091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7F0EC-F01F-A9AB-891D-C52230A78949}"/>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D71FA138-7DA7-E470-57F8-A2BF71788144}"/>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20</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90A7265D-7D61-C4CC-54A7-2695B69D6808}"/>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01E259AA-950C-AA13-B044-0AA8676DB43B}"/>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DATI E NUMERI</a:t>
            </a:r>
          </a:p>
        </p:txBody>
      </p:sp>
      <p:pic>
        <p:nvPicPr>
          <p:cNvPr id="9" name="image1.png">
            <a:extLst>
              <a:ext uri="{FF2B5EF4-FFF2-40B4-BE49-F238E27FC236}">
                <a16:creationId xmlns:a16="http://schemas.microsoft.com/office/drawing/2014/main" id="{DE9B7552-FF80-938B-C5CB-139DB00E1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E10FEEA7-EDF4-E034-3048-C449A5E046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0B7348C8-BDFA-7E08-88A3-813EB8F39898}"/>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5" name="CasellaDiTesto 4">
            <a:extLst>
              <a:ext uri="{FF2B5EF4-FFF2-40B4-BE49-F238E27FC236}">
                <a16:creationId xmlns:a16="http://schemas.microsoft.com/office/drawing/2014/main" id="{AACC3D8E-46BD-436B-EF4D-AF283A9DBE4D}"/>
              </a:ext>
            </a:extLst>
          </p:cNvPr>
          <p:cNvSpPr txBox="1"/>
          <p:nvPr/>
        </p:nvSpPr>
        <p:spPr>
          <a:xfrm>
            <a:off x="725052" y="2060848"/>
            <a:ext cx="7375339" cy="2646943"/>
          </a:xfrm>
          <a:prstGeom prst="rect">
            <a:avLst/>
          </a:prstGeom>
          <a:noFill/>
        </p:spPr>
        <p:txBody>
          <a:bodyPr wrap="square">
            <a:spAutoFit/>
          </a:bodyPr>
          <a:lstStyle/>
          <a:p>
            <a:pPr>
              <a:lnSpc>
                <a:spcPct val="107000"/>
              </a:lnSpc>
              <a:spcAft>
                <a:spcPts val="800"/>
              </a:spcAft>
              <a:buNone/>
            </a:pPr>
            <a:r>
              <a:rPr lang="it-IT" kern="100">
                <a:effectLst/>
                <a:latin typeface="Arial" panose="020B0604020202020204" pitchFamily="34" charset="0"/>
                <a:ea typeface="Aptos" panose="020B0004020202020204" pitchFamily="34" charset="0"/>
                <a:cs typeface="Arial" panose="020B0604020202020204" pitchFamily="34" charset="0"/>
              </a:rPr>
              <a:t>Più di un adolescente su 7, tra i 10 e i 19 anni, convive con un disturbo mentale diagnosticato che, nel 40% dei casi circa, corrisponde ad ansia e depressione. </a:t>
            </a:r>
          </a:p>
          <a:p>
            <a:pPr>
              <a:lnSpc>
                <a:spcPct val="107000"/>
              </a:lnSpc>
              <a:spcAft>
                <a:spcPts val="800"/>
              </a:spcAft>
              <a:buNone/>
            </a:pPr>
            <a:r>
              <a:rPr lang="it-IT" kern="100">
                <a:effectLst/>
                <a:latin typeface="Arial" panose="020B0604020202020204" pitchFamily="34" charset="0"/>
                <a:ea typeface="Aptos" panose="020B0004020202020204" pitchFamily="34" charset="0"/>
                <a:cs typeface="Arial" panose="020B0604020202020204" pitchFamily="34" charset="0"/>
              </a:rPr>
              <a:t>Quasi 100mila ragazze e ragazzi presentano una dipendenza da social media, correlata con le difficoltà nell’instaurare una relazione costruttiva con genitori e adulti. </a:t>
            </a:r>
          </a:p>
          <a:p>
            <a:pPr>
              <a:lnSpc>
                <a:spcPct val="107000"/>
              </a:lnSpc>
              <a:spcAft>
                <a:spcPts val="800"/>
              </a:spcAft>
              <a:buNone/>
            </a:pPr>
            <a:r>
              <a:rPr lang="it-IT" kern="100">
                <a:effectLst/>
                <a:latin typeface="Arial" panose="020B0604020202020204" pitchFamily="34" charset="0"/>
                <a:ea typeface="Aptos" panose="020B0004020202020204" pitchFamily="34" charset="0"/>
                <a:cs typeface="Arial" panose="020B0604020202020204" pitchFamily="34" charset="0"/>
              </a:rPr>
              <a:t>Oltre 370 mila giovani dichiarano di avere dipendenza da cibo e disturbi alimentari. </a:t>
            </a:r>
          </a:p>
        </p:txBody>
      </p:sp>
    </p:spTree>
    <p:extLst>
      <p:ext uri="{BB962C8B-B14F-4D97-AF65-F5344CB8AC3E}">
        <p14:creationId xmlns:p14="http://schemas.microsoft.com/office/powerpoint/2010/main" val="155335392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24F4-F6B5-4874-7090-B271D3ADC513}"/>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AB043D74-2B30-5189-F216-3C3E09BF2495}"/>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21</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85CF8C7F-7D7F-DBAE-D2CD-278D04DD174D}"/>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5D5D64B3-CF81-0A88-9ABF-54C5C2F15B3C}"/>
              </a:ext>
            </a:extLst>
          </p:cNvPr>
          <p:cNvSpPr txBox="1">
            <a:spLocks noChangeArrowheads="1"/>
          </p:cNvSpPr>
          <p:nvPr/>
        </p:nvSpPr>
        <p:spPr bwMode="auto">
          <a:xfrm>
            <a:off x="736818" y="1006406"/>
            <a:ext cx="7435582"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AMBITI DI INTERVENTO</a:t>
            </a:r>
          </a:p>
        </p:txBody>
      </p:sp>
      <p:pic>
        <p:nvPicPr>
          <p:cNvPr id="9" name="image1.png">
            <a:extLst>
              <a:ext uri="{FF2B5EF4-FFF2-40B4-BE49-F238E27FC236}">
                <a16:creationId xmlns:a16="http://schemas.microsoft.com/office/drawing/2014/main" id="{DE370F55-6830-5E7E-A4F8-9F582EDF1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0A701CE6-05A0-931D-AF61-1696DFA260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59BA054E-7DBB-D862-5BAC-B70B61AAEDCF}"/>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5" name="CasellaDiTesto 4">
            <a:extLst>
              <a:ext uri="{FF2B5EF4-FFF2-40B4-BE49-F238E27FC236}">
                <a16:creationId xmlns:a16="http://schemas.microsoft.com/office/drawing/2014/main" id="{58CA1F49-6123-4184-1C0F-90728D26ED9A}"/>
              </a:ext>
            </a:extLst>
          </p:cNvPr>
          <p:cNvSpPr txBox="1"/>
          <p:nvPr/>
        </p:nvSpPr>
        <p:spPr>
          <a:xfrm>
            <a:off x="771802" y="1628800"/>
            <a:ext cx="7544614" cy="5314596"/>
          </a:xfrm>
          <a:prstGeom prst="rect">
            <a:avLst/>
          </a:prstGeom>
          <a:noFill/>
        </p:spPr>
        <p:txBody>
          <a:bodyPr wrap="square">
            <a:spAutoFit/>
          </a:bodyPr>
          <a:lstStyle/>
          <a:p>
            <a:pPr>
              <a:lnSpc>
                <a:spcPct val="107000"/>
              </a:lnSpc>
              <a:spcAft>
                <a:spcPts val="800"/>
              </a:spcAft>
              <a:buNone/>
            </a:pPr>
            <a:r>
              <a:rPr lang="it-IT" sz="1600" b="1" kern="100">
                <a:solidFill>
                  <a:srgbClr val="00B050"/>
                </a:solidFill>
                <a:effectLst/>
                <a:latin typeface="Arial" panose="020B0604020202020204" pitchFamily="34" charset="0"/>
                <a:ea typeface="Aptos" panose="020B0004020202020204" pitchFamily="34" charset="0"/>
                <a:cs typeface="Arial" panose="020B0604020202020204" pitchFamily="34" charset="0"/>
              </a:rPr>
              <a:t>LE ATTIVITA’ DI PREVENZIONE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effectLst/>
                <a:latin typeface="Arial" panose="020B0604020202020204" pitchFamily="34" charset="0"/>
                <a:ea typeface="Times New Roman" panose="02020603050405020304" pitchFamily="18" charset="0"/>
                <a:cs typeface="Arial" panose="020B0604020202020204" pitchFamily="34" charset="0"/>
              </a:rPr>
              <a:t>Interventi educativi e di sensibilizzazione nelle scuole secondarie di II grado;</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effectLst/>
                <a:latin typeface="Arial" panose="020B0604020202020204" pitchFamily="34" charset="0"/>
                <a:ea typeface="Times New Roman" panose="02020603050405020304" pitchFamily="18" charset="0"/>
                <a:cs typeface="Arial" panose="020B0604020202020204" pitchFamily="34" charset="0"/>
              </a:rPr>
              <a:t>Attività di </a:t>
            </a:r>
            <a:r>
              <a:rPr lang="it-IT" sz="1600" kern="0" err="1">
                <a:effectLst/>
                <a:latin typeface="Arial" panose="020B0604020202020204" pitchFamily="34" charset="0"/>
                <a:ea typeface="Times New Roman" panose="02020603050405020304" pitchFamily="18" charset="0"/>
                <a:cs typeface="Arial" panose="020B0604020202020204" pitchFamily="34" charset="0"/>
              </a:rPr>
              <a:t>outreach</a:t>
            </a:r>
            <a:r>
              <a:rPr lang="it-IT" sz="1600" kern="0">
                <a:effectLst/>
                <a:latin typeface="Arial" panose="020B0604020202020204" pitchFamily="34" charset="0"/>
                <a:ea typeface="Times New Roman" panose="02020603050405020304" pitchFamily="18" charset="0"/>
                <a:cs typeface="Arial" panose="020B0604020202020204" pitchFamily="34" charset="0"/>
              </a:rPr>
              <a:t> e coinvolgimento in contesti informali e non formali, come centri giovanili o associazioni;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effectLst/>
                <a:latin typeface="Arial" panose="020B0604020202020204" pitchFamily="34" charset="0"/>
                <a:ea typeface="Times New Roman" panose="02020603050405020304" pitchFamily="18" charset="0"/>
                <a:cs typeface="Arial" panose="020B0604020202020204" pitchFamily="34" charset="0"/>
              </a:rPr>
              <a:t>Sportelli d'Ascolto Psicologico;</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solidFill>
                  <a:srgbClr val="222222"/>
                </a:solidFill>
                <a:effectLst/>
                <a:latin typeface="Arial" panose="020B0604020202020204" pitchFamily="34" charset="0"/>
                <a:ea typeface="Times New Roman" panose="02020603050405020304" pitchFamily="18" charset="0"/>
                <a:cs typeface="Arial" panose="020B0604020202020204" pitchFamily="34" charset="0"/>
              </a:rPr>
              <a:t>Attività dedicate al rafforzamento dei rapporti intergenerazionali; </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solidFill>
                  <a:srgbClr val="222222"/>
                </a:solidFill>
                <a:effectLst/>
                <a:latin typeface="Arial" panose="020B0604020202020204" pitchFamily="34" charset="0"/>
                <a:ea typeface="Times New Roman" panose="02020603050405020304" pitchFamily="18" charset="0"/>
                <a:cs typeface="Arial" panose="020B0604020202020204" pitchFamily="34" charset="0"/>
              </a:rPr>
              <a:t>Educativa di strada, rivolta in particolare a gruppi e a contesti esposti a specifici fattori di rischio; </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solidFill>
                  <a:srgbClr val="222222"/>
                </a:solidFill>
                <a:effectLst/>
                <a:latin typeface="Arial" panose="020B0604020202020204" pitchFamily="34" charset="0"/>
                <a:ea typeface="Times New Roman" panose="02020603050405020304" pitchFamily="18" charset="0"/>
                <a:cs typeface="Arial" panose="020B0604020202020204" pitchFamily="34" charset="0"/>
              </a:rPr>
              <a:t>Percorsi di orientamento personale e professionale per auto-consapevolezza, self-empowerment e conoscenza di sé;</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solidFill>
                  <a:srgbClr val="222222"/>
                </a:solidFill>
                <a:effectLst/>
                <a:latin typeface="Arial" panose="020B0604020202020204" pitchFamily="34" charset="0"/>
                <a:ea typeface="Times New Roman" panose="02020603050405020304" pitchFamily="18" charset="0"/>
                <a:cs typeface="Arial" panose="020B0604020202020204" pitchFamily="34" charset="0"/>
              </a:rPr>
              <a:t>Offerta pedagogica integrata (educativa, culturale, sociale, sportiva, ambiente); </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0">
                <a:effectLst/>
                <a:latin typeface="Arial" panose="020B0604020202020204" pitchFamily="34" charset="0"/>
                <a:ea typeface="Times New Roman" panose="02020603050405020304" pitchFamily="18" charset="0"/>
                <a:cs typeface="Arial" panose="020B0604020202020204" pitchFamily="34" charset="0"/>
              </a:rPr>
              <a:t>Laboratori Artistici e Creativi: la musica, il teatro, la scrittura o l'arte visiva;</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07000"/>
              </a:lnSpc>
              <a:spcAft>
                <a:spcPts val="800"/>
              </a:spcAft>
              <a:buFont typeface="Courier New" panose="02070309020205020404" pitchFamily="49" charset="0"/>
              <a:buChar char="o"/>
            </a:pPr>
            <a:r>
              <a:rPr lang="it-IT" sz="1600" kern="0">
                <a:solidFill>
                  <a:srgbClr val="222222"/>
                </a:solidFill>
                <a:latin typeface="Arial" panose="020B0604020202020204" pitchFamily="34" charset="0"/>
                <a:cs typeface="Arial" panose="020B0604020202020204" pitchFamily="34" charset="0"/>
              </a:rPr>
              <a:t>Corsi di Mindfulness e Yoga;</a:t>
            </a:r>
          </a:p>
          <a:p>
            <a:pPr marL="342900" indent="-342900" algn="just">
              <a:lnSpc>
                <a:spcPct val="107000"/>
              </a:lnSpc>
              <a:spcAft>
                <a:spcPts val="800"/>
              </a:spcAft>
              <a:buFont typeface="Courier New" panose="02070309020205020404" pitchFamily="49" charset="0"/>
              <a:buChar char="o"/>
            </a:pPr>
            <a:r>
              <a:rPr lang="it-IT" sz="1600" kern="0">
                <a:solidFill>
                  <a:srgbClr val="222222"/>
                </a:solidFill>
                <a:latin typeface="Arial" panose="020B0604020202020204" pitchFamily="34" charset="0"/>
                <a:cs typeface="Arial" panose="020B0604020202020204" pitchFamily="34" charset="0"/>
              </a:rPr>
              <a:t>Eventi Comunitari e Sportivi: tornei sportivi, giornate di volontariato, eventi musicali.</a:t>
            </a:r>
          </a:p>
        </p:txBody>
      </p:sp>
    </p:spTree>
    <p:extLst>
      <p:ext uri="{BB962C8B-B14F-4D97-AF65-F5344CB8AC3E}">
        <p14:creationId xmlns:p14="http://schemas.microsoft.com/office/powerpoint/2010/main" val="402962311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B99A-23D4-59AE-7AFF-D1D526A0DBDE}"/>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E2FD0D2D-90E1-E60F-FDF5-69C779DC0CA1}"/>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22</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BF517C74-BCFB-82D4-5717-741B97ECE072}"/>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8C53C216-F44A-28C5-0592-BF3D4368598A}"/>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AMBITI DI INTERVENTO</a:t>
            </a:r>
          </a:p>
        </p:txBody>
      </p:sp>
      <p:pic>
        <p:nvPicPr>
          <p:cNvPr id="9" name="image1.png">
            <a:extLst>
              <a:ext uri="{FF2B5EF4-FFF2-40B4-BE49-F238E27FC236}">
                <a16:creationId xmlns:a16="http://schemas.microsoft.com/office/drawing/2014/main" id="{7E852ACC-C25C-07AE-769F-C28050350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17DAE53A-C050-5DF7-6972-DDE4A04C17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4182BEF7-12D2-C397-8BA0-E3B68A9BE093}"/>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4" name="CasellaDiTesto 3">
            <a:extLst>
              <a:ext uri="{FF2B5EF4-FFF2-40B4-BE49-F238E27FC236}">
                <a16:creationId xmlns:a16="http://schemas.microsoft.com/office/drawing/2014/main" id="{17710D83-C8F7-58B9-36C3-5657A572F882}"/>
              </a:ext>
            </a:extLst>
          </p:cNvPr>
          <p:cNvSpPr txBox="1"/>
          <p:nvPr/>
        </p:nvSpPr>
        <p:spPr>
          <a:xfrm>
            <a:off x="736817" y="1810191"/>
            <a:ext cx="7007613" cy="4377289"/>
          </a:xfrm>
          <a:prstGeom prst="rect">
            <a:avLst/>
          </a:prstGeom>
          <a:noFill/>
        </p:spPr>
        <p:txBody>
          <a:bodyPr wrap="square">
            <a:spAutoFit/>
          </a:bodyPr>
          <a:lstStyle/>
          <a:p>
            <a:pPr>
              <a:lnSpc>
                <a:spcPct val="107000"/>
              </a:lnSpc>
              <a:spcAft>
                <a:spcPts val="800"/>
              </a:spcAft>
              <a:buNone/>
            </a:pPr>
            <a:r>
              <a:rPr lang="it-IT" sz="1600" b="1" kern="100">
                <a:solidFill>
                  <a:srgbClr val="00B050"/>
                </a:solidFill>
                <a:effectLst/>
                <a:latin typeface="Arial" panose="020B0604020202020204" pitchFamily="34" charset="0"/>
                <a:ea typeface="Aptos" panose="020B0004020202020204" pitchFamily="34" charset="0"/>
                <a:cs typeface="Arial" panose="020B0604020202020204" pitchFamily="34" charset="0"/>
              </a:rPr>
              <a:t>LE ATTIVITA’ DI PROMOZIONE DELLA PROSOCIALITA’</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Laboratori di cittadinanza attiva e collaborazione con facilitatori e </a:t>
            </a:r>
            <a:r>
              <a:rPr lang="it-IT" sz="1600" kern="100" err="1">
                <a:solidFill>
                  <a:srgbClr val="222222"/>
                </a:solidFill>
                <a:effectLst/>
                <a:latin typeface="Arial" panose="020B0604020202020204" pitchFamily="34" charset="0"/>
                <a:ea typeface="Calibri" panose="020F0502020204030204" pitchFamily="34" charset="0"/>
                <a:cs typeface="Arial" panose="020B0604020202020204" pitchFamily="34" charset="0"/>
              </a:rPr>
              <a:t>mentor</a:t>
            </a: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Progetti di co-progettazione: i giovani partecipano alla definizione di iniziative comunitarie (pianificazione, esecuzione, monitoraggio);</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Attività di peer-mentoring e peer-support: giovani guidano gruppi tra pari con supervisione di adulti di riferimento;</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Forme di collaborazione territoriale tra giovani: progetti di responsabilizzazione collettiva e processi decisionali condivisi (co-progettazione, consigli giovanili).</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Service learning e volontariato strutturato: partecipazione a attività di supporto a scuola, centri giovanili, associazioni locali.</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it-IT" sz="1600" kern="100">
                <a:solidFill>
                  <a:srgbClr val="222222"/>
                </a:solidFill>
                <a:effectLst/>
                <a:latin typeface="Arial" panose="020B0604020202020204" pitchFamily="34" charset="0"/>
                <a:ea typeface="Calibri" panose="020F0502020204030204" pitchFamily="34" charset="0"/>
                <a:cs typeface="Arial" panose="020B0604020202020204" pitchFamily="34" charset="0"/>
              </a:rPr>
              <a:t>Eventi di restituzione pubblica: presentazioni, mostre, performance che evidenziano risultati e buone pratiche prosociali.</a:t>
            </a:r>
            <a:endParaRPr lang="it-IT" sz="1600"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154475E5-3C1F-1517-09C9-6A4CA241A0FB}"/>
              </a:ext>
            </a:extLst>
          </p:cNvPr>
          <p:cNvPicPr>
            <a:picLocks noChangeAspect="1"/>
          </p:cNvPicPr>
          <p:nvPr/>
        </p:nvPicPr>
        <p:blipFill>
          <a:blip r:embed="rId5"/>
          <a:stretch>
            <a:fillRect/>
          </a:stretch>
        </p:blipFill>
        <p:spPr>
          <a:xfrm>
            <a:off x="7949943" y="2276872"/>
            <a:ext cx="914479" cy="914479"/>
          </a:xfrm>
          <a:prstGeom prst="rect">
            <a:avLst/>
          </a:prstGeom>
        </p:spPr>
      </p:pic>
    </p:spTree>
    <p:extLst>
      <p:ext uri="{BB962C8B-B14F-4D97-AF65-F5344CB8AC3E}">
        <p14:creationId xmlns:p14="http://schemas.microsoft.com/office/powerpoint/2010/main" val="334928409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DEF36-7344-22EE-386A-B9A3E70E34C0}"/>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0BBE9CDA-A3E1-F531-E37C-15A88F1BB18D}"/>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23</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86FB6B6A-73CA-2A42-C23E-7B81225D4A2B}"/>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3F5ADAD7-8775-A8F2-17ED-0605215B49E1}"/>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AMBITI DI INTERVENTO</a:t>
            </a:r>
          </a:p>
        </p:txBody>
      </p:sp>
      <p:pic>
        <p:nvPicPr>
          <p:cNvPr id="9" name="image1.png">
            <a:extLst>
              <a:ext uri="{FF2B5EF4-FFF2-40B4-BE49-F238E27FC236}">
                <a16:creationId xmlns:a16="http://schemas.microsoft.com/office/drawing/2014/main" id="{8C7CDCFD-C577-AE1C-527A-B32AF4AE9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9646494D-7ACC-F15E-6CA1-54CEA43FD4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A62E0771-7F02-AAD4-E6FD-F77B3D3FE3D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4" name="CasellaDiTesto 3">
            <a:extLst>
              <a:ext uri="{FF2B5EF4-FFF2-40B4-BE49-F238E27FC236}">
                <a16:creationId xmlns:a16="http://schemas.microsoft.com/office/drawing/2014/main" id="{52342A3E-C706-B31E-C420-A0577EA054A0}"/>
              </a:ext>
            </a:extLst>
          </p:cNvPr>
          <p:cNvSpPr txBox="1"/>
          <p:nvPr/>
        </p:nvSpPr>
        <p:spPr>
          <a:xfrm>
            <a:off x="668889" y="1799776"/>
            <a:ext cx="6855439" cy="3870996"/>
          </a:xfrm>
          <a:prstGeom prst="rect">
            <a:avLst/>
          </a:prstGeom>
          <a:noFill/>
        </p:spPr>
        <p:txBody>
          <a:bodyPr wrap="square">
            <a:spAutoFit/>
          </a:bodyPr>
          <a:lstStyle/>
          <a:p>
            <a:pPr>
              <a:lnSpc>
                <a:spcPct val="107000"/>
              </a:lnSpc>
              <a:spcAft>
                <a:spcPts val="800"/>
              </a:spcAft>
              <a:buNone/>
            </a:pPr>
            <a:r>
              <a:rPr lang="it-IT" b="1" kern="100">
                <a:solidFill>
                  <a:srgbClr val="00B050"/>
                </a:solidFill>
                <a:effectLst/>
                <a:latin typeface="Arial" panose="020B0604020202020204" pitchFamily="34" charset="0"/>
                <a:ea typeface="Aptos" panose="020B0004020202020204" pitchFamily="34" charset="0"/>
                <a:cs typeface="Arial" panose="020B0604020202020204" pitchFamily="34" charset="0"/>
              </a:rPr>
              <a:t>LE ATTIVITA’ DI EDUCAZIONE SOCIO-AFFETTIVA</a:t>
            </a:r>
            <a:endParaRPr lang="it-IT" kern="100">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Laboratori di Competenze Socio-Emotive;</a:t>
            </a:r>
            <a:endParaRPr lang="it-IT"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Interventi di life skills </a:t>
            </a:r>
            <a:r>
              <a:rPr lang="it-IT" kern="100" err="1">
                <a:solidFill>
                  <a:srgbClr val="222222"/>
                </a:solidFill>
                <a:effectLst/>
                <a:latin typeface="Arial" panose="020B0604020202020204" pitchFamily="34" charset="0"/>
                <a:ea typeface="Calibri" panose="020F0502020204030204" pitchFamily="34" charset="0"/>
                <a:cs typeface="Arial" panose="020B0604020202020204" pitchFamily="34" charset="0"/>
              </a:rPr>
              <a:t>education</a:t>
            </a: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 e peer </a:t>
            </a:r>
            <a:r>
              <a:rPr lang="it-IT" kern="100" err="1">
                <a:solidFill>
                  <a:srgbClr val="222222"/>
                </a:solidFill>
                <a:effectLst/>
                <a:latin typeface="Arial" panose="020B0604020202020204" pitchFamily="34" charset="0"/>
                <a:ea typeface="Calibri" panose="020F0502020204030204" pitchFamily="34" charset="0"/>
                <a:cs typeface="Arial" panose="020B0604020202020204" pitchFamily="34" charset="0"/>
              </a:rPr>
              <a:t>education</a:t>
            </a: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 nelle scuole o nei contesti non formali ed informali;</a:t>
            </a:r>
            <a:endParaRPr lang="it-IT"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Percorsi strutturati di educazione socioaffettiva nelle scuole e in centri giovanili;</a:t>
            </a:r>
            <a:endParaRPr lang="it-IT"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Laboratori esperienziali (</a:t>
            </a:r>
            <a:r>
              <a:rPr lang="it-IT" kern="100" err="1">
                <a:solidFill>
                  <a:srgbClr val="222222"/>
                </a:solidFill>
                <a:effectLst/>
                <a:latin typeface="Arial" panose="020B0604020202020204" pitchFamily="34" charset="0"/>
                <a:ea typeface="Calibri" panose="020F0502020204030204" pitchFamily="34" charset="0"/>
                <a:cs typeface="Arial" panose="020B0604020202020204" pitchFamily="34" charset="0"/>
              </a:rPr>
              <a:t>Role</a:t>
            </a: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-play, simulazioni, gruppi di discussione) guidati da formatori qualificati.</a:t>
            </a:r>
            <a:endParaRPr lang="it-IT"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Strategie di gestione dei conflitti e </a:t>
            </a:r>
            <a:r>
              <a:rPr lang="it-IT" kern="100" err="1">
                <a:solidFill>
                  <a:srgbClr val="222222"/>
                </a:solidFill>
                <a:effectLst/>
                <a:latin typeface="Arial" panose="020B0604020202020204" pitchFamily="34" charset="0"/>
                <a:ea typeface="Calibri" panose="020F0502020204030204" pitchFamily="34" charset="0"/>
                <a:cs typeface="Arial" panose="020B0604020202020204" pitchFamily="34" charset="0"/>
              </a:rPr>
              <a:t>ri</a:t>
            </a:r>
            <a:r>
              <a:rPr lang="it-IT" kern="100">
                <a:solidFill>
                  <a:srgbClr val="222222"/>
                </a:solidFill>
                <a:effectLst/>
                <a:latin typeface="Arial" panose="020B0604020202020204" pitchFamily="34" charset="0"/>
                <a:ea typeface="Calibri" panose="020F0502020204030204" pitchFamily="34" charset="0"/>
                <a:cs typeface="Arial" panose="020B0604020202020204" pitchFamily="34" charset="0"/>
              </a:rPr>
              <a:t>-focalizzazione su competenze di comunicazione non violenta.</a:t>
            </a:r>
            <a:endParaRPr lang="it-IT" kern="100">
              <a:solidFill>
                <a:srgbClr val="222222"/>
              </a:solidFill>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buNone/>
            </a:pPr>
            <a:r>
              <a:rPr lang="it-IT" sz="1200" kern="100">
                <a:effectLst/>
                <a:latin typeface="Tahoma" panose="020B0604030504040204" pitchFamily="34" charset="0"/>
                <a:ea typeface="Aptos" panose="020B0004020202020204" pitchFamily="34"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Immagine 1">
            <a:extLst>
              <a:ext uri="{FF2B5EF4-FFF2-40B4-BE49-F238E27FC236}">
                <a16:creationId xmlns:a16="http://schemas.microsoft.com/office/drawing/2014/main" id="{B61FEE03-1377-625B-6BF2-1BE08876F574}"/>
              </a:ext>
            </a:extLst>
          </p:cNvPr>
          <p:cNvPicPr>
            <a:picLocks noChangeAspect="1"/>
          </p:cNvPicPr>
          <p:nvPr/>
        </p:nvPicPr>
        <p:blipFill>
          <a:blip r:embed="rId5"/>
          <a:stretch>
            <a:fillRect/>
          </a:stretch>
        </p:blipFill>
        <p:spPr>
          <a:xfrm>
            <a:off x="7744431" y="2252370"/>
            <a:ext cx="1176630" cy="1176630"/>
          </a:xfrm>
          <a:prstGeom prst="rect">
            <a:avLst/>
          </a:prstGeom>
        </p:spPr>
      </p:pic>
    </p:spTree>
    <p:extLst>
      <p:ext uri="{BB962C8B-B14F-4D97-AF65-F5344CB8AC3E}">
        <p14:creationId xmlns:p14="http://schemas.microsoft.com/office/powerpoint/2010/main" val="104498632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24</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gn="ctr" defTabSz="914400">
              <a:defRPr/>
            </a:pPr>
            <a:r>
              <a:rPr lang="it-IT" altLang="it-IT" sz="2800">
                <a:solidFill>
                  <a:prstClr val="white"/>
                </a:solidFill>
              </a:rPr>
              <a:t>GLI INDICATORI DI OUTPUT</a:t>
            </a:r>
            <a:endPar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6271F1E2-1229-81C3-023C-78E776358D81}"/>
              </a:ext>
            </a:extLst>
          </p:cNvPr>
          <p:cNvSpPr txBox="1"/>
          <p:nvPr/>
        </p:nvSpPr>
        <p:spPr>
          <a:xfrm>
            <a:off x="971600" y="1827768"/>
            <a:ext cx="6336704" cy="4628703"/>
          </a:xfrm>
          <a:prstGeom prst="rect">
            <a:avLst/>
          </a:prstGeom>
          <a:noFill/>
        </p:spPr>
        <p:txBody>
          <a:bodyPr wrap="square">
            <a:spAutoFit/>
          </a:bodyPr>
          <a:lstStyle/>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destinatari coinvolti attivamente nelle attività </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azioni di prevenzione realizzate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scuole e N. classi coinvolte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docenti coinvolti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azioni di pro-socialità realizzate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giovani coinvolti nei percorsi di pro-socialità</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percorsi di educazione socioaffettiva realizzati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giovani coinvolti nei percorsi di educazione socioaffettiva</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adulti coinvolti complessivamente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campagne di sensibilizzazione attivate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600" b="1" kern="100">
                <a:effectLst/>
                <a:latin typeface="Arial" panose="020B0604020202020204" pitchFamily="34" charset="0"/>
                <a:ea typeface="Aptos" panose="020B0004020202020204" pitchFamily="34" charset="0"/>
                <a:cs typeface="Arial" panose="020B0604020202020204" pitchFamily="34" charset="0"/>
              </a:rPr>
              <a:t>N. eventi di comunicazione/disseminazione organizzati sul territorio</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buNone/>
            </a:pPr>
            <a:r>
              <a:rPr lang="it-IT" sz="1600" b="1">
                <a:effectLst/>
                <a:latin typeface="Arial" panose="020B0604020202020204" pitchFamily="34" charset="0"/>
                <a:ea typeface="Aptos" panose="020B0004020202020204" pitchFamily="34" charset="0"/>
                <a:cs typeface="Arial" panose="020B0604020202020204" pitchFamily="34" charset="0"/>
              </a:rPr>
              <a:t>N. giovani raggiunti complessivamente</a:t>
            </a:r>
            <a:endParaRPr lang="it-IT" sz="1600">
              <a:latin typeface="Arial" panose="020B0604020202020204" pitchFamily="34" charset="0"/>
              <a:cs typeface="Arial" panose="020B0604020202020204" pitchFamily="34" charset="0"/>
            </a:endParaRPr>
          </a:p>
        </p:txBody>
      </p:sp>
      <p:sp>
        <p:nvSpPr>
          <p:cNvPr id="5" name="CasellaDiTesto 1">
            <a:extLst>
              <a:ext uri="{FF2B5EF4-FFF2-40B4-BE49-F238E27FC236}">
                <a16:creationId xmlns:a16="http://schemas.microsoft.com/office/drawing/2014/main" id="{91C0ABA8-BCB9-F4AD-6C6A-CE74F766807F}"/>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pic>
        <p:nvPicPr>
          <p:cNvPr id="2" name="Immagine 1">
            <a:extLst>
              <a:ext uri="{FF2B5EF4-FFF2-40B4-BE49-F238E27FC236}">
                <a16:creationId xmlns:a16="http://schemas.microsoft.com/office/drawing/2014/main" id="{BE3A1C6D-EF89-EC41-2456-6315ED4F122A}"/>
              </a:ext>
            </a:extLst>
          </p:cNvPr>
          <p:cNvPicPr>
            <a:picLocks noChangeAspect="1"/>
          </p:cNvPicPr>
          <p:nvPr/>
        </p:nvPicPr>
        <p:blipFill>
          <a:blip r:embed="rId5"/>
          <a:stretch>
            <a:fillRect/>
          </a:stretch>
        </p:blipFill>
        <p:spPr>
          <a:xfrm>
            <a:off x="7524328" y="2163898"/>
            <a:ext cx="914479" cy="914479"/>
          </a:xfrm>
          <a:prstGeom prst="rect">
            <a:avLst/>
          </a:prstGeom>
        </p:spPr>
      </p:pic>
    </p:spTree>
    <p:extLst>
      <p:ext uri="{BB962C8B-B14F-4D97-AF65-F5344CB8AC3E}">
        <p14:creationId xmlns:p14="http://schemas.microsoft.com/office/powerpoint/2010/main" val="10531794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6CB3-94E6-8D1F-3151-79E337CE3119}"/>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5E665836-FC0C-A5B4-6111-84EF42940F63}"/>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25</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EC7D7F8E-F8A6-6B81-0213-3CC7699C5D34}"/>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BA9E5B28-1752-D64C-65BA-36AD5B0164FA}"/>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gn="ctr" defTabSz="914400">
              <a:defRPr/>
            </a:pPr>
            <a:r>
              <a:rPr lang="it-IT" altLang="it-IT" sz="2800">
                <a:solidFill>
                  <a:prstClr val="white"/>
                </a:solidFill>
              </a:rPr>
              <a:t>GLI INDICATORI DI ESITO</a:t>
            </a:r>
            <a:endPar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4E27A311-C879-375C-20F7-94F1DAD52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36FC1305-3819-3BB3-B42A-F7ACDAB1E8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F9B55895-37D1-654E-DDC2-25EE1523E60D}"/>
              </a:ext>
            </a:extLst>
          </p:cNvPr>
          <p:cNvSpPr txBox="1"/>
          <p:nvPr/>
        </p:nvSpPr>
        <p:spPr>
          <a:xfrm>
            <a:off x="736818" y="2132856"/>
            <a:ext cx="6304087" cy="830997"/>
          </a:xfrm>
          <a:prstGeom prst="rect">
            <a:avLst/>
          </a:prstGeom>
          <a:noFill/>
        </p:spPr>
        <p:txBody>
          <a:bodyPr wrap="square">
            <a:spAutoFit/>
          </a:bodyPr>
          <a:lstStyle/>
          <a:p>
            <a:pPr algn="ctr">
              <a:buNone/>
            </a:pPr>
            <a:r>
              <a:rPr lang="it-IT" sz="24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Numero di giovani che promuovono le competenze prosociali e relazionali.</a:t>
            </a:r>
          </a:p>
        </p:txBody>
      </p:sp>
      <p:sp>
        <p:nvSpPr>
          <p:cNvPr id="6" name="CasellaDiTesto 1">
            <a:extLst>
              <a:ext uri="{FF2B5EF4-FFF2-40B4-BE49-F238E27FC236}">
                <a16:creationId xmlns:a16="http://schemas.microsoft.com/office/drawing/2014/main" id="{178AC0FE-1A9A-56E0-DCC3-C68890CFDDD0}"/>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12" name="CasellaDiTesto 11">
            <a:extLst>
              <a:ext uri="{FF2B5EF4-FFF2-40B4-BE49-F238E27FC236}">
                <a16:creationId xmlns:a16="http://schemas.microsoft.com/office/drawing/2014/main" id="{DE6A9431-1E1A-10B3-F08B-9B06662F6952}"/>
              </a:ext>
            </a:extLst>
          </p:cNvPr>
          <p:cNvSpPr txBox="1"/>
          <p:nvPr/>
        </p:nvSpPr>
        <p:spPr>
          <a:xfrm>
            <a:off x="818204" y="3361662"/>
            <a:ext cx="6141313" cy="106497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it-IT" sz="20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Aumento misurabile di competenze prosociali (collaborazione, empatia, aiuto reciproco) tramite strumenti validati </a:t>
            </a:r>
            <a:r>
              <a:rPr kumimoji="0" lang="it-IT" sz="2000" b="1"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pre</a:t>
            </a:r>
            <a:r>
              <a:rPr kumimoji="0" lang="it-IT" sz="20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/post percorso.</a:t>
            </a:r>
            <a:r>
              <a:rPr kumimoji="0" lang="it-IT" sz="2000" b="0" i="0" u="none" strike="noStrike" kern="1200" cap="none" spc="0" normalizeH="0" baseline="0" noProof="0">
                <a:ln>
                  <a:noFill/>
                </a:ln>
                <a:solidFill>
                  <a:prstClr val="black"/>
                </a:solidFill>
                <a:effectLst/>
                <a:uLnTx/>
                <a:uFillTx/>
                <a:latin typeface="Tahoma" panose="020B0604030504040204" pitchFamily="34" charset="0"/>
                <a:ea typeface="Times New Roman" panose="02020603050405020304" pitchFamily="18" charset="0"/>
                <a:cs typeface="+mn-cs"/>
              </a:rPr>
              <a:t> </a:t>
            </a:r>
            <a:r>
              <a:rPr kumimoji="0" lang="it-IT" sz="11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2" name="Immagine 1">
            <a:extLst>
              <a:ext uri="{FF2B5EF4-FFF2-40B4-BE49-F238E27FC236}">
                <a16:creationId xmlns:a16="http://schemas.microsoft.com/office/drawing/2014/main" id="{CF9A091E-DFF7-EF68-96BB-80DE30329E4F}"/>
              </a:ext>
            </a:extLst>
          </p:cNvPr>
          <p:cNvPicPr>
            <a:picLocks noChangeAspect="1"/>
          </p:cNvPicPr>
          <p:nvPr/>
        </p:nvPicPr>
        <p:blipFill>
          <a:blip r:embed="rId5"/>
          <a:stretch>
            <a:fillRect/>
          </a:stretch>
        </p:blipFill>
        <p:spPr>
          <a:xfrm>
            <a:off x="7612334" y="2165811"/>
            <a:ext cx="914479" cy="914479"/>
          </a:xfrm>
          <a:prstGeom prst="rect">
            <a:avLst/>
          </a:prstGeom>
        </p:spPr>
      </p:pic>
    </p:spTree>
    <p:extLst>
      <p:ext uri="{BB962C8B-B14F-4D97-AF65-F5344CB8AC3E}">
        <p14:creationId xmlns:p14="http://schemas.microsoft.com/office/powerpoint/2010/main" val="358085105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FF4C5-1D58-B647-5A95-56DBA9A7E752}"/>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10889408-D452-17C8-658C-C0268BEC20F5}"/>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26</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0D900ECB-C6AA-430E-BC55-50C652B19138}"/>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0FF1FFFD-58E7-03FD-4435-35B841422653}"/>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gn="ctr" defTabSz="914400">
              <a:defRPr/>
            </a:pPr>
            <a:r>
              <a:rPr lang="it-IT" altLang="it-IT" sz="2800">
                <a:solidFill>
                  <a:prstClr val="white"/>
                </a:solidFill>
              </a:rPr>
              <a:t>I CRITERI DI VALUTAZIONE (I) </a:t>
            </a:r>
            <a:endPar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F450A428-E1BB-AF80-9E71-42827EB43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814BA9AE-6076-1674-D646-9C394E7757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9D3D337B-91DE-0C34-13A5-1D10F2A1D8BA}"/>
              </a:ext>
            </a:extLst>
          </p:cNvPr>
          <p:cNvSpPr txBox="1"/>
          <p:nvPr/>
        </p:nvSpPr>
        <p:spPr>
          <a:xfrm>
            <a:off x="1113651" y="1988840"/>
            <a:ext cx="6412791" cy="3536033"/>
          </a:xfrm>
          <a:prstGeom prst="rect">
            <a:avLst/>
          </a:prstGeom>
          <a:noFill/>
        </p:spPr>
        <p:txBody>
          <a:bodyPr wrap="square">
            <a:spAutoFit/>
          </a:bodyPr>
          <a:lstStyle/>
          <a:p>
            <a:pPr marL="342900" indent="-342900" algn="just">
              <a:lnSpc>
                <a:spcPct val="107000"/>
              </a:lnSpc>
              <a:spcAft>
                <a:spcPts val="200"/>
              </a:spcAft>
              <a:buAutoNum type="arabicPeriod"/>
            </a:pPr>
            <a:r>
              <a:rPr lang="it-IT" b="1" kern="100">
                <a:solidFill>
                  <a:srgbClr val="EE0000"/>
                </a:solidFill>
                <a:effectLst/>
                <a:latin typeface="Arial" panose="020B0604020202020204" pitchFamily="34" charset="0"/>
                <a:ea typeface="Book Antiqua" panose="02040602050305030304" pitchFamily="18" charset="0"/>
                <a:cs typeface="Arial" panose="020B0604020202020204" pitchFamily="34" charset="0"/>
              </a:rPr>
              <a:t>Qualità e Coerenza Progettuale (Max 55 punti)</a:t>
            </a:r>
          </a:p>
          <a:p>
            <a:pPr algn="just">
              <a:lnSpc>
                <a:spcPct val="107000"/>
              </a:lnSpc>
              <a:spcAft>
                <a:spcPts val="200"/>
              </a:spcAft>
            </a:pPr>
            <a:endParaRPr lang="it-IT" b="1" kern="100">
              <a:solidFill>
                <a:srgbClr val="EE0000"/>
              </a:solidFill>
              <a:effectLst/>
              <a:latin typeface="Arial" panose="020B0604020202020204" pitchFamily="34" charset="0"/>
              <a:ea typeface="Book Antiqua" panose="02040602050305030304" pitchFamily="18"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Coerenza con gli obiettivi del bando (Max 10 punti)</a:t>
            </a:r>
            <a:endParaRPr lang="it-IT"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Analisi dei bisogni e del contesto (Max 10 punti</a:t>
            </a:r>
            <a:endParaRPr lang="it-IT"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Partecipazione attiva e protagonismo dei giovani (Max 10 punti)</a:t>
            </a:r>
            <a:endParaRPr lang="it-IT"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Potenziamento delle soft skills e attività di prevenzione (Max 15 punti)</a:t>
            </a:r>
            <a:endParaRPr lang="it-IT"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Innovazione (max. 5 punti)</a:t>
            </a:r>
            <a:endParaRPr lang="it-IT"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Strategia di comunicazione (max 5 punti)</a:t>
            </a:r>
            <a:endParaRPr lang="it-IT"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b="1" kern="100">
                <a:effectLst/>
                <a:latin typeface="Arial" panose="020B0604020202020204" pitchFamily="34" charset="0"/>
                <a:ea typeface="Aptos" panose="020B0004020202020204" pitchFamily="34" charset="0"/>
                <a:cs typeface="Arial" panose="020B0604020202020204" pitchFamily="34" charset="0"/>
              </a:rPr>
              <a:t> </a:t>
            </a:r>
            <a:endParaRPr lang="it-IT" kern="100">
              <a:effectLst/>
              <a:latin typeface="Arial" panose="020B0604020202020204" pitchFamily="34" charset="0"/>
              <a:ea typeface="Aptos" panose="020B0004020202020204" pitchFamily="34" charset="0"/>
              <a:cs typeface="Arial" panose="020B0604020202020204" pitchFamily="34" charset="0"/>
            </a:endParaRPr>
          </a:p>
        </p:txBody>
      </p:sp>
      <p:sp>
        <p:nvSpPr>
          <p:cNvPr id="6" name="CasellaDiTesto 1">
            <a:extLst>
              <a:ext uri="{FF2B5EF4-FFF2-40B4-BE49-F238E27FC236}">
                <a16:creationId xmlns:a16="http://schemas.microsoft.com/office/drawing/2014/main" id="{14F6D673-C845-82E0-3281-28F06F93FEA5}"/>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388235363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DB5B1-E4FB-E3F9-9F56-E48619DC98FA}"/>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34AE8DE7-A4EB-1B99-A51A-DE6239FD9FCD}"/>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27</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E7C33F8D-18A6-6BD4-0AAF-0B2378676176}"/>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F13C1D8A-9B0F-50A7-2B6F-942158039CD4}"/>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gn="ctr" defTabSz="914400">
              <a:defRPr/>
            </a:pPr>
            <a:r>
              <a:rPr lang="it-IT" altLang="it-IT" sz="2800">
                <a:solidFill>
                  <a:prstClr val="white"/>
                </a:solidFill>
              </a:rPr>
              <a:t>I CRITERI DI VALUTAZIONE (II) </a:t>
            </a:r>
            <a:endPar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CE48FA95-92B6-4CEA-B863-8087B7A39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64D5AD6-D296-2478-A686-FB0749B4A7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FD7AA52D-3F9E-2163-C999-63A127E427B6}"/>
              </a:ext>
            </a:extLst>
          </p:cNvPr>
          <p:cNvSpPr txBox="1"/>
          <p:nvPr/>
        </p:nvSpPr>
        <p:spPr>
          <a:xfrm>
            <a:off x="742497" y="2132856"/>
            <a:ext cx="7363574" cy="1462644"/>
          </a:xfrm>
          <a:prstGeom prst="rect">
            <a:avLst/>
          </a:prstGeom>
          <a:noFill/>
        </p:spPr>
        <p:txBody>
          <a:bodyPr wrap="square">
            <a:spAutoFit/>
          </a:bodyPr>
          <a:lstStyle/>
          <a:p>
            <a:pPr algn="just">
              <a:lnSpc>
                <a:spcPct val="107000"/>
              </a:lnSpc>
              <a:spcAft>
                <a:spcPts val="200"/>
              </a:spcAft>
              <a:buNone/>
            </a:pPr>
            <a:r>
              <a:rPr lang="it-IT" sz="2000" b="1" kern="100">
                <a:solidFill>
                  <a:srgbClr val="EE0000"/>
                </a:solidFill>
                <a:effectLst/>
                <a:latin typeface="Arial" panose="020B0604020202020204" pitchFamily="34" charset="0"/>
                <a:ea typeface="Book Antiqua" panose="02040602050305030304" pitchFamily="18" charset="0"/>
                <a:cs typeface="Arial" panose="020B0604020202020204" pitchFamily="34" charset="0"/>
              </a:rPr>
              <a:t>2. Impatto e Sostenibilità (Max 15 punti)</a:t>
            </a:r>
          </a:p>
          <a:p>
            <a:pPr algn="just">
              <a:lnSpc>
                <a:spcPct val="107000"/>
              </a:lnSpc>
              <a:spcAft>
                <a:spcPts val="200"/>
              </a:spcAft>
              <a:buNone/>
            </a:pPr>
            <a:endParaRPr lang="it-IT" sz="20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sz="2000"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Impatto atteso (Max 10 punti) </a:t>
            </a:r>
            <a:endParaRPr lang="it-IT" sz="20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sz="2000"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Sostenibilità (Max 5 punti)</a:t>
            </a:r>
            <a:endParaRPr lang="it-IT" sz="20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CasellaDiTesto 1">
            <a:extLst>
              <a:ext uri="{FF2B5EF4-FFF2-40B4-BE49-F238E27FC236}">
                <a16:creationId xmlns:a16="http://schemas.microsoft.com/office/drawing/2014/main" id="{33B76CFB-CB84-B284-A04C-2A4E5B327DA4}"/>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25290291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8D6DA-4602-B7D2-8CE3-B86A47E44C5B}"/>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9C7EC63B-8BB8-34C9-1E41-8F5FA1206CA5}"/>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28</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BAEB16C4-F7F1-B5EE-C22C-89B1BFFBAEA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F07354AA-191A-424D-D0FE-F0C0D4DE4487}"/>
              </a:ext>
            </a:extLst>
          </p:cNvPr>
          <p:cNvSpPr txBox="1">
            <a:spLocks noChangeArrowheads="1"/>
          </p:cNvSpPr>
          <p:nvPr/>
        </p:nvSpPr>
        <p:spPr bwMode="auto">
          <a:xfrm>
            <a:off x="736818" y="1006406"/>
            <a:ext cx="7007613" cy="523220"/>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gn="ctr" defTabSz="914400">
              <a:defRPr/>
            </a:pPr>
            <a:r>
              <a:rPr lang="it-IT" altLang="it-IT" sz="2800">
                <a:solidFill>
                  <a:prstClr val="white"/>
                </a:solidFill>
              </a:rPr>
              <a:t>I CRITERI DI VALUTAZIONE (III) </a:t>
            </a:r>
            <a:endPar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82B6C91C-A187-7F32-A521-0DC7CD36F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49F6E053-4703-1C6E-5DC8-F884B37FE3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39AA6083-D195-FB93-C3BA-C5557B564B1E}"/>
              </a:ext>
            </a:extLst>
          </p:cNvPr>
          <p:cNvSpPr txBox="1"/>
          <p:nvPr/>
        </p:nvSpPr>
        <p:spPr>
          <a:xfrm>
            <a:off x="611560" y="1988840"/>
            <a:ext cx="6192688" cy="2700739"/>
          </a:xfrm>
          <a:prstGeom prst="rect">
            <a:avLst/>
          </a:prstGeom>
          <a:noFill/>
        </p:spPr>
        <p:txBody>
          <a:bodyPr wrap="square">
            <a:spAutoFit/>
          </a:bodyPr>
          <a:lstStyle/>
          <a:p>
            <a:pPr algn="ctr">
              <a:lnSpc>
                <a:spcPct val="107000"/>
              </a:lnSpc>
              <a:spcAft>
                <a:spcPts val="200"/>
              </a:spcAft>
              <a:buNone/>
            </a:pPr>
            <a:r>
              <a:rPr lang="it-IT" sz="2000" b="1" kern="100">
                <a:solidFill>
                  <a:srgbClr val="EE0000"/>
                </a:solidFill>
                <a:effectLst/>
                <a:latin typeface="Arial" panose="020B0604020202020204" pitchFamily="34" charset="0"/>
                <a:ea typeface="Book Antiqua" panose="02040602050305030304" pitchFamily="18" charset="0"/>
                <a:cs typeface="Arial" panose="020B0604020202020204" pitchFamily="34" charset="0"/>
              </a:rPr>
              <a:t>3. Capacità Organizzativa e partenariato (Max 30 punti)</a:t>
            </a:r>
          </a:p>
          <a:p>
            <a:pPr algn="just">
              <a:lnSpc>
                <a:spcPct val="107000"/>
              </a:lnSpc>
              <a:spcAft>
                <a:spcPts val="200"/>
              </a:spcAft>
              <a:buNone/>
            </a:pPr>
            <a:endParaRPr lang="it-IT" sz="20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sz="2000"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Fattibilità del piano di lavoro (Max 10 punti) </a:t>
            </a:r>
            <a:endParaRPr lang="it-IT" sz="20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sz="2000"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Esperienza e competenze del partenariato (Max 10 punti)</a:t>
            </a:r>
            <a:endParaRPr lang="it-IT" sz="20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200"/>
              </a:spcAft>
              <a:buSzPts val="1000"/>
              <a:buFont typeface="Symbol" panose="05050102010706020507" pitchFamily="18" charset="2"/>
              <a:buChar char=""/>
              <a:tabLst>
                <a:tab pos="457200" algn="l"/>
              </a:tabLst>
            </a:pPr>
            <a:r>
              <a:rPr lang="it-IT" sz="2000" b="1" kern="100">
                <a:solidFill>
                  <a:srgbClr val="000000"/>
                </a:solidFill>
                <a:effectLst/>
                <a:latin typeface="Arial" panose="020B0604020202020204" pitchFamily="34" charset="0"/>
                <a:ea typeface="Book Antiqua" panose="02040602050305030304" pitchFamily="18" charset="0"/>
                <a:cs typeface="Arial" panose="020B0604020202020204" pitchFamily="34" charset="0"/>
              </a:rPr>
              <a:t>Creazione di reti territoriali (Max 10 punti)</a:t>
            </a:r>
            <a:endParaRPr lang="it-IT" sz="20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100" b="1" kern="100">
                <a:effectLst/>
                <a:latin typeface="Aptos" panose="020B0004020202020204" pitchFamily="34" charset="0"/>
                <a:ea typeface="Aptos" panose="020B0004020202020204" pitchFamily="34"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asellaDiTesto 1">
            <a:extLst>
              <a:ext uri="{FF2B5EF4-FFF2-40B4-BE49-F238E27FC236}">
                <a16:creationId xmlns:a16="http://schemas.microsoft.com/office/drawing/2014/main" id="{2AE2EAC8-875A-1EE5-06DE-9CE39FD04C86}"/>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pic>
        <p:nvPicPr>
          <p:cNvPr id="2" name="Immagine 1">
            <a:extLst>
              <a:ext uri="{FF2B5EF4-FFF2-40B4-BE49-F238E27FC236}">
                <a16:creationId xmlns:a16="http://schemas.microsoft.com/office/drawing/2014/main" id="{C427A160-9359-955D-8645-D7738551CB30}"/>
              </a:ext>
            </a:extLst>
          </p:cNvPr>
          <p:cNvPicPr>
            <a:picLocks noChangeAspect="1"/>
          </p:cNvPicPr>
          <p:nvPr/>
        </p:nvPicPr>
        <p:blipFill>
          <a:blip r:embed="rId5"/>
          <a:stretch>
            <a:fillRect/>
          </a:stretch>
        </p:blipFill>
        <p:spPr>
          <a:xfrm>
            <a:off x="7452320" y="2132856"/>
            <a:ext cx="914479" cy="914479"/>
          </a:xfrm>
          <a:prstGeom prst="rect">
            <a:avLst/>
          </a:prstGeom>
        </p:spPr>
      </p:pic>
    </p:spTree>
    <p:extLst>
      <p:ext uri="{BB962C8B-B14F-4D97-AF65-F5344CB8AC3E}">
        <p14:creationId xmlns:p14="http://schemas.microsoft.com/office/powerpoint/2010/main" val="166686818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5A3B8-16F5-42AC-5E54-19222B1FF375}"/>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0E3DE911-E33C-1245-6382-914A7225F08A}"/>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29</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7D285FC4-2E53-9190-F24E-41A48D6685D8}"/>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8" name="image1.png">
            <a:extLst>
              <a:ext uri="{FF2B5EF4-FFF2-40B4-BE49-F238E27FC236}">
                <a16:creationId xmlns:a16="http://schemas.microsoft.com/office/drawing/2014/main" id="{5702976A-7D78-511C-D7E1-091D89AAA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Immagine 9">
            <a:extLst>
              <a:ext uri="{FF2B5EF4-FFF2-40B4-BE49-F238E27FC236}">
                <a16:creationId xmlns:a16="http://schemas.microsoft.com/office/drawing/2014/main" id="{88FF51BF-764C-E259-5871-0C015E608B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1" y="267949"/>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3D37271C-9223-E6AA-08C3-D258873EFF5B}"/>
              </a:ext>
            </a:extLst>
          </p:cNvPr>
          <p:cNvSpPr txBox="1"/>
          <p:nvPr/>
        </p:nvSpPr>
        <p:spPr>
          <a:xfrm>
            <a:off x="938015" y="1487089"/>
            <a:ext cx="7335491" cy="45878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2400" b="1" i="0" u="none" strike="noStrike" kern="1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PRESENTAZIONE DELLE PROPOSTE</a:t>
            </a:r>
            <a:endParaRPr kumimoji="0" lang="it-IT" sz="2400" b="0" i="0" u="none" strike="noStrike" kern="1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3D4ED745-83AA-AA27-29F7-2CC52868E0F8}"/>
              </a:ext>
            </a:extLst>
          </p:cNvPr>
          <p:cNvSpPr txBox="1">
            <a:spLocks/>
          </p:cNvSpPr>
          <p:nvPr/>
        </p:nvSpPr>
        <p:spPr>
          <a:xfrm>
            <a:off x="539552" y="2119928"/>
            <a:ext cx="7886700" cy="3856888"/>
          </a:xfrm>
          <a:prstGeom prst="rect">
            <a:avLst/>
          </a:prstGeom>
          <a:solidFill>
            <a:schemeClr val="accent4">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just"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r>
              <a:rPr kumimoji="0" lang="it-IT" sz="2400" b="1" i="0" u="none" strike="noStrike" kern="1200" cap="none" spc="0" normalizeH="0" baseline="0" noProof="0">
                <a:ln>
                  <a:noFill/>
                </a:ln>
                <a:solidFill>
                  <a:prstClr val="black"/>
                </a:solidFill>
                <a:effectLst/>
                <a:uLnTx/>
                <a:uFillTx/>
                <a:latin typeface="Calibri" panose="020F0502020204030204"/>
                <a:ea typeface="Book Antiqua" panose="02040602050305030304" pitchFamily="18" charset="0"/>
                <a:cs typeface="Book Antiqua" panose="02040602050305030304" pitchFamily="18" charset="0"/>
              </a:rPr>
              <a:t>La Provincia Capofila può presentare 1 sola proposta</a:t>
            </a:r>
          </a:p>
          <a:p>
            <a:pPr algn="just">
              <a:lnSpc>
                <a:spcPct val="115000"/>
              </a:lnSpc>
              <a:spcAft>
                <a:spcPts val="200"/>
              </a:spcAft>
              <a:buNone/>
            </a:pPr>
            <a:r>
              <a:rPr lang="it-IT" sz="2400" kern="0">
                <a:solidFill>
                  <a:srgbClr val="000000"/>
                </a:solidFill>
                <a:effectLst/>
                <a:latin typeface="Aptos" panose="020B0004020202020204" pitchFamily="34" charset="0"/>
                <a:ea typeface="Book Antiqua" panose="02040602050305030304" pitchFamily="18" charset="0"/>
                <a:cs typeface="Tahoma" panose="020B0604030504040204" pitchFamily="34" charset="0"/>
              </a:rPr>
              <a:t>Le domande di partecipazione dovranno pervenire </a:t>
            </a:r>
            <a:r>
              <a:rPr lang="it-IT" sz="2400" b="1" kern="0">
                <a:solidFill>
                  <a:srgbClr val="000000"/>
                </a:solidFill>
                <a:effectLst/>
                <a:latin typeface="Aptos" panose="020B0004020202020204" pitchFamily="34" charset="0"/>
                <a:ea typeface="Book Antiqua" panose="02040602050305030304" pitchFamily="18" charset="0"/>
                <a:cs typeface="Tahoma" panose="020B0604030504040204" pitchFamily="34" charset="0"/>
              </a:rPr>
              <a:t>entro e non oltre</a:t>
            </a:r>
            <a:r>
              <a:rPr lang="it-IT" sz="2400" kern="0">
                <a:solidFill>
                  <a:srgbClr val="000000"/>
                </a:solidFill>
                <a:effectLst/>
                <a:latin typeface="Aptos" panose="020B0004020202020204" pitchFamily="34" charset="0"/>
                <a:ea typeface="Book Antiqua" panose="02040602050305030304" pitchFamily="18" charset="0"/>
                <a:cs typeface="Tahoma" panose="020B0604030504040204" pitchFamily="34" charset="0"/>
              </a:rPr>
              <a:t> </a:t>
            </a:r>
            <a:r>
              <a:rPr lang="it-IT" sz="2400" b="1" kern="0">
                <a:solidFill>
                  <a:srgbClr val="000000"/>
                </a:solidFill>
                <a:effectLst/>
                <a:latin typeface="Aptos" panose="020B0004020202020204" pitchFamily="34" charset="0"/>
                <a:ea typeface="Book Antiqua" panose="02040602050305030304" pitchFamily="18" charset="0"/>
                <a:cs typeface="Tahoma" panose="020B0604030504040204" pitchFamily="34" charset="0"/>
              </a:rPr>
              <a:t>le ore 14.00 del giorno 28 novembre 2025 </a:t>
            </a:r>
            <a:r>
              <a:rPr lang="it-IT" sz="2400" kern="0">
                <a:solidFill>
                  <a:srgbClr val="000000"/>
                </a:solidFill>
                <a:effectLst/>
                <a:latin typeface="Aptos" panose="020B0004020202020204" pitchFamily="34" charset="0"/>
                <a:ea typeface="Book Antiqua" panose="02040602050305030304" pitchFamily="18" charset="0"/>
                <a:cs typeface="Tahoma" panose="020B0604030504040204" pitchFamily="34" charset="0"/>
              </a:rPr>
              <a:t>esclusivamente tramite PEC al seguente indirizzo: </a:t>
            </a:r>
            <a:r>
              <a:rPr lang="it-IT" sz="2400" u="sng" kern="0">
                <a:solidFill>
                  <a:srgbClr val="0563C1"/>
                </a:solidFill>
                <a:effectLst/>
                <a:latin typeface="Aptos" panose="020B0004020202020204" pitchFamily="34" charset="0"/>
                <a:ea typeface="Book Antiqua" panose="02040602050305030304" pitchFamily="18" charset="0"/>
                <a:cs typeface="Tahoma" panose="020B0604030504040204" pitchFamily="34" charset="0"/>
                <a:hlinkClick r:id="rId5"/>
              </a:rPr>
              <a:t>progetti.upi@messaggipec.it</a:t>
            </a:r>
            <a:r>
              <a:rPr lang="it-IT" sz="2400" u="sng" kern="0">
                <a:solidFill>
                  <a:srgbClr val="000000"/>
                </a:solidFill>
                <a:latin typeface="Aptos" panose="020B0004020202020204" pitchFamily="34" charset="0"/>
                <a:ea typeface="Book Antiqua" panose="02040602050305030304" pitchFamily="18" charset="0"/>
                <a:cs typeface="Tahoma" panose="020B0604030504040204" pitchFamily="34" charset="0"/>
              </a:rPr>
              <a:t> con la dicitura «</a:t>
            </a:r>
            <a:r>
              <a:rPr lang="it-IT" sz="2400" u="sng" kern="0">
                <a:solidFill>
                  <a:srgbClr val="000000"/>
                </a:solidFill>
                <a:highlight>
                  <a:srgbClr val="FFFF00"/>
                </a:highlight>
                <a:latin typeface="Aptos" panose="020B0004020202020204" pitchFamily="34" charset="0"/>
                <a:ea typeface="Book Antiqua" panose="02040602050305030304" pitchFamily="18" charset="0"/>
                <a:cs typeface="Tahoma" panose="020B0604030504040204" pitchFamily="34" charset="0"/>
              </a:rPr>
              <a:t>PROVINCEXGIOVANI – FPG 2024-2025 – INVIO PROPOSTA</a:t>
            </a:r>
            <a:r>
              <a:rPr lang="it-IT" sz="2400" u="sng" kern="0">
                <a:solidFill>
                  <a:srgbClr val="000000"/>
                </a:solidFill>
                <a:latin typeface="Aptos" panose="020B0004020202020204" pitchFamily="34" charset="0"/>
                <a:ea typeface="Book Antiqua" panose="02040602050305030304" pitchFamily="18" charset="0"/>
                <a:cs typeface="Tahoma" panose="020B0604030504040204" pitchFamily="34" charset="0"/>
              </a:rPr>
              <a:t>» </a:t>
            </a:r>
            <a:endParaRPr lang="it-IT" sz="2400" kern="10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just"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endParaRPr kumimoji="0" lang="it-IT"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CasellaDiTesto 1">
            <a:extLst>
              <a:ext uri="{FF2B5EF4-FFF2-40B4-BE49-F238E27FC236}">
                <a16:creationId xmlns:a16="http://schemas.microsoft.com/office/drawing/2014/main" id="{B98B488E-049F-8730-6E0A-BFF2A1885948}"/>
              </a:ext>
            </a:extLst>
          </p:cNvPr>
          <p:cNvSpPr txBox="1">
            <a:spLocks noChangeArrowheads="1"/>
          </p:cNvSpPr>
          <p:nvPr/>
        </p:nvSpPr>
        <p:spPr bwMode="auto">
          <a:xfrm>
            <a:off x="2627784" y="498008"/>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66482768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3" name="image1.png">
            <a:extLst>
              <a:ext uri="{FF2B5EF4-FFF2-40B4-BE49-F238E27FC236}">
                <a16:creationId xmlns:a16="http://schemas.microsoft.com/office/drawing/2014/main" id="{A41DA658-A5D0-0E5E-9415-4DCA1CAEF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D77D9078-28FA-336B-B307-E0E334A6FE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41800"/>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asellaDiTesto 1">
            <a:extLst>
              <a:ext uri="{FF2B5EF4-FFF2-40B4-BE49-F238E27FC236}">
                <a16:creationId xmlns:a16="http://schemas.microsoft.com/office/drawing/2014/main" id="{38435E51-D654-1312-AD57-BDC6B7651053}"/>
              </a:ext>
            </a:extLst>
          </p:cNvPr>
          <p:cNvSpPr txBox="1">
            <a:spLocks noChangeArrowheads="1"/>
          </p:cNvSpPr>
          <p:nvPr/>
        </p:nvSpPr>
        <p:spPr bwMode="auto">
          <a:xfrm>
            <a:off x="467544" y="1324244"/>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LE INIZIATIVE UPI</a:t>
            </a:r>
          </a:p>
        </p:txBody>
      </p:sp>
      <p:sp>
        <p:nvSpPr>
          <p:cNvPr id="2" name="Rettangolo 1">
            <a:extLst>
              <a:ext uri="{FF2B5EF4-FFF2-40B4-BE49-F238E27FC236}">
                <a16:creationId xmlns:a16="http://schemas.microsoft.com/office/drawing/2014/main" id="{72FB1A68-1280-FBA4-6125-7D12572C7F96}"/>
              </a:ext>
            </a:extLst>
          </p:cNvPr>
          <p:cNvSpPr/>
          <p:nvPr/>
        </p:nvSpPr>
        <p:spPr>
          <a:xfrm>
            <a:off x="683568" y="2420888"/>
            <a:ext cx="3600400" cy="2528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FF0000"/>
                </a:solidFill>
              </a:rPr>
              <a:t>APG 2019</a:t>
            </a:r>
          </a:p>
          <a:p>
            <a:pPr algn="ctr"/>
            <a:r>
              <a:rPr lang="it-IT" b="1">
                <a:solidFill>
                  <a:srgbClr val="FF0000"/>
                </a:solidFill>
              </a:rPr>
              <a:t>APG 2020</a:t>
            </a:r>
          </a:p>
          <a:p>
            <a:pPr algn="ctr"/>
            <a:r>
              <a:rPr lang="it-IT" b="1">
                <a:solidFill>
                  <a:srgbClr val="FF0000"/>
                </a:solidFill>
              </a:rPr>
              <a:t>APG 2021</a:t>
            </a:r>
          </a:p>
          <a:p>
            <a:pPr algn="ctr"/>
            <a:endParaRPr lang="it-IT" b="1">
              <a:solidFill>
                <a:srgbClr val="FF0000"/>
              </a:solidFill>
            </a:endParaRPr>
          </a:p>
          <a:p>
            <a:pPr algn="ctr"/>
            <a:r>
              <a:rPr lang="it-IT" b="1">
                <a:solidFill>
                  <a:srgbClr val="FF0000"/>
                </a:solidFill>
              </a:rPr>
              <a:t>GAME UPI</a:t>
            </a:r>
          </a:p>
          <a:p>
            <a:pPr algn="ctr"/>
            <a:endParaRPr lang="it-IT" b="1">
              <a:solidFill>
                <a:srgbClr val="FF0000"/>
              </a:solidFill>
            </a:endParaRPr>
          </a:p>
          <a:p>
            <a:pPr algn="ctr"/>
            <a:r>
              <a:rPr lang="it-IT" b="1">
                <a:solidFill>
                  <a:srgbClr val="FF0000"/>
                </a:solidFill>
              </a:rPr>
              <a:t>GAME UPI 2.0</a:t>
            </a:r>
          </a:p>
        </p:txBody>
      </p:sp>
      <p:sp>
        <p:nvSpPr>
          <p:cNvPr id="3" name="Rettangolo 2">
            <a:extLst>
              <a:ext uri="{FF2B5EF4-FFF2-40B4-BE49-F238E27FC236}">
                <a16:creationId xmlns:a16="http://schemas.microsoft.com/office/drawing/2014/main" id="{21523091-E580-B039-42DA-6C9C8D59013E}"/>
              </a:ext>
            </a:extLst>
          </p:cNvPr>
          <p:cNvSpPr/>
          <p:nvPr/>
        </p:nvSpPr>
        <p:spPr>
          <a:xfrm>
            <a:off x="4497459" y="2420888"/>
            <a:ext cx="3600400" cy="2528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070C0"/>
                </a:solidFill>
              </a:rPr>
              <a:t>ACCORDO 19/07/2019</a:t>
            </a:r>
          </a:p>
          <a:p>
            <a:pPr algn="ctr"/>
            <a:r>
              <a:rPr lang="it-IT" b="1">
                <a:solidFill>
                  <a:srgbClr val="0070C0"/>
                </a:solidFill>
              </a:rPr>
              <a:t>ACCORDO 12/10/2020</a:t>
            </a:r>
          </a:p>
          <a:p>
            <a:pPr algn="ctr"/>
            <a:r>
              <a:rPr lang="it-IT" b="1">
                <a:solidFill>
                  <a:srgbClr val="0070C0"/>
                </a:solidFill>
              </a:rPr>
              <a:t>ACCORDO 9/12/2021 e Incremento con ACCORDO 11/04/2022</a:t>
            </a:r>
          </a:p>
          <a:p>
            <a:pPr algn="ctr"/>
            <a:endParaRPr lang="it-IT" b="1">
              <a:solidFill>
                <a:srgbClr val="0070C0"/>
              </a:solidFill>
            </a:endParaRPr>
          </a:p>
          <a:p>
            <a:pPr algn="ctr"/>
            <a:r>
              <a:rPr lang="it-IT" b="1">
                <a:solidFill>
                  <a:srgbClr val="0070C0"/>
                </a:solidFill>
              </a:rPr>
              <a:t>ACCORDO 4/05/2023</a:t>
            </a:r>
          </a:p>
          <a:p>
            <a:pPr algn="ctr"/>
            <a:endParaRPr lang="it-IT" b="1">
              <a:solidFill>
                <a:srgbClr val="0070C0"/>
              </a:solidFill>
            </a:endParaRPr>
          </a:p>
          <a:p>
            <a:pPr algn="ctr"/>
            <a:r>
              <a:rPr lang="it-IT" b="1">
                <a:solidFill>
                  <a:srgbClr val="0070C0"/>
                </a:solidFill>
              </a:rPr>
              <a:t>ACCORDO 12/06/2024</a:t>
            </a:r>
          </a:p>
        </p:txBody>
      </p:sp>
      <p:sp>
        <p:nvSpPr>
          <p:cNvPr id="4" name="Rettangolo 3">
            <a:extLst>
              <a:ext uri="{FF2B5EF4-FFF2-40B4-BE49-F238E27FC236}">
                <a16:creationId xmlns:a16="http://schemas.microsoft.com/office/drawing/2014/main" id="{8E7C0BC9-8262-E7D2-4726-4B51523E0403}"/>
              </a:ext>
            </a:extLst>
          </p:cNvPr>
          <p:cNvSpPr/>
          <p:nvPr/>
        </p:nvSpPr>
        <p:spPr>
          <a:xfrm>
            <a:off x="938015" y="5533756"/>
            <a:ext cx="7522417" cy="7971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rPr>
              <a:t>123 PROGETTI COFINANZIATI FINO AL FPG 2023 </a:t>
            </a:r>
          </a:p>
        </p:txBody>
      </p:sp>
      <p:pic>
        <p:nvPicPr>
          <p:cNvPr id="5" name="Immagine 4">
            <a:extLst>
              <a:ext uri="{FF2B5EF4-FFF2-40B4-BE49-F238E27FC236}">
                <a16:creationId xmlns:a16="http://schemas.microsoft.com/office/drawing/2014/main" id="{66F73486-D5FD-9BB1-E55D-6D1DA3EA6822}"/>
              </a:ext>
            </a:extLst>
          </p:cNvPr>
          <p:cNvPicPr>
            <a:picLocks noChangeAspect="1"/>
          </p:cNvPicPr>
          <p:nvPr/>
        </p:nvPicPr>
        <p:blipFill>
          <a:blip r:embed="rId5"/>
          <a:stretch>
            <a:fillRect/>
          </a:stretch>
        </p:blipFill>
        <p:spPr>
          <a:xfrm>
            <a:off x="223304" y="1909019"/>
            <a:ext cx="1645674" cy="2027441"/>
          </a:xfrm>
          <a:prstGeom prst="rect">
            <a:avLst/>
          </a:prstGeom>
        </p:spPr>
      </p:pic>
      <p:pic>
        <p:nvPicPr>
          <p:cNvPr id="7" name="Immagine 6">
            <a:extLst>
              <a:ext uri="{FF2B5EF4-FFF2-40B4-BE49-F238E27FC236}">
                <a16:creationId xmlns:a16="http://schemas.microsoft.com/office/drawing/2014/main" id="{C13A785E-4129-B769-DE3A-059A0736B125}"/>
              </a:ext>
            </a:extLst>
          </p:cNvPr>
          <p:cNvPicPr>
            <a:picLocks noChangeAspect="1"/>
          </p:cNvPicPr>
          <p:nvPr/>
        </p:nvPicPr>
        <p:blipFill>
          <a:blip r:embed="rId6"/>
          <a:stretch>
            <a:fillRect/>
          </a:stretch>
        </p:blipFill>
        <p:spPr>
          <a:xfrm>
            <a:off x="370457" y="4293096"/>
            <a:ext cx="1321224" cy="1240660"/>
          </a:xfrm>
          <a:prstGeom prst="rect">
            <a:avLst/>
          </a:prstGeom>
        </p:spPr>
      </p:pic>
    </p:spTree>
    <p:extLst>
      <p:ext uri="{BB962C8B-B14F-4D97-AF65-F5344CB8AC3E}">
        <p14:creationId xmlns:p14="http://schemas.microsoft.com/office/powerpoint/2010/main" val="306914222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3C4E-3A50-6D33-3760-6303B95158D2}"/>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041080D8-19EE-23D2-79EF-A631F399C046}"/>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30</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D07BEE12-EC28-2DF1-4A61-26A26B0706A6}"/>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8" name="image1.png">
            <a:extLst>
              <a:ext uri="{FF2B5EF4-FFF2-40B4-BE49-F238E27FC236}">
                <a16:creationId xmlns:a16="http://schemas.microsoft.com/office/drawing/2014/main" id="{21F4BBCD-71EF-5D4F-1C87-D46B955EF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Immagine 9">
            <a:extLst>
              <a:ext uri="{FF2B5EF4-FFF2-40B4-BE49-F238E27FC236}">
                <a16:creationId xmlns:a16="http://schemas.microsoft.com/office/drawing/2014/main" id="{CC478D9C-2EF5-65A5-EF30-C0049E451C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1" y="267949"/>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CEB00179-286B-2981-62C3-CD6F6061ECFC}"/>
              </a:ext>
            </a:extLst>
          </p:cNvPr>
          <p:cNvSpPr txBox="1"/>
          <p:nvPr/>
        </p:nvSpPr>
        <p:spPr>
          <a:xfrm>
            <a:off x="1227786" y="1699119"/>
            <a:ext cx="7335491" cy="45878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2400" b="1" i="0" u="none" strike="noStrike" kern="1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ASSISTENZA TECNICO-AMMINISTRATIVA DI UPI</a:t>
            </a:r>
            <a:endParaRPr kumimoji="0" lang="it-IT" sz="2400" b="0" i="0" u="none" strike="noStrike" kern="1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85F11012-A1A7-7F1E-69E5-A7DE7A815392}"/>
              </a:ext>
            </a:extLst>
          </p:cNvPr>
          <p:cNvSpPr txBox="1"/>
          <p:nvPr/>
        </p:nvSpPr>
        <p:spPr>
          <a:xfrm>
            <a:off x="1314847" y="2708920"/>
            <a:ext cx="4265265" cy="3192092"/>
          </a:xfrm>
          <a:prstGeom prst="rect">
            <a:avLst/>
          </a:prstGeom>
          <a:noFill/>
        </p:spPr>
        <p:txBody>
          <a:bodyPr wrap="square">
            <a:spAutoFit/>
          </a:bodyPr>
          <a:lstStyle/>
          <a:p>
            <a:pPr algn="just">
              <a:lnSpc>
                <a:spcPct val="106000"/>
              </a:lnSpc>
              <a:spcAft>
                <a:spcPts val="800"/>
              </a:spcAft>
              <a:buNone/>
            </a:pPr>
            <a:r>
              <a:rPr lang="it-IT" sz="2000" b="1">
                <a:solidFill>
                  <a:srgbClr val="000000"/>
                </a:solidFill>
                <a:effectLst/>
                <a:latin typeface="Arial" panose="020B0604020202020204" pitchFamily="34" charset="0"/>
                <a:ea typeface="Book Antiqua" panose="02040602050305030304" pitchFamily="18" charset="0"/>
                <a:cs typeface="Arial" panose="020B0604020202020204" pitchFamily="34" charset="0"/>
              </a:rPr>
              <a:t>QUESITI TECNICI</a:t>
            </a:r>
            <a:endParaRPr lang="it-IT" sz="2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800"/>
              </a:spcAft>
              <a:buNone/>
            </a:pPr>
            <a:r>
              <a:rPr lang="it-IT" sz="2000">
                <a:solidFill>
                  <a:srgbClr val="000000"/>
                </a:solidFill>
                <a:effectLst/>
                <a:latin typeface="Arial" panose="020B0604020202020204" pitchFamily="34" charset="0"/>
                <a:ea typeface="Book Antiqua" panose="02040602050305030304" pitchFamily="18" charset="0"/>
                <a:cs typeface="Arial" panose="020B0604020202020204" pitchFamily="34" charset="0"/>
              </a:rPr>
              <a:t>Dott.ssa Laura LENTINI, </a:t>
            </a:r>
            <a:r>
              <a:rPr lang="it-IT" sz="2000" u="sng">
                <a:solidFill>
                  <a:srgbClr val="0000FF"/>
                </a:solidFill>
                <a:effectLst/>
                <a:latin typeface="Arial" panose="020B0604020202020204" pitchFamily="34" charset="0"/>
                <a:ea typeface="Book Antiqua" panose="02040602050305030304" pitchFamily="18" charset="0"/>
                <a:cs typeface="Arial" panose="020B0604020202020204" pitchFamily="34" charset="0"/>
                <a:hlinkClick r:id="rId5"/>
              </a:rPr>
              <a:t>lauralntn@gmail.com</a:t>
            </a:r>
            <a:endParaRPr lang="it-IT" sz="2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800"/>
              </a:spcAft>
              <a:buNone/>
            </a:pPr>
            <a:r>
              <a:rPr lang="it-IT" sz="2000">
                <a:solidFill>
                  <a:srgbClr val="000000"/>
                </a:solidFill>
                <a:effectLst/>
                <a:latin typeface="Arial" panose="020B0604020202020204" pitchFamily="34" charset="0"/>
                <a:ea typeface="Book Antiqua" panose="02040602050305030304" pitchFamily="18" charset="0"/>
                <a:cs typeface="Arial" panose="020B0604020202020204" pitchFamily="34" charset="0"/>
              </a:rPr>
              <a:t>Cell. 338/2045518</a:t>
            </a:r>
            <a:endParaRPr lang="it-IT" sz="2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800"/>
              </a:spcAft>
              <a:buNone/>
            </a:pPr>
            <a:r>
              <a:rPr lang="it-IT" sz="2000" b="1">
                <a:solidFill>
                  <a:srgbClr val="000000"/>
                </a:solidFill>
                <a:effectLst/>
                <a:latin typeface="Arial" panose="020B0604020202020204" pitchFamily="34" charset="0"/>
                <a:ea typeface="Book Antiqua" panose="02040602050305030304" pitchFamily="18" charset="0"/>
                <a:cs typeface="Arial" panose="020B0604020202020204" pitchFamily="34" charset="0"/>
              </a:rPr>
              <a:t>QUESITI AMMINISTRATIVI</a:t>
            </a:r>
            <a:endParaRPr lang="it-IT" sz="2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800"/>
              </a:spcAft>
              <a:buNone/>
            </a:pPr>
            <a:r>
              <a:rPr lang="it-IT" sz="2000">
                <a:solidFill>
                  <a:srgbClr val="000000"/>
                </a:solidFill>
                <a:effectLst/>
                <a:latin typeface="Arial" panose="020B0604020202020204" pitchFamily="34" charset="0"/>
                <a:ea typeface="Book Antiqua" panose="02040602050305030304" pitchFamily="18" charset="0"/>
                <a:cs typeface="Arial" panose="020B0604020202020204" pitchFamily="34" charset="0"/>
              </a:rPr>
              <a:t>Dott.ssa Doriana LEPORE, </a:t>
            </a:r>
            <a:r>
              <a:rPr lang="it-IT" sz="2000" u="sng">
                <a:solidFill>
                  <a:srgbClr val="0000FF"/>
                </a:solidFill>
                <a:effectLst/>
                <a:latin typeface="Arial" panose="020B0604020202020204" pitchFamily="34" charset="0"/>
                <a:ea typeface="Book Antiqua" panose="02040602050305030304" pitchFamily="18" charset="0"/>
                <a:cs typeface="Arial" panose="020B0604020202020204" pitchFamily="34" charset="0"/>
                <a:hlinkClick r:id="rId6"/>
              </a:rPr>
              <a:t>dorianalepore@gmail.com</a:t>
            </a:r>
            <a:endParaRPr lang="it-IT" sz="2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6000"/>
              </a:lnSpc>
              <a:spcAft>
                <a:spcPts val="800"/>
              </a:spcAft>
              <a:buNone/>
            </a:pPr>
            <a:r>
              <a:rPr lang="it-IT" sz="2000">
                <a:solidFill>
                  <a:srgbClr val="000000"/>
                </a:solidFill>
                <a:effectLst/>
                <a:latin typeface="Arial" panose="020B0604020202020204" pitchFamily="34" charset="0"/>
                <a:ea typeface="Book Antiqua" panose="02040602050305030304" pitchFamily="18" charset="0"/>
                <a:cs typeface="Arial" panose="020B0604020202020204" pitchFamily="34" charset="0"/>
              </a:rPr>
              <a:t>Cell. 338/4881781</a:t>
            </a:r>
            <a:endParaRPr lang="it-IT"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CasellaDiTesto 1">
            <a:extLst>
              <a:ext uri="{FF2B5EF4-FFF2-40B4-BE49-F238E27FC236}">
                <a16:creationId xmlns:a16="http://schemas.microsoft.com/office/drawing/2014/main" id="{22A372A1-73CA-125E-B7AA-0F93E0F98D69}"/>
              </a:ext>
            </a:extLst>
          </p:cNvPr>
          <p:cNvSpPr txBox="1">
            <a:spLocks noChangeArrowheads="1"/>
          </p:cNvSpPr>
          <p:nvPr/>
        </p:nvSpPr>
        <p:spPr bwMode="auto">
          <a:xfrm>
            <a:off x="2797487" y="501661"/>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pic>
        <p:nvPicPr>
          <p:cNvPr id="3" name="Immagine 2">
            <a:extLst>
              <a:ext uri="{FF2B5EF4-FFF2-40B4-BE49-F238E27FC236}">
                <a16:creationId xmlns:a16="http://schemas.microsoft.com/office/drawing/2014/main" id="{E85D6800-5B2B-7923-C607-A0B013DB2E02}"/>
              </a:ext>
            </a:extLst>
          </p:cNvPr>
          <p:cNvPicPr>
            <a:picLocks noChangeAspect="1"/>
          </p:cNvPicPr>
          <p:nvPr/>
        </p:nvPicPr>
        <p:blipFill>
          <a:blip r:embed="rId7"/>
          <a:stretch>
            <a:fillRect/>
          </a:stretch>
        </p:blipFill>
        <p:spPr>
          <a:xfrm>
            <a:off x="6281708" y="2362200"/>
            <a:ext cx="2143125" cy="2133600"/>
          </a:xfrm>
          <a:prstGeom prst="rect">
            <a:avLst/>
          </a:prstGeom>
        </p:spPr>
      </p:pic>
    </p:spTree>
    <p:extLst>
      <p:ext uri="{BB962C8B-B14F-4D97-AF65-F5344CB8AC3E}">
        <p14:creationId xmlns:p14="http://schemas.microsoft.com/office/powerpoint/2010/main" val="179130170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D2F3-59A8-4397-8A4A-E4BD87A86D88}"/>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0442F1F5-177F-E200-48A6-E26BFDACD733}"/>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31</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86C30B59-6204-371A-AA95-37D54FCAE2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649C75EB-679F-5B99-1C0A-F5D68C5C9D1D}"/>
              </a:ext>
            </a:extLst>
          </p:cNvPr>
          <p:cNvSpPr txBox="1">
            <a:spLocks noChangeArrowheads="1"/>
          </p:cNvSpPr>
          <p:nvPr/>
        </p:nvSpPr>
        <p:spPr bwMode="auto">
          <a:xfrm>
            <a:off x="813014" y="994006"/>
            <a:ext cx="7007613" cy="954107"/>
          </a:xfrm>
          <a:prstGeom prst="rect">
            <a:avLst/>
          </a:prstGeom>
          <a:solidFill>
            <a:srgbClr val="00B05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gn="ctr" defTabSz="914400">
              <a:defRPr/>
            </a:pPr>
            <a:r>
              <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LINEE GUIDA </a:t>
            </a:r>
            <a:r>
              <a:rPr lang="it-IT" altLang="it-IT" sz="2800">
                <a:solidFill>
                  <a:prstClr val="white"/>
                </a:solidFill>
              </a:rPr>
              <a:t>PER LA COMPILAZIONE DELLE SCHEDE FINANZIARIE</a:t>
            </a:r>
            <a:endParaRPr kumimoji="0" lang="it-IT" altLang="it-IT"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D3D46AE9-D0E3-B65C-EE33-BF1DC1C9E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154A59F8-8FD2-0764-3F13-84E23F9E7A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F5D05DFC-93ED-B531-7BED-DB39E822070E}"/>
              </a:ext>
            </a:extLst>
          </p:cNvPr>
          <p:cNvSpPr txBox="1"/>
          <p:nvPr/>
        </p:nvSpPr>
        <p:spPr>
          <a:xfrm>
            <a:off x="971600" y="1809314"/>
            <a:ext cx="7395991" cy="83580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EROGAZIONE DEL CONTRIBUTO UPI (1/2)</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515C34D6-1405-33E0-B922-0A150FDEFCA2}"/>
              </a:ext>
            </a:extLst>
          </p:cNvPr>
          <p:cNvSpPr txBox="1"/>
          <p:nvPr/>
        </p:nvSpPr>
        <p:spPr>
          <a:xfrm>
            <a:off x="736817" y="2817771"/>
            <a:ext cx="7083809" cy="3279103"/>
          </a:xfrm>
          <a:prstGeom prst="rect">
            <a:avLst/>
          </a:prstGeom>
          <a:noFill/>
        </p:spPr>
        <p:txBody>
          <a:bodyPr wrap="square">
            <a:spAutoFit/>
          </a:bodyPr>
          <a:lstStyle/>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Il contributo di </a:t>
            </a:r>
            <a:r>
              <a:rPr lang="it-IT" sz="1600" b="1" kern="100">
                <a:effectLst/>
                <a:latin typeface="Arial" panose="020B0604020202020204" pitchFamily="34" charset="0"/>
                <a:ea typeface="Aptos" panose="020B0004020202020204" pitchFamily="34" charset="0"/>
                <a:cs typeface="Arial" panose="020B0604020202020204" pitchFamily="34" charset="0"/>
              </a:rPr>
              <a:t>€ 110.000,00</a:t>
            </a:r>
            <a:r>
              <a:rPr lang="it-IT" sz="1600" kern="100">
                <a:effectLst/>
                <a:latin typeface="Arial" panose="020B0604020202020204" pitchFamily="34" charset="0"/>
                <a:ea typeface="Aptos" panose="020B0004020202020204" pitchFamily="34" charset="0"/>
                <a:cs typeface="Arial" panose="020B0604020202020204" pitchFamily="34" charset="0"/>
              </a:rPr>
              <a:t> viene erogato da UPI secondo le seguenti modalità:</a:t>
            </a:r>
          </a:p>
          <a:p>
            <a:pPr marL="342900" lvl="0" indent="-342900" algn="just">
              <a:lnSpc>
                <a:spcPct val="107000"/>
              </a:lnSpc>
              <a:spcAft>
                <a:spcPts val="800"/>
              </a:spcAft>
              <a:buFont typeface="Wingdings" panose="05000000000000000000" pitchFamily="2" charset="2"/>
              <a:buChar char=""/>
              <a:tabLst>
                <a:tab pos="457200" algn="l"/>
              </a:tabLst>
            </a:pPr>
            <a:r>
              <a:rPr lang="it-IT" sz="1600" kern="100">
                <a:effectLst/>
                <a:latin typeface="Arial" panose="020B0604020202020204" pitchFamily="34" charset="0"/>
                <a:ea typeface="Aptos" panose="020B0004020202020204" pitchFamily="34" charset="0"/>
                <a:cs typeface="Arial" panose="020B0604020202020204" pitchFamily="34" charset="0"/>
              </a:rPr>
              <a:t>Prima quota pari al 30% (entro 30 gg): dietro formale richiesta di pagamento e dichiarazione di avvio attività;</a:t>
            </a:r>
          </a:p>
          <a:p>
            <a:pPr marL="342900" lvl="0" indent="-342900" algn="just">
              <a:lnSpc>
                <a:spcPct val="107000"/>
              </a:lnSpc>
              <a:spcAft>
                <a:spcPts val="800"/>
              </a:spcAft>
              <a:buFont typeface="Wingdings" panose="05000000000000000000" pitchFamily="2" charset="2"/>
              <a:buChar char=""/>
              <a:tabLst>
                <a:tab pos="457200" algn="l"/>
              </a:tabLst>
            </a:pPr>
            <a:r>
              <a:rPr lang="it-IT" sz="1600" kern="100">
                <a:effectLst/>
                <a:latin typeface="Arial" panose="020B0604020202020204" pitchFamily="34" charset="0"/>
                <a:ea typeface="Aptos" panose="020B0004020202020204" pitchFamily="34" charset="0"/>
                <a:cs typeface="Arial" panose="020B0604020202020204" pitchFamily="34" charset="0"/>
              </a:rPr>
              <a:t>Seconda quota pari al 30% o al 60% (entro 30 gg): dietro formale richiesta di pagamento e presentazione della rendicontazione intermedia attestante spese per un valore pari al 30% o al 60% del contributo con la relativa documentazione giustificativa e della relazione attività;</a:t>
            </a:r>
          </a:p>
          <a:p>
            <a:pPr marL="342900" lvl="0" indent="-342900" algn="just">
              <a:lnSpc>
                <a:spcPct val="107000"/>
              </a:lnSpc>
              <a:spcAft>
                <a:spcPts val="800"/>
              </a:spcAft>
              <a:buFont typeface="Wingdings" panose="05000000000000000000" pitchFamily="2" charset="2"/>
              <a:buChar char=""/>
              <a:tabLst>
                <a:tab pos="457200" algn="l"/>
              </a:tabLst>
            </a:pPr>
            <a:r>
              <a:rPr lang="it-IT" sz="1600" kern="100">
                <a:effectLst/>
                <a:latin typeface="Arial" panose="020B0604020202020204" pitchFamily="34" charset="0"/>
                <a:ea typeface="Aptos" panose="020B0004020202020204" pitchFamily="34" charset="0"/>
                <a:cs typeface="Arial" panose="020B0604020202020204" pitchFamily="34" charset="0"/>
              </a:rPr>
              <a:t>Terza quota a saldo pari al 40% o al 10% (entro 30 gg): dietro formale richiesta di pagamento e presentazione della rendicontazione finale con la relativa documentazione giustificativa e della relazione attività.</a:t>
            </a:r>
          </a:p>
        </p:txBody>
      </p:sp>
      <p:sp>
        <p:nvSpPr>
          <p:cNvPr id="6" name="CasellaDiTesto 1">
            <a:extLst>
              <a:ext uri="{FF2B5EF4-FFF2-40B4-BE49-F238E27FC236}">
                <a16:creationId xmlns:a16="http://schemas.microsoft.com/office/drawing/2014/main" id="{FD4ACF70-D483-0DA5-BDF6-62E591A1E8D6}"/>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90495622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D507-944D-BB8C-6568-42BA4234FBB5}"/>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65796368-CF12-D19D-9798-0956150D0945}"/>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32</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56EA458E-BCC3-30A8-7FEA-717B9DCB0BA3}"/>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7842E369-BA8E-638E-9A56-03759DEB0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7ABCBEF9-324E-E0B0-1D42-2A2B50360F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C800CEF0-692A-5610-C081-5651BC7FE610}"/>
              </a:ext>
            </a:extLst>
          </p:cNvPr>
          <p:cNvSpPr txBox="1"/>
          <p:nvPr/>
        </p:nvSpPr>
        <p:spPr>
          <a:xfrm>
            <a:off x="899592" y="1039856"/>
            <a:ext cx="7253940" cy="83580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EROGAZIONE DEL CONTRIBUTO UPI (2/2)</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2AEFAFDE-223B-571D-57DB-031EDD92C924}"/>
              </a:ext>
            </a:extLst>
          </p:cNvPr>
          <p:cNvSpPr txBox="1"/>
          <p:nvPr/>
        </p:nvSpPr>
        <p:spPr>
          <a:xfrm>
            <a:off x="899592" y="2133096"/>
            <a:ext cx="7344816" cy="3381695"/>
          </a:xfrm>
          <a:prstGeom prst="rect">
            <a:avLst/>
          </a:prstGeom>
          <a:noFill/>
        </p:spPr>
        <p:txBody>
          <a:bodyPr wrap="square">
            <a:spAutoFit/>
          </a:bodyPr>
          <a:lstStyle/>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L’UPI può disporre la revoca totale o parziale del contributo concesso nei seguenti casi:</a:t>
            </a: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1)	mancata ottemperanza agli adempimenti di rendicontazione e di presentazione delle informazioni sulle attività richiesti, con le cadenze e le modalità specificate;</a:t>
            </a: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2)	ottenimento, per le stesse spese oggetto della domanda di finanziamento, di finanziamenti erogati da amministrazioni o enti pubblici nazionali o da istituzioni comunitarie;</a:t>
            </a: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3)	mancata realizzazione delle attività progettuali e mancato rispetto delle regole sulla visibilità;</a:t>
            </a: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4)	minori costi sostenuti per la realizzazione delle attività progettuali.</a:t>
            </a:r>
          </a:p>
        </p:txBody>
      </p:sp>
      <p:sp>
        <p:nvSpPr>
          <p:cNvPr id="6" name="CasellaDiTesto 1">
            <a:extLst>
              <a:ext uri="{FF2B5EF4-FFF2-40B4-BE49-F238E27FC236}">
                <a16:creationId xmlns:a16="http://schemas.microsoft.com/office/drawing/2014/main" id="{4AD4B067-E4F3-42F0-3C09-489617DB1176}"/>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299143000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51ED4-460B-2DBD-4983-258C1E675076}"/>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B9060E2C-66DE-EE40-46BD-6739F2C862D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33</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7F31D113-B1A8-2E61-D388-523D3777CC29}"/>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582EEC18-5BB8-C34D-D1E6-8CA38149E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9E1A5F0E-AE61-7BBF-E7A0-433000A429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2B3BD997-856E-B53A-3601-B543D478182A}"/>
              </a:ext>
            </a:extLst>
          </p:cNvPr>
          <p:cNvSpPr txBox="1"/>
          <p:nvPr/>
        </p:nvSpPr>
        <p:spPr>
          <a:xfrm>
            <a:off x="982015" y="1199633"/>
            <a:ext cx="7179967" cy="83580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rPr>
              <a:t>CODICE UNIVOCO DI PROGETTO (CUP)</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39A899C7-EC5F-851A-5520-4D89525663C5}"/>
              </a:ext>
            </a:extLst>
          </p:cNvPr>
          <p:cNvSpPr txBox="1"/>
          <p:nvPr/>
        </p:nvSpPr>
        <p:spPr>
          <a:xfrm>
            <a:off x="675055" y="2466767"/>
            <a:ext cx="7793886" cy="1700402"/>
          </a:xfrm>
          <a:prstGeom prst="rect">
            <a:avLst/>
          </a:prstGeom>
          <a:noFill/>
        </p:spPr>
        <p:txBody>
          <a:bodyPr wrap="square">
            <a:spAutoFit/>
          </a:bodyPr>
          <a:lstStyle/>
          <a:p>
            <a:pPr algn="just">
              <a:lnSpc>
                <a:spcPct val="106000"/>
              </a:lnSpc>
              <a:buNone/>
            </a:pPr>
            <a:r>
              <a:rPr lang="it-IT" sz="2000">
                <a:effectLst/>
                <a:latin typeface="Arial" panose="020B0604020202020204" pitchFamily="34" charset="0"/>
                <a:ea typeface="Times New Roman" panose="02020603050405020304" pitchFamily="18" charset="0"/>
                <a:cs typeface="Arial" panose="020B0604020202020204" pitchFamily="34" charset="0"/>
              </a:rPr>
              <a:t>Al fine di assicurare la necessaria tracciabilità delle risorse, in fase di avvio del Progetto, la Provincia capofila dovrà fare richiesta del CUP che successivamente dovrà comunicare a tutti i partner di Progetto. </a:t>
            </a:r>
            <a:r>
              <a:rPr lang="it-IT" sz="2000" u="sng">
                <a:effectLst/>
                <a:latin typeface="Arial" panose="020B0604020202020204" pitchFamily="34" charset="0"/>
                <a:ea typeface="Times New Roman" panose="02020603050405020304" pitchFamily="18" charset="0"/>
                <a:cs typeface="Arial" panose="020B0604020202020204" pitchFamily="34" charset="0"/>
              </a:rPr>
              <a:t>Il CUP dovrà essere indicato su tutti i documenti amministrativi del Progetto.</a:t>
            </a:r>
            <a:endParaRPr lang="it-IT"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CasellaDiTesto 1">
            <a:extLst>
              <a:ext uri="{FF2B5EF4-FFF2-40B4-BE49-F238E27FC236}">
                <a16:creationId xmlns:a16="http://schemas.microsoft.com/office/drawing/2014/main" id="{DB9D2A8B-F5D2-004B-6B5F-8C9B76A25EF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406704110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D7EE-B193-C8FC-AC42-CB77067E0FD2}"/>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60E367EA-2DA4-D471-9029-EBA447D68BF0}"/>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34</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6E9BC2A1-121F-8EAF-FEFF-FD4B2CADBAAA}"/>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F7DAE19D-6D0D-5FC5-1427-6316DB13F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6F86E41E-2132-E6B7-5C21-733E753753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E8367399-F6F4-8689-B317-864DC59DF854}"/>
              </a:ext>
            </a:extLst>
          </p:cNvPr>
          <p:cNvSpPr txBox="1"/>
          <p:nvPr/>
        </p:nvSpPr>
        <p:spPr>
          <a:xfrm>
            <a:off x="1096207" y="610336"/>
            <a:ext cx="7253940" cy="83580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COFINANZIAMENTO E VALORIZZAZIONE</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CDF27B0D-4711-A922-0637-26507BB5F0DD}"/>
              </a:ext>
            </a:extLst>
          </p:cNvPr>
          <p:cNvSpPr txBox="1"/>
          <p:nvPr/>
        </p:nvSpPr>
        <p:spPr>
          <a:xfrm>
            <a:off x="855911" y="1446142"/>
            <a:ext cx="7253940" cy="4962512"/>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tabLst>
                <a:tab pos="457200" algn="l"/>
              </a:tabLst>
            </a:pPr>
            <a:r>
              <a:rPr lang="it-IT" sz="1600" kern="100">
                <a:effectLst/>
                <a:latin typeface="Arial" panose="020B0604020202020204" pitchFamily="34" charset="0"/>
                <a:ea typeface="Aptos" panose="020B0004020202020204" pitchFamily="34" charset="0"/>
                <a:cs typeface="Arial" panose="020B0604020202020204" pitchFamily="34" charset="0"/>
              </a:rPr>
              <a:t>La quota di cofinanziamento deve essere pari ad almeno il 20% del costo totale del Progetto (Esempio pratico: totale budget € 137.500,00; contributo UPI € 110.000,00; cofinanziamento € 27.500,00);</a:t>
            </a:r>
          </a:p>
          <a:p>
            <a:pPr marL="342900" lvl="0" indent="-342900" algn="just">
              <a:lnSpc>
                <a:spcPct val="107000"/>
              </a:lnSpc>
              <a:spcAft>
                <a:spcPts val="800"/>
              </a:spcAft>
              <a:buFont typeface="Wingdings" panose="05000000000000000000" pitchFamily="2" charset="2"/>
              <a:buChar char=""/>
              <a:tabLst>
                <a:tab pos="457200" algn="l"/>
              </a:tabLst>
            </a:pPr>
            <a:r>
              <a:rPr lang="it-IT" sz="1600" kern="100">
                <a:effectLst/>
                <a:latin typeface="Arial" panose="020B0604020202020204" pitchFamily="34" charset="0"/>
                <a:ea typeface="Aptos" panose="020B0004020202020204" pitchFamily="34" charset="0"/>
                <a:cs typeface="Arial" panose="020B0604020202020204" pitchFamily="34" charset="0"/>
              </a:rPr>
              <a:t>Può essere apportata in «risorse economiche» e può essere riferita a qualsiasi voce di spesa o in «valorizzazione»;</a:t>
            </a:r>
          </a:p>
          <a:p>
            <a:pPr marL="342900" lvl="0" indent="-342900" algn="just">
              <a:lnSpc>
                <a:spcPct val="107000"/>
              </a:lnSpc>
              <a:spcAft>
                <a:spcPts val="800"/>
              </a:spcAft>
              <a:buFont typeface="Wingdings" panose="05000000000000000000" pitchFamily="2" charset="2"/>
              <a:buChar char=""/>
              <a:tabLst>
                <a:tab pos="457200" algn="l"/>
              </a:tabLst>
            </a:pPr>
            <a:r>
              <a:rPr lang="it-IT" sz="1600" kern="100">
                <a:effectLst/>
                <a:latin typeface="Arial" panose="020B0604020202020204" pitchFamily="34" charset="0"/>
                <a:ea typeface="Aptos" panose="020B0004020202020204" pitchFamily="34" charset="0"/>
                <a:cs typeface="Arial" panose="020B0604020202020204" pitchFamily="34" charset="0"/>
              </a:rPr>
              <a:t>La valorizzazione è intesa come valore economico corrispondente alla stima della spesa del personale volontario. La valorizzazione del costo del volontario è effettuata attraverso l’utilizzo delle unità di costo standard (€ 131,00 per giornata/€ 16,37 per ora) e documentabile attraverso time </a:t>
            </a:r>
            <a:r>
              <a:rPr lang="it-IT" sz="1600" kern="100" err="1">
                <a:effectLst/>
                <a:latin typeface="Arial" panose="020B0604020202020204" pitchFamily="34" charset="0"/>
                <a:ea typeface="Aptos" panose="020B0004020202020204" pitchFamily="34" charset="0"/>
                <a:cs typeface="Arial" panose="020B0604020202020204" pitchFamily="34" charset="0"/>
              </a:rPr>
              <a:t>sheet</a:t>
            </a:r>
            <a:r>
              <a:rPr lang="it-IT" sz="1600" kern="100">
                <a:effectLst/>
                <a:latin typeface="Arial" panose="020B0604020202020204" pitchFamily="34" charset="0"/>
                <a:ea typeface="Aptos" panose="020B0004020202020204" pitchFamily="34" charset="0"/>
                <a:cs typeface="Arial" panose="020B0604020202020204" pitchFamily="34" charset="0"/>
              </a:rPr>
              <a:t> riepilogativi delle ore svolte da ogni volontario per il Progetto. L’attività del personale volontario non potrà essere retribuita.</a:t>
            </a:r>
          </a:p>
          <a:p>
            <a:pPr marL="342900" lvl="0" indent="-342900" algn="just">
              <a:lnSpc>
                <a:spcPct val="107000"/>
              </a:lnSpc>
              <a:spcAft>
                <a:spcPts val="800"/>
              </a:spcAft>
              <a:buFont typeface="Wingdings" panose="05000000000000000000" pitchFamily="2" charset="2"/>
              <a:buChar char=""/>
              <a:tabLst>
                <a:tab pos="457200" algn="l"/>
              </a:tabLst>
            </a:pPr>
            <a:r>
              <a:rPr lang="it-IT" sz="1600" u="sng" kern="100">
                <a:effectLst/>
                <a:latin typeface="Arial" panose="020B0604020202020204" pitchFamily="34" charset="0"/>
                <a:ea typeface="Aptos" panose="020B0004020202020204" pitchFamily="34" charset="0"/>
                <a:cs typeface="Arial" panose="020B0604020202020204" pitchFamily="34" charset="0"/>
              </a:rPr>
              <a:t>Al cofinanziamento possono partecipare anche gli Sponsor esclusivamente con risorse finanziarie e gli Associati esclusivamente cofinanziando con spese del proprio personale dipendente oppure con le spese generali oppure in valorizzazione.</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tabLst>
                <a:tab pos="457200" algn="l"/>
              </a:tabLst>
            </a:pPr>
            <a:r>
              <a:rPr lang="it-IT" sz="1600" u="sng" kern="100">
                <a:effectLst/>
                <a:latin typeface="Arial" panose="020B0604020202020204" pitchFamily="34" charset="0"/>
                <a:ea typeface="Aptos" panose="020B0004020202020204" pitchFamily="34" charset="0"/>
                <a:cs typeface="Arial" panose="020B0604020202020204" pitchFamily="34" charset="0"/>
              </a:rPr>
              <a:t>Ogni partner di progetto deve apportare una quota di cofinanziamento anche minima.</a:t>
            </a:r>
            <a:endParaRPr lang="it-IT" sz="1600" kern="100">
              <a:effectLst/>
              <a:latin typeface="Arial" panose="020B0604020202020204" pitchFamily="34" charset="0"/>
              <a:ea typeface="Aptos" panose="020B0004020202020204" pitchFamily="34" charset="0"/>
              <a:cs typeface="Arial" panose="020B0604020202020204" pitchFamily="34" charset="0"/>
            </a:endParaRPr>
          </a:p>
        </p:txBody>
      </p:sp>
      <p:sp>
        <p:nvSpPr>
          <p:cNvPr id="4" name="CasellaDiTesto 1">
            <a:extLst>
              <a:ext uri="{FF2B5EF4-FFF2-40B4-BE49-F238E27FC236}">
                <a16:creationId xmlns:a16="http://schemas.microsoft.com/office/drawing/2014/main" id="{0EF70064-16ED-E4BB-231B-2163833262F7}"/>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358791482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ED71-4187-0218-B524-B514D2555FAF}"/>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C6BAED30-500A-C4D5-E64F-D9110AC89C79}"/>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35</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95EC2739-05DF-F43A-CCDF-BF1F7CF135A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ABBE16C9-C3C0-9406-984C-3816C410F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09B3EDE8-BDB1-0EB3-46E8-9EBEBE5E3C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DF9A06FB-2670-E1A1-9E0A-9516BD79A0FF}"/>
              </a:ext>
            </a:extLst>
          </p:cNvPr>
          <p:cNvSpPr txBox="1"/>
          <p:nvPr/>
        </p:nvSpPr>
        <p:spPr>
          <a:xfrm>
            <a:off x="1331640" y="1052736"/>
            <a:ext cx="7035951" cy="83580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rPr>
              <a:t>AMMISSIBILITA’ DEI COSTI DI PROGETTO (1/2)</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90014627-3477-48DE-D2AF-AAB1C96D6B35}"/>
              </a:ext>
            </a:extLst>
          </p:cNvPr>
          <p:cNvSpPr txBox="1"/>
          <p:nvPr/>
        </p:nvSpPr>
        <p:spPr>
          <a:xfrm>
            <a:off x="1223628" y="2276872"/>
            <a:ext cx="6696744" cy="2422523"/>
          </a:xfrm>
          <a:prstGeom prst="rect">
            <a:avLst/>
          </a:prstGeom>
          <a:noFill/>
        </p:spPr>
        <p:txBody>
          <a:bodyPr wrap="square">
            <a:spAutoFit/>
          </a:bodyPr>
          <a:lstStyle/>
          <a:p>
            <a:pPr algn="just">
              <a:lnSpc>
                <a:spcPct val="106000"/>
              </a:lnSpc>
              <a:buNone/>
            </a:pPr>
            <a:r>
              <a:rPr lang="it-IT" sz="1600">
                <a:effectLst/>
                <a:latin typeface="Arial" panose="020B0604020202020204" pitchFamily="34" charset="0"/>
                <a:ea typeface="Times New Roman" panose="02020603050405020304" pitchFamily="18" charset="0"/>
                <a:cs typeface="Arial" panose="020B0604020202020204" pitchFamily="34" charset="0"/>
              </a:rPr>
              <a:t>Per essere considerati ammissibili, i costi devono essere:</a:t>
            </a:r>
          </a:p>
          <a:p>
            <a:pPr algn="just">
              <a:lnSpc>
                <a:spcPct val="106000"/>
              </a:lnSpc>
              <a:buNone/>
            </a:pPr>
            <a:r>
              <a:rPr lang="it-IT" sz="1600">
                <a:effectLst/>
                <a:latin typeface="Arial" panose="020B0604020202020204" pitchFamily="34" charset="0"/>
                <a:ea typeface="Times New Roman" panose="02020603050405020304" pitchFamily="18" charset="0"/>
                <a:cs typeface="Arial" panose="020B0604020202020204" pitchFamily="34" charset="0"/>
              </a:rPr>
              <a:t>1.	necessari per l’attuazione del progetto e rispondere ai principi di buona gestione finanziaria, e soprattutto di razionalità e di rapporto costi/benefici;</a:t>
            </a:r>
          </a:p>
          <a:p>
            <a:pPr algn="just">
              <a:lnSpc>
                <a:spcPct val="106000"/>
              </a:lnSpc>
              <a:buNone/>
            </a:pPr>
            <a:r>
              <a:rPr lang="it-IT" sz="1600">
                <a:effectLst/>
                <a:latin typeface="Arial" panose="020B0604020202020204" pitchFamily="34" charset="0"/>
                <a:ea typeface="Times New Roman" panose="02020603050405020304" pitchFamily="18" charset="0"/>
                <a:cs typeface="Arial" panose="020B0604020202020204" pitchFamily="34" charset="0"/>
              </a:rPr>
              <a:t>2.	generati durante la durata del progetto;</a:t>
            </a:r>
          </a:p>
          <a:p>
            <a:pPr algn="just">
              <a:lnSpc>
                <a:spcPct val="106000"/>
              </a:lnSpc>
              <a:buNone/>
            </a:pPr>
            <a:r>
              <a:rPr lang="it-IT" sz="1600">
                <a:effectLst/>
                <a:latin typeface="Arial" panose="020B0604020202020204" pitchFamily="34" charset="0"/>
                <a:ea typeface="Times New Roman" panose="02020603050405020304" pitchFamily="18" charset="0"/>
                <a:cs typeface="Arial" panose="020B0604020202020204" pitchFamily="34" charset="0"/>
              </a:rPr>
              <a:t>3.	effettivamente sostenuti dal beneficiario e registrati nella contabilità del beneficiario conformemente ai principi contabili;</a:t>
            </a:r>
          </a:p>
          <a:p>
            <a:pPr algn="just">
              <a:lnSpc>
                <a:spcPct val="106000"/>
              </a:lnSpc>
              <a:buNone/>
            </a:pPr>
            <a:r>
              <a:rPr lang="it-IT" sz="1600">
                <a:effectLst/>
                <a:latin typeface="Arial" panose="020B0604020202020204" pitchFamily="34" charset="0"/>
                <a:ea typeface="Times New Roman" panose="02020603050405020304" pitchFamily="18" charset="0"/>
                <a:cs typeface="Arial" panose="020B0604020202020204" pitchFamily="34" charset="0"/>
              </a:rPr>
              <a:t>4.	identificabili e controllabili e attestati da documenti giustificativi originali.</a:t>
            </a:r>
          </a:p>
        </p:txBody>
      </p:sp>
      <p:sp>
        <p:nvSpPr>
          <p:cNvPr id="10" name="CasellaDiTesto 1">
            <a:extLst>
              <a:ext uri="{FF2B5EF4-FFF2-40B4-BE49-F238E27FC236}">
                <a16:creationId xmlns:a16="http://schemas.microsoft.com/office/drawing/2014/main" id="{30060319-6FBA-E848-CD99-84D931B62633}"/>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75577137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0B71A-FD24-11B9-D338-D1ED67F13CD2}"/>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10E66EFE-1939-ED92-B450-0E8314365ED5}"/>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36</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B8B4A646-E73C-4E01-CEB4-6C2D6EE32BAD}"/>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0F47788E-BF41-0B8C-D6F1-9221038C3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BA66351F-D253-BAE1-3107-6709A5D7F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C62591D1-3BC6-1774-3AC0-BB9DF91682B0}"/>
              </a:ext>
            </a:extLst>
          </p:cNvPr>
          <p:cNvSpPr txBox="1"/>
          <p:nvPr/>
        </p:nvSpPr>
        <p:spPr>
          <a:xfrm>
            <a:off x="1113651" y="1092880"/>
            <a:ext cx="7107959"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rPr>
              <a:t>AMMISSIBILITA’ DEI COSTI DI PROGETTO (2/2)</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3CF9D3C0-C448-9BE9-8B40-DE0E5A994CBD}"/>
              </a:ext>
            </a:extLst>
          </p:cNvPr>
          <p:cNvSpPr txBox="1"/>
          <p:nvPr/>
        </p:nvSpPr>
        <p:spPr>
          <a:xfrm>
            <a:off x="899592" y="1754090"/>
            <a:ext cx="7344816" cy="4640758"/>
          </a:xfrm>
          <a:prstGeom prst="rect">
            <a:avLst/>
          </a:prstGeom>
          <a:noFill/>
        </p:spPr>
        <p:txBody>
          <a:bodyPr wrap="square">
            <a:spAutoFit/>
          </a:bodyPr>
          <a:lstStyle/>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In particolare, sono ammissibili i seguenti costi operativi:</a:t>
            </a:r>
          </a:p>
          <a:p>
            <a:pPr marL="342900" lvl="0" indent="-342900" algn="just">
              <a:lnSpc>
                <a:spcPct val="107000"/>
              </a:lnSpc>
              <a:spcAft>
                <a:spcPts val="800"/>
              </a:spcAft>
              <a:buFont typeface="+mj-lt"/>
              <a:buAutoNum type="arabicPeriod"/>
            </a:pPr>
            <a:r>
              <a:rPr lang="it-IT" sz="1600" kern="100">
                <a:effectLst/>
                <a:latin typeface="Arial" panose="020B0604020202020204" pitchFamily="34" charset="0"/>
                <a:ea typeface="Aptos" panose="020B0004020202020204" pitchFamily="34" charset="0"/>
                <a:cs typeface="Arial" panose="020B0604020202020204" pitchFamily="34" charset="0"/>
              </a:rPr>
              <a:t>I </a:t>
            </a:r>
            <a:r>
              <a:rPr lang="it-IT" sz="1600" u="sng" kern="100">
                <a:effectLst/>
                <a:latin typeface="Arial" panose="020B0604020202020204" pitchFamily="34" charset="0"/>
                <a:ea typeface="Aptos" panose="020B0004020202020204" pitchFamily="34" charset="0"/>
                <a:cs typeface="Arial" panose="020B0604020202020204" pitchFamily="34" charset="0"/>
              </a:rPr>
              <a:t>costi del personale interno ed esterno</a:t>
            </a:r>
            <a:r>
              <a:rPr lang="it-IT" sz="1600" kern="100">
                <a:effectLst/>
                <a:latin typeface="Arial" panose="020B0604020202020204" pitchFamily="34" charset="0"/>
                <a:ea typeface="Aptos" panose="020B0004020202020204" pitchFamily="34" charset="0"/>
                <a:cs typeface="Arial" panose="020B0604020202020204" pitchFamily="34" charset="0"/>
              </a:rPr>
              <a:t> per la realizzazione delle attività del progetto, corrispondenti alle retribuzioni lorde. Il costo del personale non può superare il </a:t>
            </a:r>
            <a:r>
              <a:rPr lang="it-IT" sz="1600" u="sng" kern="100">
                <a:effectLst/>
                <a:latin typeface="Arial" panose="020B0604020202020204" pitchFamily="34" charset="0"/>
                <a:ea typeface="Aptos" panose="020B0004020202020204" pitchFamily="34" charset="0"/>
                <a:cs typeface="Arial" panose="020B0604020202020204" pitchFamily="34" charset="0"/>
              </a:rPr>
              <a:t>60%</a:t>
            </a:r>
            <a:r>
              <a:rPr lang="it-IT" sz="1600" kern="100">
                <a:effectLst/>
                <a:latin typeface="Arial" panose="020B0604020202020204" pitchFamily="34" charset="0"/>
                <a:ea typeface="Aptos" panose="020B0004020202020204" pitchFamily="34" charset="0"/>
                <a:cs typeface="Arial" panose="020B0604020202020204" pitchFamily="34" charset="0"/>
              </a:rPr>
              <a:t> del costo totale del Progetto; </a:t>
            </a:r>
          </a:p>
          <a:p>
            <a:pPr marL="342900" lvl="0" indent="-342900" algn="just">
              <a:lnSpc>
                <a:spcPct val="107000"/>
              </a:lnSpc>
              <a:spcAft>
                <a:spcPts val="800"/>
              </a:spcAft>
              <a:buFont typeface="+mj-lt"/>
              <a:buAutoNum type="arabicPeriod"/>
            </a:pPr>
            <a:r>
              <a:rPr lang="it-IT" sz="1600" kern="100">
                <a:effectLst/>
                <a:latin typeface="Arial" panose="020B0604020202020204" pitchFamily="34" charset="0"/>
                <a:ea typeface="Aptos" panose="020B0004020202020204" pitchFamily="34" charset="0"/>
                <a:cs typeface="Arial" panose="020B0604020202020204" pitchFamily="34" charset="0"/>
              </a:rPr>
              <a:t>Le spese di </a:t>
            </a:r>
            <a:r>
              <a:rPr lang="it-IT" sz="1600" u="sng" kern="100">
                <a:effectLst/>
                <a:latin typeface="Arial" panose="020B0604020202020204" pitchFamily="34" charset="0"/>
                <a:ea typeface="Aptos" panose="020B0004020202020204" pitchFamily="34" charset="0"/>
                <a:cs typeface="Arial" panose="020B0604020202020204" pitchFamily="34" charset="0"/>
              </a:rPr>
              <a:t>viaggio e di soggiorno</a:t>
            </a:r>
            <a:r>
              <a:rPr lang="it-IT" sz="1600" kern="100">
                <a:effectLst/>
                <a:latin typeface="Arial" panose="020B0604020202020204" pitchFamily="34" charset="0"/>
                <a:ea typeface="Aptos" panose="020B0004020202020204" pitchFamily="34" charset="0"/>
                <a:cs typeface="Arial" panose="020B0604020202020204" pitchFamily="34" charset="0"/>
              </a:rPr>
              <a:t> del personale che partecipa al progetto (per esempio nell’ambito della realizzazione di riunioni, ecc.); </a:t>
            </a:r>
          </a:p>
          <a:p>
            <a:pPr marL="342900" lvl="0" indent="-342900" algn="just">
              <a:lnSpc>
                <a:spcPct val="107000"/>
              </a:lnSpc>
              <a:spcAft>
                <a:spcPts val="800"/>
              </a:spcAft>
              <a:buFont typeface="+mj-lt"/>
              <a:buAutoNum type="arabicPeriod"/>
            </a:pPr>
            <a:r>
              <a:rPr lang="it-IT" sz="1600" kern="100">
                <a:effectLst/>
                <a:latin typeface="Arial" panose="020B0604020202020204" pitchFamily="34" charset="0"/>
                <a:ea typeface="Aptos" panose="020B0004020202020204" pitchFamily="34" charset="0"/>
                <a:cs typeface="Arial" panose="020B0604020202020204" pitchFamily="34" charset="0"/>
              </a:rPr>
              <a:t>Le </a:t>
            </a:r>
            <a:r>
              <a:rPr lang="it-IT" sz="1600" u="sng" kern="100">
                <a:effectLst/>
                <a:latin typeface="Arial" panose="020B0604020202020204" pitchFamily="34" charset="0"/>
                <a:ea typeface="Aptos" panose="020B0004020202020204" pitchFamily="34" charset="0"/>
                <a:cs typeface="Arial" panose="020B0604020202020204" pitchFamily="34" charset="0"/>
              </a:rPr>
              <a:t>spese necessarie all’espletamento delle attività progettuali</a:t>
            </a:r>
            <a:r>
              <a:rPr lang="it-IT" sz="1600" kern="100">
                <a:effectLst/>
                <a:latin typeface="Arial" panose="020B0604020202020204" pitchFamily="34" charset="0"/>
                <a:ea typeface="Aptos" panose="020B0004020202020204" pitchFamily="34" charset="0"/>
                <a:cs typeface="Arial" panose="020B0604020202020204" pitchFamily="34" charset="0"/>
              </a:rPr>
              <a:t> e derivanti direttamente dalle esigenze di realizzazione del progetto (beni e servizi esterni; costi di progetto per i beneficiari; volontari);</a:t>
            </a:r>
          </a:p>
          <a:p>
            <a:pPr marL="342900" lvl="0" indent="-342900" algn="just">
              <a:lnSpc>
                <a:spcPct val="107000"/>
              </a:lnSpc>
              <a:spcAft>
                <a:spcPts val="800"/>
              </a:spcAft>
              <a:buFont typeface="+mj-lt"/>
              <a:buAutoNum type="arabicPeriod"/>
            </a:pPr>
            <a:r>
              <a:rPr lang="it-IT" sz="1600" kern="100">
                <a:effectLst/>
                <a:latin typeface="Arial" panose="020B0604020202020204" pitchFamily="34" charset="0"/>
                <a:ea typeface="Aptos" panose="020B0004020202020204" pitchFamily="34" charset="0"/>
                <a:cs typeface="Arial" panose="020B0604020202020204" pitchFamily="34" charset="0"/>
              </a:rPr>
              <a:t>Spese generali </a:t>
            </a:r>
            <a:r>
              <a:rPr lang="it-IT" sz="1600" u="sng" kern="100">
                <a:effectLst/>
                <a:latin typeface="Arial" panose="020B0604020202020204" pitchFamily="34" charset="0"/>
                <a:ea typeface="Aptos" panose="020B0004020202020204" pitchFamily="34" charset="0"/>
                <a:cs typeface="Arial" panose="020B0604020202020204" pitchFamily="34" charset="0"/>
              </a:rPr>
              <a:t>max il 7%</a:t>
            </a:r>
            <a:r>
              <a:rPr lang="it-IT" sz="1600" kern="100">
                <a:effectLst/>
                <a:latin typeface="Arial" panose="020B0604020202020204" pitchFamily="34" charset="0"/>
                <a:ea typeface="Aptos" panose="020B0004020202020204" pitchFamily="34" charset="0"/>
                <a:cs typeface="Arial" panose="020B0604020202020204" pitchFamily="34" charset="0"/>
              </a:rPr>
              <a:t> del costo totale del Progetto; </a:t>
            </a:r>
          </a:p>
          <a:p>
            <a:pPr marL="342900" lvl="0" indent="-342900" algn="just">
              <a:lnSpc>
                <a:spcPct val="107000"/>
              </a:lnSpc>
              <a:spcAft>
                <a:spcPts val="800"/>
              </a:spcAft>
              <a:buFont typeface="+mj-lt"/>
              <a:buAutoNum type="arabicPeriod"/>
            </a:pPr>
            <a:r>
              <a:rPr lang="it-IT" sz="1600" kern="100">
                <a:effectLst/>
                <a:latin typeface="Arial" panose="020B0604020202020204" pitchFamily="34" charset="0"/>
                <a:ea typeface="Aptos" panose="020B0004020202020204" pitchFamily="34" charset="0"/>
                <a:cs typeface="Arial" panose="020B0604020202020204" pitchFamily="34" charset="0"/>
              </a:rPr>
              <a:t>Tali costi devono essere obbligatoriamente costi reali del beneficiario e dei partner. In ogni caso, non è ammissibile l’utilizzo del contributo finanziario erogato per l’acquisto di beni immobili e terreni;</a:t>
            </a:r>
          </a:p>
          <a:p>
            <a:pPr marL="342900" lvl="0" indent="-342900" algn="just">
              <a:lnSpc>
                <a:spcPct val="107000"/>
              </a:lnSpc>
              <a:spcAft>
                <a:spcPts val="800"/>
              </a:spcAft>
              <a:buFont typeface="+mj-lt"/>
              <a:buAutoNum type="arabicPeriod"/>
            </a:pPr>
            <a:r>
              <a:rPr lang="it-IT" sz="1600" kern="100">
                <a:effectLst/>
                <a:latin typeface="Arial" panose="020B0604020202020204" pitchFamily="34" charset="0"/>
                <a:ea typeface="Aptos" panose="020B0004020202020204" pitchFamily="34" charset="0"/>
                <a:cs typeface="Arial" panose="020B0604020202020204" pitchFamily="34" charset="0"/>
              </a:rPr>
              <a:t>L’imposta sul valore aggiunto è un costo ammissibile, qualora ai sensi della vigente normativa fiscale non sia recuperabile dall’ente.</a:t>
            </a:r>
          </a:p>
        </p:txBody>
      </p:sp>
      <p:sp>
        <p:nvSpPr>
          <p:cNvPr id="6" name="CasellaDiTesto 1">
            <a:extLst>
              <a:ext uri="{FF2B5EF4-FFF2-40B4-BE49-F238E27FC236}">
                <a16:creationId xmlns:a16="http://schemas.microsoft.com/office/drawing/2014/main" id="{825E16E6-A842-B1BD-0388-CF61DDF020B7}"/>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89399149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9844A-1EAA-7500-E4E3-4573C22E0F64}"/>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35882354-F648-65B4-B824-8098EDEE53BA}"/>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37</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AAF94BD6-C2D9-43C1-8C71-295883814611}"/>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EA2B4772-4A19-08B6-F72A-B9BB82901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4CA265E5-8FC8-394B-9A6E-324499CBF3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8A2E4C94-6F8D-4796-1260-6B2BCA211A0D}"/>
              </a:ext>
            </a:extLst>
          </p:cNvPr>
          <p:cNvSpPr txBox="1"/>
          <p:nvPr/>
        </p:nvSpPr>
        <p:spPr>
          <a:xfrm>
            <a:off x="971600" y="1108877"/>
            <a:ext cx="7329817"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VOCI DI SPESA DEL PIANO FINANZIARIO (1/6)</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5829D54-2DD8-DC12-93C5-8B42E07541A4}"/>
              </a:ext>
            </a:extLst>
          </p:cNvPr>
          <p:cNvSpPr txBox="1"/>
          <p:nvPr/>
        </p:nvSpPr>
        <p:spPr>
          <a:xfrm>
            <a:off x="1131298" y="1885391"/>
            <a:ext cx="6914733" cy="3426002"/>
          </a:xfrm>
          <a:prstGeom prst="rect">
            <a:avLst/>
          </a:prstGeom>
          <a:noFill/>
        </p:spPr>
        <p:txBody>
          <a:bodyPr wrap="square">
            <a:spAutoFit/>
          </a:bodyPr>
          <a:lstStyle/>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Il Piano finanziario è suddiviso nelle seguenti voci di spesa:</a:t>
            </a:r>
          </a:p>
          <a:p>
            <a:pPr marL="342900" lvl="0" indent="-342900" algn="just">
              <a:lnSpc>
                <a:spcPct val="107000"/>
              </a:lnSpc>
              <a:spcAft>
                <a:spcPts val="800"/>
              </a:spcAft>
              <a:buFont typeface="+mj-lt"/>
              <a:buAutoNum type="arabicPeriod"/>
            </a:pPr>
            <a:r>
              <a:rPr lang="it-IT" sz="1600" u="sng" kern="100">
                <a:effectLst/>
                <a:latin typeface="Arial" panose="020B0604020202020204" pitchFamily="34" charset="0"/>
                <a:ea typeface="Aptos" panose="020B0004020202020204" pitchFamily="34" charset="0"/>
                <a:cs typeface="Arial" panose="020B0604020202020204" pitchFamily="34" charset="0"/>
              </a:rPr>
              <a:t>Personale interno ed esterno</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it-IT" sz="1600" u="sng" kern="100">
                <a:effectLst/>
                <a:latin typeface="Arial" panose="020B0604020202020204" pitchFamily="34" charset="0"/>
                <a:ea typeface="Aptos" panose="020B0004020202020204" pitchFamily="34" charset="0"/>
                <a:cs typeface="Arial" panose="020B0604020202020204" pitchFamily="34" charset="0"/>
              </a:rPr>
              <a:t>Viaggi e Soggiorni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it-IT" sz="1600" u="sng" kern="100">
                <a:effectLst/>
                <a:latin typeface="Arial" panose="020B0604020202020204" pitchFamily="34" charset="0"/>
                <a:ea typeface="Aptos" panose="020B0004020202020204" pitchFamily="34" charset="0"/>
                <a:cs typeface="Arial" panose="020B0604020202020204" pitchFamily="34" charset="0"/>
              </a:rPr>
              <a:t>Beni e servizi esterni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it-IT" sz="1600" u="sng" kern="100">
                <a:effectLst/>
                <a:latin typeface="Arial" panose="020B0604020202020204" pitchFamily="34" charset="0"/>
                <a:ea typeface="Aptos" panose="020B0004020202020204" pitchFamily="34" charset="0"/>
                <a:cs typeface="Arial" panose="020B0604020202020204" pitchFamily="34" charset="0"/>
              </a:rPr>
              <a:t>Costi di progetto per i beneficiari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it-IT" sz="1600" u="sng" kern="100">
                <a:effectLst/>
                <a:latin typeface="Arial" panose="020B0604020202020204" pitchFamily="34" charset="0"/>
                <a:ea typeface="Aptos" panose="020B0004020202020204" pitchFamily="34" charset="0"/>
                <a:cs typeface="Arial" panose="020B0604020202020204" pitchFamily="34" charset="0"/>
              </a:rPr>
              <a:t>Volontari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it-IT" sz="1600" u="sng" kern="100">
                <a:effectLst/>
                <a:latin typeface="Arial" panose="020B0604020202020204" pitchFamily="34" charset="0"/>
                <a:ea typeface="Aptos" panose="020B0004020202020204" pitchFamily="34" charset="0"/>
                <a:cs typeface="Arial" panose="020B0604020202020204" pitchFamily="34" charset="0"/>
              </a:rPr>
              <a:t>Spese generali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Ad ogni voce di spesa del Piano finanziario corrisponde un budget di spesa ammissibile. La somma dei budget per voce di spesa corrisponde al budget totale.</a:t>
            </a:r>
          </a:p>
        </p:txBody>
      </p:sp>
      <p:sp>
        <p:nvSpPr>
          <p:cNvPr id="6" name="CasellaDiTesto 1">
            <a:extLst>
              <a:ext uri="{FF2B5EF4-FFF2-40B4-BE49-F238E27FC236}">
                <a16:creationId xmlns:a16="http://schemas.microsoft.com/office/drawing/2014/main" id="{BEDA51C1-D1AD-12CF-C08A-4BA5C8E4196D}"/>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9850548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2100C-855B-D877-32F1-610C4F7C89EA}"/>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02225450-5587-D79B-CD99-BE28BDCFE076}"/>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38</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5B75CFAC-FC88-0795-5C07-23205F49ECF1}"/>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0A5A91E0-0C25-55BE-60A1-3CE4BA352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55353F00-A080-085D-D5E9-0BF5AB44D8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30CF0FA7-4118-042B-50F4-4366C434FF94}"/>
              </a:ext>
            </a:extLst>
          </p:cNvPr>
          <p:cNvSpPr txBox="1"/>
          <p:nvPr/>
        </p:nvSpPr>
        <p:spPr>
          <a:xfrm>
            <a:off x="971600" y="1028700"/>
            <a:ext cx="7329815"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VOCI DI SPESA DEL PIANO FINANZIARIO (2/6)</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A3734F09-A1F1-6FE2-671D-752EF1CE48E2}"/>
              </a:ext>
            </a:extLst>
          </p:cNvPr>
          <p:cNvSpPr txBox="1"/>
          <p:nvPr/>
        </p:nvSpPr>
        <p:spPr>
          <a:xfrm>
            <a:off x="683568" y="1691771"/>
            <a:ext cx="7128792" cy="4712444"/>
          </a:xfrm>
          <a:prstGeom prst="rect">
            <a:avLst/>
          </a:prstGeom>
          <a:noFill/>
        </p:spPr>
        <p:txBody>
          <a:bodyPr wrap="square">
            <a:spAutoFit/>
          </a:bodyPr>
          <a:lstStyle/>
          <a:p>
            <a:pPr marL="457200" algn="just">
              <a:lnSpc>
                <a:spcPct val="107000"/>
              </a:lnSpc>
              <a:spcAft>
                <a:spcPts val="800"/>
              </a:spcAft>
              <a:buNone/>
            </a:pPr>
            <a:r>
              <a:rPr lang="it-IT" sz="1400" b="1" kern="100">
                <a:effectLst/>
                <a:latin typeface="Arial" panose="020B0604020202020204" pitchFamily="34" charset="0"/>
                <a:ea typeface="Aptos" panose="020B0004020202020204" pitchFamily="34" charset="0"/>
                <a:cs typeface="Arial" panose="020B0604020202020204" pitchFamily="34" charset="0"/>
              </a:rPr>
              <a:t>Personale interno ed esterno </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u="sng" kern="100">
                <a:effectLst/>
                <a:latin typeface="Arial" panose="020B0604020202020204" pitchFamily="34" charset="0"/>
                <a:ea typeface="Aptos" panose="020B0004020202020204" pitchFamily="34" charset="0"/>
                <a:cs typeface="Arial" panose="020B0604020202020204" pitchFamily="34" charset="0"/>
              </a:rPr>
              <a:t>Personale interno</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All’interno di questa voce devono essere </a:t>
            </a:r>
            <a:r>
              <a:rPr lang="it-IT" sz="1400" kern="100">
                <a:latin typeface="Arial" panose="020B0604020202020204" pitchFamily="34" charset="0"/>
                <a:ea typeface="Aptos" panose="020B0004020202020204" pitchFamily="34" charset="0"/>
                <a:cs typeface="Arial" panose="020B0604020202020204" pitchFamily="34" charset="0"/>
              </a:rPr>
              <a:t>indicati</a:t>
            </a:r>
            <a:r>
              <a:rPr lang="it-IT" sz="1400" kern="100">
                <a:effectLst/>
                <a:latin typeface="Arial" panose="020B0604020202020204" pitchFamily="34" charset="0"/>
                <a:ea typeface="Aptos" panose="020B0004020202020204" pitchFamily="34" charset="0"/>
                <a:cs typeface="Arial" panose="020B0604020202020204" pitchFamily="34" charset="0"/>
              </a:rPr>
              <a:t> i costi del personale dipendente, dell’ente capofila e dei partner, impiegato per la realizzazione delle attività progettuali.</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Ai fini della contabilizzazione della spesa, dovrà essere considerato il </a:t>
            </a:r>
            <a:r>
              <a:rPr lang="it-IT" sz="1400" u="sng" kern="100">
                <a:effectLst/>
                <a:latin typeface="Arial" panose="020B0604020202020204" pitchFamily="34" charset="0"/>
                <a:ea typeface="Aptos" panose="020B0004020202020204" pitchFamily="34" charset="0"/>
                <a:cs typeface="Arial" panose="020B0604020202020204" pitchFamily="34" charset="0"/>
              </a:rPr>
              <a:t>costo lordo</a:t>
            </a:r>
            <a:r>
              <a:rPr lang="it-IT" sz="1400" kern="100">
                <a:effectLst/>
                <a:latin typeface="Arial" panose="020B0604020202020204" pitchFamily="34" charset="0"/>
                <a:ea typeface="Aptos" panose="020B0004020202020204" pitchFamily="34" charset="0"/>
                <a:cs typeface="Arial" panose="020B0604020202020204" pitchFamily="34" charset="0"/>
              </a:rPr>
              <a:t> annuo della retribuzione, che verrà rapportato all'effettivo numero di giorni di impiego del lavoratore nell'ambito del progetto. </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Più precisamente il costo imputabile si ottiene dividendo l'importo totale degli elementi costitutivi della retribuzione in godimento nel periodo progettuale, per il numero di giorni lavorativi previsti dal contratto e moltiplicando per il numero di giorni di impegno nel progetto finanziato.</a:t>
            </a:r>
          </a:p>
          <a:p>
            <a:pPr algn="just">
              <a:lnSpc>
                <a:spcPct val="107000"/>
              </a:lnSpc>
              <a:spcAft>
                <a:spcPts val="800"/>
              </a:spcAft>
              <a:buNone/>
            </a:pPr>
            <a:r>
              <a:rPr lang="it-IT" sz="1400" u="sng" kern="100">
                <a:effectLst/>
                <a:latin typeface="Arial" panose="020B0604020202020204" pitchFamily="34" charset="0"/>
                <a:ea typeface="Aptos" panose="020B0004020202020204" pitchFamily="34" charset="0"/>
                <a:cs typeface="Arial" panose="020B0604020202020204" pitchFamily="34" charset="0"/>
              </a:rPr>
              <a:t>Si richiede, a ciascuna provincia coinvolta e in seguito selezionata, di coinvolgere almeno 2 risorse umane, interne all’amministrazione provinciale, per la gestione dell’intervento.</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u="sng" kern="100">
                <a:effectLst/>
                <a:latin typeface="Arial" panose="020B0604020202020204" pitchFamily="34" charset="0"/>
                <a:ea typeface="Aptos" panose="020B0004020202020204" pitchFamily="34" charset="0"/>
                <a:cs typeface="Arial" panose="020B0604020202020204" pitchFamily="34" charset="0"/>
              </a:rPr>
              <a:t>Personale esterno</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All’interno di questa voce vanno inseriti i compensi lordi inerenti alle persone fisiche contrattualizzate specificatamente per lo svolgimento di attività previste.</a:t>
            </a:r>
          </a:p>
        </p:txBody>
      </p:sp>
      <p:sp>
        <p:nvSpPr>
          <p:cNvPr id="3" name="CasellaDiTesto 1">
            <a:extLst>
              <a:ext uri="{FF2B5EF4-FFF2-40B4-BE49-F238E27FC236}">
                <a16:creationId xmlns:a16="http://schemas.microsoft.com/office/drawing/2014/main" id="{259B61E2-FAB3-835D-529B-150E357E892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01667186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582E7-A6B2-A6CC-3F8E-5824E761A679}"/>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9CE041B6-BDCB-B5CF-BDCC-0A7E5C9F74AA}"/>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39</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92A32D2E-78E4-0B41-551E-B38DD74B2153}"/>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0A593656-4DD6-8BCC-286D-5DCFDFE1B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B174B661-C8D6-0E5B-18FC-FEC4CE35C3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76CCEBFA-D52E-A3A7-A28E-548A10946CBF}"/>
              </a:ext>
            </a:extLst>
          </p:cNvPr>
          <p:cNvSpPr txBox="1"/>
          <p:nvPr/>
        </p:nvSpPr>
        <p:spPr>
          <a:xfrm>
            <a:off x="1113651" y="992086"/>
            <a:ext cx="7253940"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VOCI DI SPESA DEL PIANO FINANZIARIO (3/6)</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A49161C0-7222-0F83-6838-0B5C600641D7}"/>
              </a:ext>
            </a:extLst>
          </p:cNvPr>
          <p:cNvSpPr txBox="1"/>
          <p:nvPr/>
        </p:nvSpPr>
        <p:spPr>
          <a:xfrm>
            <a:off x="899592" y="1822214"/>
            <a:ext cx="6912768" cy="3482620"/>
          </a:xfrm>
          <a:prstGeom prst="rect">
            <a:avLst/>
          </a:prstGeom>
          <a:noFill/>
        </p:spPr>
        <p:txBody>
          <a:bodyPr wrap="square">
            <a:spAutoFit/>
          </a:bodyPr>
          <a:lstStyle/>
          <a:p>
            <a:pPr algn="just">
              <a:lnSpc>
                <a:spcPct val="107000"/>
              </a:lnSpc>
              <a:spcAft>
                <a:spcPts val="800"/>
              </a:spcAft>
              <a:buNone/>
            </a:pPr>
            <a:r>
              <a:rPr lang="it-IT" sz="1400" u="sng" kern="100">
                <a:effectLst/>
                <a:latin typeface="Arial" panose="020B0604020202020204" pitchFamily="34" charset="0"/>
                <a:ea typeface="Aptos" panose="020B0004020202020204" pitchFamily="34" charset="0"/>
                <a:cs typeface="Arial" panose="020B0604020202020204" pitchFamily="34" charset="0"/>
              </a:rPr>
              <a:t>Viaggi e Soggiorni </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In tale voce rientrano le spese sostenute per l’effettuazione di viaggi strettamente attinenti al Progetto. Tali spese dovranno corrispondere alla formula più economica possibile (ad esempio, in caso di trasporto aereo la formula “economy”, in caso di trasporto ferroviario o navale il rimborso spese viene riconosciuto nella misura della tariffa di seconda classe). </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Per i trasporti devono essere utilizzati i mezzi pubblici; l’uso del mezzo proprio e del taxi può essere autorizzato nei casi in cui ci sia oggettiva impossibilità a raggiungere la destinazione e/o la dimostrazione dell’effettiva maggiore economicità con il rimborso di 1/5 del costo del carburante.</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I costi di vitto ed alloggio sono ammissibili in accordo al proprio Regolamento interno.</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Non rientrano nei viaggi e nei soggiorni i costi di mobilità dei beneficiari, che devono essere indicati invece nell’apposita categoria di costo.</a:t>
            </a:r>
          </a:p>
        </p:txBody>
      </p:sp>
      <p:sp>
        <p:nvSpPr>
          <p:cNvPr id="6" name="CasellaDiTesto 1">
            <a:extLst>
              <a:ext uri="{FF2B5EF4-FFF2-40B4-BE49-F238E27FC236}">
                <a16:creationId xmlns:a16="http://schemas.microsoft.com/office/drawing/2014/main" id="{B30DA18B-4EC5-14CD-5A8A-0C27807D3E91}"/>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46037092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0" fontAlgn="base" latinLnBrk="0" hangingPunct="0">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0" fontAlgn="base" latinLnBrk="0" hangingPunct="0">
                <a:lnSpc>
                  <a:spcPct val="100000"/>
                </a:lnSpc>
                <a:spcBef>
                  <a:spcPct val="0"/>
                </a:spcBef>
                <a:spcAft>
                  <a:spcPct val="0"/>
                </a:spcAft>
                <a:buClr>
                  <a:srgbClr val="000000"/>
                </a:buClr>
                <a:buSzPts val="1300"/>
                <a:buFont typeface="Arial"/>
                <a:buNone/>
                <a:tabLst/>
                <a:defRPr/>
              </a:pPr>
              <a:t>4</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Arial" charset="0"/>
            </a:endParaRPr>
          </a:p>
        </p:txBody>
      </p:sp>
      <p:pic>
        <p:nvPicPr>
          <p:cNvPr id="10" name="image1.png">
            <a:extLst>
              <a:ext uri="{FF2B5EF4-FFF2-40B4-BE49-F238E27FC236}">
                <a16:creationId xmlns:a16="http://schemas.microsoft.com/office/drawing/2014/main" id="{D8088641-02ED-29B1-4ACF-3A2E97043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59" y="288109"/>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Immagine 9">
            <a:extLst>
              <a:ext uri="{FF2B5EF4-FFF2-40B4-BE49-F238E27FC236}">
                <a16:creationId xmlns:a16="http://schemas.microsoft.com/office/drawing/2014/main" id="{A9BA4154-1A6F-AFE8-F09F-EDDAB178C4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695" y="24405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image2.png">
            <a:extLst>
              <a:ext uri="{FF2B5EF4-FFF2-40B4-BE49-F238E27FC236}">
                <a16:creationId xmlns:a16="http://schemas.microsoft.com/office/drawing/2014/main" id="{B1FD7335-224F-67B8-CB03-E4DA23830F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396086"/>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F68EBFA4-3CB6-64FE-D481-8DE5015174D6}"/>
              </a:ext>
            </a:extLst>
          </p:cNvPr>
          <p:cNvSpPr txBox="1"/>
          <p:nvPr/>
        </p:nvSpPr>
        <p:spPr>
          <a:xfrm>
            <a:off x="583359" y="1298474"/>
            <a:ext cx="2232247" cy="2311402"/>
          </a:xfrm>
          <a:prstGeom prst="rect">
            <a:avLst/>
          </a:prstGeom>
          <a:noFill/>
        </p:spPr>
        <p:txBody>
          <a:bodyPr wrap="square">
            <a:spAutoFit/>
          </a:bodyPr>
          <a:lstStyle/>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APG 2019</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23 progetti</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18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 Province</a:t>
            </a: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 UPI</a:t>
            </a: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regionali</a:t>
            </a: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asellaDiTesto 3">
            <a:extLst>
              <a:ext uri="{FF2B5EF4-FFF2-40B4-BE49-F238E27FC236}">
                <a16:creationId xmlns:a16="http://schemas.microsoft.com/office/drawing/2014/main" id="{A14577F0-8DF5-36C3-E9B3-225FD600BFF5}"/>
              </a:ext>
            </a:extLst>
          </p:cNvPr>
          <p:cNvSpPr txBox="1"/>
          <p:nvPr/>
        </p:nvSpPr>
        <p:spPr>
          <a:xfrm>
            <a:off x="3443286" y="1267021"/>
            <a:ext cx="1847051" cy="2311402"/>
          </a:xfrm>
          <a:prstGeom prst="rect">
            <a:avLst/>
          </a:prstGeom>
          <a:noFill/>
        </p:spPr>
        <p:txBody>
          <a:bodyPr wrap="square">
            <a:spAutoFit/>
          </a:bodyPr>
          <a:lstStyle/>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APG 2020</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22 progetti</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18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 Province</a:t>
            </a: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UPI</a:t>
            </a: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regionali</a:t>
            </a: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asellaDiTesto 4">
            <a:extLst>
              <a:ext uri="{FF2B5EF4-FFF2-40B4-BE49-F238E27FC236}">
                <a16:creationId xmlns:a16="http://schemas.microsoft.com/office/drawing/2014/main" id="{1CFDAE10-9B38-7FF8-C3B4-F6BDA849740F}"/>
              </a:ext>
            </a:extLst>
          </p:cNvPr>
          <p:cNvSpPr txBox="1"/>
          <p:nvPr/>
        </p:nvSpPr>
        <p:spPr>
          <a:xfrm>
            <a:off x="5987858" y="1267021"/>
            <a:ext cx="1847051" cy="2311402"/>
          </a:xfrm>
          <a:prstGeom prst="rect">
            <a:avLst/>
          </a:prstGeom>
          <a:noFill/>
        </p:spPr>
        <p:txBody>
          <a:bodyPr wrap="square">
            <a:spAutoFit/>
          </a:bodyPr>
          <a:lstStyle/>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APG 2021</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38 progetti</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18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32 Province</a:t>
            </a: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 UPI</a:t>
            </a: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regionali</a:t>
            </a: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asellaDiTesto 6">
            <a:extLst>
              <a:ext uri="{FF2B5EF4-FFF2-40B4-BE49-F238E27FC236}">
                <a16:creationId xmlns:a16="http://schemas.microsoft.com/office/drawing/2014/main" id="{B4638952-BDC1-BCC9-2F35-F899CAF46632}"/>
              </a:ext>
            </a:extLst>
          </p:cNvPr>
          <p:cNvSpPr txBox="1"/>
          <p:nvPr/>
        </p:nvSpPr>
        <p:spPr>
          <a:xfrm>
            <a:off x="1575663" y="4149320"/>
            <a:ext cx="2232247" cy="1654812"/>
          </a:xfrm>
          <a:prstGeom prst="rect">
            <a:avLst/>
          </a:prstGeom>
          <a:noFill/>
        </p:spPr>
        <p:txBody>
          <a:bodyPr wrap="square">
            <a:spAutoFit/>
          </a:bodyPr>
          <a:lstStyle/>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GAME UPI</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20 progetti</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18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 Province</a:t>
            </a:r>
          </a:p>
        </p:txBody>
      </p:sp>
      <p:sp>
        <p:nvSpPr>
          <p:cNvPr id="8" name="CasellaDiTesto 7">
            <a:extLst>
              <a:ext uri="{FF2B5EF4-FFF2-40B4-BE49-F238E27FC236}">
                <a16:creationId xmlns:a16="http://schemas.microsoft.com/office/drawing/2014/main" id="{6EB2199B-793C-0769-3ADB-6282C3C75AA6}"/>
              </a:ext>
            </a:extLst>
          </p:cNvPr>
          <p:cNvSpPr txBox="1"/>
          <p:nvPr/>
        </p:nvSpPr>
        <p:spPr>
          <a:xfrm>
            <a:off x="5303590" y="4134068"/>
            <a:ext cx="2232247" cy="1654812"/>
          </a:xfrm>
          <a:prstGeom prst="rect">
            <a:avLst/>
          </a:prstGeom>
          <a:noFill/>
        </p:spPr>
        <p:txBody>
          <a:bodyPr wrap="square">
            <a:spAutoFit/>
          </a:bodyPr>
          <a:lstStyle/>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GAME UPI 2.0</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20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sng"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20 progetti</a:t>
            </a:r>
          </a:p>
          <a:p>
            <a:pPr marL="0" marR="62230" lvl="0" indent="0" algn="ctr" defTabSz="914400" rtl="0" eaLnBrk="1" fontAlgn="auto" latinLnBrk="0" hangingPunct="1">
              <a:lnSpc>
                <a:spcPct val="90000"/>
              </a:lnSpc>
              <a:spcBef>
                <a:spcPts val="0"/>
              </a:spcBef>
              <a:spcAft>
                <a:spcPts val="400"/>
              </a:spcAft>
              <a:buClrTx/>
              <a:buSzTx/>
              <a:buFontTx/>
              <a:buNone/>
              <a:tabLst/>
              <a:defRPr/>
            </a:pPr>
            <a:endParaRPr kumimoji="0" lang="it-IT" sz="1800" b="1" i="0" u="sng"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62230" lvl="0" indent="0" algn="ctr" defTabSz="914400" rtl="0" eaLnBrk="1" fontAlgn="auto" latinLnBrk="0" hangingPunct="1">
              <a:lnSpc>
                <a:spcPct val="90000"/>
              </a:lnSpc>
              <a:spcBef>
                <a:spcPts val="0"/>
              </a:spcBef>
              <a:spcAft>
                <a:spcPts val="400"/>
              </a:spcAft>
              <a:buClrTx/>
              <a:buSzTx/>
              <a:buFontTx/>
              <a:buNone/>
              <a:tabLst/>
              <a:defRPr/>
            </a:pPr>
            <a:r>
              <a:rPr kumimoji="0" lang="it-IT"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 Province</a:t>
            </a:r>
          </a:p>
        </p:txBody>
      </p:sp>
      <p:pic>
        <p:nvPicPr>
          <p:cNvPr id="11" name="Picture 2">
            <a:extLst>
              <a:ext uri="{FF2B5EF4-FFF2-40B4-BE49-F238E27FC236}">
                <a16:creationId xmlns:a16="http://schemas.microsoft.com/office/drawing/2014/main" id="{BB375364-D9A2-DD25-FE03-764F002107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1109" y="116632"/>
            <a:ext cx="811190" cy="76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81098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1CB5-77B6-4B08-C723-389074C156B2}"/>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AD7A34C1-AB75-ACD1-A938-5812502295D6}"/>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40</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C0A12B52-7910-B8C6-E5CB-18CFEA531B4D}"/>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BF9EFF3E-649D-C7FF-25E2-83DA58403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EC3797EF-8330-8E61-D3CF-879C430FB1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6A19D786-0A29-E35C-FD2B-5E0CDC62DDFC}"/>
              </a:ext>
            </a:extLst>
          </p:cNvPr>
          <p:cNvSpPr txBox="1"/>
          <p:nvPr/>
        </p:nvSpPr>
        <p:spPr>
          <a:xfrm>
            <a:off x="1113651" y="905230"/>
            <a:ext cx="7253940"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VOCI DI SPESA DEL PIANO FINANZIARIO (4/6)</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6CABC4EE-5A83-AAC3-7460-D8DCE1F3EFDD}"/>
              </a:ext>
            </a:extLst>
          </p:cNvPr>
          <p:cNvSpPr txBox="1"/>
          <p:nvPr/>
        </p:nvSpPr>
        <p:spPr>
          <a:xfrm>
            <a:off x="878759" y="1364944"/>
            <a:ext cx="7488832" cy="5506572"/>
          </a:xfrm>
          <a:prstGeom prst="rect">
            <a:avLst/>
          </a:prstGeom>
          <a:noFill/>
        </p:spPr>
        <p:txBody>
          <a:bodyPr wrap="square">
            <a:spAutoFit/>
          </a:bodyPr>
          <a:lstStyle/>
          <a:p>
            <a:pPr algn="just">
              <a:lnSpc>
                <a:spcPct val="107000"/>
              </a:lnSpc>
              <a:spcAft>
                <a:spcPts val="800"/>
              </a:spcAft>
              <a:buNone/>
            </a:pPr>
            <a:r>
              <a:rPr lang="it-IT" sz="1400" b="1" kern="100">
                <a:effectLst/>
                <a:latin typeface="Arial" panose="020B0604020202020204" pitchFamily="34" charset="0"/>
                <a:ea typeface="Aptos" panose="020B0004020202020204" pitchFamily="34" charset="0"/>
                <a:cs typeface="Arial" panose="020B0604020202020204" pitchFamily="34" charset="0"/>
              </a:rPr>
              <a:t>Beni e Servizi esterni</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u="sng" kern="100">
                <a:effectLst/>
                <a:latin typeface="Arial" panose="020B0604020202020204" pitchFamily="34" charset="0"/>
                <a:ea typeface="Aptos" panose="020B0004020202020204" pitchFamily="34" charset="0"/>
                <a:cs typeface="Arial" panose="020B0604020202020204" pitchFamily="34" charset="0"/>
              </a:rPr>
              <a:t>Beni</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All'interno di questa voce può essere inserito il costo di acquisto o il canone di locazione di attrezzature e materiali necessari alla realizzazione delle attività, purché pertinenti alle attività e finalità previste all’interno del progetto.</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Gli acquisti devono avvenire secondo le modalità e le procedure previste dalla normativa nazionale e comunitaria in materia di appalti di servizi e forniture. Nel caso in cui le richiamate disposizioni normative non dovessero essere applicabili a tutti i partner, va comunque garantito il rispetto dei principi di economicità, concorrenza e parità di trattamento. </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Le spese per attrezzature vanno calcolate in base alle quote di ammortamento stabilite dalla vigente normativa fiscale e/o in base ai canoni di leasing versati per il periodo relativo alla durata del progetto oppure in base ai corrispettivi pagati per la locazione.</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L’ammortamento delle attrezzature, per le quali vi è un nesso diretto con gli obiettivi del progetto, è considerata spesa ammissibile a condizione che: </a:t>
            </a:r>
          </a:p>
          <a:p>
            <a:pPr marL="342900" lvl="0" indent="-342900" algn="just">
              <a:lnSpc>
                <a:spcPct val="107000"/>
              </a:lnSpc>
              <a:spcAft>
                <a:spcPts val="800"/>
              </a:spcAft>
              <a:buFont typeface="Times New Roman" panose="02020603050405020304" pitchFamily="18" charset="0"/>
              <a:buChar char="–"/>
              <a:tabLst>
                <a:tab pos="571500" algn="l"/>
                <a:tab pos="723900" algn="l"/>
              </a:tabLst>
            </a:pPr>
            <a:r>
              <a:rPr lang="it-IT" sz="1400" kern="100">
                <a:effectLst/>
                <a:latin typeface="Arial" panose="020B0604020202020204" pitchFamily="34" charset="0"/>
                <a:ea typeface="Aptos" panose="020B0004020202020204" pitchFamily="34" charset="0"/>
                <a:cs typeface="Arial" panose="020B0604020202020204" pitchFamily="34" charset="0"/>
              </a:rPr>
              <a:t>I finanziamenti nazionali o comunitari non abbiano contribuito all’acquisto delle attrezzature in questione;</a:t>
            </a:r>
          </a:p>
          <a:p>
            <a:pPr marL="342900" lvl="0" indent="-342900" algn="just">
              <a:lnSpc>
                <a:spcPct val="107000"/>
              </a:lnSpc>
              <a:spcAft>
                <a:spcPts val="800"/>
              </a:spcAft>
              <a:buFont typeface="Times New Roman" panose="02020603050405020304" pitchFamily="18" charset="0"/>
              <a:buChar char="–"/>
              <a:tabLst>
                <a:tab pos="571500" algn="l"/>
                <a:tab pos="685800" algn="l"/>
              </a:tabLst>
            </a:pPr>
            <a:r>
              <a:rPr lang="it-IT" sz="1400" kern="100">
                <a:effectLst/>
                <a:latin typeface="Arial" panose="020B0604020202020204" pitchFamily="34" charset="0"/>
                <a:ea typeface="Aptos" panose="020B0004020202020204" pitchFamily="34" charset="0"/>
                <a:cs typeface="Arial" panose="020B0604020202020204" pitchFamily="34" charset="0"/>
              </a:rPr>
              <a:t>l’ammortamento sia supportato dal piano di ammortamento.</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Se il costo di ogni singola attrezzatura è pari o inferiore ad € 516,46 (IVA esclusa), il costo è interamente ammissibile. Se, invece, il costo è superiore ad € 516,46 (IVA esclusa), è ammissibile la sola quota di ammortamento.</a:t>
            </a:r>
          </a:p>
        </p:txBody>
      </p:sp>
      <p:sp>
        <p:nvSpPr>
          <p:cNvPr id="6" name="CasellaDiTesto 1">
            <a:extLst>
              <a:ext uri="{FF2B5EF4-FFF2-40B4-BE49-F238E27FC236}">
                <a16:creationId xmlns:a16="http://schemas.microsoft.com/office/drawing/2014/main" id="{783E0C23-AC47-A5F4-0AC7-B48C9291B87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268044630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7483-FE15-579C-A288-88485E7C31CA}"/>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26A243A8-BADC-79C2-8927-D52B55229EBF}"/>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41</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64699CAA-CD58-63F9-75FC-548492A99904}"/>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23D5193D-630C-1997-8F90-33EEA1616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811EC64B-96AC-F6E3-7540-EE88765C9E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F8349D3C-928C-AB59-2DFA-F5C9FABC9042}"/>
              </a:ext>
            </a:extLst>
          </p:cNvPr>
          <p:cNvSpPr txBox="1"/>
          <p:nvPr/>
        </p:nvSpPr>
        <p:spPr>
          <a:xfrm>
            <a:off x="1113651" y="1178741"/>
            <a:ext cx="7253940"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VOCI DI SPESA DEL PIANO FINANZIARIO (5/6)</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293EDEFC-87C3-FC8A-60A8-65BB27F3C3E7}"/>
              </a:ext>
            </a:extLst>
          </p:cNvPr>
          <p:cNvSpPr txBox="1"/>
          <p:nvPr/>
        </p:nvSpPr>
        <p:spPr>
          <a:xfrm>
            <a:off x="827584" y="2132856"/>
            <a:ext cx="7253940" cy="3046924"/>
          </a:xfrm>
          <a:prstGeom prst="rect">
            <a:avLst/>
          </a:prstGeom>
          <a:noFill/>
        </p:spPr>
        <p:txBody>
          <a:bodyPr wrap="square">
            <a:spAutoFit/>
          </a:bodyPr>
          <a:lstStyle/>
          <a:p>
            <a:pPr algn="just">
              <a:lnSpc>
                <a:spcPct val="107000"/>
              </a:lnSpc>
              <a:spcAft>
                <a:spcPts val="800"/>
              </a:spcAft>
              <a:buNone/>
            </a:pPr>
            <a:r>
              <a:rPr lang="it-IT" sz="1400" u="sng" kern="100">
                <a:effectLst/>
                <a:latin typeface="Arial" panose="020B0604020202020204" pitchFamily="34" charset="0"/>
                <a:ea typeface="Aptos" panose="020B0004020202020204" pitchFamily="34" charset="0"/>
                <a:cs typeface="Arial" panose="020B0604020202020204" pitchFamily="34" charset="0"/>
              </a:rPr>
              <a:t>Servizi esterni</a:t>
            </a:r>
            <a:endParaRPr lang="it-IT"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Rientrano i costi relativi a contratti di acquisto di servizi stipulati con fornitori terzi. L’oggetto dei contratti stipulati con tali fornitori dovrà riguardare attività progettuali meramente accessorie o strumentali rispetto alle finalità proprie per le quali il soggetto beneficiario e gli enti partner non dispongono delle adeguate competenze o risorse interne. </a:t>
            </a:r>
          </a:p>
          <a:p>
            <a:pPr algn="just">
              <a:lnSpc>
                <a:spcPct val="107000"/>
              </a:lnSpc>
              <a:spcAft>
                <a:spcPts val="800"/>
              </a:spcAft>
              <a:buNone/>
            </a:pPr>
            <a:r>
              <a:rPr lang="it-IT" sz="1400" kern="100">
                <a:effectLst/>
                <a:latin typeface="Arial" panose="020B0604020202020204" pitchFamily="34" charset="0"/>
                <a:ea typeface="Aptos" panose="020B0004020202020204" pitchFamily="34" charset="0"/>
                <a:cs typeface="Arial" panose="020B0604020202020204" pitchFamily="34" charset="0"/>
              </a:rPr>
              <a:t>Tutti gli affidamenti a soggetti terzi espletati dall’ente capofila e/o dai partner devono avvenire secondo le modalità e le procedure previste dalla normativa nazionale e comunitaria in materia di appalti di servizi e forniture. Nel caso in cui le richiamate disposizioni normative non dovessero essere applicabili a tutti i partner, va comunque garantito il rispetto dei principi in materia di affidamento negli appalti pubblici e del procedimento amministrativo per l’assegnazione degli incarichi. </a:t>
            </a:r>
          </a:p>
        </p:txBody>
      </p:sp>
      <p:sp>
        <p:nvSpPr>
          <p:cNvPr id="6" name="CasellaDiTesto 1">
            <a:extLst>
              <a:ext uri="{FF2B5EF4-FFF2-40B4-BE49-F238E27FC236}">
                <a16:creationId xmlns:a16="http://schemas.microsoft.com/office/drawing/2014/main" id="{502EA151-E9B1-C81F-AE14-D8CDCEE629F7}"/>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281145355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84453-0429-E6BD-6FAA-53D1EA88ADEC}"/>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A7FEDD37-57B4-3C36-386A-4ED44DF5987A}"/>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42</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834AFB84-BFCC-4E83-39BF-4AB9A9CE74D1}"/>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989C413B-B0FD-3824-43FC-366398C6A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9B035472-CDC6-7CB9-3C2B-6580A3331C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087F82C2-7995-45A9-364B-87E03900A563}"/>
              </a:ext>
            </a:extLst>
          </p:cNvPr>
          <p:cNvSpPr txBox="1"/>
          <p:nvPr/>
        </p:nvSpPr>
        <p:spPr>
          <a:xfrm>
            <a:off x="945030" y="1138764"/>
            <a:ext cx="7253940"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VOCI DI SPESA DEL PIANO FINANZIARIO (6/6)</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B643CA43-DCA6-E775-94C6-1004F7A1822B}"/>
              </a:ext>
            </a:extLst>
          </p:cNvPr>
          <p:cNvSpPr txBox="1"/>
          <p:nvPr/>
        </p:nvSpPr>
        <p:spPr>
          <a:xfrm>
            <a:off x="736818" y="1887640"/>
            <a:ext cx="7253940" cy="3586879"/>
          </a:xfrm>
          <a:prstGeom prst="rect">
            <a:avLst/>
          </a:prstGeom>
          <a:noFill/>
        </p:spPr>
        <p:txBody>
          <a:bodyPr wrap="square">
            <a:spAutoFit/>
          </a:bodyPr>
          <a:lstStyle/>
          <a:p>
            <a:pPr algn="just">
              <a:lnSpc>
                <a:spcPct val="107000"/>
              </a:lnSpc>
              <a:spcAft>
                <a:spcPts val="800"/>
              </a:spcAft>
              <a:buNone/>
            </a:pPr>
            <a:r>
              <a:rPr lang="it-IT" sz="1600" u="sng" kern="100">
                <a:effectLst/>
                <a:latin typeface="Arial" panose="020B0604020202020204" pitchFamily="34" charset="0"/>
                <a:ea typeface="Aptos" panose="020B0004020202020204" pitchFamily="34" charset="0"/>
                <a:cs typeface="Arial" panose="020B0604020202020204" pitchFamily="34" charset="0"/>
              </a:rPr>
              <a:t>Costi di progetto per i beneficiari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Rientrano in tale voce eventuali spese per premi, borse di studio, rimborsi per tirocini, voucher, spese di mobilità etc. </a:t>
            </a:r>
          </a:p>
          <a:p>
            <a:pPr algn="just">
              <a:lnSpc>
                <a:spcPct val="107000"/>
              </a:lnSpc>
              <a:spcAft>
                <a:spcPts val="800"/>
              </a:spcAft>
              <a:buNone/>
            </a:pPr>
            <a:r>
              <a:rPr lang="it-IT" sz="1600" u="sng" kern="100">
                <a:effectLst/>
                <a:latin typeface="Arial" panose="020B0604020202020204" pitchFamily="34" charset="0"/>
                <a:ea typeface="Aptos" panose="020B0004020202020204" pitchFamily="34" charset="0"/>
                <a:cs typeface="Arial" panose="020B0604020202020204" pitchFamily="34" charset="0"/>
              </a:rPr>
              <a:t>Volontari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Rientrano in tale voce di spesa le attività prestate dai volontari per il Progetto.</a:t>
            </a:r>
          </a:p>
          <a:p>
            <a:pPr algn="just">
              <a:lnSpc>
                <a:spcPct val="107000"/>
              </a:lnSpc>
              <a:spcAft>
                <a:spcPts val="800"/>
              </a:spcAft>
              <a:buNone/>
            </a:pPr>
            <a:r>
              <a:rPr lang="it-IT" sz="1600" u="sng" kern="100">
                <a:effectLst/>
                <a:latin typeface="Arial" panose="020B0604020202020204" pitchFamily="34" charset="0"/>
                <a:ea typeface="Aptos" panose="020B0004020202020204" pitchFamily="34" charset="0"/>
                <a:cs typeface="Arial" panose="020B0604020202020204" pitchFamily="34" charset="0"/>
              </a:rPr>
              <a:t>Spese generali</a:t>
            </a:r>
            <a:endParaRPr lang="it-IT" sz="16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Rientrano in tale voce tutte le spese relative a: affitto per immobili dedicati, spese di spedizione, spese telefoniche, spese di cancelleria, ecc.; tali spese devono essere inerenti allo sviluppo del progetto. </a:t>
            </a:r>
          </a:p>
          <a:p>
            <a:pPr algn="just">
              <a:lnSpc>
                <a:spcPct val="107000"/>
              </a:lnSpc>
              <a:spcAft>
                <a:spcPts val="800"/>
              </a:spcAft>
              <a:buNone/>
            </a:pPr>
            <a:r>
              <a:rPr lang="it-IT" sz="1600" kern="100">
                <a:effectLst/>
                <a:latin typeface="Arial" panose="020B0604020202020204" pitchFamily="34" charset="0"/>
                <a:ea typeface="Aptos" panose="020B0004020202020204" pitchFamily="34" charset="0"/>
                <a:cs typeface="Arial" panose="020B0604020202020204" pitchFamily="34" charset="0"/>
              </a:rPr>
              <a:t>Le spese generali, qualora attribuibili al progetto, vanno imputate in misura percentuale entro il limite massimo del 7% del budget di progetto.</a:t>
            </a:r>
          </a:p>
        </p:txBody>
      </p:sp>
      <p:sp>
        <p:nvSpPr>
          <p:cNvPr id="6" name="CasellaDiTesto 1">
            <a:extLst>
              <a:ext uri="{FF2B5EF4-FFF2-40B4-BE49-F238E27FC236}">
                <a16:creationId xmlns:a16="http://schemas.microsoft.com/office/drawing/2014/main" id="{4D6F9036-4FC3-7561-DF58-D70B94466348}"/>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42039797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436C5-5907-7CED-FE10-AB9FDC79EC3C}"/>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F8B3F8F7-4D6B-9A65-84F9-D5FAF78147A1}"/>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43</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842592D3-31AE-37D5-0740-594A436F177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60C13304-5AD3-B915-007F-29F8CC3E6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BC7B22CA-A75B-BF7D-EA3D-C269D64E16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1B7F639A-2937-47C7-15E9-D633B54C20EC}"/>
              </a:ext>
            </a:extLst>
          </p:cNvPr>
          <p:cNvSpPr txBox="1"/>
          <p:nvPr/>
        </p:nvSpPr>
        <p:spPr>
          <a:xfrm>
            <a:off x="1113651" y="992086"/>
            <a:ext cx="7253940" cy="605037"/>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16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rPr>
              <a:t>INDICAZIONI PER LA COMPILAZIONE DELLE SCHEDE FINANZIARIE (1/2)</a:t>
            </a:r>
            <a:endParaRPr kumimoji="0" lang="it-IT" sz="16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E37A4DA8-1106-E359-4B37-98088981F2CC}"/>
              </a:ext>
            </a:extLst>
          </p:cNvPr>
          <p:cNvSpPr txBox="1"/>
          <p:nvPr/>
        </p:nvSpPr>
        <p:spPr>
          <a:xfrm>
            <a:off x="403103" y="1741885"/>
            <a:ext cx="7776864" cy="4559197"/>
          </a:xfrm>
          <a:prstGeom prst="rect">
            <a:avLst/>
          </a:prstGeom>
          <a:noFill/>
        </p:spPr>
        <p:txBody>
          <a:bodyPr wrap="square">
            <a:spAutoFit/>
          </a:bodyPr>
          <a:lstStyle/>
          <a:p>
            <a:pPr algn="just">
              <a:lnSpc>
                <a:spcPct val="107000"/>
              </a:lnSpc>
              <a:spcAft>
                <a:spcPts val="800"/>
              </a:spcAft>
              <a:buNone/>
            </a:pPr>
            <a:r>
              <a:rPr lang="it-IT" sz="1400" b="1" kern="100">
                <a:effectLst/>
                <a:latin typeface="Arial" panose="020B0604020202020204" pitchFamily="34" charset="0"/>
                <a:ea typeface="Aptos" panose="020B0004020202020204" pitchFamily="34" charset="0"/>
                <a:cs typeface="Arial" panose="020B0604020202020204" pitchFamily="34" charset="0"/>
              </a:rPr>
              <a:t>Il Piano finanziario si compone di due fogli Excel.</a:t>
            </a:r>
          </a:p>
          <a:p>
            <a:pPr algn="just">
              <a:lnSpc>
                <a:spcPct val="107000"/>
              </a:lnSpc>
              <a:spcAft>
                <a:spcPts val="800"/>
              </a:spcAft>
              <a:buNone/>
            </a:pPr>
            <a:r>
              <a:rPr lang="it-IT" sz="1400" b="1" u="sng" kern="100">
                <a:effectLst/>
                <a:latin typeface="Arial" panose="020B0604020202020204" pitchFamily="34" charset="0"/>
                <a:ea typeface="Aptos" panose="020B0004020202020204" pitchFamily="34" charset="0"/>
                <a:cs typeface="Arial" panose="020B0604020202020204" pitchFamily="34" charset="0"/>
              </a:rPr>
              <a:t>Primo foglio Excel</a:t>
            </a:r>
            <a:r>
              <a:rPr lang="it-IT" sz="1400" kern="100">
                <a:effectLst/>
                <a:latin typeface="Arial" panose="020B0604020202020204" pitchFamily="34" charset="0"/>
                <a:ea typeface="Aptos" panose="020B0004020202020204" pitchFamily="34" charset="0"/>
                <a:cs typeface="Arial" panose="020B0604020202020204" pitchFamily="34" charset="0"/>
              </a:rPr>
              <a:t>: si compone di una prima tabella riportante i costi per partner e per voce di costo e di tabelle successive ove indicare in dettaglio le singole voci di costo per partner e la macro-attività di riferimento. Nelle </a:t>
            </a:r>
            <a:r>
              <a:rPr lang="it-IT" sz="1400" u="sng" kern="100">
                <a:effectLst/>
                <a:latin typeface="Arial" panose="020B0604020202020204" pitchFamily="34" charset="0"/>
                <a:ea typeface="Aptos" panose="020B0004020202020204" pitchFamily="34" charset="0"/>
                <a:cs typeface="Arial" panose="020B0604020202020204" pitchFamily="34" charset="0"/>
              </a:rPr>
              <a:t>Schede di dettaglio del Progetto</a:t>
            </a:r>
            <a:r>
              <a:rPr lang="it-IT" sz="1400" kern="100">
                <a:effectLst/>
                <a:latin typeface="Arial" panose="020B0604020202020204" pitchFamily="34" charset="0"/>
                <a:ea typeface="Aptos" panose="020B0004020202020204" pitchFamily="34" charset="0"/>
                <a:cs typeface="Arial" panose="020B0604020202020204" pitchFamily="34" charset="0"/>
              </a:rPr>
              <a:t> per partner e per voce di costo:</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Personale interno</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qualifica, costo giornaliero lordo, numero giornate e totale.</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Personale esterno</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descrizione e importo.</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Viaggi</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descrizione, numero viaggi e totale.</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Soggiorni</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descrizione, giornate previste e totale.</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Beni e servizi esterni</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descrizione e importo.</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Costi di progetto per i beneficiari</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descrizione e importo.</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Volontari</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qualifica (volontario), costo giornaliero lordo, numero giornate e totale;</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Spese generali</a:t>
            </a:r>
            <a:r>
              <a:rPr lang="it-IT" sz="1400" kern="100">
                <a:effectLst/>
                <a:latin typeface="Arial" panose="020B0604020202020204" pitchFamily="34" charset="0"/>
                <a:ea typeface="Aptos" panose="020B0004020202020204" pitchFamily="34" charset="0"/>
                <a:cs typeface="Arial" panose="020B0604020202020204" pitchFamily="34" charset="0"/>
              </a:rPr>
              <a:t>: Vanno riportati descrizione e costo.</a:t>
            </a:r>
          </a:p>
          <a:p>
            <a:pPr marL="342900" lvl="0" indent="-342900" algn="just">
              <a:lnSpc>
                <a:spcPct val="107000"/>
              </a:lnSpc>
              <a:spcAft>
                <a:spcPts val="800"/>
              </a:spcAft>
              <a:buFont typeface="Wingdings" panose="05000000000000000000" pitchFamily="2" charset="2"/>
              <a:buChar char=""/>
              <a:tabLst>
                <a:tab pos="457200" algn="l"/>
              </a:tabLst>
            </a:pPr>
            <a:r>
              <a:rPr lang="it-IT" sz="1400" i="1" kern="100">
                <a:effectLst/>
                <a:latin typeface="Arial" panose="020B0604020202020204" pitchFamily="34" charset="0"/>
                <a:ea typeface="Aptos" panose="020B0004020202020204" pitchFamily="34" charset="0"/>
                <a:cs typeface="Arial" panose="020B0604020202020204" pitchFamily="34" charset="0"/>
              </a:rPr>
              <a:t>Quota di cofinanziamento</a:t>
            </a:r>
            <a:r>
              <a:rPr lang="it-IT" sz="1400" kern="100">
                <a:effectLst/>
                <a:latin typeface="Arial" panose="020B0604020202020204" pitchFamily="34" charset="0"/>
                <a:ea typeface="Aptos" panose="020B0004020202020204" pitchFamily="34" charset="0"/>
                <a:cs typeface="Arial" panose="020B0604020202020204" pitchFamily="34" charset="0"/>
              </a:rPr>
              <a:t>: Indicare la quota per ogni partner/sponsor/associato.</a:t>
            </a:r>
          </a:p>
        </p:txBody>
      </p:sp>
      <p:sp>
        <p:nvSpPr>
          <p:cNvPr id="6" name="CasellaDiTesto 1">
            <a:extLst>
              <a:ext uri="{FF2B5EF4-FFF2-40B4-BE49-F238E27FC236}">
                <a16:creationId xmlns:a16="http://schemas.microsoft.com/office/drawing/2014/main" id="{64FDCE1A-F043-182B-3017-6BF6051B138A}"/>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82296470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5209-D389-69DC-1173-5FA48AC8B165}"/>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950D886E-9055-DFA2-3C93-07E0C2BFAF54}"/>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44</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9632905F-6199-04CF-9C6D-DFF7C4640ADE}"/>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48BA6EB9-C812-630C-83D7-0A0D46D55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88F20B98-214A-949F-920C-DB6EA40BAF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ABDB7296-F358-C7B6-2BF7-1641B52FD165}"/>
              </a:ext>
            </a:extLst>
          </p:cNvPr>
          <p:cNvSpPr txBox="1"/>
          <p:nvPr/>
        </p:nvSpPr>
        <p:spPr>
          <a:xfrm>
            <a:off x="1083631" y="1178741"/>
            <a:ext cx="7253940" cy="733214"/>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it-IT" sz="2000" b="1" i="0" u="none" strike="noStrike" kern="100" cap="none" spc="0" normalizeH="0" baseline="0" noProof="0">
                <a:ln>
                  <a:noFill/>
                </a:ln>
                <a:solidFill>
                  <a:srgbClr val="222222"/>
                </a:solidFill>
                <a:effectLst/>
                <a:uLnTx/>
                <a:uFillTx/>
                <a:latin typeface="Tahoma" panose="020B0604030504040204" pitchFamily="34" charset="0"/>
                <a:ea typeface="Calibri" panose="020F0502020204030204" pitchFamily="34" charset="0"/>
                <a:cs typeface="Times New Roman" panose="02020603050405020304" pitchFamily="18" charset="0"/>
              </a:rPr>
              <a:t>INDICAZIONI PER LA COMPILAZIONE DELLE SCHEDE FINANZIARIE (2/2)</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99A8D0CD-DDAB-0EDA-73BF-C95E8022E9CC}"/>
              </a:ext>
            </a:extLst>
          </p:cNvPr>
          <p:cNvSpPr txBox="1"/>
          <p:nvPr/>
        </p:nvSpPr>
        <p:spPr>
          <a:xfrm>
            <a:off x="899592" y="2204864"/>
            <a:ext cx="7200800" cy="2943306"/>
          </a:xfrm>
          <a:prstGeom prst="rect">
            <a:avLst/>
          </a:prstGeom>
          <a:noFill/>
        </p:spPr>
        <p:txBody>
          <a:bodyPr wrap="square">
            <a:spAutoFit/>
          </a:bodyPr>
          <a:lstStyle/>
          <a:p>
            <a:pPr algn="just">
              <a:lnSpc>
                <a:spcPct val="107000"/>
              </a:lnSpc>
              <a:spcAft>
                <a:spcPts val="800"/>
              </a:spcAft>
              <a:buNone/>
            </a:pPr>
            <a:r>
              <a:rPr lang="it-IT" b="1" u="sng" kern="100">
                <a:effectLst/>
                <a:latin typeface="Arial" panose="020B0604020202020204" pitchFamily="34" charset="0"/>
                <a:ea typeface="Aptos" panose="020B0004020202020204" pitchFamily="34" charset="0"/>
                <a:cs typeface="Arial" panose="020B0604020202020204" pitchFamily="34" charset="0"/>
              </a:rPr>
              <a:t>Secondo foglio Excel</a:t>
            </a:r>
            <a:r>
              <a:rPr lang="it-IT" u="sng" kern="100">
                <a:effectLst/>
                <a:latin typeface="Arial" panose="020B0604020202020204" pitchFamily="34" charset="0"/>
                <a:ea typeface="Aptos" panose="020B0004020202020204" pitchFamily="34" charset="0"/>
                <a:cs typeface="Arial" panose="020B0604020202020204" pitchFamily="34" charset="0"/>
              </a:rPr>
              <a:t> – Scheda riepilogativa del budget di Progetto</a:t>
            </a:r>
            <a:r>
              <a:rPr lang="it-IT" kern="100">
                <a:effectLst/>
                <a:latin typeface="Arial" panose="020B0604020202020204" pitchFamily="34" charset="0"/>
                <a:ea typeface="Aptos" panose="020B0004020202020204" pitchFamily="34" charset="0"/>
                <a:cs typeface="Arial" panose="020B0604020202020204" pitchFamily="34" charset="0"/>
              </a:rPr>
              <a:t>: si compone di una tabella ove indicare le spese suddivise per macro-fase di Progetto.</a:t>
            </a:r>
          </a:p>
          <a:p>
            <a:pPr algn="just">
              <a:lnSpc>
                <a:spcPct val="107000"/>
              </a:lnSpc>
              <a:spcAft>
                <a:spcPts val="800"/>
              </a:spcAft>
              <a:buNone/>
            </a:pPr>
            <a:r>
              <a:rPr lang="it-IT" kern="100">
                <a:effectLst/>
                <a:latin typeface="Arial" panose="020B0604020202020204" pitchFamily="34" charset="0"/>
                <a:ea typeface="Aptos" panose="020B0004020202020204" pitchFamily="34" charset="0"/>
                <a:cs typeface="Arial" panose="020B0604020202020204" pitchFamily="34" charset="0"/>
              </a:rPr>
              <a:t>Dopo la compilazione delle schede di dettaglio, deve essere riportato l’importo delle voci di spesa del progetto suddiviso per macro-fasi di Progetto.</a:t>
            </a:r>
          </a:p>
          <a:p>
            <a:pPr algn="just">
              <a:lnSpc>
                <a:spcPct val="107000"/>
              </a:lnSpc>
              <a:spcAft>
                <a:spcPts val="800"/>
              </a:spcAft>
              <a:buNone/>
            </a:pPr>
            <a:r>
              <a:rPr lang="it-IT" kern="100">
                <a:effectLst/>
                <a:latin typeface="Arial" panose="020B0604020202020204" pitchFamily="34" charset="0"/>
                <a:ea typeface="Aptos" panose="020B0004020202020204" pitchFamily="34" charset="0"/>
                <a:cs typeface="Arial" panose="020B0604020202020204" pitchFamily="34" charset="0"/>
              </a:rPr>
              <a:t>Le schede finanziarie sono predisposte per il capofila e per tre partner ma si possono aggiungere altre colonne in base al numero dei partner di Progetto, Sponsor e Associati.</a:t>
            </a:r>
          </a:p>
        </p:txBody>
      </p:sp>
      <p:sp>
        <p:nvSpPr>
          <p:cNvPr id="6" name="CasellaDiTesto 1">
            <a:extLst>
              <a:ext uri="{FF2B5EF4-FFF2-40B4-BE49-F238E27FC236}">
                <a16:creationId xmlns:a16="http://schemas.microsoft.com/office/drawing/2014/main" id="{F6868BB2-E1C5-EEF9-8F83-58E90991D0E9}"/>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150945175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406C-CA3E-AF4F-4C73-F81AEB848423}"/>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363CDB9C-CCD7-81C7-E300-0CE71F9E444C}"/>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45</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5A8821F2-8001-E017-46AA-FA3BEAC32FA9}"/>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 name="image1.png">
            <a:extLst>
              <a:ext uri="{FF2B5EF4-FFF2-40B4-BE49-F238E27FC236}">
                <a16:creationId xmlns:a16="http://schemas.microsoft.com/office/drawing/2014/main" id="{D9A81CC0-A265-E340-97F5-69D21A0D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6" y="145706"/>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918BF96A-31CD-2388-E776-7A99DD0937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905" y="101652"/>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A6FDDF9D-F97E-9053-5689-B9EB6D10A760}"/>
              </a:ext>
            </a:extLst>
          </p:cNvPr>
          <p:cNvSpPr txBox="1"/>
          <p:nvPr/>
        </p:nvSpPr>
        <p:spPr>
          <a:xfrm>
            <a:off x="1113651" y="992086"/>
            <a:ext cx="7253940" cy="4038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it-IT" sz="2000" b="1" kern="100">
                <a:solidFill>
                  <a:srgbClr val="222222"/>
                </a:solidFill>
                <a:latin typeface="Tahoma" panose="020B0604030504040204" pitchFamily="34" charset="0"/>
                <a:ea typeface="Calibri" panose="020F0502020204030204" pitchFamily="34" charset="0"/>
                <a:cs typeface="Times New Roman" panose="02020603050405020304" pitchFamily="18" charset="0"/>
              </a:rPr>
              <a:t>BUDGET DELLE MACRO-FASI DEL PROGETTO</a:t>
            </a:r>
            <a:endParaRPr kumimoji="0" lang="it-IT"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E01E4F68-D32F-EE6F-6807-640A2C0595A2}"/>
              </a:ext>
            </a:extLst>
          </p:cNvPr>
          <p:cNvSpPr txBox="1"/>
          <p:nvPr/>
        </p:nvSpPr>
        <p:spPr>
          <a:xfrm>
            <a:off x="539552" y="1916832"/>
            <a:ext cx="7416824" cy="3045898"/>
          </a:xfrm>
          <a:prstGeom prst="rect">
            <a:avLst/>
          </a:prstGeom>
          <a:noFill/>
        </p:spPr>
        <p:txBody>
          <a:bodyPr wrap="square">
            <a:spAutoFit/>
          </a:bodyPr>
          <a:lstStyle/>
          <a:p>
            <a:pPr algn="just">
              <a:lnSpc>
                <a:spcPct val="107000"/>
              </a:lnSpc>
              <a:spcAft>
                <a:spcPts val="800"/>
              </a:spcAft>
              <a:buNone/>
            </a:pPr>
            <a:r>
              <a:rPr lang="it-IT" b="1" u="sng" kern="100">
                <a:effectLst/>
                <a:latin typeface="Arial" panose="020B0604020202020204" pitchFamily="34" charset="0"/>
                <a:ea typeface="Aptos" panose="020B0004020202020204" pitchFamily="34" charset="0"/>
                <a:cs typeface="Arial" panose="020B0604020202020204" pitchFamily="34" charset="0"/>
              </a:rPr>
              <a:t>Le macro-fasi del Progetto</a:t>
            </a:r>
            <a:r>
              <a:rPr lang="it-IT" kern="100">
                <a:effectLst/>
                <a:latin typeface="Arial" panose="020B0604020202020204" pitchFamily="34" charset="0"/>
                <a:ea typeface="Aptos" panose="020B0004020202020204" pitchFamily="34" charset="0"/>
                <a:cs typeface="Arial" panose="020B0604020202020204" pitchFamily="34" charset="0"/>
              </a:rPr>
              <a:t> sono le seguenti:</a:t>
            </a:r>
          </a:p>
          <a:p>
            <a:pPr marL="342900" lvl="0" indent="-342900" algn="just">
              <a:lnSpc>
                <a:spcPct val="107000"/>
              </a:lnSpc>
              <a:spcAft>
                <a:spcPts val="800"/>
              </a:spcAft>
              <a:buSzPts val="1200"/>
              <a:buFont typeface="Times New Roman" panose="02020603050405020304" pitchFamily="18" charset="0"/>
              <a:buAutoNum type="arabicPeriod"/>
            </a:pPr>
            <a:r>
              <a:rPr lang="it-IT" i="1" kern="100">
                <a:effectLst/>
                <a:latin typeface="Arial" panose="020B0604020202020204" pitchFamily="34" charset="0"/>
                <a:ea typeface="Aptos" panose="020B0004020202020204" pitchFamily="34" charset="0"/>
                <a:cs typeface="Arial" panose="020B0604020202020204" pitchFamily="34" charset="0"/>
              </a:rPr>
              <a:t>Macro-fase 1 “</a:t>
            </a:r>
            <a:r>
              <a:rPr lang="it-IT" b="1" i="1" kern="100">
                <a:effectLst/>
                <a:latin typeface="Arial" panose="020B0604020202020204" pitchFamily="34" charset="0"/>
                <a:ea typeface="Aptos" panose="020B0004020202020204" pitchFamily="34" charset="0"/>
                <a:cs typeface="Arial" panose="020B0604020202020204" pitchFamily="34" charset="0"/>
              </a:rPr>
              <a:t>Gestione, rendicontazione e monitoraggio</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kern="100">
                <a:effectLst/>
                <a:latin typeface="Arial" panose="020B0604020202020204" pitchFamily="34" charset="0"/>
                <a:ea typeface="Aptos" panose="020B0004020202020204" pitchFamily="34" charset="0"/>
                <a:cs typeface="Arial" panose="020B0604020202020204" pitchFamily="34" charset="0"/>
              </a:rPr>
              <a:t>massimo 15% del totale budget</a:t>
            </a:r>
          </a:p>
          <a:p>
            <a:pPr marL="342900" lvl="0" indent="-342900" algn="just">
              <a:lnSpc>
                <a:spcPct val="107000"/>
              </a:lnSpc>
              <a:spcAft>
                <a:spcPts val="800"/>
              </a:spcAft>
              <a:buSzPts val="1200"/>
              <a:buFont typeface="Times New Roman" panose="02020603050405020304" pitchFamily="18" charset="0"/>
              <a:buAutoNum type="arabicPeriod"/>
            </a:pPr>
            <a:r>
              <a:rPr lang="it-IT" i="1" kern="100">
                <a:effectLst/>
                <a:latin typeface="Arial" panose="020B0604020202020204" pitchFamily="34" charset="0"/>
                <a:ea typeface="Aptos" panose="020B0004020202020204" pitchFamily="34" charset="0"/>
                <a:cs typeface="Arial" panose="020B0604020202020204" pitchFamily="34" charset="0"/>
              </a:rPr>
              <a:t>Macro-fase 2 “</a:t>
            </a:r>
            <a:r>
              <a:rPr lang="it-IT" b="1" i="1" kern="100">
                <a:effectLst/>
                <a:latin typeface="Arial" panose="020B0604020202020204" pitchFamily="34" charset="0"/>
                <a:ea typeface="Aptos" panose="020B0004020202020204" pitchFamily="34" charset="0"/>
                <a:cs typeface="Arial" panose="020B0604020202020204" pitchFamily="34" charset="0"/>
              </a:rPr>
              <a:t>Comunicazione e Disseminazione dei risultati</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kern="100">
                <a:effectLst/>
                <a:latin typeface="Arial" panose="020B0604020202020204" pitchFamily="34" charset="0"/>
                <a:ea typeface="Aptos" panose="020B0004020202020204" pitchFamily="34" charset="0"/>
                <a:cs typeface="Arial" panose="020B0604020202020204" pitchFamily="34" charset="0"/>
              </a:rPr>
              <a:t>massimo</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kern="100">
                <a:effectLst/>
                <a:latin typeface="Arial" panose="020B0604020202020204" pitchFamily="34" charset="0"/>
                <a:ea typeface="Aptos" panose="020B0004020202020204" pitchFamily="34" charset="0"/>
                <a:cs typeface="Arial" panose="020B0604020202020204" pitchFamily="34" charset="0"/>
              </a:rPr>
              <a:t>15% del totale budget</a:t>
            </a:r>
          </a:p>
          <a:p>
            <a:pPr marL="342900" lvl="0" indent="-342900" algn="just">
              <a:lnSpc>
                <a:spcPct val="107000"/>
              </a:lnSpc>
              <a:spcAft>
                <a:spcPts val="800"/>
              </a:spcAft>
              <a:buSzPts val="1200"/>
              <a:buFont typeface="Times New Roman" panose="02020603050405020304" pitchFamily="18" charset="0"/>
              <a:buAutoNum type="arabicPeriod"/>
            </a:pPr>
            <a:r>
              <a:rPr lang="it-IT" i="1" kern="100">
                <a:effectLst/>
                <a:latin typeface="Arial" panose="020B0604020202020204" pitchFamily="34" charset="0"/>
                <a:ea typeface="Aptos" panose="020B0004020202020204" pitchFamily="34" charset="0"/>
                <a:cs typeface="Arial" panose="020B0604020202020204" pitchFamily="34" charset="0"/>
              </a:rPr>
              <a:t>Macro-fasi 3, 4 e 5 (ed ulteriori eventuali macrofasi), </a:t>
            </a:r>
            <a:r>
              <a:rPr lang="it-IT" kern="100">
                <a:effectLst/>
                <a:latin typeface="Arial" panose="020B0604020202020204" pitchFamily="34" charset="0"/>
                <a:ea typeface="Aptos" panose="020B0004020202020204" pitchFamily="34" charset="0"/>
                <a:cs typeface="Arial" panose="020B0604020202020204" pitchFamily="34" charset="0"/>
              </a:rPr>
              <a:t>rispettivamente</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b="1" i="1" kern="100">
                <a:effectLst/>
                <a:latin typeface="Arial" panose="020B0604020202020204" pitchFamily="34" charset="0"/>
                <a:ea typeface="Aptos" panose="020B0004020202020204" pitchFamily="34" charset="0"/>
                <a:cs typeface="Arial" panose="020B0604020202020204" pitchFamily="34" charset="0"/>
              </a:rPr>
              <a:t>Azioni di prevenzione</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b="1" i="1" kern="100">
                <a:effectLst/>
                <a:latin typeface="Arial" panose="020B0604020202020204" pitchFamily="34" charset="0"/>
                <a:ea typeface="Aptos" panose="020B0004020202020204" pitchFamily="34" charset="0"/>
                <a:cs typeface="Arial" panose="020B0604020202020204" pitchFamily="34" charset="0"/>
              </a:rPr>
              <a:t>Percorsi di promozione della pro socialità giovanile</a:t>
            </a:r>
            <a:r>
              <a:rPr lang="it-IT" i="1" kern="100">
                <a:effectLst/>
                <a:latin typeface="Arial" panose="020B0604020202020204" pitchFamily="34" charset="0"/>
                <a:ea typeface="Aptos" panose="020B0004020202020204" pitchFamily="34" charset="0"/>
                <a:cs typeface="Arial" panose="020B0604020202020204" pitchFamily="34" charset="0"/>
              </a:rPr>
              <a:t>” e “</a:t>
            </a:r>
            <a:r>
              <a:rPr lang="it-IT" b="1" i="1" kern="100">
                <a:effectLst/>
                <a:latin typeface="Arial" panose="020B0604020202020204" pitchFamily="34" charset="0"/>
                <a:ea typeface="Aptos" panose="020B0004020202020204" pitchFamily="34" charset="0"/>
                <a:cs typeface="Arial" panose="020B0604020202020204" pitchFamily="34" charset="0"/>
              </a:rPr>
              <a:t>Percorsi di educazione socio affettiva</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kern="100">
                <a:effectLst/>
                <a:latin typeface="Arial" panose="020B0604020202020204" pitchFamily="34" charset="0"/>
                <a:ea typeface="Aptos" panose="020B0004020202020204" pitchFamily="34" charset="0"/>
                <a:cs typeface="Arial" panose="020B0604020202020204" pitchFamily="34" charset="0"/>
              </a:rPr>
              <a:t>almeno il</a:t>
            </a:r>
            <a:r>
              <a:rPr lang="it-IT" i="1" kern="100">
                <a:effectLst/>
                <a:latin typeface="Arial" panose="020B0604020202020204" pitchFamily="34" charset="0"/>
                <a:ea typeface="Aptos" panose="020B0004020202020204" pitchFamily="34" charset="0"/>
                <a:cs typeface="Arial" panose="020B0604020202020204" pitchFamily="34" charset="0"/>
              </a:rPr>
              <a:t> </a:t>
            </a:r>
            <a:r>
              <a:rPr lang="it-IT" kern="100">
                <a:effectLst/>
                <a:latin typeface="Arial" panose="020B0604020202020204" pitchFamily="34" charset="0"/>
                <a:ea typeface="Aptos" panose="020B0004020202020204" pitchFamily="34" charset="0"/>
                <a:cs typeface="Arial" panose="020B0604020202020204" pitchFamily="34" charset="0"/>
              </a:rPr>
              <a:t>70% del totale budget</a:t>
            </a:r>
          </a:p>
        </p:txBody>
      </p:sp>
      <p:sp>
        <p:nvSpPr>
          <p:cNvPr id="6" name="CasellaDiTesto 1">
            <a:extLst>
              <a:ext uri="{FF2B5EF4-FFF2-40B4-BE49-F238E27FC236}">
                <a16:creationId xmlns:a16="http://schemas.microsoft.com/office/drawing/2014/main" id="{6CDD1684-0E4F-9202-B994-C20575AE9A5E}"/>
              </a:ext>
            </a:extLst>
          </p:cNvPr>
          <p:cNvSpPr txBox="1">
            <a:spLocks noChangeArrowheads="1"/>
          </p:cNvSpPr>
          <p:nvPr/>
        </p:nvSpPr>
        <p:spPr bwMode="auto">
          <a:xfrm>
            <a:off x="2517023" y="197647"/>
            <a:ext cx="3549025"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4150605448"/>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4F67F2-97DA-90B8-DFDD-C5A466910138}"/>
            </a:ext>
          </a:extLst>
        </p:cNvPr>
        <p:cNvGrpSpPr/>
        <p:nvPr/>
      </p:nvGrpSpPr>
      <p:grpSpPr>
        <a:xfrm>
          <a:off x="0" y="0"/>
          <a:ext cx="0" cy="0"/>
          <a:chOff x="0" y="0"/>
          <a:chExt cx="0" cy="0"/>
        </a:xfrm>
      </p:grpSpPr>
      <p:cxnSp>
        <p:nvCxnSpPr>
          <p:cNvPr id="13351" name="Straight Connector 1335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a:solidFill>
              <a:srgbClr val="FF00BD"/>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7E4A1768-7CF6-1F8B-F40F-22EA827B8710}"/>
              </a:ext>
            </a:extLst>
          </p:cNvPr>
          <p:cNvPicPr>
            <a:picLocks noChangeAspect="1"/>
          </p:cNvPicPr>
          <p:nvPr/>
        </p:nvPicPr>
        <p:blipFill>
          <a:blip r:embed="rId3"/>
          <a:stretch>
            <a:fillRect/>
          </a:stretch>
        </p:blipFill>
        <p:spPr>
          <a:xfrm>
            <a:off x="3046395" y="1123527"/>
            <a:ext cx="4604800" cy="4604800"/>
          </a:xfrm>
          <a:prstGeom prst="rect">
            <a:avLst/>
          </a:prstGeom>
        </p:spPr>
      </p:pic>
      <p:sp>
        <p:nvSpPr>
          <p:cNvPr id="13314" name="Google Shape;35;p1">
            <a:extLst>
              <a:ext uri="{FF2B5EF4-FFF2-40B4-BE49-F238E27FC236}">
                <a16:creationId xmlns:a16="http://schemas.microsoft.com/office/drawing/2014/main" id="{FDD5A923-5CFC-F738-E4A4-1740017CC801}"/>
              </a:ext>
            </a:extLst>
          </p:cNvPr>
          <p:cNvSpPr>
            <a:spLocks noGrp="1" noChangeArrowheads="1"/>
          </p:cNvSpPr>
          <p:nvPr>
            <p:ph type="sldNum" idx="10"/>
          </p:nvPr>
        </p:nvSpPr>
        <p:spPr bwMode="auto">
          <a:xfrm>
            <a:off x="6457950" y="6356351"/>
            <a:ext cx="20574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914400">
              <a:spcAft>
                <a:spcPts val="600"/>
              </a:spcAft>
              <a:buClrTx/>
              <a:buSzTx/>
              <a:defRPr/>
            </a:pPr>
            <a:fld id="{EDDF377C-4C9C-4293-80AB-E3D2B43D1369}" type="slidenum">
              <a:rPr lang="en-US" altLang="it-IT" sz="1200">
                <a:solidFill>
                  <a:schemeClr val="tx1">
                    <a:tint val="75000"/>
                  </a:schemeClr>
                </a:solidFill>
                <a:latin typeface="+mn-lt"/>
                <a:ea typeface="+mn-ea"/>
                <a:cs typeface="+mn-cs"/>
                <a:sym typeface="Calibri" panose="020F0502020204030204" pitchFamily="34" charset="0"/>
              </a:rPr>
              <a:pPr defTabSz="914400">
                <a:spcAft>
                  <a:spcPts val="600"/>
                </a:spcAft>
                <a:buClrTx/>
                <a:buSzTx/>
                <a:defRPr/>
              </a:pPr>
              <a:t>46</a:t>
            </a:fld>
            <a:endParaRPr lang="en-US" altLang="it-IT" sz="1200">
              <a:solidFill>
                <a:schemeClr val="tx1">
                  <a:tint val="75000"/>
                </a:schemeClr>
              </a:solidFill>
              <a:latin typeface="+mn-lt"/>
              <a:ea typeface="+mn-ea"/>
              <a:cs typeface="+mn-cs"/>
              <a:sym typeface="Calibri" panose="020F0502020204030204" pitchFamily="34" charset="0"/>
            </a:endParaRPr>
          </a:p>
        </p:txBody>
      </p:sp>
      <p:sp>
        <p:nvSpPr>
          <p:cNvPr id="13315" name="Rectangle 2">
            <a:extLst>
              <a:ext uri="{FF2B5EF4-FFF2-40B4-BE49-F238E27FC236}">
                <a16:creationId xmlns:a16="http://schemas.microsoft.com/office/drawing/2014/main" id="{CD6559FC-5221-09F8-E7F1-566BE92F8A03}"/>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4" name="Immagine 3">
            <a:extLst>
              <a:ext uri="{FF2B5EF4-FFF2-40B4-BE49-F238E27FC236}">
                <a16:creationId xmlns:a16="http://schemas.microsoft.com/office/drawing/2014/main" id="{2C45B376-EEB2-F3BE-DC84-EC683D880C57}"/>
              </a:ext>
            </a:extLst>
          </p:cNvPr>
          <p:cNvPicPr>
            <a:picLocks noChangeAspect="1"/>
          </p:cNvPicPr>
          <p:nvPr/>
        </p:nvPicPr>
        <p:blipFill>
          <a:blip r:embed="rId4"/>
          <a:stretch>
            <a:fillRect/>
          </a:stretch>
        </p:blipFill>
        <p:spPr>
          <a:xfrm>
            <a:off x="427475" y="459908"/>
            <a:ext cx="1696677" cy="1327238"/>
          </a:xfrm>
          <a:prstGeom prst="rect">
            <a:avLst/>
          </a:prstGeom>
        </p:spPr>
      </p:pic>
    </p:spTree>
    <p:extLst>
      <p:ext uri="{BB962C8B-B14F-4D97-AF65-F5344CB8AC3E}">
        <p14:creationId xmlns:p14="http://schemas.microsoft.com/office/powerpoint/2010/main" val="395202446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4D49E-E616-4822-96D1-78B1C44C4AE9}"/>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8F843279-AA2F-5A96-201E-A4F37533010B}"/>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5</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7DD0705B-BAB8-7B83-62B5-009A65C2B57C}"/>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3" name="image1.png">
            <a:extLst>
              <a:ext uri="{FF2B5EF4-FFF2-40B4-BE49-F238E27FC236}">
                <a16:creationId xmlns:a16="http://schemas.microsoft.com/office/drawing/2014/main" id="{EB7837C1-5F1B-A3F3-BCAC-E509AADEE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27A2FE82-3B56-BD88-FC57-DDAE266564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41800"/>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asellaDiTesto 1">
            <a:extLst>
              <a:ext uri="{FF2B5EF4-FFF2-40B4-BE49-F238E27FC236}">
                <a16:creationId xmlns:a16="http://schemas.microsoft.com/office/drawing/2014/main" id="{D7DF543D-DAF0-8D8F-ED3D-A365A49AA656}"/>
              </a:ext>
            </a:extLst>
          </p:cNvPr>
          <p:cNvSpPr txBox="1">
            <a:spLocks noChangeArrowheads="1"/>
          </p:cNvSpPr>
          <p:nvPr/>
        </p:nvSpPr>
        <p:spPr bwMode="auto">
          <a:xfrm>
            <a:off x="827585" y="1324244"/>
            <a:ext cx="7668852"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LA NUOVA PROGRAMMAZIONE TRIENNALE</a:t>
            </a:r>
          </a:p>
        </p:txBody>
      </p:sp>
      <p:sp>
        <p:nvSpPr>
          <p:cNvPr id="9" name="CasellaDiTesto 8">
            <a:extLst>
              <a:ext uri="{FF2B5EF4-FFF2-40B4-BE49-F238E27FC236}">
                <a16:creationId xmlns:a16="http://schemas.microsoft.com/office/drawing/2014/main" id="{5BF27738-D075-0C05-0E78-C934EC64C4CD}"/>
              </a:ext>
            </a:extLst>
          </p:cNvPr>
          <p:cNvSpPr txBox="1"/>
          <p:nvPr/>
        </p:nvSpPr>
        <p:spPr>
          <a:xfrm>
            <a:off x="647564" y="2276872"/>
            <a:ext cx="7848872" cy="3944734"/>
          </a:xfrm>
          <a:prstGeom prst="rect">
            <a:avLst/>
          </a:prstGeom>
          <a:noFill/>
        </p:spPr>
        <p:txBody>
          <a:bodyPr wrap="square">
            <a:spAutoFit/>
          </a:bodyPr>
          <a:lstStyle/>
          <a:p>
            <a:pPr algn="just">
              <a:lnSpc>
                <a:spcPct val="115000"/>
              </a:lnSpc>
              <a:spcAft>
                <a:spcPts val="400"/>
              </a:spcAft>
              <a:buNone/>
              <a:tabLst>
                <a:tab pos="180340" algn="l"/>
              </a:tabLst>
            </a:pPr>
            <a:r>
              <a:rPr lang="it-IT" kern="0">
                <a:effectLst/>
                <a:ea typeface="Book Antiqua" panose="02040602050305030304" pitchFamily="18" charset="0"/>
                <a:cs typeface="Times New Roman" panose="02020603050405020304" pitchFamily="18" charset="0"/>
              </a:rPr>
              <a:t>Con Intesa n. 127/CU, sancita in data 17 ottobre 2024 in sede di Conferenza Unificata è stato approvato il “</a:t>
            </a:r>
            <a:r>
              <a:rPr lang="it-IT" b="1" kern="0">
                <a:effectLst/>
                <a:ea typeface="Book Antiqua" panose="02040602050305030304" pitchFamily="18" charset="0"/>
                <a:cs typeface="Times New Roman" panose="02020603050405020304" pitchFamily="18" charset="0"/>
              </a:rPr>
              <a:t>Piano triennale</a:t>
            </a:r>
            <a:r>
              <a:rPr lang="it-IT" kern="0">
                <a:effectLst/>
                <a:ea typeface="Book Antiqua" panose="02040602050305030304" pitchFamily="18" charset="0"/>
                <a:cs typeface="Times New Roman" panose="02020603050405020304" pitchFamily="18" charset="0"/>
              </a:rPr>
              <a:t>” relativo al Fondo per le politiche giovanili per il triennio 2024-2026.</a:t>
            </a:r>
            <a:endParaRPr lang="it-IT" kern="100">
              <a:effectLst/>
              <a:ea typeface="Calibri" panose="020F0502020204030204" pitchFamily="34" charset="0"/>
              <a:cs typeface="Times New Roman" panose="02020603050405020304" pitchFamily="18" charset="0"/>
            </a:endParaRPr>
          </a:p>
          <a:p>
            <a:pPr algn="just">
              <a:lnSpc>
                <a:spcPct val="115000"/>
              </a:lnSpc>
              <a:spcAft>
                <a:spcPts val="800"/>
              </a:spcAft>
              <a:buNone/>
            </a:pPr>
            <a:r>
              <a:rPr lang="it-IT" kern="0">
                <a:effectLst/>
                <a:ea typeface="Book Antiqua" panose="02040602050305030304" pitchFamily="18" charset="0"/>
                <a:cs typeface="Times New Roman" panose="02020603050405020304" pitchFamily="18" charset="0"/>
              </a:rPr>
              <a:t>Per le </a:t>
            </a:r>
            <a:r>
              <a:rPr lang="it-IT" b="1" kern="0">
                <a:effectLst/>
                <a:ea typeface="Book Antiqua" panose="02040602050305030304" pitchFamily="18" charset="0"/>
                <a:cs typeface="Times New Roman" panose="02020603050405020304" pitchFamily="18" charset="0"/>
              </a:rPr>
              <a:t>annualità 2024 e 2025</a:t>
            </a:r>
            <a:r>
              <a:rPr lang="it-IT" kern="0">
                <a:effectLst/>
                <a:ea typeface="Book Antiqua" panose="02040602050305030304" pitchFamily="18" charset="0"/>
                <a:cs typeface="Times New Roman" panose="02020603050405020304" pitchFamily="18" charset="0"/>
              </a:rPr>
              <a:t> è stata assegnata ad UPI in sede di Conferenza Unificata una quota corrispondente al </a:t>
            </a:r>
            <a:r>
              <a:rPr lang="it-IT" b="1" kern="0">
                <a:effectLst/>
                <a:ea typeface="Book Antiqua" panose="02040602050305030304" pitchFamily="18" charset="0"/>
                <a:cs typeface="Times New Roman" panose="02020603050405020304" pitchFamily="18" charset="0"/>
              </a:rPr>
              <a:t>3% del totale</a:t>
            </a:r>
            <a:r>
              <a:rPr lang="it-IT" kern="0">
                <a:effectLst/>
                <a:ea typeface="Book Antiqua" panose="02040602050305030304" pitchFamily="18" charset="0"/>
                <a:cs typeface="Times New Roman" panose="02020603050405020304" pitchFamily="18" charset="0"/>
              </a:rPr>
              <a:t> del “</a:t>
            </a:r>
            <a:r>
              <a:rPr lang="it-IT" b="1" kern="0">
                <a:effectLst/>
                <a:ea typeface="Book Antiqua" panose="02040602050305030304" pitchFamily="18" charset="0"/>
                <a:cs typeface="Times New Roman" panose="02020603050405020304" pitchFamily="18" charset="0"/>
              </a:rPr>
              <a:t>Fondo Nazionale per le Politiche Giovanili</a:t>
            </a:r>
            <a:r>
              <a:rPr lang="it-IT" kern="0">
                <a:effectLst/>
                <a:ea typeface="Book Antiqua" panose="02040602050305030304" pitchFamily="18" charset="0"/>
                <a:cs typeface="Times New Roman" panose="02020603050405020304" pitchFamily="18" charset="0"/>
              </a:rPr>
              <a:t>”, pari a</a:t>
            </a:r>
            <a:r>
              <a:rPr lang="it-IT" b="1" kern="0">
                <a:effectLst/>
                <a:ea typeface="Book Antiqua" panose="02040602050305030304" pitchFamily="18" charset="0"/>
                <a:cs typeface="Times New Roman" panose="02020603050405020304" pitchFamily="18" charset="0"/>
              </a:rPr>
              <a:t> 3.832.495,00 euro,</a:t>
            </a:r>
            <a:r>
              <a:rPr lang="it-IT" kern="0">
                <a:solidFill>
                  <a:srgbClr val="000000"/>
                </a:solidFill>
                <a:effectLst/>
                <a:ea typeface="Book Antiqua" panose="02040602050305030304" pitchFamily="18" charset="0"/>
                <a:cs typeface="Times New Roman" panose="02020603050405020304" pitchFamily="18" charset="0"/>
              </a:rPr>
              <a:t> </a:t>
            </a:r>
            <a:r>
              <a:rPr lang="it-IT" kern="100">
                <a:solidFill>
                  <a:srgbClr val="222222"/>
                </a:solidFill>
                <a:effectLst/>
                <a:ea typeface="Calibri" panose="020F0502020204030204" pitchFamily="34" charset="0"/>
                <a:cs typeface="Times New Roman" panose="02020603050405020304" pitchFamily="18" charset="0"/>
              </a:rPr>
              <a:t>destinata alla realizzazione di progetti ed azioni a favore delle Province.</a:t>
            </a:r>
            <a:r>
              <a:rPr lang="it-IT" kern="0">
                <a:effectLst/>
                <a:ea typeface="Book Antiqua" panose="02040602050305030304" pitchFamily="18" charset="0"/>
                <a:cs typeface="Times New Roman" panose="02020603050405020304" pitchFamily="18" charset="0"/>
              </a:rPr>
              <a:t> </a:t>
            </a:r>
            <a:endParaRPr lang="it-IT" kern="100">
              <a:effectLst/>
              <a:ea typeface="Calibri" panose="020F0502020204030204" pitchFamily="34" charset="0"/>
              <a:cs typeface="Times New Roman" panose="02020603050405020304" pitchFamily="18" charset="0"/>
            </a:endParaRPr>
          </a:p>
          <a:p>
            <a:pPr algn="just">
              <a:lnSpc>
                <a:spcPct val="107000"/>
              </a:lnSpc>
              <a:spcAft>
                <a:spcPts val="800"/>
              </a:spcAft>
              <a:buNone/>
            </a:pPr>
            <a:r>
              <a:rPr lang="it-IT" kern="100">
                <a:solidFill>
                  <a:srgbClr val="222222"/>
                </a:solidFill>
                <a:effectLst/>
                <a:ea typeface="Calibri" panose="020F0502020204030204" pitchFamily="34" charset="0"/>
                <a:cs typeface="Times New Roman" panose="02020603050405020304" pitchFamily="18" charset="0"/>
              </a:rPr>
              <a:t>Il 14 aprile 2025 è stato, pertanto, sottoscritto l’Accordo tra UPI e il Dipartimento per le Politiche Giovanili e il Servizio Civile Universale), registrato dalla Corte dei Conti </a:t>
            </a:r>
            <a:r>
              <a:rPr lang="it-IT" kern="100">
                <a:effectLst/>
                <a:ea typeface="Calibri" panose="020F0502020204030204" pitchFamily="34" charset="0"/>
                <a:cs typeface="Times New Roman" panose="02020603050405020304" pitchFamily="18" charset="0"/>
              </a:rPr>
              <a:t>in data 10 giugno 2025 (Prot. n. 1568), </a:t>
            </a:r>
            <a:r>
              <a:rPr lang="it-IT" kern="100">
                <a:solidFill>
                  <a:srgbClr val="222222"/>
                </a:solidFill>
                <a:effectLst/>
                <a:ea typeface="Calibri" panose="020F0502020204030204" pitchFamily="34" charset="0"/>
                <a:cs typeface="Times New Roman" panose="02020603050405020304" pitchFamily="18" charset="0"/>
              </a:rPr>
              <a:t>per</a:t>
            </a:r>
            <a:r>
              <a:rPr lang="it-IT" kern="100">
                <a:effectLst/>
                <a:ea typeface="Calibri" panose="020F0502020204030204" pitchFamily="34" charset="0"/>
                <a:cs typeface="Times New Roman" panose="02020603050405020304" pitchFamily="18" charset="0"/>
              </a:rPr>
              <a:t> l’attuazione dell’iniziativa “</a:t>
            </a:r>
            <a:r>
              <a:rPr lang="it-IT" b="1" i="1" kern="100">
                <a:solidFill>
                  <a:srgbClr val="0070C0"/>
                </a:solidFill>
                <a:effectLst/>
                <a:ea typeface="Calibri" panose="020F0502020204030204" pitchFamily="34" charset="0"/>
                <a:cs typeface="Times New Roman" panose="02020603050405020304" pitchFamily="18" charset="0"/>
              </a:rPr>
              <a:t>PROVINCE X GIOVANI. INSIEME PER IL BENESSERE E IL PROTAGONISMO DELLE NUOVE GENERAZIONI”.</a:t>
            </a:r>
            <a:endParaRPr lang="it-IT" kern="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2315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6</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467544" y="1324244"/>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pic>
        <p:nvPicPr>
          <p:cNvPr id="18" name="image1.png">
            <a:extLst>
              <a:ext uri="{FF2B5EF4-FFF2-40B4-BE49-F238E27FC236}">
                <a16:creationId xmlns:a16="http://schemas.microsoft.com/office/drawing/2014/main" id="{5795C654-F6FC-1776-F8C5-0B6FEFA5B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44"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Immagine 9">
            <a:extLst>
              <a:ext uri="{FF2B5EF4-FFF2-40B4-BE49-F238E27FC236}">
                <a16:creationId xmlns:a16="http://schemas.microsoft.com/office/drawing/2014/main" id="{B25442DD-0739-9AEF-F1EE-3BDBEF9430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1" y="267949"/>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1D7D269A-F8A0-8116-7FEB-31D42BC9E1B1}"/>
              </a:ext>
            </a:extLst>
          </p:cNvPr>
          <p:cNvSpPr/>
          <p:nvPr/>
        </p:nvSpPr>
        <p:spPr>
          <a:xfrm>
            <a:off x="2699792" y="350362"/>
            <a:ext cx="3093714" cy="7020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a:ln>
                  <a:noFill/>
                </a:ln>
                <a:solidFill>
                  <a:prstClr val="black"/>
                </a:solidFill>
                <a:effectLst/>
                <a:uLnTx/>
                <a:uFillTx/>
                <a:latin typeface="Calibri" panose="020F0502020204030204"/>
                <a:ea typeface="+mn-ea"/>
                <a:cs typeface="+mn-cs"/>
              </a:rPr>
              <a:t>Annualità 2024 - 2025</a:t>
            </a:r>
          </a:p>
        </p:txBody>
      </p:sp>
      <p:sp>
        <p:nvSpPr>
          <p:cNvPr id="8" name="CasellaDiTesto 7">
            <a:extLst>
              <a:ext uri="{FF2B5EF4-FFF2-40B4-BE49-F238E27FC236}">
                <a16:creationId xmlns:a16="http://schemas.microsoft.com/office/drawing/2014/main" id="{DB609C15-7141-BC14-2609-A1E6A8574631}"/>
              </a:ext>
            </a:extLst>
          </p:cNvPr>
          <p:cNvSpPr txBox="1"/>
          <p:nvPr/>
        </p:nvSpPr>
        <p:spPr>
          <a:xfrm>
            <a:off x="467544" y="2180832"/>
            <a:ext cx="8127579" cy="3139321"/>
          </a:xfrm>
          <a:prstGeom prst="rect">
            <a:avLst/>
          </a:prstGeom>
          <a:noFill/>
        </p:spPr>
        <p:txBody>
          <a:bodyPr wrap="square">
            <a:spAutoFit/>
          </a:bodyPr>
          <a:lstStyle/>
          <a:p>
            <a:endParaRPr lang="it-IT"/>
          </a:p>
          <a:p>
            <a:pPr algn="just"/>
            <a:r>
              <a:rPr lang="it-IT"/>
              <a:t>Programma su base nazionale incentrato sulla </a:t>
            </a:r>
            <a:r>
              <a:rPr lang="it-IT" b="1">
                <a:solidFill>
                  <a:srgbClr val="FF0000"/>
                </a:solidFill>
              </a:rPr>
              <a:t>Promozione del benessere psico-fisico e del protagonismo giovanile.</a:t>
            </a:r>
          </a:p>
          <a:p>
            <a:pPr algn="just"/>
            <a:endParaRPr lang="it-IT"/>
          </a:p>
          <a:p>
            <a:pPr algn="just"/>
            <a:r>
              <a:rPr lang="it-IT"/>
              <a:t>Coinvolge </a:t>
            </a:r>
            <a:r>
              <a:rPr lang="it-IT" b="1">
                <a:solidFill>
                  <a:srgbClr val="FF0000"/>
                </a:solidFill>
              </a:rPr>
              <a:t>30 Province</a:t>
            </a:r>
            <a:r>
              <a:rPr lang="it-IT"/>
              <a:t>, sia delle RSO, sia delle RSS di Sardegna e Sicilia. </a:t>
            </a:r>
          </a:p>
          <a:p>
            <a:pPr algn="just"/>
            <a:endParaRPr lang="it-IT"/>
          </a:p>
          <a:p>
            <a:pPr algn="just"/>
            <a:r>
              <a:rPr lang="it-IT"/>
              <a:t>Finanzia interventi promossi da partenariati composti da Province ed altri Enti pubblici e privati che operano in contesti territoriali difficili per prevenire e contrastare il disagio giovanile e promuovere il benessere psico sociale dei </a:t>
            </a:r>
            <a:r>
              <a:rPr lang="it-IT" b="1">
                <a:solidFill>
                  <a:srgbClr val="FF0000"/>
                </a:solidFill>
              </a:rPr>
              <a:t>giovani di età compresa tra gli 14 e i 35 anni,</a:t>
            </a:r>
            <a:r>
              <a:rPr lang="it-IT"/>
              <a:t> valorizzandone il protagonismo e la partecipazione attiva.</a:t>
            </a:r>
          </a:p>
        </p:txBody>
      </p:sp>
    </p:spTree>
    <p:extLst>
      <p:ext uri="{BB962C8B-B14F-4D97-AF65-F5344CB8AC3E}">
        <p14:creationId xmlns:p14="http://schemas.microsoft.com/office/powerpoint/2010/main" val="285585146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a:stretch>
        </a:blipFill>
        <a:effectLst/>
      </p:bgPr>
    </p:bg>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7</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image1.png">
            <a:extLst>
              <a:ext uri="{FF2B5EF4-FFF2-40B4-BE49-F238E27FC236}">
                <a16:creationId xmlns:a16="http://schemas.microsoft.com/office/drawing/2014/main" id="{40AB26F6-F1C7-C626-A16D-EC68C45A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976610DE-ABC6-0321-C10C-38D4995A53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272774"/>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C4B3BD8C-C41B-7DD3-32A7-00DA4FF13A4C}"/>
              </a:ext>
            </a:extLst>
          </p:cNvPr>
          <p:cNvSpPr txBox="1"/>
          <p:nvPr/>
        </p:nvSpPr>
        <p:spPr>
          <a:xfrm>
            <a:off x="615749" y="2854388"/>
            <a:ext cx="8020040" cy="2854756"/>
          </a:xfrm>
          <a:prstGeom prst="rect">
            <a:avLst/>
          </a:prstGeom>
          <a:noFill/>
        </p:spPr>
        <p:txBody>
          <a:bodyPr wrap="square">
            <a:spAutoFit/>
          </a:bodyPr>
          <a:lstStyle/>
          <a:p>
            <a:pPr marL="342900" lvl="0" indent="-342900" algn="just">
              <a:lnSpc>
                <a:spcPct val="107000"/>
              </a:lnSpc>
              <a:spcAft>
                <a:spcPts val="800"/>
              </a:spcAft>
              <a:buFont typeface="Courier New" panose="02070309020205020404" pitchFamily="49" charset="0"/>
              <a:buChar char="o"/>
            </a:pPr>
            <a:r>
              <a:rPr lang="it-IT" b="1" kern="100">
                <a:effectLst/>
                <a:latin typeface="Arial" panose="020B0604020202020204" pitchFamily="34" charset="0"/>
                <a:ea typeface="Aptos" panose="020B0004020202020204" pitchFamily="34" charset="0"/>
                <a:cs typeface="Arial" panose="020B0604020202020204" pitchFamily="34" charset="0"/>
              </a:rPr>
              <a:t>Prevenire e contrastare il disagio giovanile </a:t>
            </a:r>
          </a:p>
          <a:p>
            <a:pPr marL="342900" lvl="0" indent="-342900" algn="just">
              <a:lnSpc>
                <a:spcPct val="107000"/>
              </a:lnSpc>
              <a:spcAft>
                <a:spcPts val="800"/>
              </a:spcAft>
              <a:buFont typeface="Courier New" panose="02070309020205020404" pitchFamily="49" charset="0"/>
              <a:buChar char="o"/>
            </a:pPr>
            <a:r>
              <a:rPr lang="it-IT" b="1" kern="100">
                <a:effectLst/>
                <a:latin typeface="Arial" panose="020B0604020202020204" pitchFamily="34" charset="0"/>
                <a:ea typeface="Aptos" panose="020B0004020202020204" pitchFamily="34" charset="0"/>
                <a:cs typeface="Arial" panose="020B0604020202020204" pitchFamily="34" charset="0"/>
              </a:rPr>
              <a:t>Promuovere il benessere psicosociale dei giovani</a:t>
            </a:r>
          </a:p>
          <a:p>
            <a:pPr marL="342900" lvl="0" indent="-342900" algn="just">
              <a:lnSpc>
                <a:spcPct val="107000"/>
              </a:lnSpc>
              <a:spcAft>
                <a:spcPts val="800"/>
              </a:spcAft>
              <a:buFont typeface="Courier New" panose="02070309020205020404" pitchFamily="49" charset="0"/>
              <a:buChar char="o"/>
            </a:pPr>
            <a:r>
              <a:rPr lang="it-IT" b="1" kern="100">
                <a:effectLst/>
                <a:latin typeface="Arial" panose="020B0604020202020204" pitchFamily="34" charset="0"/>
                <a:ea typeface="Aptos" panose="020B0004020202020204" pitchFamily="34" charset="0"/>
                <a:cs typeface="Arial" panose="020B0604020202020204" pitchFamily="34" charset="0"/>
              </a:rPr>
              <a:t>Potenziare le soft skills </a:t>
            </a:r>
          </a:p>
          <a:p>
            <a:pPr marL="342900" lvl="0" indent="-342900" algn="just">
              <a:lnSpc>
                <a:spcPct val="107000"/>
              </a:lnSpc>
              <a:spcAft>
                <a:spcPts val="800"/>
              </a:spcAft>
              <a:buFont typeface="Courier New" panose="02070309020205020404" pitchFamily="49" charset="0"/>
              <a:buChar char="o"/>
            </a:pPr>
            <a:r>
              <a:rPr lang="it-IT" b="1" kern="100">
                <a:effectLst/>
                <a:latin typeface="Arial" panose="020B0604020202020204" pitchFamily="34" charset="0"/>
                <a:ea typeface="Aptos" panose="020B0004020202020204" pitchFamily="34" charset="0"/>
                <a:cs typeface="Arial" panose="020B0604020202020204" pitchFamily="34" charset="0"/>
              </a:rPr>
              <a:t>Supportare i giovani nello sviluppo di consapevolezza emotiva, empatia e abilità relazionali efficaci</a:t>
            </a:r>
          </a:p>
          <a:p>
            <a:pPr marL="342900" lvl="0" indent="-342900" algn="just">
              <a:lnSpc>
                <a:spcPct val="107000"/>
              </a:lnSpc>
              <a:spcAft>
                <a:spcPts val="800"/>
              </a:spcAft>
              <a:buFont typeface="Courier New" panose="02070309020205020404" pitchFamily="49" charset="0"/>
              <a:buChar char="o"/>
            </a:pPr>
            <a:r>
              <a:rPr lang="it-IT" b="1" kern="100">
                <a:effectLst/>
                <a:latin typeface="Arial" panose="020B0604020202020204" pitchFamily="34" charset="0"/>
                <a:ea typeface="Aptos" panose="020B0004020202020204" pitchFamily="34" charset="0"/>
                <a:cs typeface="Arial" panose="020B0604020202020204" pitchFamily="34" charset="0"/>
              </a:rPr>
              <a:t>Favorire l'identificazione precoce delle manifestazioni di disagio e l'orientamento verso i servizi di supporto territoriali</a:t>
            </a:r>
          </a:p>
          <a:p>
            <a:pPr>
              <a:lnSpc>
                <a:spcPct val="107000"/>
              </a:lnSpc>
              <a:spcAft>
                <a:spcPts val="800"/>
              </a:spcAft>
              <a:buNone/>
            </a:pPr>
            <a:r>
              <a:rPr lang="it-IT" sz="1100" b="1" kern="100">
                <a:effectLst/>
                <a:latin typeface="Aptos" panose="020B0004020202020204" pitchFamily="34" charset="0"/>
                <a:ea typeface="Aptos" panose="020B0004020202020204" pitchFamily="34"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asellaDiTesto 1">
            <a:extLst>
              <a:ext uri="{FF2B5EF4-FFF2-40B4-BE49-F238E27FC236}">
                <a16:creationId xmlns:a16="http://schemas.microsoft.com/office/drawing/2014/main" id="{E7E29742-9EE6-B3F9-9206-726ABF82DEC6}"/>
              </a:ext>
            </a:extLst>
          </p:cNvPr>
          <p:cNvSpPr txBox="1">
            <a:spLocks noChangeArrowheads="1"/>
          </p:cNvSpPr>
          <p:nvPr/>
        </p:nvSpPr>
        <p:spPr bwMode="auto">
          <a:xfrm>
            <a:off x="2278240" y="238941"/>
            <a:ext cx="406378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
        <p:nvSpPr>
          <p:cNvPr id="8" name="Rettangolo arrotondato 7">
            <a:extLst>
              <a:ext uri="{FF2B5EF4-FFF2-40B4-BE49-F238E27FC236}">
                <a16:creationId xmlns:a16="http://schemas.microsoft.com/office/drawing/2014/main" id="{583A3877-B5AE-58A2-68B5-121290525BA7}"/>
              </a:ext>
            </a:extLst>
          </p:cNvPr>
          <p:cNvSpPr/>
          <p:nvPr/>
        </p:nvSpPr>
        <p:spPr>
          <a:xfrm>
            <a:off x="508211" y="1583827"/>
            <a:ext cx="2983669" cy="576262"/>
          </a:xfrm>
          <a:prstGeom prst="round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B050"/>
                </a:solidFill>
                <a:effectLst/>
                <a:uLnTx/>
                <a:uFillTx/>
                <a:latin typeface="Calibri"/>
                <a:ea typeface="+mn-ea"/>
                <a:cs typeface="+mn-cs"/>
              </a:rPr>
              <a:t>GLI OBIETTIVI</a:t>
            </a:r>
          </a:p>
        </p:txBody>
      </p:sp>
    </p:spTree>
    <p:extLst>
      <p:ext uri="{BB962C8B-B14F-4D97-AF65-F5344CB8AC3E}">
        <p14:creationId xmlns:p14="http://schemas.microsoft.com/office/powerpoint/2010/main" val="172554058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tile tx="0" ty="0" sx="100000" sy="100000" flip="none" algn="tl"/>
        </a:blipFill>
        <a:effectLst/>
      </p:bgPr>
    </p:bg>
    <p:spTree>
      <p:nvGrpSpPr>
        <p:cNvPr id="1" name="">
          <a:extLst>
            <a:ext uri="{FF2B5EF4-FFF2-40B4-BE49-F238E27FC236}">
              <a16:creationId xmlns:a16="http://schemas.microsoft.com/office/drawing/2014/main" id="{E14D00AB-4193-A325-C63C-6C06B38353C3}"/>
            </a:ext>
          </a:extLst>
        </p:cNvPr>
        <p:cNvGrpSpPr/>
        <p:nvPr/>
      </p:nvGrpSpPr>
      <p:grpSpPr>
        <a:xfrm>
          <a:off x="0" y="0"/>
          <a:ext cx="0" cy="0"/>
          <a:chOff x="0" y="0"/>
          <a:chExt cx="0" cy="0"/>
        </a:xfrm>
      </p:grpSpPr>
      <p:sp>
        <p:nvSpPr>
          <p:cNvPr id="13314" name="Google Shape;35;p1">
            <a:extLst>
              <a:ext uri="{FF2B5EF4-FFF2-40B4-BE49-F238E27FC236}">
                <a16:creationId xmlns:a16="http://schemas.microsoft.com/office/drawing/2014/main" id="{35653E71-E876-C3DE-69E7-83C631F74D02}"/>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8</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A17C9DDF-6715-4953-F25C-17EF66E22668}"/>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Rettangolo arrotondato 7">
            <a:extLst>
              <a:ext uri="{FF2B5EF4-FFF2-40B4-BE49-F238E27FC236}">
                <a16:creationId xmlns:a16="http://schemas.microsoft.com/office/drawing/2014/main" id="{8412BAF3-32BF-9511-A244-2CB06E36E544}"/>
              </a:ext>
            </a:extLst>
          </p:cNvPr>
          <p:cNvSpPr/>
          <p:nvPr/>
        </p:nvSpPr>
        <p:spPr>
          <a:xfrm>
            <a:off x="755576" y="1517393"/>
            <a:ext cx="6696744" cy="576262"/>
          </a:xfrm>
          <a:prstGeom prst="round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B050"/>
                </a:solidFill>
                <a:effectLst/>
                <a:uLnTx/>
                <a:uFillTx/>
                <a:latin typeface="Calibri"/>
                <a:ea typeface="+mn-ea"/>
                <a:cs typeface="+mn-cs"/>
              </a:rPr>
              <a:t>I BENEFICIARI</a:t>
            </a:r>
          </a:p>
        </p:txBody>
      </p:sp>
      <p:pic>
        <p:nvPicPr>
          <p:cNvPr id="11" name="image1.png">
            <a:extLst>
              <a:ext uri="{FF2B5EF4-FFF2-40B4-BE49-F238E27FC236}">
                <a16:creationId xmlns:a16="http://schemas.microsoft.com/office/drawing/2014/main" id="{8D0B4F00-0F42-8961-4CEC-3B1035C53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43" y="252286"/>
            <a:ext cx="836033" cy="65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C7478D83-A492-41A5-9CFE-DEF2756038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4469" y="24405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CA4F819C-364A-589A-4467-5D89707E712B}"/>
              </a:ext>
            </a:extLst>
          </p:cNvPr>
          <p:cNvSpPr txBox="1"/>
          <p:nvPr/>
        </p:nvSpPr>
        <p:spPr>
          <a:xfrm>
            <a:off x="539552" y="2632245"/>
            <a:ext cx="7306393" cy="2932406"/>
          </a:xfrm>
          <a:prstGeom prst="rect">
            <a:avLst/>
          </a:prstGeom>
          <a:noFill/>
        </p:spPr>
        <p:txBody>
          <a:bodyPr wrap="square">
            <a:spAutoFit/>
          </a:bodyPr>
          <a:lstStyle/>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2400" b="1" i="0" u="none" strike="noStrike" kern="1200" cap="none" spc="0" normalizeH="0" baseline="0" noProof="0">
                <a:ln>
                  <a:noFill/>
                </a:ln>
                <a:solidFill>
                  <a:srgbClr val="FF0000"/>
                </a:solidFill>
                <a:effectLst/>
                <a:uLnTx/>
                <a:uFillTx/>
                <a:latin typeface="Arial" panose="020B0604020202020204" pitchFamily="34" charset="0"/>
                <a:ea typeface="Book Antiqua" panose="02040602050305030304" pitchFamily="18" charset="0"/>
                <a:cs typeface="Arial" panose="020B0604020202020204" pitchFamily="34" charset="0"/>
              </a:rPr>
              <a:t>BENEFICIARI DIRETTI</a:t>
            </a:r>
          </a:p>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2400" b="1" i="0" u="none" strike="noStrike" kern="1200" cap="none" spc="0" normalizeH="0" baseline="0" noProof="0">
                <a:ln>
                  <a:noFill/>
                </a:ln>
                <a:solidFill>
                  <a:prstClr val="black"/>
                </a:solidFill>
                <a:effectLst/>
                <a:uLnTx/>
                <a:uFillTx/>
                <a:latin typeface="Arial" panose="020B0604020202020204" pitchFamily="34" charset="0"/>
                <a:ea typeface="Book Antiqua" panose="02040602050305030304" pitchFamily="18" charset="0"/>
                <a:cs typeface="Arial" panose="020B0604020202020204" pitchFamily="34" charset="0"/>
              </a:rPr>
              <a:t>GIOVANI TRA I 14 E I 35 ANNI RESIDENTI NEL TERRITORIO PROVINCIALE</a:t>
            </a:r>
          </a:p>
          <a:p>
            <a:pPr marL="0" marR="0" lvl="0" indent="-635" algn="just" defTabSz="914400" rtl="0" eaLnBrk="1" fontAlgn="auto" latinLnBrk="0" hangingPunct="1">
              <a:lnSpc>
                <a:spcPct val="107000"/>
              </a:lnSpc>
              <a:spcBef>
                <a:spcPts val="0"/>
              </a:spcBef>
              <a:spcAft>
                <a:spcPts val="200"/>
              </a:spcAft>
              <a:buClrTx/>
              <a:buSzTx/>
              <a:buFontTx/>
              <a:buNone/>
              <a:tabLst/>
              <a:defRPr/>
            </a:pPr>
            <a:endParaRPr kumimoji="0" lang="it-IT" sz="2400" b="1" i="0" u="none" strike="noStrike" kern="1200" cap="none" spc="0" normalizeH="0" baseline="0" noProof="0">
              <a:ln>
                <a:noFill/>
              </a:ln>
              <a:solidFill>
                <a:prstClr val="black"/>
              </a:solidFill>
              <a:effectLst/>
              <a:uLnTx/>
              <a:uFillTx/>
              <a:latin typeface="Arial" panose="020B0604020202020204" pitchFamily="34" charset="0"/>
              <a:ea typeface="Book Antiqua" panose="02040602050305030304" pitchFamily="18" charset="0"/>
              <a:cs typeface="Arial" panose="020B0604020202020204" pitchFamily="34" charset="0"/>
            </a:endParaRPr>
          </a:p>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2400" b="1" i="0" u="none" strike="noStrike" kern="1200" cap="none" spc="0" normalizeH="0" baseline="0" noProof="0">
                <a:ln>
                  <a:noFill/>
                </a:ln>
                <a:solidFill>
                  <a:srgbClr val="FF0000"/>
                </a:solidFill>
                <a:effectLst/>
                <a:uLnTx/>
                <a:uFillTx/>
                <a:latin typeface="Arial" panose="020B0604020202020204" pitchFamily="34" charset="0"/>
                <a:ea typeface="Book Antiqua" panose="02040602050305030304" pitchFamily="18" charset="0"/>
                <a:cs typeface="Arial" panose="020B0604020202020204" pitchFamily="34" charset="0"/>
              </a:rPr>
              <a:t>BENEFICIARI INDIRETTI</a:t>
            </a:r>
            <a:r>
              <a:rPr kumimoji="0" lang="it-IT" sz="2400" b="1" i="0" u="none" strike="noStrike" kern="1200" cap="none" spc="0" normalizeH="0" baseline="0" noProof="0">
                <a:ln>
                  <a:noFill/>
                </a:ln>
                <a:solidFill>
                  <a:prstClr val="black"/>
                </a:solidFill>
                <a:effectLst/>
                <a:uLnTx/>
                <a:uFillTx/>
                <a:latin typeface="Arial" panose="020B0604020202020204" pitchFamily="34" charset="0"/>
                <a:ea typeface="Book Antiqua" panose="02040602050305030304" pitchFamily="18" charset="0"/>
                <a:cs typeface="Arial" panose="020B0604020202020204" pitchFamily="34" charset="0"/>
              </a:rPr>
              <a:t>:</a:t>
            </a:r>
          </a:p>
          <a:p>
            <a:pPr marL="0" marR="0" lvl="0" indent="-635" algn="just" defTabSz="914400" rtl="0" eaLnBrk="1" fontAlgn="auto" latinLnBrk="0" hangingPunct="1">
              <a:lnSpc>
                <a:spcPct val="107000"/>
              </a:lnSpc>
              <a:spcBef>
                <a:spcPts val="0"/>
              </a:spcBef>
              <a:spcAft>
                <a:spcPts val="200"/>
              </a:spcAft>
              <a:buClrTx/>
              <a:buSzTx/>
              <a:buFontTx/>
              <a:buNone/>
              <a:tabLst/>
              <a:defRPr/>
            </a:pPr>
            <a:r>
              <a:rPr kumimoji="0" lang="it-IT" sz="2400" b="1" i="0" u="none" strike="noStrike" kern="1200" cap="none" spc="0" normalizeH="0" baseline="0" noProof="0">
                <a:ln>
                  <a:noFill/>
                </a:ln>
                <a:solidFill>
                  <a:prstClr val="black"/>
                </a:solidFill>
                <a:effectLst/>
                <a:uLnTx/>
                <a:uFillTx/>
                <a:latin typeface="Arial" panose="020B0604020202020204" pitchFamily="34" charset="0"/>
                <a:ea typeface="Book Antiqua" panose="02040602050305030304" pitchFamily="18" charset="0"/>
                <a:cs typeface="Arial" panose="020B0604020202020204" pitchFamily="34" charset="0"/>
              </a:rPr>
              <a:t>SCUOLE, ASSOCIAZIONI GIOVANILI, STAKEHOLDER, LA COMUNITA’, ECC. </a:t>
            </a:r>
          </a:p>
        </p:txBody>
      </p:sp>
      <p:sp>
        <p:nvSpPr>
          <p:cNvPr id="5" name="CasellaDiTesto 1">
            <a:extLst>
              <a:ext uri="{FF2B5EF4-FFF2-40B4-BE49-F238E27FC236}">
                <a16:creationId xmlns:a16="http://schemas.microsoft.com/office/drawing/2014/main" id="{7E45C868-3A26-CF0B-4A01-321A9838D602}"/>
              </a:ext>
            </a:extLst>
          </p:cNvPr>
          <p:cNvSpPr txBox="1">
            <a:spLocks noChangeArrowheads="1"/>
          </p:cNvSpPr>
          <p:nvPr/>
        </p:nvSpPr>
        <p:spPr bwMode="auto">
          <a:xfrm>
            <a:off x="2436495" y="486549"/>
            <a:ext cx="3919773"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spTree>
    <p:extLst>
      <p:ext uri="{BB962C8B-B14F-4D97-AF65-F5344CB8AC3E}">
        <p14:creationId xmlns:p14="http://schemas.microsoft.com/office/powerpoint/2010/main" val="66975023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9</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Rettangolo arrotondato 7">
            <a:extLst>
              <a:ext uri="{FF2B5EF4-FFF2-40B4-BE49-F238E27FC236}">
                <a16:creationId xmlns:a16="http://schemas.microsoft.com/office/drawing/2014/main" id="{C1B8AFB2-39F0-79EA-B69C-089F0262B88E}"/>
              </a:ext>
            </a:extLst>
          </p:cNvPr>
          <p:cNvSpPr/>
          <p:nvPr/>
        </p:nvSpPr>
        <p:spPr>
          <a:xfrm>
            <a:off x="1156295" y="1944728"/>
            <a:ext cx="6480175" cy="461170"/>
          </a:xfrm>
          <a:prstGeom prst="roundRect">
            <a:avLst/>
          </a:prstGeom>
          <a:solidFill>
            <a:schemeClr val="bg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B050"/>
                </a:solidFill>
                <a:effectLst/>
                <a:uLnTx/>
                <a:uFillTx/>
                <a:latin typeface="Calibri"/>
                <a:ea typeface="+mn-ea"/>
                <a:cs typeface="+mn-cs"/>
              </a:rPr>
              <a:t>ASPETTI CHIAVE DEL PROGRAMMA</a:t>
            </a:r>
          </a:p>
        </p:txBody>
      </p:sp>
      <p:pic>
        <p:nvPicPr>
          <p:cNvPr id="11" name="image1.png">
            <a:extLst>
              <a:ext uri="{FF2B5EF4-FFF2-40B4-BE49-F238E27FC236}">
                <a16:creationId xmlns:a16="http://schemas.microsoft.com/office/drawing/2014/main" id="{40AB26F6-F1C7-C626-A16D-EC68C45A3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976610DE-ABC6-0321-C10C-38D4995A5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72774"/>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52714F80-F624-0FFC-7471-B3ABFA244D8D}"/>
              </a:ext>
            </a:extLst>
          </p:cNvPr>
          <p:cNvSpPr txBox="1"/>
          <p:nvPr/>
        </p:nvSpPr>
        <p:spPr>
          <a:xfrm>
            <a:off x="496446" y="2564904"/>
            <a:ext cx="8127578" cy="3453574"/>
          </a:xfrm>
          <a:prstGeom prst="rect">
            <a:avLst/>
          </a:prstGeom>
          <a:noFill/>
        </p:spPr>
        <p:txBody>
          <a:bodyPr wrap="square">
            <a:spAutoFit/>
          </a:bodyPr>
          <a:lstStyle/>
          <a:p>
            <a:pPr marL="342900" lvl="0" indent="-342900">
              <a:lnSpc>
                <a:spcPct val="107000"/>
              </a:lnSpc>
              <a:buFont typeface="Courier New" panose="02070309020205020404" pitchFamily="49" charset="0"/>
              <a:buChar char="o"/>
            </a:pPr>
            <a:r>
              <a:rPr lang="it-IT" sz="24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PROTAGONISMO DEI GIOVANI</a:t>
            </a:r>
            <a:endParaRPr lang="it-IT" sz="24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it-IT" sz="24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PREVENZIONE</a:t>
            </a:r>
            <a:endParaRPr lang="it-IT" sz="24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it-IT" sz="24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EDUCAZIONE ALLA PRO SOCIALITA’</a:t>
            </a:r>
            <a:endParaRPr lang="it-IT" sz="24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it-IT" sz="24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EDUCAZIONE SOCIO AFFETTIVA</a:t>
            </a:r>
            <a:endParaRPr lang="it-IT" sz="24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it-IT" sz="2400" b="1" kern="100">
                <a:solidFill>
                  <a:srgbClr val="FF0000"/>
                </a:solidFill>
                <a:effectLst/>
                <a:latin typeface="Arial" panose="020B0604020202020204" pitchFamily="34" charset="0"/>
                <a:ea typeface="Aptos" panose="020B0004020202020204" pitchFamily="34" charset="0"/>
                <a:cs typeface="Arial" panose="020B0604020202020204" pitchFamily="34" charset="0"/>
              </a:rPr>
              <a:t>CAMPAGNE DI SENSIBILIZZAZIONE ORIENTATE ALLA DESTIGMATIZZAZIONE DEL TEMA DELLA SALUTE MENTALE</a:t>
            </a:r>
            <a:endParaRPr lang="it-IT" sz="24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3200" b="1" i="0" u="none" strike="noStrike" kern="1200" cap="none" spc="0" normalizeH="0" baseline="0" noProof="0">
              <a:ln>
                <a:noFill/>
              </a:ln>
              <a:solidFill>
                <a:srgbClr val="FF0000"/>
              </a:solidFill>
              <a:effectLst/>
              <a:uLnTx/>
              <a:uFillTx/>
              <a:ea typeface="+mn-ea"/>
              <a:cs typeface="+mn-cs"/>
            </a:endParaRPr>
          </a:p>
        </p:txBody>
      </p:sp>
      <p:sp>
        <p:nvSpPr>
          <p:cNvPr id="3" name="CasellaDiTesto 1">
            <a:extLst>
              <a:ext uri="{FF2B5EF4-FFF2-40B4-BE49-F238E27FC236}">
                <a16:creationId xmlns:a16="http://schemas.microsoft.com/office/drawing/2014/main" id="{0ADFACFD-2F07-4C01-E224-17E135E613DB}"/>
              </a:ext>
            </a:extLst>
          </p:cNvPr>
          <p:cNvSpPr txBox="1">
            <a:spLocks noChangeArrowheads="1"/>
          </p:cNvSpPr>
          <p:nvPr/>
        </p:nvSpPr>
        <p:spPr bwMode="auto">
          <a:xfrm>
            <a:off x="508210" y="1191725"/>
            <a:ext cx="8127579"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PROVINCEXGIOVANI</a:t>
            </a:r>
          </a:p>
        </p:txBody>
      </p:sp>
      <p:pic>
        <p:nvPicPr>
          <p:cNvPr id="2" name="Immagine 1">
            <a:extLst>
              <a:ext uri="{FF2B5EF4-FFF2-40B4-BE49-F238E27FC236}">
                <a16:creationId xmlns:a16="http://schemas.microsoft.com/office/drawing/2014/main" id="{C453F141-75F6-2E4E-ED02-321DB64F0A73}"/>
              </a:ext>
            </a:extLst>
          </p:cNvPr>
          <p:cNvPicPr>
            <a:picLocks noChangeAspect="1"/>
          </p:cNvPicPr>
          <p:nvPr/>
        </p:nvPicPr>
        <p:blipFill>
          <a:blip r:embed="rId5"/>
          <a:stretch>
            <a:fillRect/>
          </a:stretch>
        </p:blipFill>
        <p:spPr>
          <a:xfrm>
            <a:off x="7468758" y="2852936"/>
            <a:ext cx="914479" cy="914479"/>
          </a:xfrm>
          <a:prstGeom prst="rect">
            <a:avLst/>
          </a:prstGeom>
        </p:spPr>
      </p:pic>
    </p:spTree>
    <p:extLst>
      <p:ext uri="{BB962C8B-B14F-4D97-AF65-F5344CB8AC3E}">
        <p14:creationId xmlns:p14="http://schemas.microsoft.com/office/powerpoint/2010/main" val="148932230"/>
      </p:ext>
    </p:extLst>
  </p:cSld>
  <p:clrMapOvr>
    <a:masterClrMapping/>
  </p:clrMapOvr>
  <p:transition spd="slow">
    <p:wip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4456</Words>
  <Application>Microsoft Office PowerPoint</Application>
  <PresentationFormat>Presentazione su schermo (4:3)</PresentationFormat>
  <Paragraphs>489</Paragraphs>
  <Slides>46</Slides>
  <Notes>46</Notes>
  <HiddenSlides>0</HiddenSlides>
  <MMClips>0</MMClips>
  <ScaleCrop>false</ScaleCrop>
  <HeadingPairs>
    <vt:vector size="6" baseType="variant">
      <vt:variant>
        <vt:lpstr>Caratteri utilizzati</vt:lpstr>
      </vt:variant>
      <vt:variant>
        <vt:i4>14</vt:i4>
      </vt:variant>
      <vt:variant>
        <vt:lpstr>Tema</vt:lpstr>
      </vt:variant>
      <vt:variant>
        <vt:i4>3</vt:i4>
      </vt:variant>
      <vt:variant>
        <vt:lpstr>Titoli diapositive</vt:lpstr>
      </vt:variant>
      <vt:variant>
        <vt:i4>46</vt:i4>
      </vt:variant>
    </vt:vector>
  </HeadingPairs>
  <TitlesOfParts>
    <vt:vector size="63" baseType="lpstr">
      <vt:lpstr>Aptos</vt:lpstr>
      <vt:lpstr>Aptos Display</vt:lpstr>
      <vt:lpstr>Arial</vt:lpstr>
      <vt:lpstr>Book Antiqua</vt:lpstr>
      <vt:lpstr>Calibri</vt:lpstr>
      <vt:lpstr>Calibri Light</vt:lpstr>
      <vt:lpstr>Cambria</vt:lpstr>
      <vt:lpstr>Courier New</vt:lpstr>
      <vt:lpstr>Symbol</vt:lpstr>
      <vt:lpstr>Tahoma</vt:lpstr>
      <vt:lpstr>Times New Roman</vt:lpstr>
      <vt:lpstr>Trebuchet MS</vt:lpstr>
      <vt:lpstr>Wingdings</vt:lpstr>
      <vt:lpstr>Wingdings 3</vt:lpstr>
      <vt:lpstr>Tema di Office</vt:lpstr>
      <vt:lpstr>Sfaccettatura</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UPI “Azione ProvincEgiovani 2020”  Fondo Nazionale per le Politiche Giovanili</dc:title>
  <dc:creator>Laura Lentini</dc:creator>
  <cp:lastModifiedBy>upi3</cp:lastModifiedBy>
  <cp:revision>2</cp:revision>
  <cp:lastPrinted>2020-12-16T10:56:56Z</cp:lastPrinted>
  <dcterms:created xsi:type="dcterms:W3CDTF">2020-12-09T12:18:29Z</dcterms:created>
  <dcterms:modified xsi:type="dcterms:W3CDTF">2025-09-30T07:49:51Z</dcterms:modified>
</cp:coreProperties>
</file>