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402" r:id="rId3"/>
    <p:sldId id="405" r:id="rId4"/>
    <p:sldId id="417" r:id="rId5"/>
    <p:sldId id="406" r:id="rId6"/>
    <p:sldId id="407" r:id="rId7"/>
    <p:sldId id="408" r:id="rId8"/>
    <p:sldId id="418" r:id="rId9"/>
    <p:sldId id="419" r:id="rId10"/>
    <p:sldId id="420" r:id="rId11"/>
    <p:sldId id="422" r:id="rId12"/>
    <p:sldId id="414" r:id="rId13"/>
    <p:sldId id="413" r:id="rId14"/>
    <p:sldId id="412" r:id="rId15"/>
    <p:sldId id="421" r:id="rId16"/>
    <p:sldId id="415" r:id="rId17"/>
    <p:sldId id="416" r:id="rId18"/>
    <p:sldId id="404" r:id="rId19"/>
  </p:sldIdLst>
  <p:sldSz cx="12192000" cy="6858000"/>
  <p:notesSz cx="9940925" cy="680878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5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963-4ED3-AEEC-54A0C3C5D950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963-4ED3-AEEC-54A0C3C5D9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Foglio1!$R$10:$S$10</c:f>
              <c:strCache>
                <c:ptCount val="2"/>
                <c:pt idx="0">
                  <c:v>Sì;</c:v>
                </c:pt>
                <c:pt idx="1">
                  <c:v>No;</c:v>
                </c:pt>
              </c:strCache>
            </c:strRef>
          </c:cat>
          <c:val>
            <c:numRef>
              <c:f>(Foglio1!$R$11,Foglio1!$S$11)</c:f>
              <c:numCache>
                <c:formatCode>0.00%</c:formatCode>
                <c:ptCount val="2"/>
                <c:pt idx="0">
                  <c:v>0.96491228070175439</c:v>
                </c:pt>
                <c:pt idx="1">
                  <c:v>3.5087719298245612E-2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963-4ED3-AEEC-54A0C3C5D95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7516607186691588"/>
          <c:y val="0.68113371245261012"/>
          <c:w val="0.19383267716535432"/>
          <c:h val="0.129051472732575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2C-4518-A8D0-72E929E33D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2C-4518-A8D0-72E929E33D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92C-4518-A8D0-72E929E33D5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92C-4518-A8D0-72E929E33D5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Foglio1!$A$6:$D$6</c:f>
              <c:strCache>
                <c:ptCount val="4"/>
                <c:pt idx="0">
                  <c:v>1;</c:v>
                </c:pt>
                <c:pt idx="1">
                  <c:v>2;</c:v>
                </c:pt>
                <c:pt idx="2">
                  <c:v>3;</c:v>
                </c:pt>
                <c:pt idx="3">
                  <c:v>4.</c:v>
                </c:pt>
              </c:strCache>
            </c:strRef>
          </c:cat>
          <c:val>
            <c:numRef>
              <c:f>(Foglio1!$A$7,Foglio1!$B$7,Foglio1!$C$7,Foglio1!$D$7)</c:f>
              <c:numCache>
                <c:formatCode>0.00%</c:formatCode>
                <c:ptCount val="4"/>
                <c:pt idx="0">
                  <c:v>1.7543859649122806E-2</c:v>
                </c:pt>
                <c:pt idx="1">
                  <c:v>5.2631578947368418E-2</c:v>
                </c:pt>
                <c:pt idx="2">
                  <c:v>0.35087719298245612</c:v>
                </c:pt>
                <c:pt idx="3">
                  <c:v>0.57894736842105265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92C-4518-A8D0-72E929E33D5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175150709286787"/>
          <c:y val="0.26886521009334546"/>
          <c:w val="7.5631085682634991E-2"/>
          <c:h val="0.425558183050809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8900" y="6297427"/>
            <a:ext cx="961723" cy="3695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30010" y="6277935"/>
            <a:ext cx="585444" cy="38345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007364" y="6274308"/>
            <a:ext cx="266700" cy="277495"/>
          </a:xfrm>
          <a:custGeom>
            <a:avLst/>
            <a:gdLst/>
            <a:ahLst/>
            <a:cxnLst/>
            <a:rect l="l" t="t" r="r" b="b"/>
            <a:pathLst>
              <a:path w="266700" h="277495">
                <a:moveTo>
                  <a:pt x="266700" y="273050"/>
                </a:moveTo>
                <a:lnTo>
                  <a:pt x="240157" y="262216"/>
                </a:lnTo>
                <a:lnTo>
                  <a:pt x="207733" y="253974"/>
                </a:lnTo>
                <a:lnTo>
                  <a:pt x="171818" y="248729"/>
                </a:lnTo>
                <a:lnTo>
                  <a:pt x="134874" y="246900"/>
                </a:lnTo>
                <a:lnTo>
                  <a:pt x="97307" y="248767"/>
                </a:lnTo>
                <a:lnTo>
                  <a:pt x="60845" y="254127"/>
                </a:lnTo>
                <a:lnTo>
                  <a:pt x="28067" y="262623"/>
                </a:lnTo>
                <a:lnTo>
                  <a:pt x="1524" y="273862"/>
                </a:lnTo>
                <a:lnTo>
                  <a:pt x="31572" y="275361"/>
                </a:lnTo>
                <a:lnTo>
                  <a:pt x="63563" y="276453"/>
                </a:lnTo>
                <a:lnTo>
                  <a:pt x="97586" y="277139"/>
                </a:lnTo>
                <a:lnTo>
                  <a:pt x="133781" y="277368"/>
                </a:lnTo>
                <a:lnTo>
                  <a:pt x="170040" y="277139"/>
                </a:lnTo>
                <a:lnTo>
                  <a:pt x="204241" y="276453"/>
                </a:lnTo>
                <a:lnTo>
                  <a:pt x="236448" y="275336"/>
                </a:lnTo>
                <a:lnTo>
                  <a:pt x="266700" y="273812"/>
                </a:lnTo>
                <a:lnTo>
                  <a:pt x="266700" y="273050"/>
                </a:lnTo>
                <a:close/>
              </a:path>
              <a:path w="266700" h="277495">
                <a:moveTo>
                  <a:pt x="266700" y="203542"/>
                </a:moveTo>
                <a:lnTo>
                  <a:pt x="233845" y="198462"/>
                </a:lnTo>
                <a:lnTo>
                  <a:pt x="200825" y="194843"/>
                </a:lnTo>
                <a:lnTo>
                  <a:pt x="167678" y="192697"/>
                </a:lnTo>
                <a:lnTo>
                  <a:pt x="134454" y="192024"/>
                </a:lnTo>
                <a:lnTo>
                  <a:pt x="100660" y="192735"/>
                </a:lnTo>
                <a:lnTo>
                  <a:pt x="66954" y="194957"/>
                </a:lnTo>
                <a:lnTo>
                  <a:pt x="33388" y="198704"/>
                </a:lnTo>
                <a:lnTo>
                  <a:pt x="0" y="203949"/>
                </a:lnTo>
                <a:lnTo>
                  <a:pt x="0" y="259080"/>
                </a:lnTo>
                <a:lnTo>
                  <a:pt x="26441" y="248297"/>
                </a:lnTo>
                <a:lnTo>
                  <a:pt x="58293" y="240042"/>
                </a:lnTo>
                <a:lnTo>
                  <a:pt x="94615" y="234772"/>
                </a:lnTo>
                <a:lnTo>
                  <a:pt x="134454" y="232905"/>
                </a:lnTo>
                <a:lnTo>
                  <a:pt x="173380" y="234657"/>
                </a:lnTo>
                <a:lnTo>
                  <a:pt x="208991" y="239674"/>
                </a:lnTo>
                <a:lnTo>
                  <a:pt x="240385" y="247573"/>
                </a:lnTo>
                <a:lnTo>
                  <a:pt x="266700" y="258000"/>
                </a:lnTo>
                <a:lnTo>
                  <a:pt x="266700" y="203542"/>
                </a:lnTo>
                <a:close/>
              </a:path>
              <a:path w="266700" h="277495">
                <a:moveTo>
                  <a:pt x="266700" y="146837"/>
                </a:moveTo>
                <a:lnTo>
                  <a:pt x="233730" y="143230"/>
                </a:lnTo>
                <a:lnTo>
                  <a:pt x="200685" y="140665"/>
                </a:lnTo>
                <a:lnTo>
                  <a:pt x="167576" y="139153"/>
                </a:lnTo>
                <a:lnTo>
                  <a:pt x="134429" y="138684"/>
                </a:lnTo>
                <a:lnTo>
                  <a:pt x="100723" y="139153"/>
                </a:lnTo>
                <a:lnTo>
                  <a:pt x="67081" y="140716"/>
                </a:lnTo>
                <a:lnTo>
                  <a:pt x="33489" y="143370"/>
                </a:lnTo>
                <a:lnTo>
                  <a:pt x="0" y="147104"/>
                </a:lnTo>
                <a:lnTo>
                  <a:pt x="0" y="190500"/>
                </a:lnTo>
                <a:lnTo>
                  <a:pt x="53136" y="182994"/>
                </a:lnTo>
                <a:lnTo>
                  <a:pt x="106565" y="179197"/>
                </a:lnTo>
                <a:lnTo>
                  <a:pt x="160096" y="179120"/>
                </a:lnTo>
                <a:lnTo>
                  <a:pt x="213537" y="182765"/>
                </a:lnTo>
                <a:lnTo>
                  <a:pt x="266700" y="190131"/>
                </a:lnTo>
                <a:lnTo>
                  <a:pt x="266700" y="146837"/>
                </a:lnTo>
                <a:close/>
              </a:path>
              <a:path w="266700" h="277495">
                <a:moveTo>
                  <a:pt x="266700" y="120878"/>
                </a:moveTo>
                <a:lnTo>
                  <a:pt x="264160" y="114896"/>
                </a:lnTo>
                <a:lnTo>
                  <a:pt x="241719" y="93802"/>
                </a:lnTo>
                <a:lnTo>
                  <a:pt x="241719" y="28575"/>
                </a:lnTo>
                <a:lnTo>
                  <a:pt x="236143" y="22961"/>
                </a:lnTo>
                <a:lnTo>
                  <a:pt x="209435" y="22987"/>
                </a:lnTo>
                <a:lnTo>
                  <a:pt x="203847" y="28600"/>
                </a:lnTo>
                <a:lnTo>
                  <a:pt x="203822" y="58102"/>
                </a:lnTo>
                <a:lnTo>
                  <a:pt x="148742" y="6134"/>
                </a:lnTo>
                <a:lnTo>
                  <a:pt x="141490" y="1536"/>
                </a:lnTo>
                <a:lnTo>
                  <a:pt x="133350" y="0"/>
                </a:lnTo>
                <a:lnTo>
                  <a:pt x="125196" y="1536"/>
                </a:lnTo>
                <a:lnTo>
                  <a:pt x="117957" y="6134"/>
                </a:lnTo>
                <a:lnTo>
                  <a:pt x="2603" y="114871"/>
                </a:lnTo>
                <a:lnTo>
                  <a:pt x="63" y="120738"/>
                </a:lnTo>
                <a:lnTo>
                  <a:pt x="0" y="134112"/>
                </a:lnTo>
                <a:lnTo>
                  <a:pt x="53238" y="128752"/>
                </a:lnTo>
                <a:lnTo>
                  <a:pt x="106629" y="126072"/>
                </a:lnTo>
                <a:lnTo>
                  <a:pt x="160058" y="126072"/>
                </a:lnTo>
                <a:lnTo>
                  <a:pt x="213448" y="128752"/>
                </a:lnTo>
                <a:lnTo>
                  <a:pt x="266700" y="134112"/>
                </a:lnTo>
                <a:lnTo>
                  <a:pt x="266700" y="127139"/>
                </a:lnTo>
                <a:lnTo>
                  <a:pt x="266700" y="120878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98448" y="6318669"/>
            <a:ext cx="181356" cy="22691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03148" y="6318681"/>
            <a:ext cx="181355" cy="226898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711931" y="6478524"/>
            <a:ext cx="857885" cy="180340"/>
          </a:xfrm>
          <a:custGeom>
            <a:avLst/>
            <a:gdLst/>
            <a:ahLst/>
            <a:cxnLst/>
            <a:rect l="l" t="t" r="r" b="b"/>
            <a:pathLst>
              <a:path w="857885" h="180340">
                <a:moveTo>
                  <a:pt x="801527" y="0"/>
                </a:moveTo>
                <a:lnTo>
                  <a:pt x="801527" y="15417"/>
                </a:lnTo>
                <a:lnTo>
                  <a:pt x="812421" y="27822"/>
                </a:lnTo>
                <a:lnTo>
                  <a:pt x="817625" y="41319"/>
                </a:lnTo>
                <a:lnTo>
                  <a:pt x="783672" y="79564"/>
                </a:lnTo>
                <a:lnTo>
                  <a:pt x="729280" y="99182"/>
                </a:lnTo>
                <a:lnTo>
                  <a:pt x="689796" y="108103"/>
                </a:lnTo>
                <a:lnTo>
                  <a:pt x="640916" y="115831"/>
                </a:lnTo>
                <a:lnTo>
                  <a:pt x="581739" y="121910"/>
                </a:lnTo>
                <a:lnTo>
                  <a:pt x="511362" y="125890"/>
                </a:lnTo>
                <a:lnTo>
                  <a:pt x="428884" y="127317"/>
                </a:lnTo>
                <a:lnTo>
                  <a:pt x="346402" y="125898"/>
                </a:lnTo>
                <a:lnTo>
                  <a:pt x="276024" y="121939"/>
                </a:lnTo>
                <a:lnTo>
                  <a:pt x="216848" y="115884"/>
                </a:lnTo>
                <a:lnTo>
                  <a:pt x="167972" y="108180"/>
                </a:lnTo>
                <a:lnTo>
                  <a:pt x="128493" y="99271"/>
                </a:lnTo>
                <a:lnTo>
                  <a:pt x="74120" y="79622"/>
                </a:lnTo>
                <a:lnTo>
                  <a:pt x="43355" y="55426"/>
                </a:lnTo>
                <a:lnTo>
                  <a:pt x="40196" y="41243"/>
                </a:lnTo>
                <a:lnTo>
                  <a:pt x="45354" y="27736"/>
                </a:lnTo>
                <a:lnTo>
                  <a:pt x="56240" y="15417"/>
                </a:lnTo>
                <a:lnTo>
                  <a:pt x="56240" y="0"/>
                </a:lnTo>
                <a:lnTo>
                  <a:pt x="30608" y="14135"/>
                </a:lnTo>
                <a:lnTo>
                  <a:pt x="9966" y="32546"/>
                </a:lnTo>
                <a:lnTo>
                  <a:pt x="0" y="54621"/>
                </a:lnTo>
                <a:lnTo>
                  <a:pt x="6393" y="79743"/>
                </a:lnTo>
                <a:lnTo>
                  <a:pt x="47216" y="115435"/>
                </a:lnTo>
                <a:lnTo>
                  <a:pt x="120735" y="145044"/>
                </a:lnTo>
                <a:lnTo>
                  <a:pt x="168861" y="156967"/>
                </a:lnTo>
                <a:lnTo>
                  <a:pt x="224086" y="166647"/>
                </a:lnTo>
                <a:lnTo>
                  <a:pt x="286053" y="173845"/>
                </a:lnTo>
                <a:lnTo>
                  <a:pt x="354405" y="178320"/>
                </a:lnTo>
                <a:lnTo>
                  <a:pt x="428782" y="179831"/>
                </a:lnTo>
                <a:lnTo>
                  <a:pt x="503149" y="178240"/>
                </a:lnTo>
                <a:lnTo>
                  <a:pt x="571494" y="173723"/>
                </a:lnTo>
                <a:lnTo>
                  <a:pt x="633459" y="166512"/>
                </a:lnTo>
                <a:lnTo>
                  <a:pt x="688685" y="156841"/>
                </a:lnTo>
                <a:lnTo>
                  <a:pt x="736814" y="144944"/>
                </a:lnTo>
                <a:lnTo>
                  <a:pt x="777487" y="131052"/>
                </a:lnTo>
                <a:lnTo>
                  <a:pt x="835030" y="98219"/>
                </a:lnTo>
                <a:lnTo>
                  <a:pt x="857588" y="54621"/>
                </a:lnTo>
                <a:lnTo>
                  <a:pt x="847612" y="32546"/>
                </a:lnTo>
                <a:lnTo>
                  <a:pt x="827040" y="14135"/>
                </a:lnTo>
                <a:lnTo>
                  <a:pt x="801527" y="0"/>
                </a:lnTo>
                <a:close/>
              </a:path>
            </a:pathLst>
          </a:custGeom>
          <a:solidFill>
            <a:srgbClr val="00449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93036" y="6265164"/>
            <a:ext cx="896238" cy="3873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59436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9676" y="2090927"/>
            <a:ext cx="6811009" cy="1428115"/>
          </a:xfrm>
          <a:custGeom>
            <a:avLst/>
            <a:gdLst/>
            <a:ahLst/>
            <a:cxnLst/>
            <a:rect l="l" t="t" r="r" b="b"/>
            <a:pathLst>
              <a:path w="6811009" h="1428114">
                <a:moveTo>
                  <a:pt x="985951" y="792480"/>
                </a:moveTo>
                <a:lnTo>
                  <a:pt x="928560" y="806157"/>
                </a:lnTo>
                <a:lnTo>
                  <a:pt x="873582" y="820915"/>
                </a:lnTo>
                <a:lnTo>
                  <a:pt x="821156" y="836663"/>
                </a:lnTo>
                <a:lnTo>
                  <a:pt x="771372" y="853325"/>
                </a:lnTo>
                <a:lnTo>
                  <a:pt x="724344" y="870826"/>
                </a:lnTo>
                <a:lnTo>
                  <a:pt x="680212" y="889088"/>
                </a:lnTo>
                <a:lnTo>
                  <a:pt x="639089" y="908037"/>
                </a:lnTo>
                <a:lnTo>
                  <a:pt x="601065" y="927569"/>
                </a:lnTo>
                <a:lnTo>
                  <a:pt x="566280" y="947635"/>
                </a:lnTo>
                <a:lnTo>
                  <a:pt x="534847" y="968121"/>
                </a:lnTo>
                <a:lnTo>
                  <a:pt x="584631" y="976668"/>
                </a:lnTo>
                <a:lnTo>
                  <a:pt x="634517" y="984580"/>
                </a:lnTo>
                <a:lnTo>
                  <a:pt x="684504" y="991870"/>
                </a:lnTo>
                <a:lnTo>
                  <a:pt x="734568" y="998550"/>
                </a:lnTo>
                <a:lnTo>
                  <a:pt x="784707" y="1004608"/>
                </a:lnTo>
                <a:lnTo>
                  <a:pt x="834923" y="1010031"/>
                </a:lnTo>
                <a:lnTo>
                  <a:pt x="885215" y="1014844"/>
                </a:lnTo>
                <a:lnTo>
                  <a:pt x="935545" y="1019035"/>
                </a:lnTo>
                <a:lnTo>
                  <a:pt x="985951" y="1022604"/>
                </a:lnTo>
                <a:lnTo>
                  <a:pt x="985951" y="792480"/>
                </a:lnTo>
                <a:close/>
              </a:path>
              <a:path w="6811009" h="1428114">
                <a:moveTo>
                  <a:pt x="985951" y="582168"/>
                </a:moveTo>
                <a:lnTo>
                  <a:pt x="928090" y="591693"/>
                </a:lnTo>
                <a:lnTo>
                  <a:pt x="871753" y="602043"/>
                </a:lnTo>
                <a:lnTo>
                  <a:pt x="816965" y="613206"/>
                </a:lnTo>
                <a:lnTo>
                  <a:pt x="763765" y="625132"/>
                </a:lnTo>
                <a:lnTo>
                  <a:pt x="712190" y="637794"/>
                </a:lnTo>
                <a:lnTo>
                  <a:pt x="662279" y="651154"/>
                </a:lnTo>
                <a:lnTo>
                  <a:pt x="614083" y="665187"/>
                </a:lnTo>
                <a:lnTo>
                  <a:pt x="567613" y="679843"/>
                </a:lnTo>
                <a:lnTo>
                  <a:pt x="522935" y="695096"/>
                </a:lnTo>
                <a:lnTo>
                  <a:pt x="480072" y="710920"/>
                </a:lnTo>
                <a:lnTo>
                  <a:pt x="439064" y="727265"/>
                </a:lnTo>
                <a:lnTo>
                  <a:pt x="399961" y="744118"/>
                </a:lnTo>
                <a:lnTo>
                  <a:pt x="362775" y="761415"/>
                </a:lnTo>
                <a:lnTo>
                  <a:pt x="327583" y="779145"/>
                </a:lnTo>
                <a:lnTo>
                  <a:pt x="327583" y="831469"/>
                </a:lnTo>
                <a:lnTo>
                  <a:pt x="334111" y="869581"/>
                </a:lnTo>
                <a:lnTo>
                  <a:pt x="380136" y="927989"/>
                </a:lnTo>
                <a:lnTo>
                  <a:pt x="415671" y="943229"/>
                </a:lnTo>
                <a:lnTo>
                  <a:pt x="469874" y="955548"/>
                </a:lnTo>
                <a:lnTo>
                  <a:pt x="500786" y="931608"/>
                </a:lnTo>
                <a:lnTo>
                  <a:pt x="535393" y="908380"/>
                </a:lnTo>
                <a:lnTo>
                  <a:pt x="573544" y="885939"/>
                </a:lnTo>
                <a:lnTo>
                  <a:pt x="615073" y="864336"/>
                </a:lnTo>
                <a:lnTo>
                  <a:pt x="659790" y="843622"/>
                </a:lnTo>
                <a:lnTo>
                  <a:pt x="707542" y="823887"/>
                </a:lnTo>
                <a:lnTo>
                  <a:pt x="758164" y="805180"/>
                </a:lnTo>
                <a:lnTo>
                  <a:pt x="811479" y="787552"/>
                </a:lnTo>
                <a:lnTo>
                  <a:pt x="867333" y="771067"/>
                </a:lnTo>
                <a:lnTo>
                  <a:pt x="925537" y="755802"/>
                </a:lnTo>
                <a:lnTo>
                  <a:pt x="985951" y="741807"/>
                </a:lnTo>
                <a:lnTo>
                  <a:pt x="985951" y="582168"/>
                </a:lnTo>
                <a:close/>
              </a:path>
              <a:path w="6811009" h="1428114">
                <a:moveTo>
                  <a:pt x="985951" y="511556"/>
                </a:moveTo>
                <a:lnTo>
                  <a:pt x="968298" y="470916"/>
                </a:lnTo>
                <a:lnTo>
                  <a:pt x="694613" y="214503"/>
                </a:lnTo>
                <a:lnTo>
                  <a:pt x="656666" y="199644"/>
                </a:lnTo>
                <a:lnTo>
                  <a:pt x="636638" y="203365"/>
                </a:lnTo>
                <a:lnTo>
                  <a:pt x="345084" y="470916"/>
                </a:lnTo>
                <a:lnTo>
                  <a:pt x="327583" y="511556"/>
                </a:lnTo>
                <a:lnTo>
                  <a:pt x="327583" y="723900"/>
                </a:lnTo>
                <a:lnTo>
                  <a:pt x="364782" y="706234"/>
                </a:lnTo>
                <a:lnTo>
                  <a:pt x="403720" y="689089"/>
                </a:lnTo>
                <a:lnTo>
                  <a:pt x="444347" y="672503"/>
                </a:lnTo>
                <a:lnTo>
                  <a:pt x="486613" y="656501"/>
                </a:lnTo>
                <a:lnTo>
                  <a:pt x="530440" y="641096"/>
                </a:lnTo>
                <a:lnTo>
                  <a:pt x="575779" y="626313"/>
                </a:lnTo>
                <a:lnTo>
                  <a:pt x="622566" y="612165"/>
                </a:lnTo>
                <a:lnTo>
                  <a:pt x="670763" y="598678"/>
                </a:lnTo>
                <a:lnTo>
                  <a:pt x="720293" y="585876"/>
                </a:lnTo>
                <a:lnTo>
                  <a:pt x="771093" y="573786"/>
                </a:lnTo>
                <a:lnTo>
                  <a:pt x="823125" y="562419"/>
                </a:lnTo>
                <a:lnTo>
                  <a:pt x="876312" y="551802"/>
                </a:lnTo>
                <a:lnTo>
                  <a:pt x="930605" y="541959"/>
                </a:lnTo>
                <a:lnTo>
                  <a:pt x="985951" y="532892"/>
                </a:lnTo>
                <a:lnTo>
                  <a:pt x="985951" y="511556"/>
                </a:lnTo>
                <a:close/>
              </a:path>
              <a:path w="6811009" h="1428114">
                <a:moveTo>
                  <a:pt x="2040559" y="1025144"/>
                </a:moveTo>
                <a:lnTo>
                  <a:pt x="2005037" y="1008253"/>
                </a:lnTo>
                <a:lnTo>
                  <a:pt x="1965223" y="992733"/>
                </a:lnTo>
                <a:lnTo>
                  <a:pt x="1921700" y="978700"/>
                </a:lnTo>
                <a:lnTo>
                  <a:pt x="1875002" y="966241"/>
                </a:lnTo>
                <a:lnTo>
                  <a:pt x="1825713" y="955446"/>
                </a:lnTo>
                <a:lnTo>
                  <a:pt x="1774393" y="946404"/>
                </a:lnTo>
                <a:lnTo>
                  <a:pt x="1721612" y="939215"/>
                </a:lnTo>
                <a:lnTo>
                  <a:pt x="1667929" y="933958"/>
                </a:lnTo>
                <a:lnTo>
                  <a:pt x="1613903" y="930744"/>
                </a:lnTo>
                <a:lnTo>
                  <a:pt x="1560245" y="929652"/>
                </a:lnTo>
                <a:lnTo>
                  <a:pt x="1505686" y="930757"/>
                </a:lnTo>
                <a:lnTo>
                  <a:pt x="1450759" y="934046"/>
                </a:lnTo>
                <a:lnTo>
                  <a:pt x="1396199" y="939406"/>
                </a:lnTo>
                <a:lnTo>
                  <a:pt x="1342593" y="946772"/>
                </a:lnTo>
                <a:lnTo>
                  <a:pt x="1290535" y="956043"/>
                </a:lnTo>
                <a:lnTo>
                  <a:pt x="1240624" y="967143"/>
                </a:lnTo>
                <a:lnTo>
                  <a:pt x="1193457" y="979982"/>
                </a:lnTo>
                <a:lnTo>
                  <a:pt x="1149616" y="994473"/>
                </a:lnTo>
                <a:lnTo>
                  <a:pt x="1109713" y="1010539"/>
                </a:lnTo>
                <a:lnTo>
                  <a:pt x="1074343" y="1028065"/>
                </a:lnTo>
                <a:lnTo>
                  <a:pt x="1122184" y="1030681"/>
                </a:lnTo>
                <a:lnTo>
                  <a:pt x="1221917" y="1035062"/>
                </a:lnTo>
                <a:lnTo>
                  <a:pt x="1382179" y="1039406"/>
                </a:lnTo>
                <a:lnTo>
                  <a:pt x="1556181" y="1040892"/>
                </a:lnTo>
                <a:lnTo>
                  <a:pt x="1713877" y="1039685"/>
                </a:lnTo>
                <a:lnTo>
                  <a:pt x="1860778" y="1036129"/>
                </a:lnTo>
                <a:lnTo>
                  <a:pt x="1997290" y="1030338"/>
                </a:lnTo>
                <a:lnTo>
                  <a:pt x="2040559" y="1027938"/>
                </a:lnTo>
                <a:lnTo>
                  <a:pt x="2040559" y="1025144"/>
                </a:lnTo>
                <a:close/>
              </a:path>
              <a:path w="6811009" h="1428114">
                <a:moveTo>
                  <a:pt x="2040559" y="773176"/>
                </a:moveTo>
                <a:lnTo>
                  <a:pt x="1992972" y="765187"/>
                </a:lnTo>
                <a:lnTo>
                  <a:pt x="1945271" y="758037"/>
                </a:lnTo>
                <a:lnTo>
                  <a:pt x="1897456" y="751738"/>
                </a:lnTo>
                <a:lnTo>
                  <a:pt x="1849539" y="746290"/>
                </a:lnTo>
                <a:lnTo>
                  <a:pt x="1801545" y="741680"/>
                </a:lnTo>
                <a:lnTo>
                  <a:pt x="1753463" y="737946"/>
                </a:lnTo>
                <a:lnTo>
                  <a:pt x="1705317" y="735050"/>
                </a:lnTo>
                <a:lnTo>
                  <a:pt x="1657121" y="733018"/>
                </a:lnTo>
                <a:lnTo>
                  <a:pt x="1608886" y="731837"/>
                </a:lnTo>
                <a:lnTo>
                  <a:pt x="1560626" y="731520"/>
                </a:lnTo>
                <a:lnTo>
                  <a:pt x="1511566" y="731888"/>
                </a:lnTo>
                <a:lnTo>
                  <a:pt x="1462532" y="733132"/>
                </a:lnTo>
                <a:lnTo>
                  <a:pt x="1413548" y="735241"/>
                </a:lnTo>
                <a:lnTo>
                  <a:pt x="1364627" y="738225"/>
                </a:lnTo>
                <a:lnTo>
                  <a:pt x="1315770" y="742099"/>
                </a:lnTo>
                <a:lnTo>
                  <a:pt x="1266977" y="746836"/>
                </a:lnTo>
                <a:lnTo>
                  <a:pt x="1218285" y="752462"/>
                </a:lnTo>
                <a:lnTo>
                  <a:pt x="1169682" y="758964"/>
                </a:lnTo>
                <a:lnTo>
                  <a:pt x="1121181" y="766330"/>
                </a:lnTo>
                <a:lnTo>
                  <a:pt x="1072819" y="774573"/>
                </a:lnTo>
                <a:lnTo>
                  <a:pt x="1072819" y="973836"/>
                </a:lnTo>
                <a:lnTo>
                  <a:pt x="1108608" y="957249"/>
                </a:lnTo>
                <a:lnTo>
                  <a:pt x="1147876" y="941959"/>
                </a:lnTo>
                <a:lnTo>
                  <a:pt x="1190409" y="928090"/>
                </a:lnTo>
                <a:lnTo>
                  <a:pt x="1235964" y="915733"/>
                </a:lnTo>
                <a:lnTo>
                  <a:pt x="1284338" y="905014"/>
                </a:lnTo>
                <a:lnTo>
                  <a:pt x="1335290" y="895997"/>
                </a:lnTo>
                <a:lnTo>
                  <a:pt x="1388618" y="888809"/>
                </a:lnTo>
                <a:lnTo>
                  <a:pt x="1444104" y="883551"/>
                </a:lnTo>
                <a:lnTo>
                  <a:pt x="1501508" y="880325"/>
                </a:lnTo>
                <a:lnTo>
                  <a:pt x="1560626" y="879221"/>
                </a:lnTo>
                <a:lnTo>
                  <a:pt x="1618399" y="880262"/>
                </a:lnTo>
                <a:lnTo>
                  <a:pt x="1674545" y="883310"/>
                </a:lnTo>
                <a:lnTo>
                  <a:pt x="1728851" y="888276"/>
                </a:lnTo>
                <a:lnTo>
                  <a:pt x="1781124" y="895083"/>
                </a:lnTo>
                <a:lnTo>
                  <a:pt x="1831162" y="903655"/>
                </a:lnTo>
                <a:lnTo>
                  <a:pt x="1878749" y="913904"/>
                </a:lnTo>
                <a:lnTo>
                  <a:pt x="1923681" y="925728"/>
                </a:lnTo>
                <a:lnTo>
                  <a:pt x="1965769" y="939063"/>
                </a:lnTo>
                <a:lnTo>
                  <a:pt x="2004796" y="953820"/>
                </a:lnTo>
                <a:lnTo>
                  <a:pt x="2040559" y="969899"/>
                </a:lnTo>
                <a:lnTo>
                  <a:pt x="2040559" y="773176"/>
                </a:lnTo>
                <a:close/>
              </a:path>
              <a:path w="6811009" h="1428114">
                <a:moveTo>
                  <a:pt x="2040559" y="568579"/>
                </a:moveTo>
                <a:lnTo>
                  <a:pt x="1987435" y="562394"/>
                </a:lnTo>
                <a:lnTo>
                  <a:pt x="1934235" y="556945"/>
                </a:lnTo>
                <a:lnTo>
                  <a:pt x="1880984" y="552234"/>
                </a:lnTo>
                <a:lnTo>
                  <a:pt x="1827682" y="548271"/>
                </a:lnTo>
                <a:lnTo>
                  <a:pt x="1774329" y="545045"/>
                </a:lnTo>
                <a:lnTo>
                  <a:pt x="1720951" y="542556"/>
                </a:lnTo>
                <a:lnTo>
                  <a:pt x="1667522" y="540804"/>
                </a:lnTo>
                <a:lnTo>
                  <a:pt x="1614081" y="539788"/>
                </a:lnTo>
                <a:lnTo>
                  <a:pt x="1560626" y="539496"/>
                </a:lnTo>
                <a:lnTo>
                  <a:pt x="1511706" y="539699"/>
                </a:lnTo>
                <a:lnTo>
                  <a:pt x="1462798" y="540524"/>
                </a:lnTo>
                <a:lnTo>
                  <a:pt x="1413916" y="541972"/>
                </a:lnTo>
                <a:lnTo>
                  <a:pt x="1365059" y="544029"/>
                </a:lnTo>
                <a:lnTo>
                  <a:pt x="1316240" y="546722"/>
                </a:lnTo>
                <a:lnTo>
                  <a:pt x="1267460" y="550037"/>
                </a:lnTo>
                <a:lnTo>
                  <a:pt x="1218717" y="553961"/>
                </a:lnTo>
                <a:lnTo>
                  <a:pt x="1170025" y="558520"/>
                </a:lnTo>
                <a:lnTo>
                  <a:pt x="1121384" y="563689"/>
                </a:lnTo>
                <a:lnTo>
                  <a:pt x="1072819" y="569468"/>
                </a:lnTo>
                <a:lnTo>
                  <a:pt x="1072819" y="723900"/>
                </a:lnTo>
                <a:lnTo>
                  <a:pt x="1123429" y="715581"/>
                </a:lnTo>
                <a:lnTo>
                  <a:pt x="1174140" y="708177"/>
                </a:lnTo>
                <a:lnTo>
                  <a:pt x="1224953" y="701687"/>
                </a:lnTo>
                <a:lnTo>
                  <a:pt x="1275842" y="696112"/>
                </a:lnTo>
                <a:lnTo>
                  <a:pt x="1326794" y="691464"/>
                </a:lnTo>
                <a:lnTo>
                  <a:pt x="1377810" y="687730"/>
                </a:lnTo>
                <a:lnTo>
                  <a:pt x="1428877" y="684911"/>
                </a:lnTo>
                <a:lnTo>
                  <a:pt x="1479969" y="683018"/>
                </a:lnTo>
                <a:lnTo>
                  <a:pt x="1531073" y="682028"/>
                </a:lnTo>
                <a:lnTo>
                  <a:pt x="1582191" y="681964"/>
                </a:lnTo>
                <a:lnTo>
                  <a:pt x="1633308" y="682815"/>
                </a:lnTo>
                <a:lnTo>
                  <a:pt x="1684401" y="684593"/>
                </a:lnTo>
                <a:lnTo>
                  <a:pt x="1735467" y="687273"/>
                </a:lnTo>
                <a:lnTo>
                  <a:pt x="1786496" y="690880"/>
                </a:lnTo>
                <a:lnTo>
                  <a:pt x="1837461" y="695401"/>
                </a:lnTo>
                <a:lnTo>
                  <a:pt x="1888363" y="700836"/>
                </a:lnTo>
                <a:lnTo>
                  <a:pt x="1939188" y="707186"/>
                </a:lnTo>
                <a:lnTo>
                  <a:pt x="1989924" y="714451"/>
                </a:lnTo>
                <a:lnTo>
                  <a:pt x="2040559" y="722630"/>
                </a:lnTo>
                <a:lnTo>
                  <a:pt x="2040559" y="568579"/>
                </a:lnTo>
                <a:close/>
              </a:path>
              <a:path w="6811009" h="1428114">
                <a:moveTo>
                  <a:pt x="2040559" y="519684"/>
                </a:moveTo>
                <a:lnTo>
                  <a:pt x="2040458" y="493598"/>
                </a:lnTo>
                <a:lnTo>
                  <a:pt x="2040039" y="489585"/>
                </a:lnTo>
                <a:lnTo>
                  <a:pt x="2038832" y="477939"/>
                </a:lnTo>
                <a:lnTo>
                  <a:pt x="2033790" y="462153"/>
                </a:lnTo>
                <a:lnTo>
                  <a:pt x="2025662" y="447713"/>
                </a:lnTo>
                <a:lnTo>
                  <a:pt x="2014651" y="435102"/>
                </a:lnTo>
                <a:lnTo>
                  <a:pt x="1949881" y="374523"/>
                </a:lnTo>
                <a:lnTo>
                  <a:pt x="1949881" y="245872"/>
                </a:lnTo>
                <a:lnTo>
                  <a:pt x="1949881" y="164465"/>
                </a:lnTo>
                <a:lnTo>
                  <a:pt x="1946325" y="146850"/>
                </a:lnTo>
                <a:lnTo>
                  <a:pt x="1936648" y="132486"/>
                </a:lnTo>
                <a:lnTo>
                  <a:pt x="1922284" y="122809"/>
                </a:lnTo>
                <a:lnTo>
                  <a:pt x="1904669" y="119253"/>
                </a:lnTo>
                <a:lnTo>
                  <a:pt x="1857806" y="119253"/>
                </a:lnTo>
                <a:lnTo>
                  <a:pt x="1815973" y="146977"/>
                </a:lnTo>
                <a:lnTo>
                  <a:pt x="1812340" y="245872"/>
                </a:lnTo>
                <a:lnTo>
                  <a:pt x="1612569" y="58674"/>
                </a:lnTo>
                <a:lnTo>
                  <a:pt x="1586280" y="42100"/>
                </a:lnTo>
                <a:lnTo>
                  <a:pt x="1556677" y="36576"/>
                </a:lnTo>
                <a:lnTo>
                  <a:pt x="1527086" y="42100"/>
                </a:lnTo>
                <a:lnTo>
                  <a:pt x="1098346" y="435102"/>
                </a:lnTo>
                <a:lnTo>
                  <a:pt x="1074635" y="477329"/>
                </a:lnTo>
                <a:lnTo>
                  <a:pt x="1072819" y="493598"/>
                </a:lnTo>
                <a:lnTo>
                  <a:pt x="1072819" y="519684"/>
                </a:lnTo>
                <a:lnTo>
                  <a:pt x="1123581" y="513664"/>
                </a:lnTo>
                <a:lnTo>
                  <a:pt x="1174394" y="508317"/>
                </a:lnTo>
                <a:lnTo>
                  <a:pt x="1225270" y="503631"/>
                </a:lnTo>
                <a:lnTo>
                  <a:pt x="1276184" y="499618"/>
                </a:lnTo>
                <a:lnTo>
                  <a:pt x="1327137" y="496265"/>
                </a:lnTo>
                <a:lnTo>
                  <a:pt x="1378115" y="493598"/>
                </a:lnTo>
                <a:lnTo>
                  <a:pt x="1429118" y="491591"/>
                </a:lnTo>
                <a:lnTo>
                  <a:pt x="1480134" y="490245"/>
                </a:lnTo>
                <a:lnTo>
                  <a:pt x="1531162" y="489585"/>
                </a:lnTo>
                <a:lnTo>
                  <a:pt x="1582204" y="489585"/>
                </a:lnTo>
                <a:lnTo>
                  <a:pt x="1633232" y="490245"/>
                </a:lnTo>
                <a:lnTo>
                  <a:pt x="1684248" y="491591"/>
                </a:lnTo>
                <a:lnTo>
                  <a:pt x="1735251" y="493598"/>
                </a:lnTo>
                <a:lnTo>
                  <a:pt x="1786229" y="496265"/>
                </a:lnTo>
                <a:lnTo>
                  <a:pt x="1837182" y="499618"/>
                </a:lnTo>
                <a:lnTo>
                  <a:pt x="1888096" y="503631"/>
                </a:lnTo>
                <a:lnTo>
                  <a:pt x="1938972" y="508317"/>
                </a:lnTo>
                <a:lnTo>
                  <a:pt x="1989785" y="513664"/>
                </a:lnTo>
                <a:lnTo>
                  <a:pt x="2040559" y="519684"/>
                </a:lnTo>
                <a:close/>
              </a:path>
              <a:path w="6811009" h="1428114">
                <a:moveTo>
                  <a:pt x="2583103" y="966851"/>
                </a:moveTo>
                <a:lnTo>
                  <a:pt x="2516174" y="926147"/>
                </a:lnTo>
                <a:lnTo>
                  <a:pt x="2477744" y="906526"/>
                </a:lnTo>
                <a:lnTo>
                  <a:pt x="2436164" y="887514"/>
                </a:lnTo>
                <a:lnTo>
                  <a:pt x="2391549" y="869188"/>
                </a:lnTo>
                <a:lnTo>
                  <a:pt x="2344039" y="851649"/>
                </a:lnTo>
                <a:lnTo>
                  <a:pt x="2293747" y="834974"/>
                </a:lnTo>
                <a:lnTo>
                  <a:pt x="2240800" y="819238"/>
                </a:lnTo>
                <a:lnTo>
                  <a:pt x="2185314" y="804545"/>
                </a:lnTo>
                <a:lnTo>
                  <a:pt x="2127427" y="790956"/>
                </a:lnTo>
                <a:lnTo>
                  <a:pt x="2127427" y="1022604"/>
                </a:lnTo>
                <a:lnTo>
                  <a:pt x="2178329" y="1018984"/>
                </a:lnTo>
                <a:lnTo>
                  <a:pt x="2229167" y="1014704"/>
                </a:lnTo>
                <a:lnTo>
                  <a:pt x="2279967" y="1009789"/>
                </a:lnTo>
                <a:lnTo>
                  <a:pt x="2330691" y="1004227"/>
                </a:lnTo>
                <a:lnTo>
                  <a:pt x="2381339" y="998029"/>
                </a:lnTo>
                <a:lnTo>
                  <a:pt x="2431910" y="991184"/>
                </a:lnTo>
                <a:lnTo>
                  <a:pt x="2482405" y="983716"/>
                </a:lnTo>
                <a:lnTo>
                  <a:pt x="2532799" y="975601"/>
                </a:lnTo>
                <a:lnTo>
                  <a:pt x="2583103" y="966851"/>
                </a:lnTo>
                <a:close/>
              </a:path>
              <a:path w="6811009" h="1428114">
                <a:moveTo>
                  <a:pt x="2784271" y="511175"/>
                </a:moveTo>
                <a:lnTo>
                  <a:pt x="2766745" y="470662"/>
                </a:lnTo>
                <a:lnTo>
                  <a:pt x="2493695" y="214503"/>
                </a:lnTo>
                <a:lnTo>
                  <a:pt x="2455849" y="199644"/>
                </a:lnTo>
                <a:lnTo>
                  <a:pt x="2435822" y="203365"/>
                </a:lnTo>
                <a:lnTo>
                  <a:pt x="2144953" y="470662"/>
                </a:lnTo>
                <a:lnTo>
                  <a:pt x="2127427" y="511175"/>
                </a:lnTo>
                <a:lnTo>
                  <a:pt x="2127427" y="531241"/>
                </a:lnTo>
                <a:lnTo>
                  <a:pt x="2182571" y="540042"/>
                </a:lnTo>
                <a:lnTo>
                  <a:pt x="2236660" y="549643"/>
                </a:lnTo>
                <a:lnTo>
                  <a:pt x="2289645" y="560031"/>
                </a:lnTo>
                <a:lnTo>
                  <a:pt x="2341473" y="571182"/>
                </a:lnTo>
                <a:lnTo>
                  <a:pt x="2392083" y="583069"/>
                </a:lnTo>
                <a:lnTo>
                  <a:pt x="2441435" y="595668"/>
                </a:lnTo>
                <a:lnTo>
                  <a:pt x="2489466" y="608952"/>
                </a:lnTo>
                <a:lnTo>
                  <a:pt x="2536126" y="622909"/>
                </a:lnTo>
                <a:lnTo>
                  <a:pt x="2581351" y="637514"/>
                </a:lnTo>
                <a:lnTo>
                  <a:pt x="2625115" y="652729"/>
                </a:lnTo>
                <a:lnTo>
                  <a:pt x="2667330" y="668553"/>
                </a:lnTo>
                <a:lnTo>
                  <a:pt x="2707970" y="684936"/>
                </a:lnTo>
                <a:lnTo>
                  <a:pt x="2746959" y="701878"/>
                </a:lnTo>
                <a:lnTo>
                  <a:pt x="2784271" y="719328"/>
                </a:lnTo>
                <a:lnTo>
                  <a:pt x="2784271" y="511175"/>
                </a:lnTo>
                <a:close/>
              </a:path>
              <a:path w="6811009" h="1428114">
                <a:moveTo>
                  <a:pt x="2785795" y="775081"/>
                </a:moveTo>
                <a:lnTo>
                  <a:pt x="2750337" y="757618"/>
                </a:lnTo>
                <a:lnTo>
                  <a:pt x="2712948" y="740549"/>
                </a:lnTo>
                <a:lnTo>
                  <a:pt x="2673680" y="723925"/>
                </a:lnTo>
                <a:lnTo>
                  <a:pt x="2632557" y="707783"/>
                </a:lnTo>
                <a:lnTo>
                  <a:pt x="2589606" y="692150"/>
                </a:lnTo>
                <a:lnTo>
                  <a:pt x="2544889" y="677075"/>
                </a:lnTo>
                <a:lnTo>
                  <a:pt x="2498420" y="662584"/>
                </a:lnTo>
                <a:lnTo>
                  <a:pt x="2450249" y="648716"/>
                </a:lnTo>
                <a:lnTo>
                  <a:pt x="2400401" y="635508"/>
                </a:lnTo>
                <a:lnTo>
                  <a:pt x="2348928" y="622998"/>
                </a:lnTo>
                <a:lnTo>
                  <a:pt x="2295855" y="611225"/>
                </a:lnTo>
                <a:lnTo>
                  <a:pt x="2241219" y="600214"/>
                </a:lnTo>
                <a:lnTo>
                  <a:pt x="2185060" y="590003"/>
                </a:lnTo>
                <a:lnTo>
                  <a:pt x="2127427" y="580644"/>
                </a:lnTo>
                <a:lnTo>
                  <a:pt x="2127427" y="739648"/>
                </a:lnTo>
                <a:lnTo>
                  <a:pt x="2188248" y="753592"/>
                </a:lnTo>
                <a:lnTo>
                  <a:pt x="2246896" y="768807"/>
                </a:lnTo>
                <a:lnTo>
                  <a:pt x="2303208" y="785266"/>
                </a:lnTo>
                <a:lnTo>
                  <a:pt x="2356993" y="802906"/>
                </a:lnTo>
                <a:lnTo>
                  <a:pt x="2408097" y="821639"/>
                </a:lnTo>
                <a:lnTo>
                  <a:pt x="2456345" y="841438"/>
                </a:lnTo>
                <a:lnTo>
                  <a:pt x="2501569" y="862215"/>
                </a:lnTo>
                <a:lnTo>
                  <a:pt x="2543606" y="883932"/>
                </a:lnTo>
                <a:lnTo>
                  <a:pt x="2582291" y="906513"/>
                </a:lnTo>
                <a:lnTo>
                  <a:pt x="2617432" y="929894"/>
                </a:lnTo>
                <a:lnTo>
                  <a:pt x="2648877" y="954024"/>
                </a:lnTo>
                <a:lnTo>
                  <a:pt x="2696895" y="942975"/>
                </a:lnTo>
                <a:lnTo>
                  <a:pt x="2732468" y="927735"/>
                </a:lnTo>
                <a:lnTo>
                  <a:pt x="2760370" y="902322"/>
                </a:lnTo>
                <a:lnTo>
                  <a:pt x="2778633" y="869276"/>
                </a:lnTo>
                <a:lnTo>
                  <a:pt x="2785287" y="831088"/>
                </a:lnTo>
                <a:lnTo>
                  <a:pt x="2785287" y="775081"/>
                </a:lnTo>
                <a:lnTo>
                  <a:pt x="2785795" y="775081"/>
                </a:lnTo>
                <a:close/>
              </a:path>
              <a:path w="6811009" h="1428114">
                <a:moveTo>
                  <a:pt x="3113341" y="983449"/>
                </a:moveTo>
                <a:lnTo>
                  <a:pt x="3106064" y="945819"/>
                </a:lnTo>
                <a:lnTo>
                  <a:pt x="3088500" y="910501"/>
                </a:lnTo>
                <a:lnTo>
                  <a:pt x="3062452" y="877722"/>
                </a:lnTo>
                <a:lnTo>
                  <a:pt x="3029737" y="847648"/>
                </a:lnTo>
                <a:lnTo>
                  <a:pt x="2992132" y="820496"/>
                </a:lnTo>
                <a:lnTo>
                  <a:pt x="2951442" y="796455"/>
                </a:lnTo>
                <a:lnTo>
                  <a:pt x="2909493" y="775716"/>
                </a:lnTo>
                <a:lnTo>
                  <a:pt x="2909493" y="831596"/>
                </a:lnTo>
                <a:lnTo>
                  <a:pt x="2937649" y="861085"/>
                </a:lnTo>
                <a:lnTo>
                  <a:pt x="2958007" y="892581"/>
                </a:lnTo>
                <a:lnTo>
                  <a:pt x="2967761" y="925601"/>
                </a:lnTo>
                <a:lnTo>
                  <a:pt x="2964091" y="959637"/>
                </a:lnTo>
                <a:lnTo>
                  <a:pt x="2944164" y="994206"/>
                </a:lnTo>
                <a:lnTo>
                  <a:pt x="2905175" y="1028827"/>
                </a:lnTo>
                <a:lnTo>
                  <a:pt x="2872016" y="1049718"/>
                </a:lnTo>
                <a:lnTo>
                  <a:pt x="2830792" y="1071029"/>
                </a:lnTo>
                <a:lnTo>
                  <a:pt x="2780830" y="1092454"/>
                </a:lnTo>
                <a:lnTo>
                  <a:pt x="2721432" y="1113624"/>
                </a:lnTo>
                <a:lnTo>
                  <a:pt x="2651937" y="1134224"/>
                </a:lnTo>
                <a:lnTo>
                  <a:pt x="2613190" y="1144193"/>
                </a:lnTo>
                <a:lnTo>
                  <a:pt x="2571661" y="1153896"/>
                </a:lnTo>
                <a:lnTo>
                  <a:pt x="2527262" y="1163281"/>
                </a:lnTo>
                <a:lnTo>
                  <a:pt x="2479916" y="1172298"/>
                </a:lnTo>
                <a:lnTo>
                  <a:pt x="2429522" y="1180922"/>
                </a:lnTo>
                <a:lnTo>
                  <a:pt x="2376017" y="1189101"/>
                </a:lnTo>
                <a:lnTo>
                  <a:pt x="2319299" y="1196784"/>
                </a:lnTo>
                <a:lnTo>
                  <a:pt x="2259292" y="1203947"/>
                </a:lnTo>
                <a:lnTo>
                  <a:pt x="2195906" y="1210525"/>
                </a:lnTo>
                <a:lnTo>
                  <a:pt x="2129066" y="1216494"/>
                </a:lnTo>
                <a:lnTo>
                  <a:pt x="2058670" y="1221816"/>
                </a:lnTo>
                <a:lnTo>
                  <a:pt x="1984641" y="1226426"/>
                </a:lnTo>
                <a:lnTo>
                  <a:pt x="1906905" y="1230299"/>
                </a:lnTo>
                <a:lnTo>
                  <a:pt x="1825358" y="1233385"/>
                </a:lnTo>
                <a:lnTo>
                  <a:pt x="1739925" y="1235633"/>
                </a:lnTo>
                <a:lnTo>
                  <a:pt x="1650530" y="1237018"/>
                </a:lnTo>
                <a:lnTo>
                  <a:pt x="1557070" y="1237488"/>
                </a:lnTo>
                <a:lnTo>
                  <a:pt x="1463598" y="1237030"/>
                </a:lnTo>
                <a:lnTo>
                  <a:pt x="1374203" y="1235646"/>
                </a:lnTo>
                <a:lnTo>
                  <a:pt x="1288770" y="1233398"/>
                </a:lnTo>
                <a:lnTo>
                  <a:pt x="1207236" y="1230337"/>
                </a:lnTo>
                <a:lnTo>
                  <a:pt x="1129499" y="1226477"/>
                </a:lnTo>
                <a:lnTo>
                  <a:pt x="1055484" y="1221892"/>
                </a:lnTo>
                <a:lnTo>
                  <a:pt x="985100" y="1216596"/>
                </a:lnTo>
                <a:lnTo>
                  <a:pt x="918260" y="1210652"/>
                </a:lnTo>
                <a:lnTo>
                  <a:pt x="854887" y="1204087"/>
                </a:lnTo>
                <a:lnTo>
                  <a:pt x="794880" y="1196949"/>
                </a:lnTo>
                <a:lnTo>
                  <a:pt x="738174" y="1189278"/>
                </a:lnTo>
                <a:lnTo>
                  <a:pt x="684682" y="1181125"/>
                </a:lnTo>
                <a:lnTo>
                  <a:pt x="634301" y="1172527"/>
                </a:lnTo>
                <a:lnTo>
                  <a:pt x="586955" y="1163523"/>
                </a:lnTo>
                <a:lnTo>
                  <a:pt x="542569" y="1154150"/>
                </a:lnTo>
                <a:lnTo>
                  <a:pt x="501053" y="1144473"/>
                </a:lnTo>
                <a:lnTo>
                  <a:pt x="462305" y="1134503"/>
                </a:lnTo>
                <a:lnTo>
                  <a:pt x="392823" y="1113904"/>
                </a:lnTo>
                <a:lnTo>
                  <a:pt x="333438" y="1092708"/>
                </a:lnTo>
                <a:lnTo>
                  <a:pt x="283489" y="1071232"/>
                </a:lnTo>
                <a:lnTo>
                  <a:pt x="242265" y="1049832"/>
                </a:lnTo>
                <a:lnTo>
                  <a:pt x="209105" y="1028827"/>
                </a:lnTo>
                <a:lnTo>
                  <a:pt x="170205" y="994156"/>
                </a:lnTo>
                <a:lnTo>
                  <a:pt x="150291" y="959472"/>
                </a:lnTo>
                <a:lnTo>
                  <a:pt x="146596" y="925309"/>
                </a:lnTo>
                <a:lnTo>
                  <a:pt x="156298" y="892251"/>
                </a:lnTo>
                <a:lnTo>
                  <a:pt x="176644" y="860831"/>
                </a:lnTo>
                <a:lnTo>
                  <a:pt x="204825" y="831596"/>
                </a:lnTo>
                <a:lnTo>
                  <a:pt x="204825" y="775716"/>
                </a:lnTo>
                <a:lnTo>
                  <a:pt x="162560" y="796455"/>
                </a:lnTo>
                <a:lnTo>
                  <a:pt x="121627" y="820496"/>
                </a:lnTo>
                <a:lnTo>
                  <a:pt x="83807" y="847648"/>
                </a:lnTo>
                <a:lnTo>
                  <a:pt x="50927" y="877722"/>
                </a:lnTo>
                <a:lnTo>
                  <a:pt x="24790" y="910501"/>
                </a:lnTo>
                <a:lnTo>
                  <a:pt x="7213" y="945819"/>
                </a:lnTo>
                <a:lnTo>
                  <a:pt x="0" y="983449"/>
                </a:lnTo>
                <a:lnTo>
                  <a:pt x="4965" y="1023213"/>
                </a:lnTo>
                <a:lnTo>
                  <a:pt x="23926" y="1064895"/>
                </a:lnTo>
                <a:lnTo>
                  <a:pt x="51968" y="1102004"/>
                </a:lnTo>
                <a:lnTo>
                  <a:pt x="89395" y="1137831"/>
                </a:lnTo>
                <a:lnTo>
                  <a:pt x="135991" y="1172273"/>
                </a:lnTo>
                <a:lnTo>
                  <a:pt x="191566" y="1205153"/>
                </a:lnTo>
                <a:lnTo>
                  <a:pt x="255892" y="1236345"/>
                </a:lnTo>
                <a:lnTo>
                  <a:pt x="291261" y="1251267"/>
                </a:lnTo>
                <a:lnTo>
                  <a:pt x="328752" y="1265707"/>
                </a:lnTo>
                <a:lnTo>
                  <a:pt x="368325" y="1279664"/>
                </a:lnTo>
                <a:lnTo>
                  <a:pt x="409956" y="1293101"/>
                </a:lnTo>
                <a:lnTo>
                  <a:pt x="453605" y="1306017"/>
                </a:lnTo>
                <a:lnTo>
                  <a:pt x="499275" y="1318387"/>
                </a:lnTo>
                <a:lnTo>
                  <a:pt x="546912" y="1330198"/>
                </a:lnTo>
                <a:lnTo>
                  <a:pt x="596506" y="1341412"/>
                </a:lnTo>
                <a:lnTo>
                  <a:pt x="648030" y="1352042"/>
                </a:lnTo>
                <a:lnTo>
                  <a:pt x="701446" y="1362049"/>
                </a:lnTo>
                <a:lnTo>
                  <a:pt x="756729" y="1371422"/>
                </a:lnTo>
                <a:lnTo>
                  <a:pt x="813866" y="1380147"/>
                </a:lnTo>
                <a:lnTo>
                  <a:pt x="872820" y="1388198"/>
                </a:lnTo>
                <a:lnTo>
                  <a:pt x="933564" y="1395564"/>
                </a:lnTo>
                <a:lnTo>
                  <a:pt x="996086" y="1402219"/>
                </a:lnTo>
                <a:lnTo>
                  <a:pt x="1060348" y="1408150"/>
                </a:lnTo>
                <a:lnTo>
                  <a:pt x="1126312" y="1413357"/>
                </a:lnTo>
                <a:lnTo>
                  <a:pt x="1193977" y="1417789"/>
                </a:lnTo>
                <a:lnTo>
                  <a:pt x="1263294" y="1421460"/>
                </a:lnTo>
                <a:lnTo>
                  <a:pt x="1334262" y="1424317"/>
                </a:lnTo>
                <a:lnTo>
                  <a:pt x="1406829" y="1426387"/>
                </a:lnTo>
                <a:lnTo>
                  <a:pt x="1480972" y="1427607"/>
                </a:lnTo>
                <a:lnTo>
                  <a:pt x="1556689" y="1427988"/>
                </a:lnTo>
                <a:lnTo>
                  <a:pt x="1632394" y="1427530"/>
                </a:lnTo>
                <a:lnTo>
                  <a:pt x="1706537" y="1426222"/>
                </a:lnTo>
                <a:lnTo>
                  <a:pt x="1779104" y="1424089"/>
                </a:lnTo>
                <a:lnTo>
                  <a:pt x="1850072" y="1421168"/>
                </a:lnTo>
                <a:lnTo>
                  <a:pt x="1919389" y="1417459"/>
                </a:lnTo>
                <a:lnTo>
                  <a:pt x="1987054" y="1412976"/>
                </a:lnTo>
                <a:lnTo>
                  <a:pt x="2053031" y="1407756"/>
                </a:lnTo>
                <a:lnTo>
                  <a:pt x="2117280" y="1401800"/>
                </a:lnTo>
                <a:lnTo>
                  <a:pt x="2179802" y="1395120"/>
                </a:lnTo>
                <a:lnTo>
                  <a:pt x="2240546" y="1387741"/>
                </a:lnTo>
                <a:lnTo>
                  <a:pt x="2299512" y="1379689"/>
                </a:lnTo>
                <a:lnTo>
                  <a:pt x="2356637" y="1370977"/>
                </a:lnTo>
                <a:lnTo>
                  <a:pt x="2411933" y="1361605"/>
                </a:lnTo>
                <a:lnTo>
                  <a:pt x="2465349" y="1351610"/>
                </a:lnTo>
                <a:lnTo>
                  <a:pt x="2516873" y="1341005"/>
                </a:lnTo>
                <a:lnTo>
                  <a:pt x="2566466" y="1329804"/>
                </a:lnTo>
                <a:lnTo>
                  <a:pt x="2614104" y="1318018"/>
                </a:lnTo>
                <a:lnTo>
                  <a:pt x="2659761" y="1305674"/>
                </a:lnTo>
                <a:lnTo>
                  <a:pt x="2703423" y="1292796"/>
                </a:lnTo>
                <a:lnTo>
                  <a:pt x="2745054" y="1279372"/>
                </a:lnTo>
                <a:lnTo>
                  <a:pt x="2784627" y="1265453"/>
                </a:lnTo>
                <a:lnTo>
                  <a:pt x="2822105" y="1251038"/>
                </a:lnTo>
                <a:lnTo>
                  <a:pt x="2857487" y="1236154"/>
                </a:lnTo>
                <a:lnTo>
                  <a:pt x="2921812" y="1205014"/>
                </a:lnTo>
                <a:lnTo>
                  <a:pt x="2977375" y="1172184"/>
                </a:lnTo>
                <a:lnTo>
                  <a:pt x="3023984" y="1137793"/>
                </a:lnTo>
                <a:lnTo>
                  <a:pt x="3061411" y="1101991"/>
                </a:lnTo>
                <a:lnTo>
                  <a:pt x="3089452" y="1064895"/>
                </a:lnTo>
                <a:lnTo>
                  <a:pt x="3089833" y="1064895"/>
                </a:lnTo>
                <a:lnTo>
                  <a:pt x="3108528" y="1023213"/>
                </a:lnTo>
                <a:lnTo>
                  <a:pt x="3113341" y="983449"/>
                </a:lnTo>
                <a:close/>
              </a:path>
              <a:path w="6811009" h="1428114">
                <a:moveTo>
                  <a:pt x="3828211" y="521589"/>
                </a:moveTo>
                <a:lnTo>
                  <a:pt x="3799840" y="515188"/>
                </a:lnTo>
                <a:lnTo>
                  <a:pt x="3771163" y="510451"/>
                </a:lnTo>
                <a:lnTo>
                  <a:pt x="3742283" y="507377"/>
                </a:lnTo>
                <a:lnTo>
                  <a:pt x="3713276" y="505968"/>
                </a:lnTo>
                <a:lnTo>
                  <a:pt x="3673602" y="508762"/>
                </a:lnTo>
                <a:lnTo>
                  <a:pt x="3614597" y="531152"/>
                </a:lnTo>
                <a:lnTo>
                  <a:pt x="3581196" y="577507"/>
                </a:lnTo>
                <a:lnTo>
                  <a:pt x="3565055" y="656805"/>
                </a:lnTo>
                <a:lnTo>
                  <a:pt x="3563035" y="709422"/>
                </a:lnTo>
                <a:lnTo>
                  <a:pt x="3563213" y="732066"/>
                </a:lnTo>
                <a:lnTo>
                  <a:pt x="3566401" y="777113"/>
                </a:lnTo>
                <a:lnTo>
                  <a:pt x="3572916" y="815860"/>
                </a:lnTo>
                <a:lnTo>
                  <a:pt x="3592626" y="861949"/>
                </a:lnTo>
                <a:lnTo>
                  <a:pt x="3624338" y="893686"/>
                </a:lnTo>
                <a:lnTo>
                  <a:pt x="3676523" y="910463"/>
                </a:lnTo>
                <a:lnTo>
                  <a:pt x="3716451" y="912749"/>
                </a:lnTo>
                <a:lnTo>
                  <a:pt x="3744226" y="911580"/>
                </a:lnTo>
                <a:lnTo>
                  <a:pt x="3799408" y="905002"/>
                </a:lnTo>
                <a:lnTo>
                  <a:pt x="3825925" y="834136"/>
                </a:lnTo>
                <a:lnTo>
                  <a:pt x="3800703" y="837590"/>
                </a:lnTo>
                <a:lnTo>
                  <a:pt x="3775392" y="840130"/>
                </a:lnTo>
                <a:lnTo>
                  <a:pt x="3750005" y="841730"/>
                </a:lnTo>
                <a:lnTo>
                  <a:pt x="3724579" y="842391"/>
                </a:lnTo>
                <a:lnTo>
                  <a:pt x="3702647" y="840714"/>
                </a:lnTo>
                <a:lnTo>
                  <a:pt x="3660952" y="815848"/>
                </a:lnTo>
                <a:lnTo>
                  <a:pt x="3649103" y="779195"/>
                </a:lnTo>
                <a:lnTo>
                  <a:pt x="3645077" y="721487"/>
                </a:lnTo>
                <a:lnTo>
                  <a:pt x="3644925" y="697217"/>
                </a:lnTo>
                <a:lnTo>
                  <a:pt x="3646195" y="672998"/>
                </a:lnTo>
                <a:lnTo>
                  <a:pt x="3652951" y="624967"/>
                </a:lnTo>
                <a:lnTo>
                  <a:pt x="3676954" y="586613"/>
                </a:lnTo>
                <a:lnTo>
                  <a:pt x="3717023" y="576326"/>
                </a:lnTo>
                <a:lnTo>
                  <a:pt x="3730929" y="576453"/>
                </a:lnTo>
                <a:lnTo>
                  <a:pt x="3754805" y="577342"/>
                </a:lnTo>
                <a:lnTo>
                  <a:pt x="3778618" y="579056"/>
                </a:lnTo>
                <a:lnTo>
                  <a:pt x="3802329" y="581634"/>
                </a:lnTo>
                <a:lnTo>
                  <a:pt x="3825925" y="585089"/>
                </a:lnTo>
                <a:lnTo>
                  <a:pt x="3828211" y="521589"/>
                </a:lnTo>
                <a:close/>
              </a:path>
              <a:path w="6811009" h="1428114">
                <a:moveTo>
                  <a:pt x="3862882" y="1142365"/>
                </a:moveTo>
                <a:lnTo>
                  <a:pt x="3857294" y="1093203"/>
                </a:lnTo>
                <a:lnTo>
                  <a:pt x="3840556" y="1054976"/>
                </a:lnTo>
                <a:lnTo>
                  <a:pt x="3812654" y="1027684"/>
                </a:lnTo>
                <a:lnTo>
                  <a:pt x="3782225" y="1014933"/>
                </a:lnTo>
                <a:lnTo>
                  <a:pt x="3782225" y="1127658"/>
                </a:lnTo>
                <a:lnTo>
                  <a:pt x="3782149" y="1142365"/>
                </a:lnTo>
                <a:lnTo>
                  <a:pt x="3778440" y="1174203"/>
                </a:lnTo>
                <a:lnTo>
                  <a:pt x="3767264" y="1197508"/>
                </a:lnTo>
                <a:lnTo>
                  <a:pt x="3748671" y="1211491"/>
                </a:lnTo>
                <a:lnTo>
                  <a:pt x="3722674" y="1216152"/>
                </a:lnTo>
                <a:lnTo>
                  <a:pt x="3658539" y="1216152"/>
                </a:lnTo>
                <a:lnTo>
                  <a:pt x="3658539" y="1073277"/>
                </a:lnTo>
                <a:lnTo>
                  <a:pt x="3722674" y="1073277"/>
                </a:lnTo>
                <a:lnTo>
                  <a:pt x="3767759" y="1089152"/>
                </a:lnTo>
                <a:lnTo>
                  <a:pt x="3782225" y="1127658"/>
                </a:lnTo>
                <a:lnTo>
                  <a:pt x="3782225" y="1014933"/>
                </a:lnTo>
                <a:lnTo>
                  <a:pt x="3773563" y="1011301"/>
                </a:lnTo>
                <a:lnTo>
                  <a:pt x="3723309" y="1005840"/>
                </a:lnTo>
                <a:lnTo>
                  <a:pt x="3578275" y="1005840"/>
                </a:lnTo>
                <a:lnTo>
                  <a:pt x="3578275" y="1399032"/>
                </a:lnTo>
                <a:lnTo>
                  <a:pt x="3658539" y="1399032"/>
                </a:lnTo>
                <a:lnTo>
                  <a:pt x="3658539" y="1284351"/>
                </a:lnTo>
                <a:lnTo>
                  <a:pt x="3723309" y="1284351"/>
                </a:lnTo>
                <a:lnTo>
                  <a:pt x="3779139" y="1277010"/>
                </a:lnTo>
                <a:lnTo>
                  <a:pt x="3827449" y="1248029"/>
                </a:lnTo>
                <a:lnTo>
                  <a:pt x="3847884" y="1216152"/>
                </a:lnTo>
                <a:lnTo>
                  <a:pt x="3855682" y="1198727"/>
                </a:lnTo>
                <a:lnTo>
                  <a:pt x="3862032" y="1171028"/>
                </a:lnTo>
                <a:lnTo>
                  <a:pt x="3862882" y="1142365"/>
                </a:lnTo>
                <a:close/>
              </a:path>
              <a:path w="6811009" h="1428114">
                <a:moveTo>
                  <a:pt x="3863009" y="154940"/>
                </a:moveTo>
                <a:lnTo>
                  <a:pt x="3857409" y="105714"/>
                </a:lnTo>
                <a:lnTo>
                  <a:pt x="3848595" y="85598"/>
                </a:lnTo>
                <a:lnTo>
                  <a:pt x="3840645" y="67449"/>
                </a:lnTo>
                <a:lnTo>
                  <a:pt x="3812692" y="40132"/>
                </a:lnTo>
                <a:lnTo>
                  <a:pt x="3782276" y="27393"/>
                </a:lnTo>
                <a:lnTo>
                  <a:pt x="3782276" y="139979"/>
                </a:lnTo>
                <a:lnTo>
                  <a:pt x="3782237" y="153924"/>
                </a:lnTo>
                <a:lnTo>
                  <a:pt x="3778440" y="186601"/>
                </a:lnTo>
                <a:lnTo>
                  <a:pt x="3767277" y="209931"/>
                </a:lnTo>
                <a:lnTo>
                  <a:pt x="3748722" y="223939"/>
                </a:lnTo>
                <a:lnTo>
                  <a:pt x="3722801" y="228600"/>
                </a:lnTo>
                <a:lnTo>
                  <a:pt x="3658666" y="228600"/>
                </a:lnTo>
                <a:lnTo>
                  <a:pt x="3658666" y="85598"/>
                </a:lnTo>
                <a:lnTo>
                  <a:pt x="3722801" y="85598"/>
                </a:lnTo>
                <a:lnTo>
                  <a:pt x="3767759" y="101473"/>
                </a:lnTo>
                <a:lnTo>
                  <a:pt x="3782276" y="139979"/>
                </a:lnTo>
                <a:lnTo>
                  <a:pt x="3782276" y="27393"/>
                </a:lnTo>
                <a:lnTo>
                  <a:pt x="3773576" y="23749"/>
                </a:lnTo>
                <a:lnTo>
                  <a:pt x="3723309" y="18288"/>
                </a:lnTo>
                <a:lnTo>
                  <a:pt x="3578275" y="18288"/>
                </a:lnTo>
                <a:lnTo>
                  <a:pt x="3578275" y="411480"/>
                </a:lnTo>
                <a:lnTo>
                  <a:pt x="3658666" y="411480"/>
                </a:lnTo>
                <a:lnTo>
                  <a:pt x="3658666" y="296926"/>
                </a:lnTo>
                <a:lnTo>
                  <a:pt x="3723309" y="296926"/>
                </a:lnTo>
                <a:lnTo>
                  <a:pt x="3778707" y="289560"/>
                </a:lnTo>
                <a:lnTo>
                  <a:pt x="3826687" y="260858"/>
                </a:lnTo>
                <a:lnTo>
                  <a:pt x="3847579" y="228600"/>
                </a:lnTo>
                <a:lnTo>
                  <a:pt x="3861955" y="183743"/>
                </a:lnTo>
                <a:lnTo>
                  <a:pt x="3863009" y="154940"/>
                </a:lnTo>
                <a:close/>
              </a:path>
              <a:path w="6811009" h="1428114">
                <a:moveTo>
                  <a:pt x="3988231" y="1110615"/>
                </a:moveTo>
                <a:lnTo>
                  <a:pt x="3910507" y="1110615"/>
                </a:lnTo>
                <a:lnTo>
                  <a:pt x="3910507" y="1399032"/>
                </a:lnTo>
                <a:lnTo>
                  <a:pt x="3988231" y="1399032"/>
                </a:lnTo>
                <a:lnTo>
                  <a:pt x="3988231" y="1110615"/>
                </a:lnTo>
                <a:close/>
              </a:path>
              <a:path w="6811009" h="1428114">
                <a:moveTo>
                  <a:pt x="3988231" y="995172"/>
                </a:moveTo>
                <a:lnTo>
                  <a:pt x="3910507" y="995172"/>
                </a:lnTo>
                <a:lnTo>
                  <a:pt x="3910507" y="1073658"/>
                </a:lnTo>
                <a:lnTo>
                  <a:pt x="3988231" y="1073658"/>
                </a:lnTo>
                <a:lnTo>
                  <a:pt x="3988231" y="995172"/>
                </a:lnTo>
                <a:close/>
              </a:path>
              <a:path w="6811009" h="1428114">
                <a:moveTo>
                  <a:pt x="3988231" y="121793"/>
                </a:moveTo>
                <a:lnTo>
                  <a:pt x="3910507" y="121793"/>
                </a:lnTo>
                <a:lnTo>
                  <a:pt x="3910507" y="411480"/>
                </a:lnTo>
                <a:lnTo>
                  <a:pt x="3988231" y="411480"/>
                </a:lnTo>
                <a:lnTo>
                  <a:pt x="3988231" y="121793"/>
                </a:lnTo>
                <a:close/>
              </a:path>
              <a:path w="6811009" h="1428114">
                <a:moveTo>
                  <a:pt x="3988231" y="6096"/>
                </a:moveTo>
                <a:lnTo>
                  <a:pt x="3910507" y="6096"/>
                </a:lnTo>
                <a:lnTo>
                  <a:pt x="3910507" y="84836"/>
                </a:lnTo>
                <a:lnTo>
                  <a:pt x="3988231" y="84836"/>
                </a:lnTo>
                <a:lnTo>
                  <a:pt x="3988231" y="6096"/>
                </a:lnTo>
                <a:close/>
              </a:path>
              <a:path w="6811009" h="1428114">
                <a:moveTo>
                  <a:pt x="4131106" y="760857"/>
                </a:moveTo>
                <a:lnTo>
                  <a:pt x="4130535" y="731291"/>
                </a:lnTo>
                <a:lnTo>
                  <a:pt x="4125112" y="702411"/>
                </a:lnTo>
                <a:lnTo>
                  <a:pt x="4115384" y="675855"/>
                </a:lnTo>
                <a:lnTo>
                  <a:pt x="4115003" y="674814"/>
                </a:lnTo>
                <a:lnTo>
                  <a:pt x="4100372" y="649097"/>
                </a:lnTo>
                <a:lnTo>
                  <a:pt x="4082516" y="631837"/>
                </a:lnTo>
                <a:lnTo>
                  <a:pt x="4059491" y="619493"/>
                </a:lnTo>
                <a:lnTo>
                  <a:pt x="4052570" y="617677"/>
                </a:lnTo>
                <a:lnTo>
                  <a:pt x="4052570" y="743826"/>
                </a:lnTo>
                <a:lnTo>
                  <a:pt x="4052519" y="777303"/>
                </a:lnTo>
                <a:lnTo>
                  <a:pt x="4040555" y="825881"/>
                </a:lnTo>
                <a:lnTo>
                  <a:pt x="3991724" y="846175"/>
                </a:lnTo>
                <a:lnTo>
                  <a:pt x="3972026" y="839812"/>
                </a:lnTo>
                <a:lnTo>
                  <a:pt x="3955719" y="825881"/>
                </a:lnTo>
                <a:lnTo>
                  <a:pt x="3949662" y="810145"/>
                </a:lnTo>
                <a:lnTo>
                  <a:pt x="3945648" y="793902"/>
                </a:lnTo>
                <a:lnTo>
                  <a:pt x="3943680" y="777303"/>
                </a:lnTo>
                <a:lnTo>
                  <a:pt x="3943680" y="743826"/>
                </a:lnTo>
                <a:lnTo>
                  <a:pt x="3955719" y="695706"/>
                </a:lnTo>
                <a:lnTo>
                  <a:pt x="4003497" y="675855"/>
                </a:lnTo>
                <a:lnTo>
                  <a:pt x="4023677" y="681901"/>
                </a:lnTo>
                <a:lnTo>
                  <a:pt x="4040555" y="695706"/>
                </a:lnTo>
                <a:lnTo>
                  <a:pt x="4046537" y="711225"/>
                </a:lnTo>
                <a:lnTo>
                  <a:pt x="4050563" y="727329"/>
                </a:lnTo>
                <a:lnTo>
                  <a:pt x="4052570" y="743826"/>
                </a:lnTo>
                <a:lnTo>
                  <a:pt x="4052570" y="617677"/>
                </a:lnTo>
                <a:lnTo>
                  <a:pt x="4031335" y="612076"/>
                </a:lnTo>
                <a:lnTo>
                  <a:pt x="3998137" y="609600"/>
                </a:lnTo>
                <a:lnTo>
                  <a:pt x="3964813" y="612076"/>
                </a:lnTo>
                <a:lnTo>
                  <a:pt x="3913606" y="631837"/>
                </a:lnTo>
                <a:lnTo>
                  <a:pt x="3881145" y="674865"/>
                </a:lnTo>
                <a:lnTo>
                  <a:pt x="3865727" y="731304"/>
                </a:lnTo>
                <a:lnTo>
                  <a:pt x="3865168" y="760857"/>
                </a:lnTo>
                <a:lnTo>
                  <a:pt x="3870477" y="815594"/>
                </a:lnTo>
                <a:lnTo>
                  <a:pt x="3886441" y="858151"/>
                </a:lnTo>
                <a:lnTo>
                  <a:pt x="3913035" y="888555"/>
                </a:lnTo>
                <a:lnTo>
                  <a:pt x="3950258" y="906805"/>
                </a:lnTo>
                <a:lnTo>
                  <a:pt x="3998137" y="912876"/>
                </a:lnTo>
                <a:lnTo>
                  <a:pt x="4046004" y="906805"/>
                </a:lnTo>
                <a:lnTo>
                  <a:pt x="4083227" y="888555"/>
                </a:lnTo>
                <a:lnTo>
                  <a:pt x="4109821" y="858151"/>
                </a:lnTo>
                <a:lnTo>
                  <a:pt x="4114317" y="846175"/>
                </a:lnTo>
                <a:lnTo>
                  <a:pt x="4125785" y="815594"/>
                </a:lnTo>
                <a:lnTo>
                  <a:pt x="4131106" y="760857"/>
                </a:lnTo>
                <a:close/>
              </a:path>
              <a:path w="6811009" h="1428114">
                <a:moveTo>
                  <a:pt x="4140631" y="1303020"/>
                </a:moveTo>
                <a:lnTo>
                  <a:pt x="4056811" y="1303020"/>
                </a:lnTo>
                <a:lnTo>
                  <a:pt x="4056811" y="1399032"/>
                </a:lnTo>
                <a:lnTo>
                  <a:pt x="4140631" y="1398905"/>
                </a:lnTo>
                <a:lnTo>
                  <a:pt x="4140631" y="1303020"/>
                </a:lnTo>
                <a:close/>
              </a:path>
              <a:path w="6811009" h="1428114">
                <a:moveTo>
                  <a:pt x="4268648" y="499872"/>
                </a:moveTo>
                <a:lnTo>
                  <a:pt x="4190923" y="499872"/>
                </a:lnTo>
                <a:lnTo>
                  <a:pt x="4190923" y="905256"/>
                </a:lnTo>
                <a:lnTo>
                  <a:pt x="4268648" y="905256"/>
                </a:lnTo>
                <a:lnTo>
                  <a:pt x="4268648" y="499872"/>
                </a:lnTo>
                <a:close/>
              </a:path>
              <a:path w="6811009" h="1428114">
                <a:moveTo>
                  <a:pt x="4300652" y="358902"/>
                </a:moveTo>
                <a:lnTo>
                  <a:pt x="4281602" y="283972"/>
                </a:lnTo>
                <a:lnTo>
                  <a:pt x="4281551" y="191350"/>
                </a:lnTo>
                <a:lnTo>
                  <a:pt x="4278973" y="179324"/>
                </a:lnTo>
                <a:lnTo>
                  <a:pt x="4256964" y="136398"/>
                </a:lnTo>
                <a:lnTo>
                  <a:pt x="4218775" y="117271"/>
                </a:lnTo>
                <a:lnTo>
                  <a:pt x="4176318" y="113284"/>
                </a:lnTo>
                <a:lnTo>
                  <a:pt x="4146473" y="114554"/>
                </a:lnTo>
                <a:lnTo>
                  <a:pt x="4116806" y="117767"/>
                </a:lnTo>
                <a:lnTo>
                  <a:pt x="4087444" y="122936"/>
                </a:lnTo>
                <a:lnTo>
                  <a:pt x="4058462" y="130048"/>
                </a:lnTo>
                <a:lnTo>
                  <a:pt x="4060621" y="183896"/>
                </a:lnTo>
                <a:lnTo>
                  <a:pt x="4169714" y="179324"/>
                </a:lnTo>
                <a:lnTo>
                  <a:pt x="4176547" y="179324"/>
                </a:lnTo>
                <a:lnTo>
                  <a:pt x="4203954" y="203847"/>
                </a:lnTo>
                <a:lnTo>
                  <a:pt x="4203877" y="229235"/>
                </a:lnTo>
                <a:lnTo>
                  <a:pt x="4203750" y="229247"/>
                </a:lnTo>
                <a:lnTo>
                  <a:pt x="4203750" y="283972"/>
                </a:lnTo>
                <a:lnTo>
                  <a:pt x="4203750" y="345948"/>
                </a:lnTo>
                <a:lnTo>
                  <a:pt x="4183100" y="351040"/>
                </a:lnTo>
                <a:lnTo>
                  <a:pt x="4171124" y="353174"/>
                </a:lnTo>
                <a:lnTo>
                  <a:pt x="4159072" y="354520"/>
                </a:lnTo>
                <a:lnTo>
                  <a:pt x="4146981" y="355092"/>
                </a:lnTo>
                <a:lnTo>
                  <a:pt x="4134497" y="353098"/>
                </a:lnTo>
                <a:lnTo>
                  <a:pt x="4125607" y="347129"/>
                </a:lnTo>
                <a:lnTo>
                  <a:pt x="4120299" y="337197"/>
                </a:lnTo>
                <a:lnTo>
                  <a:pt x="4118533" y="323342"/>
                </a:lnTo>
                <a:lnTo>
                  <a:pt x="4118279" y="320421"/>
                </a:lnTo>
                <a:lnTo>
                  <a:pt x="4118406" y="319024"/>
                </a:lnTo>
                <a:lnTo>
                  <a:pt x="4150791" y="288417"/>
                </a:lnTo>
                <a:lnTo>
                  <a:pt x="4203750" y="283972"/>
                </a:lnTo>
                <a:lnTo>
                  <a:pt x="4203750" y="229247"/>
                </a:lnTo>
                <a:lnTo>
                  <a:pt x="4121658" y="235407"/>
                </a:lnTo>
                <a:lnTo>
                  <a:pt x="4083050" y="246849"/>
                </a:lnTo>
                <a:lnTo>
                  <a:pt x="4045102" y="286727"/>
                </a:lnTo>
                <a:lnTo>
                  <a:pt x="4040530" y="323342"/>
                </a:lnTo>
                <a:lnTo>
                  <a:pt x="4045966" y="364109"/>
                </a:lnTo>
                <a:lnTo>
                  <a:pt x="4062806" y="393801"/>
                </a:lnTo>
                <a:lnTo>
                  <a:pt x="4090924" y="411632"/>
                </a:lnTo>
                <a:lnTo>
                  <a:pt x="4130344" y="417576"/>
                </a:lnTo>
                <a:lnTo>
                  <a:pt x="4152404" y="416140"/>
                </a:lnTo>
                <a:lnTo>
                  <a:pt x="4174071" y="412229"/>
                </a:lnTo>
                <a:lnTo>
                  <a:pt x="4195153" y="405917"/>
                </a:lnTo>
                <a:lnTo>
                  <a:pt x="4215435" y="397256"/>
                </a:lnTo>
                <a:lnTo>
                  <a:pt x="4223829" y="402501"/>
                </a:lnTo>
                <a:lnTo>
                  <a:pt x="4262856" y="415366"/>
                </a:lnTo>
                <a:lnTo>
                  <a:pt x="4298366" y="417576"/>
                </a:lnTo>
                <a:lnTo>
                  <a:pt x="4299153" y="397256"/>
                </a:lnTo>
                <a:lnTo>
                  <a:pt x="4300652" y="358902"/>
                </a:lnTo>
                <a:close/>
              </a:path>
              <a:path w="6811009" h="1428114">
                <a:moveTo>
                  <a:pt x="4424096" y="499872"/>
                </a:moveTo>
                <a:lnTo>
                  <a:pt x="4346372" y="499872"/>
                </a:lnTo>
                <a:lnTo>
                  <a:pt x="4346372" y="905256"/>
                </a:lnTo>
                <a:lnTo>
                  <a:pt x="4424096" y="905256"/>
                </a:lnTo>
                <a:lnTo>
                  <a:pt x="4424096" y="499872"/>
                </a:lnTo>
                <a:close/>
              </a:path>
              <a:path w="6811009" h="1428114">
                <a:moveTo>
                  <a:pt x="4465244" y="1015238"/>
                </a:moveTo>
                <a:lnTo>
                  <a:pt x="4436872" y="1008837"/>
                </a:lnTo>
                <a:lnTo>
                  <a:pt x="4408195" y="1004112"/>
                </a:lnTo>
                <a:lnTo>
                  <a:pt x="4379315" y="1001077"/>
                </a:lnTo>
                <a:lnTo>
                  <a:pt x="4350309" y="999744"/>
                </a:lnTo>
                <a:lnTo>
                  <a:pt x="4310646" y="1002525"/>
                </a:lnTo>
                <a:lnTo>
                  <a:pt x="4251439" y="1024826"/>
                </a:lnTo>
                <a:lnTo>
                  <a:pt x="4218140" y="1071219"/>
                </a:lnTo>
                <a:lnTo>
                  <a:pt x="4202188" y="1150518"/>
                </a:lnTo>
                <a:lnTo>
                  <a:pt x="4200194" y="1203071"/>
                </a:lnTo>
                <a:lnTo>
                  <a:pt x="4200283" y="1225664"/>
                </a:lnTo>
                <a:lnTo>
                  <a:pt x="4203382" y="1270749"/>
                </a:lnTo>
                <a:lnTo>
                  <a:pt x="4209885" y="1309585"/>
                </a:lnTo>
                <a:lnTo>
                  <a:pt x="4229532" y="1355725"/>
                </a:lnTo>
                <a:lnTo>
                  <a:pt x="4262082" y="1387589"/>
                </a:lnTo>
                <a:lnTo>
                  <a:pt x="4314558" y="1404162"/>
                </a:lnTo>
                <a:lnTo>
                  <a:pt x="4354373" y="1406525"/>
                </a:lnTo>
                <a:lnTo>
                  <a:pt x="4382160" y="1405394"/>
                </a:lnTo>
                <a:lnTo>
                  <a:pt x="4437431" y="1398638"/>
                </a:lnTo>
                <a:lnTo>
                  <a:pt x="4462831" y="1327912"/>
                </a:lnTo>
                <a:lnTo>
                  <a:pt x="4437634" y="1331341"/>
                </a:lnTo>
                <a:lnTo>
                  <a:pt x="4412361" y="1333817"/>
                </a:lnTo>
                <a:lnTo>
                  <a:pt x="4387012" y="1335341"/>
                </a:lnTo>
                <a:lnTo>
                  <a:pt x="4361612" y="1335913"/>
                </a:lnTo>
                <a:lnTo>
                  <a:pt x="4339768" y="1334274"/>
                </a:lnTo>
                <a:lnTo>
                  <a:pt x="4297985" y="1309751"/>
                </a:lnTo>
                <a:lnTo>
                  <a:pt x="4286148" y="1272971"/>
                </a:lnTo>
                <a:lnTo>
                  <a:pt x="4282237" y="1215136"/>
                </a:lnTo>
                <a:lnTo>
                  <a:pt x="4282008" y="1190866"/>
                </a:lnTo>
                <a:lnTo>
                  <a:pt x="4283253" y="1166660"/>
                </a:lnTo>
                <a:lnTo>
                  <a:pt x="4289984" y="1118743"/>
                </a:lnTo>
                <a:lnTo>
                  <a:pt x="4313987" y="1080389"/>
                </a:lnTo>
                <a:lnTo>
                  <a:pt x="4354055" y="1069962"/>
                </a:lnTo>
                <a:lnTo>
                  <a:pt x="4367962" y="1070102"/>
                </a:lnTo>
                <a:lnTo>
                  <a:pt x="4391761" y="1071016"/>
                </a:lnTo>
                <a:lnTo>
                  <a:pt x="4415536" y="1072769"/>
                </a:lnTo>
                <a:lnTo>
                  <a:pt x="4439234" y="1075397"/>
                </a:lnTo>
                <a:lnTo>
                  <a:pt x="4462831" y="1078865"/>
                </a:lnTo>
                <a:lnTo>
                  <a:pt x="4465244" y="1015238"/>
                </a:lnTo>
                <a:close/>
              </a:path>
              <a:path w="6811009" h="1428114">
                <a:moveTo>
                  <a:pt x="4517060" y="121412"/>
                </a:moveTo>
                <a:lnTo>
                  <a:pt x="4445813" y="121412"/>
                </a:lnTo>
                <a:lnTo>
                  <a:pt x="4445813" y="41148"/>
                </a:lnTo>
                <a:lnTo>
                  <a:pt x="4368343" y="41148"/>
                </a:lnTo>
                <a:lnTo>
                  <a:pt x="4368343" y="121412"/>
                </a:lnTo>
                <a:lnTo>
                  <a:pt x="4334180" y="121412"/>
                </a:lnTo>
                <a:lnTo>
                  <a:pt x="4334180" y="187325"/>
                </a:lnTo>
                <a:lnTo>
                  <a:pt x="4368343" y="187325"/>
                </a:lnTo>
                <a:lnTo>
                  <a:pt x="4368343" y="307721"/>
                </a:lnTo>
                <a:lnTo>
                  <a:pt x="4369435" y="336702"/>
                </a:lnTo>
                <a:lnTo>
                  <a:pt x="4378566" y="379895"/>
                </a:lnTo>
                <a:lnTo>
                  <a:pt x="4414202" y="411695"/>
                </a:lnTo>
                <a:lnTo>
                  <a:pt x="4458005" y="417576"/>
                </a:lnTo>
                <a:lnTo>
                  <a:pt x="4472927" y="416534"/>
                </a:lnTo>
                <a:lnTo>
                  <a:pt x="4487761" y="414718"/>
                </a:lnTo>
                <a:lnTo>
                  <a:pt x="4502480" y="412153"/>
                </a:lnTo>
                <a:lnTo>
                  <a:pt x="4517060" y="408813"/>
                </a:lnTo>
                <a:lnTo>
                  <a:pt x="4513504" y="346964"/>
                </a:lnTo>
                <a:lnTo>
                  <a:pt x="4469689" y="348107"/>
                </a:lnTo>
                <a:lnTo>
                  <a:pt x="4463593" y="348615"/>
                </a:lnTo>
                <a:lnTo>
                  <a:pt x="4457370" y="346837"/>
                </a:lnTo>
                <a:lnTo>
                  <a:pt x="4448861" y="339725"/>
                </a:lnTo>
                <a:lnTo>
                  <a:pt x="4446575" y="335280"/>
                </a:lnTo>
                <a:lnTo>
                  <a:pt x="4445432" y="322326"/>
                </a:lnTo>
                <a:lnTo>
                  <a:pt x="4445178" y="314198"/>
                </a:lnTo>
                <a:lnTo>
                  <a:pt x="4445305" y="187325"/>
                </a:lnTo>
                <a:lnTo>
                  <a:pt x="4516552" y="187325"/>
                </a:lnTo>
                <a:lnTo>
                  <a:pt x="4517060" y="121412"/>
                </a:lnTo>
                <a:close/>
              </a:path>
              <a:path w="6811009" h="1428114">
                <a:moveTo>
                  <a:pt x="4727372" y="121412"/>
                </a:moveTo>
                <a:lnTo>
                  <a:pt x="4656125" y="121412"/>
                </a:lnTo>
                <a:lnTo>
                  <a:pt x="4656125" y="41148"/>
                </a:lnTo>
                <a:lnTo>
                  <a:pt x="4578655" y="41148"/>
                </a:lnTo>
                <a:lnTo>
                  <a:pt x="4578655" y="121412"/>
                </a:lnTo>
                <a:lnTo>
                  <a:pt x="4544492" y="121412"/>
                </a:lnTo>
                <a:lnTo>
                  <a:pt x="4544492" y="187325"/>
                </a:lnTo>
                <a:lnTo>
                  <a:pt x="4578655" y="187325"/>
                </a:lnTo>
                <a:lnTo>
                  <a:pt x="4578655" y="307721"/>
                </a:lnTo>
                <a:lnTo>
                  <a:pt x="4579747" y="336702"/>
                </a:lnTo>
                <a:lnTo>
                  <a:pt x="4588878" y="379895"/>
                </a:lnTo>
                <a:lnTo>
                  <a:pt x="4624514" y="411695"/>
                </a:lnTo>
                <a:lnTo>
                  <a:pt x="4668317" y="417576"/>
                </a:lnTo>
                <a:lnTo>
                  <a:pt x="4683239" y="416534"/>
                </a:lnTo>
                <a:lnTo>
                  <a:pt x="4698073" y="414718"/>
                </a:lnTo>
                <a:lnTo>
                  <a:pt x="4712792" y="412153"/>
                </a:lnTo>
                <a:lnTo>
                  <a:pt x="4727372" y="408813"/>
                </a:lnTo>
                <a:lnTo>
                  <a:pt x="4723816" y="346964"/>
                </a:lnTo>
                <a:lnTo>
                  <a:pt x="4679874" y="348107"/>
                </a:lnTo>
                <a:lnTo>
                  <a:pt x="4673778" y="348615"/>
                </a:lnTo>
                <a:lnTo>
                  <a:pt x="4667682" y="346710"/>
                </a:lnTo>
                <a:lnTo>
                  <a:pt x="4659173" y="339725"/>
                </a:lnTo>
                <a:lnTo>
                  <a:pt x="4656887" y="335280"/>
                </a:lnTo>
                <a:lnTo>
                  <a:pt x="4655744" y="322326"/>
                </a:lnTo>
                <a:lnTo>
                  <a:pt x="4655490" y="314198"/>
                </a:lnTo>
                <a:lnTo>
                  <a:pt x="4655617" y="187325"/>
                </a:lnTo>
                <a:lnTo>
                  <a:pt x="4726864" y="187325"/>
                </a:lnTo>
                <a:lnTo>
                  <a:pt x="4727372" y="121412"/>
                </a:lnTo>
                <a:close/>
              </a:path>
              <a:path w="6811009" h="1428114">
                <a:moveTo>
                  <a:pt x="4739564" y="853440"/>
                </a:moveTo>
                <a:lnTo>
                  <a:pt x="4720641" y="778256"/>
                </a:lnTo>
                <a:lnTo>
                  <a:pt x="4720628" y="705739"/>
                </a:lnTo>
                <a:lnTo>
                  <a:pt x="4720285" y="686409"/>
                </a:lnTo>
                <a:lnTo>
                  <a:pt x="4707826" y="649033"/>
                </a:lnTo>
                <a:lnTo>
                  <a:pt x="4678045" y="621093"/>
                </a:lnTo>
                <a:lnTo>
                  <a:pt x="4637316" y="608723"/>
                </a:lnTo>
                <a:lnTo>
                  <a:pt x="4615739" y="608457"/>
                </a:lnTo>
                <a:lnTo>
                  <a:pt x="4586059" y="609727"/>
                </a:lnTo>
                <a:lnTo>
                  <a:pt x="4556531" y="612940"/>
                </a:lnTo>
                <a:lnTo>
                  <a:pt x="4527270" y="618109"/>
                </a:lnTo>
                <a:lnTo>
                  <a:pt x="4498391" y="625221"/>
                </a:lnTo>
                <a:lnTo>
                  <a:pt x="4500677" y="678942"/>
                </a:lnTo>
                <a:lnTo>
                  <a:pt x="4609008" y="674497"/>
                </a:lnTo>
                <a:lnTo>
                  <a:pt x="4615840" y="674497"/>
                </a:lnTo>
                <a:lnTo>
                  <a:pt x="4643069" y="699020"/>
                </a:lnTo>
                <a:lnTo>
                  <a:pt x="4643044" y="724281"/>
                </a:lnTo>
                <a:lnTo>
                  <a:pt x="4643044" y="778256"/>
                </a:lnTo>
                <a:lnTo>
                  <a:pt x="4643044" y="840232"/>
                </a:lnTo>
                <a:lnTo>
                  <a:pt x="4634281" y="842645"/>
                </a:lnTo>
                <a:lnTo>
                  <a:pt x="4622546" y="845502"/>
                </a:lnTo>
                <a:lnTo>
                  <a:pt x="4610633" y="847598"/>
                </a:lnTo>
                <a:lnTo>
                  <a:pt x="4598606" y="848931"/>
                </a:lnTo>
                <a:lnTo>
                  <a:pt x="4586529" y="849503"/>
                </a:lnTo>
                <a:lnTo>
                  <a:pt x="4574133" y="847534"/>
                </a:lnTo>
                <a:lnTo>
                  <a:pt x="4565332" y="841565"/>
                </a:lnTo>
                <a:lnTo>
                  <a:pt x="4560074" y="831608"/>
                </a:lnTo>
                <a:lnTo>
                  <a:pt x="4558335" y="817626"/>
                </a:lnTo>
                <a:lnTo>
                  <a:pt x="4558208" y="812927"/>
                </a:lnTo>
                <a:lnTo>
                  <a:pt x="4561179" y="800862"/>
                </a:lnTo>
                <a:lnTo>
                  <a:pt x="4568266" y="791184"/>
                </a:lnTo>
                <a:lnTo>
                  <a:pt x="4578451" y="784898"/>
                </a:lnTo>
                <a:lnTo>
                  <a:pt x="4590720" y="782955"/>
                </a:lnTo>
                <a:lnTo>
                  <a:pt x="4643044" y="778256"/>
                </a:lnTo>
                <a:lnTo>
                  <a:pt x="4643044" y="724281"/>
                </a:lnTo>
                <a:lnTo>
                  <a:pt x="4561319" y="730542"/>
                </a:lnTo>
                <a:lnTo>
                  <a:pt x="4522940" y="742124"/>
                </a:lnTo>
                <a:lnTo>
                  <a:pt x="4485348" y="782027"/>
                </a:lnTo>
                <a:lnTo>
                  <a:pt x="4480992" y="817880"/>
                </a:lnTo>
                <a:lnTo>
                  <a:pt x="4486554" y="859459"/>
                </a:lnTo>
                <a:lnTo>
                  <a:pt x="4503293" y="889152"/>
                </a:lnTo>
                <a:lnTo>
                  <a:pt x="4531182" y="906945"/>
                </a:lnTo>
                <a:lnTo>
                  <a:pt x="4570273" y="912876"/>
                </a:lnTo>
                <a:lnTo>
                  <a:pt x="4592167" y="911453"/>
                </a:lnTo>
                <a:lnTo>
                  <a:pt x="4613694" y="907592"/>
                </a:lnTo>
                <a:lnTo>
                  <a:pt x="4634662" y="901331"/>
                </a:lnTo>
                <a:lnTo>
                  <a:pt x="4654855" y="892683"/>
                </a:lnTo>
                <a:lnTo>
                  <a:pt x="4663173" y="897928"/>
                </a:lnTo>
                <a:lnTo>
                  <a:pt x="4702048" y="910831"/>
                </a:lnTo>
                <a:lnTo>
                  <a:pt x="4737278" y="912876"/>
                </a:lnTo>
                <a:lnTo>
                  <a:pt x="4738052" y="892683"/>
                </a:lnTo>
                <a:lnTo>
                  <a:pt x="4739564" y="853440"/>
                </a:lnTo>
                <a:close/>
              </a:path>
              <a:path w="6811009" h="1428114">
                <a:moveTo>
                  <a:pt x="4768139" y="1254633"/>
                </a:moveTo>
                <a:lnTo>
                  <a:pt x="4762144" y="1196251"/>
                </a:lnTo>
                <a:lnTo>
                  <a:pt x="4737405" y="1143000"/>
                </a:lnTo>
                <a:lnTo>
                  <a:pt x="4696612" y="1113282"/>
                </a:lnTo>
                <a:lnTo>
                  <a:pt x="4689487" y="1111402"/>
                </a:lnTo>
                <a:lnTo>
                  <a:pt x="4689487" y="1237488"/>
                </a:lnTo>
                <a:lnTo>
                  <a:pt x="4689437" y="1270889"/>
                </a:lnTo>
                <a:lnTo>
                  <a:pt x="4677588" y="1319403"/>
                </a:lnTo>
                <a:lnTo>
                  <a:pt x="4628324" y="1339837"/>
                </a:lnTo>
                <a:lnTo>
                  <a:pt x="4608715" y="1333385"/>
                </a:lnTo>
                <a:lnTo>
                  <a:pt x="4592498" y="1319403"/>
                </a:lnTo>
                <a:lnTo>
                  <a:pt x="4586592" y="1303731"/>
                </a:lnTo>
                <a:lnTo>
                  <a:pt x="4582642" y="1287487"/>
                </a:lnTo>
                <a:lnTo>
                  <a:pt x="4580699" y="1270889"/>
                </a:lnTo>
                <a:lnTo>
                  <a:pt x="4580699" y="1237488"/>
                </a:lnTo>
                <a:lnTo>
                  <a:pt x="4592498" y="1189482"/>
                </a:lnTo>
                <a:lnTo>
                  <a:pt x="4640821" y="1169530"/>
                </a:lnTo>
                <a:lnTo>
                  <a:pt x="4660874" y="1175651"/>
                </a:lnTo>
                <a:lnTo>
                  <a:pt x="4677588" y="1189482"/>
                </a:lnTo>
                <a:lnTo>
                  <a:pt x="4683557" y="1204976"/>
                </a:lnTo>
                <a:lnTo>
                  <a:pt x="4687532" y="1221041"/>
                </a:lnTo>
                <a:lnTo>
                  <a:pt x="4689487" y="1237488"/>
                </a:lnTo>
                <a:lnTo>
                  <a:pt x="4689487" y="1111402"/>
                </a:lnTo>
                <a:lnTo>
                  <a:pt x="4668482" y="1105852"/>
                </a:lnTo>
                <a:lnTo>
                  <a:pt x="4635170" y="1103376"/>
                </a:lnTo>
                <a:lnTo>
                  <a:pt x="4601896" y="1105852"/>
                </a:lnTo>
                <a:lnTo>
                  <a:pt x="4550651" y="1125664"/>
                </a:lnTo>
                <a:lnTo>
                  <a:pt x="4518126" y="1168704"/>
                </a:lnTo>
                <a:lnTo>
                  <a:pt x="4502747" y="1225092"/>
                </a:lnTo>
                <a:lnTo>
                  <a:pt x="4502201" y="1254633"/>
                </a:lnTo>
                <a:lnTo>
                  <a:pt x="4507509" y="1309370"/>
                </a:lnTo>
                <a:lnTo>
                  <a:pt x="4523473" y="1351927"/>
                </a:lnTo>
                <a:lnTo>
                  <a:pt x="4550067" y="1382331"/>
                </a:lnTo>
                <a:lnTo>
                  <a:pt x="4587291" y="1400581"/>
                </a:lnTo>
                <a:lnTo>
                  <a:pt x="4635170" y="1406652"/>
                </a:lnTo>
                <a:lnTo>
                  <a:pt x="4683036" y="1400581"/>
                </a:lnTo>
                <a:lnTo>
                  <a:pt x="4720260" y="1382331"/>
                </a:lnTo>
                <a:lnTo>
                  <a:pt x="4746853" y="1351927"/>
                </a:lnTo>
                <a:lnTo>
                  <a:pt x="4751387" y="1339837"/>
                </a:lnTo>
                <a:lnTo>
                  <a:pt x="4762817" y="1309370"/>
                </a:lnTo>
                <a:lnTo>
                  <a:pt x="4768139" y="1254633"/>
                </a:lnTo>
                <a:close/>
              </a:path>
              <a:path w="6811009" h="1428114">
                <a:moveTo>
                  <a:pt x="4904156" y="1303020"/>
                </a:moveTo>
                <a:lnTo>
                  <a:pt x="4821860" y="1303020"/>
                </a:lnTo>
                <a:lnTo>
                  <a:pt x="4821860" y="1399032"/>
                </a:lnTo>
                <a:lnTo>
                  <a:pt x="4904156" y="1398905"/>
                </a:lnTo>
                <a:lnTo>
                  <a:pt x="4904156" y="1303020"/>
                </a:lnTo>
                <a:close/>
              </a:path>
              <a:path w="6811009" h="1428114">
                <a:moveTo>
                  <a:pt x="5016932" y="358902"/>
                </a:moveTo>
                <a:lnTo>
                  <a:pt x="4997882" y="283972"/>
                </a:lnTo>
                <a:lnTo>
                  <a:pt x="4997831" y="191350"/>
                </a:lnTo>
                <a:lnTo>
                  <a:pt x="4995253" y="179324"/>
                </a:lnTo>
                <a:lnTo>
                  <a:pt x="4973244" y="136398"/>
                </a:lnTo>
                <a:lnTo>
                  <a:pt x="4935055" y="117271"/>
                </a:lnTo>
                <a:lnTo>
                  <a:pt x="4892599" y="113284"/>
                </a:lnTo>
                <a:lnTo>
                  <a:pt x="4862741" y="114554"/>
                </a:lnTo>
                <a:lnTo>
                  <a:pt x="4833074" y="117767"/>
                </a:lnTo>
                <a:lnTo>
                  <a:pt x="4803673" y="122936"/>
                </a:lnTo>
                <a:lnTo>
                  <a:pt x="4774616" y="130048"/>
                </a:lnTo>
                <a:lnTo>
                  <a:pt x="4776902" y="183896"/>
                </a:lnTo>
                <a:lnTo>
                  <a:pt x="4885995" y="179324"/>
                </a:lnTo>
                <a:lnTo>
                  <a:pt x="4892827" y="179324"/>
                </a:lnTo>
                <a:lnTo>
                  <a:pt x="4920234" y="203847"/>
                </a:lnTo>
                <a:lnTo>
                  <a:pt x="4920158" y="229235"/>
                </a:lnTo>
                <a:lnTo>
                  <a:pt x="4920031" y="229247"/>
                </a:lnTo>
                <a:lnTo>
                  <a:pt x="4920031" y="283972"/>
                </a:lnTo>
                <a:lnTo>
                  <a:pt x="4920031" y="345948"/>
                </a:lnTo>
                <a:lnTo>
                  <a:pt x="4899380" y="351040"/>
                </a:lnTo>
                <a:lnTo>
                  <a:pt x="4887404" y="353174"/>
                </a:lnTo>
                <a:lnTo>
                  <a:pt x="4875352" y="354520"/>
                </a:lnTo>
                <a:lnTo>
                  <a:pt x="4863262" y="355092"/>
                </a:lnTo>
                <a:lnTo>
                  <a:pt x="4850777" y="353098"/>
                </a:lnTo>
                <a:lnTo>
                  <a:pt x="4834687" y="319024"/>
                </a:lnTo>
                <a:lnTo>
                  <a:pt x="4837506" y="306832"/>
                </a:lnTo>
                <a:lnTo>
                  <a:pt x="4844554" y="297014"/>
                </a:lnTo>
                <a:lnTo>
                  <a:pt x="4854791" y="290550"/>
                </a:lnTo>
                <a:lnTo>
                  <a:pt x="4867199" y="288417"/>
                </a:lnTo>
                <a:lnTo>
                  <a:pt x="4920031" y="283972"/>
                </a:lnTo>
                <a:lnTo>
                  <a:pt x="4920031" y="229247"/>
                </a:lnTo>
                <a:lnTo>
                  <a:pt x="4837938" y="235407"/>
                </a:lnTo>
                <a:lnTo>
                  <a:pt x="4799330" y="246849"/>
                </a:lnTo>
                <a:lnTo>
                  <a:pt x="4761382" y="286727"/>
                </a:lnTo>
                <a:lnTo>
                  <a:pt x="4756810" y="323342"/>
                </a:lnTo>
                <a:lnTo>
                  <a:pt x="4762322" y="364109"/>
                </a:lnTo>
                <a:lnTo>
                  <a:pt x="4779188" y="393801"/>
                </a:lnTo>
                <a:lnTo>
                  <a:pt x="4807280" y="411632"/>
                </a:lnTo>
                <a:lnTo>
                  <a:pt x="4846625" y="417576"/>
                </a:lnTo>
                <a:lnTo>
                  <a:pt x="4868684" y="416140"/>
                </a:lnTo>
                <a:lnTo>
                  <a:pt x="4890351" y="412229"/>
                </a:lnTo>
                <a:lnTo>
                  <a:pt x="4911433" y="405917"/>
                </a:lnTo>
                <a:lnTo>
                  <a:pt x="4931715" y="397256"/>
                </a:lnTo>
                <a:lnTo>
                  <a:pt x="4940109" y="402501"/>
                </a:lnTo>
                <a:lnTo>
                  <a:pt x="4979136" y="415366"/>
                </a:lnTo>
                <a:lnTo>
                  <a:pt x="5014646" y="417576"/>
                </a:lnTo>
                <a:lnTo>
                  <a:pt x="5015433" y="397256"/>
                </a:lnTo>
                <a:lnTo>
                  <a:pt x="5016932" y="358902"/>
                </a:lnTo>
                <a:close/>
              </a:path>
              <a:path w="6811009" h="1428114">
                <a:moveTo>
                  <a:pt x="5051984" y="760476"/>
                </a:moveTo>
                <a:lnTo>
                  <a:pt x="5050218" y="720979"/>
                </a:lnTo>
                <a:lnTo>
                  <a:pt x="5044948" y="688009"/>
                </a:lnTo>
                <a:lnTo>
                  <a:pt x="5041633" y="678053"/>
                </a:lnTo>
                <a:lnTo>
                  <a:pt x="5036172" y="661593"/>
                </a:lnTo>
                <a:lnTo>
                  <a:pt x="5007851" y="627240"/>
                </a:lnTo>
                <a:lnTo>
                  <a:pt x="4973409" y="613232"/>
                </a:lnTo>
                <a:lnTo>
                  <a:pt x="4973409" y="773455"/>
                </a:lnTo>
                <a:lnTo>
                  <a:pt x="4971275" y="790663"/>
                </a:lnTo>
                <a:lnTo>
                  <a:pt x="4948860" y="832751"/>
                </a:lnTo>
                <a:lnTo>
                  <a:pt x="4922240" y="842302"/>
                </a:lnTo>
                <a:lnTo>
                  <a:pt x="4907839" y="842137"/>
                </a:lnTo>
                <a:lnTo>
                  <a:pt x="4902263" y="841997"/>
                </a:lnTo>
                <a:lnTo>
                  <a:pt x="4894478" y="841565"/>
                </a:lnTo>
                <a:lnTo>
                  <a:pt x="4884496" y="840854"/>
                </a:lnTo>
                <a:lnTo>
                  <a:pt x="4872279" y="839851"/>
                </a:lnTo>
                <a:lnTo>
                  <a:pt x="4872279" y="685673"/>
                </a:lnTo>
                <a:lnTo>
                  <a:pt x="4891379" y="681278"/>
                </a:lnTo>
                <a:lnTo>
                  <a:pt x="4902378" y="679488"/>
                </a:lnTo>
                <a:lnTo>
                  <a:pt x="4913465" y="678421"/>
                </a:lnTo>
                <a:lnTo>
                  <a:pt x="4924603" y="678053"/>
                </a:lnTo>
                <a:lnTo>
                  <a:pt x="4945837" y="682942"/>
                </a:lnTo>
                <a:lnTo>
                  <a:pt x="4961001" y="697572"/>
                </a:lnTo>
                <a:lnTo>
                  <a:pt x="4970081" y="721944"/>
                </a:lnTo>
                <a:lnTo>
                  <a:pt x="4973117" y="756031"/>
                </a:lnTo>
                <a:lnTo>
                  <a:pt x="4973409" y="773455"/>
                </a:lnTo>
                <a:lnTo>
                  <a:pt x="4973409" y="613232"/>
                </a:lnTo>
                <a:lnTo>
                  <a:pt x="4963363" y="610666"/>
                </a:lnTo>
                <a:lnTo>
                  <a:pt x="4934890" y="608584"/>
                </a:lnTo>
                <a:lnTo>
                  <a:pt x="4918684" y="610222"/>
                </a:lnTo>
                <a:lnTo>
                  <a:pt x="4902759" y="613397"/>
                </a:lnTo>
                <a:lnTo>
                  <a:pt x="4887201" y="618070"/>
                </a:lnTo>
                <a:lnTo>
                  <a:pt x="4872152" y="624205"/>
                </a:lnTo>
                <a:lnTo>
                  <a:pt x="4872152" y="499872"/>
                </a:lnTo>
                <a:lnTo>
                  <a:pt x="4794428" y="499872"/>
                </a:lnTo>
                <a:lnTo>
                  <a:pt x="4794428" y="903351"/>
                </a:lnTo>
                <a:lnTo>
                  <a:pt x="4847006" y="908138"/>
                </a:lnTo>
                <a:lnTo>
                  <a:pt x="4892535" y="910996"/>
                </a:lnTo>
                <a:lnTo>
                  <a:pt x="4907585" y="911352"/>
                </a:lnTo>
                <a:lnTo>
                  <a:pt x="4944516" y="909383"/>
                </a:lnTo>
                <a:lnTo>
                  <a:pt x="5000574" y="893051"/>
                </a:lnTo>
                <a:lnTo>
                  <a:pt x="5033810" y="859053"/>
                </a:lnTo>
                <a:lnTo>
                  <a:pt x="5049952" y="799947"/>
                </a:lnTo>
                <a:lnTo>
                  <a:pt x="5051984" y="760476"/>
                </a:lnTo>
                <a:close/>
              </a:path>
              <a:path w="6811009" h="1428114">
                <a:moveTo>
                  <a:pt x="5236388" y="7620"/>
                </a:moveTo>
                <a:lnTo>
                  <a:pt x="5210784" y="3505"/>
                </a:lnTo>
                <a:lnTo>
                  <a:pt x="5197424" y="1816"/>
                </a:lnTo>
                <a:lnTo>
                  <a:pt x="5184025" y="647"/>
                </a:lnTo>
                <a:lnTo>
                  <a:pt x="5170602" y="0"/>
                </a:lnTo>
                <a:lnTo>
                  <a:pt x="5148580" y="1435"/>
                </a:lnTo>
                <a:lnTo>
                  <a:pt x="5104943" y="23241"/>
                </a:lnTo>
                <a:lnTo>
                  <a:pt x="5087417" y="80594"/>
                </a:lnTo>
                <a:lnTo>
                  <a:pt x="5086274" y="109347"/>
                </a:lnTo>
                <a:lnTo>
                  <a:pt x="5086274" y="122047"/>
                </a:lnTo>
                <a:lnTo>
                  <a:pt x="5055032" y="122047"/>
                </a:lnTo>
                <a:lnTo>
                  <a:pt x="5055032" y="187960"/>
                </a:lnTo>
                <a:lnTo>
                  <a:pt x="5086274" y="187960"/>
                </a:lnTo>
                <a:lnTo>
                  <a:pt x="5086274" y="411480"/>
                </a:lnTo>
                <a:lnTo>
                  <a:pt x="5163617" y="411480"/>
                </a:lnTo>
                <a:lnTo>
                  <a:pt x="5163617" y="187960"/>
                </a:lnTo>
                <a:lnTo>
                  <a:pt x="5233467" y="188468"/>
                </a:lnTo>
                <a:lnTo>
                  <a:pt x="5233467" y="122555"/>
                </a:lnTo>
                <a:lnTo>
                  <a:pt x="5163617" y="122555"/>
                </a:lnTo>
                <a:lnTo>
                  <a:pt x="5163540" y="102298"/>
                </a:lnTo>
                <a:lnTo>
                  <a:pt x="5185918" y="69405"/>
                </a:lnTo>
                <a:lnTo>
                  <a:pt x="5235118" y="70612"/>
                </a:lnTo>
                <a:lnTo>
                  <a:pt x="5236388" y="7620"/>
                </a:lnTo>
                <a:close/>
              </a:path>
              <a:path w="6811009" h="1428114">
                <a:moveTo>
                  <a:pt x="5359451" y="760857"/>
                </a:moveTo>
                <a:lnTo>
                  <a:pt x="5353532" y="702411"/>
                </a:lnTo>
                <a:lnTo>
                  <a:pt x="5329098" y="649097"/>
                </a:lnTo>
                <a:lnTo>
                  <a:pt x="5288305" y="619493"/>
                </a:lnTo>
                <a:lnTo>
                  <a:pt x="5281434" y="617677"/>
                </a:lnTo>
                <a:lnTo>
                  <a:pt x="5281434" y="743826"/>
                </a:lnTo>
                <a:lnTo>
                  <a:pt x="5281371" y="777303"/>
                </a:lnTo>
                <a:lnTo>
                  <a:pt x="5269535" y="825881"/>
                </a:lnTo>
                <a:lnTo>
                  <a:pt x="5220868" y="846175"/>
                </a:lnTo>
                <a:lnTo>
                  <a:pt x="5201285" y="839812"/>
                </a:lnTo>
                <a:lnTo>
                  <a:pt x="5175110" y="793953"/>
                </a:lnTo>
                <a:lnTo>
                  <a:pt x="5173040" y="743826"/>
                </a:lnTo>
                <a:lnTo>
                  <a:pt x="5175008" y="727329"/>
                </a:lnTo>
                <a:lnTo>
                  <a:pt x="5189779" y="690372"/>
                </a:lnTo>
                <a:lnTo>
                  <a:pt x="5232616" y="675855"/>
                </a:lnTo>
                <a:lnTo>
                  <a:pt x="5252694" y="681901"/>
                </a:lnTo>
                <a:lnTo>
                  <a:pt x="5269535" y="695706"/>
                </a:lnTo>
                <a:lnTo>
                  <a:pt x="5275504" y="711225"/>
                </a:lnTo>
                <a:lnTo>
                  <a:pt x="5279479" y="727329"/>
                </a:lnTo>
                <a:lnTo>
                  <a:pt x="5281434" y="743826"/>
                </a:lnTo>
                <a:lnTo>
                  <a:pt x="5281434" y="617677"/>
                </a:lnTo>
                <a:lnTo>
                  <a:pt x="5260276" y="612076"/>
                </a:lnTo>
                <a:lnTo>
                  <a:pt x="5227244" y="609600"/>
                </a:lnTo>
                <a:lnTo>
                  <a:pt x="5194198" y="612076"/>
                </a:lnTo>
                <a:lnTo>
                  <a:pt x="5143258" y="631837"/>
                </a:lnTo>
                <a:lnTo>
                  <a:pt x="5111000" y="674865"/>
                </a:lnTo>
                <a:lnTo>
                  <a:pt x="5095595" y="731304"/>
                </a:lnTo>
                <a:lnTo>
                  <a:pt x="5095037" y="760857"/>
                </a:lnTo>
                <a:lnTo>
                  <a:pt x="5100320" y="815594"/>
                </a:lnTo>
                <a:lnTo>
                  <a:pt x="5116182" y="858151"/>
                </a:lnTo>
                <a:lnTo>
                  <a:pt x="5142623" y="888555"/>
                </a:lnTo>
                <a:lnTo>
                  <a:pt x="5179644" y="906805"/>
                </a:lnTo>
                <a:lnTo>
                  <a:pt x="5227244" y="912876"/>
                </a:lnTo>
                <a:lnTo>
                  <a:pt x="5274830" y="906805"/>
                </a:lnTo>
                <a:lnTo>
                  <a:pt x="5311851" y="888555"/>
                </a:lnTo>
                <a:lnTo>
                  <a:pt x="5338292" y="858151"/>
                </a:lnTo>
                <a:lnTo>
                  <a:pt x="5342750" y="846175"/>
                </a:lnTo>
                <a:lnTo>
                  <a:pt x="5354155" y="815594"/>
                </a:lnTo>
                <a:lnTo>
                  <a:pt x="5359451" y="760857"/>
                </a:lnTo>
                <a:close/>
              </a:path>
              <a:path w="6811009" h="1428114">
                <a:moveTo>
                  <a:pt x="5527091" y="266319"/>
                </a:moveTo>
                <a:lnTo>
                  <a:pt x="5521134" y="207683"/>
                </a:lnTo>
                <a:lnTo>
                  <a:pt x="5496611" y="154178"/>
                </a:lnTo>
                <a:lnTo>
                  <a:pt x="5455653" y="124294"/>
                </a:lnTo>
                <a:lnTo>
                  <a:pt x="5448566" y="122415"/>
                </a:lnTo>
                <a:lnTo>
                  <a:pt x="5448566" y="249085"/>
                </a:lnTo>
                <a:lnTo>
                  <a:pt x="5448566" y="282663"/>
                </a:lnTo>
                <a:lnTo>
                  <a:pt x="5436540" y="331343"/>
                </a:lnTo>
                <a:lnTo>
                  <a:pt x="5387238" y="351904"/>
                </a:lnTo>
                <a:lnTo>
                  <a:pt x="5367744" y="345401"/>
                </a:lnTo>
                <a:lnTo>
                  <a:pt x="5351704" y="331343"/>
                </a:lnTo>
                <a:lnTo>
                  <a:pt x="5345658" y="315645"/>
                </a:lnTo>
                <a:lnTo>
                  <a:pt x="5341632" y="299351"/>
                </a:lnTo>
                <a:lnTo>
                  <a:pt x="5339664" y="282663"/>
                </a:lnTo>
                <a:lnTo>
                  <a:pt x="5339664" y="249085"/>
                </a:lnTo>
                <a:lnTo>
                  <a:pt x="5351704" y="200914"/>
                </a:lnTo>
                <a:lnTo>
                  <a:pt x="5399900" y="180784"/>
                </a:lnTo>
                <a:lnTo>
                  <a:pt x="5419864" y="186982"/>
                </a:lnTo>
                <a:lnTo>
                  <a:pt x="5436540" y="200914"/>
                </a:lnTo>
                <a:lnTo>
                  <a:pt x="5442572" y="216433"/>
                </a:lnTo>
                <a:lnTo>
                  <a:pt x="5446598" y="232562"/>
                </a:lnTo>
                <a:lnTo>
                  <a:pt x="5448566" y="249085"/>
                </a:lnTo>
                <a:lnTo>
                  <a:pt x="5448566" y="122415"/>
                </a:lnTo>
                <a:lnTo>
                  <a:pt x="5427459" y="116801"/>
                </a:lnTo>
                <a:lnTo>
                  <a:pt x="5394122" y="114300"/>
                </a:lnTo>
                <a:lnTo>
                  <a:pt x="5360784" y="116801"/>
                </a:lnTo>
                <a:lnTo>
                  <a:pt x="5309641" y="136753"/>
                </a:lnTo>
                <a:lnTo>
                  <a:pt x="5277243" y="179997"/>
                </a:lnTo>
                <a:lnTo>
                  <a:pt x="5261711" y="236664"/>
                </a:lnTo>
                <a:lnTo>
                  <a:pt x="5261153" y="266319"/>
                </a:lnTo>
                <a:lnTo>
                  <a:pt x="5266461" y="321322"/>
                </a:lnTo>
                <a:lnTo>
                  <a:pt x="5282425" y="364109"/>
                </a:lnTo>
                <a:lnTo>
                  <a:pt x="5309019" y="394665"/>
                </a:lnTo>
                <a:lnTo>
                  <a:pt x="5346243" y="412991"/>
                </a:lnTo>
                <a:lnTo>
                  <a:pt x="5394122" y="419100"/>
                </a:lnTo>
                <a:lnTo>
                  <a:pt x="5441988" y="412991"/>
                </a:lnTo>
                <a:lnTo>
                  <a:pt x="5479212" y="394665"/>
                </a:lnTo>
                <a:lnTo>
                  <a:pt x="5505805" y="364109"/>
                </a:lnTo>
                <a:lnTo>
                  <a:pt x="5510365" y="351904"/>
                </a:lnTo>
                <a:lnTo>
                  <a:pt x="5521769" y="321322"/>
                </a:lnTo>
                <a:lnTo>
                  <a:pt x="5527091" y="266319"/>
                </a:lnTo>
                <a:close/>
              </a:path>
              <a:path w="6811009" h="1428114">
                <a:moveTo>
                  <a:pt x="5586908" y="609600"/>
                </a:moveTo>
                <a:lnTo>
                  <a:pt x="5562612" y="615886"/>
                </a:lnTo>
                <a:lnTo>
                  <a:pt x="5538990" y="624205"/>
                </a:lnTo>
                <a:lnTo>
                  <a:pt x="5516181" y="634542"/>
                </a:lnTo>
                <a:lnTo>
                  <a:pt x="5494325" y="646811"/>
                </a:lnTo>
                <a:lnTo>
                  <a:pt x="5494325" y="616331"/>
                </a:lnTo>
                <a:lnTo>
                  <a:pt x="5417744" y="616331"/>
                </a:lnTo>
                <a:lnTo>
                  <a:pt x="5417744" y="905129"/>
                </a:lnTo>
                <a:lnTo>
                  <a:pt x="5495341" y="905256"/>
                </a:lnTo>
                <a:lnTo>
                  <a:pt x="5495341" y="711708"/>
                </a:lnTo>
                <a:lnTo>
                  <a:pt x="5506898" y="707644"/>
                </a:lnTo>
                <a:lnTo>
                  <a:pt x="5524398" y="702551"/>
                </a:lnTo>
                <a:lnTo>
                  <a:pt x="5543562" y="697522"/>
                </a:lnTo>
                <a:lnTo>
                  <a:pt x="5564403" y="692543"/>
                </a:lnTo>
                <a:lnTo>
                  <a:pt x="5586908" y="687578"/>
                </a:lnTo>
                <a:lnTo>
                  <a:pt x="5586908" y="609600"/>
                </a:lnTo>
                <a:close/>
              </a:path>
              <a:path w="6811009" h="1428114">
                <a:moveTo>
                  <a:pt x="5753024" y="115824"/>
                </a:moveTo>
                <a:lnTo>
                  <a:pt x="5728627" y="122110"/>
                </a:lnTo>
                <a:lnTo>
                  <a:pt x="5704903" y="130429"/>
                </a:lnTo>
                <a:lnTo>
                  <a:pt x="5681954" y="140766"/>
                </a:lnTo>
                <a:lnTo>
                  <a:pt x="5659933" y="153035"/>
                </a:lnTo>
                <a:lnTo>
                  <a:pt x="5659933" y="122301"/>
                </a:lnTo>
                <a:lnTo>
                  <a:pt x="5583860" y="122301"/>
                </a:lnTo>
                <a:lnTo>
                  <a:pt x="5583860" y="411480"/>
                </a:lnTo>
                <a:lnTo>
                  <a:pt x="5661076" y="411480"/>
                </a:lnTo>
                <a:lnTo>
                  <a:pt x="5661076" y="218313"/>
                </a:lnTo>
                <a:lnTo>
                  <a:pt x="5672633" y="214122"/>
                </a:lnTo>
                <a:lnTo>
                  <a:pt x="5690222" y="208991"/>
                </a:lnTo>
                <a:lnTo>
                  <a:pt x="5709488" y="203885"/>
                </a:lnTo>
                <a:lnTo>
                  <a:pt x="5730418" y="198856"/>
                </a:lnTo>
                <a:lnTo>
                  <a:pt x="5753024" y="193929"/>
                </a:lnTo>
                <a:lnTo>
                  <a:pt x="5753024" y="115824"/>
                </a:lnTo>
                <a:close/>
              </a:path>
              <a:path w="6811009" h="1428114">
                <a:moveTo>
                  <a:pt x="5871896" y="853313"/>
                </a:moveTo>
                <a:lnTo>
                  <a:pt x="5852973" y="778002"/>
                </a:lnTo>
                <a:lnTo>
                  <a:pt x="5852896" y="698766"/>
                </a:lnTo>
                <a:lnTo>
                  <a:pt x="5852757" y="685723"/>
                </a:lnTo>
                <a:lnTo>
                  <a:pt x="5840298" y="647738"/>
                </a:lnTo>
                <a:lnTo>
                  <a:pt x="5796140" y="613841"/>
                </a:lnTo>
                <a:lnTo>
                  <a:pt x="5748198" y="608076"/>
                </a:lnTo>
                <a:lnTo>
                  <a:pt x="5718530" y="609346"/>
                </a:lnTo>
                <a:lnTo>
                  <a:pt x="5689079" y="612559"/>
                </a:lnTo>
                <a:lnTo>
                  <a:pt x="5659894" y="617728"/>
                </a:lnTo>
                <a:lnTo>
                  <a:pt x="5631104" y="624840"/>
                </a:lnTo>
                <a:lnTo>
                  <a:pt x="5633263" y="678688"/>
                </a:lnTo>
                <a:lnTo>
                  <a:pt x="5741721" y="674243"/>
                </a:lnTo>
                <a:lnTo>
                  <a:pt x="5748528" y="674243"/>
                </a:lnTo>
                <a:lnTo>
                  <a:pt x="5775769" y="698766"/>
                </a:lnTo>
                <a:lnTo>
                  <a:pt x="5775757" y="724154"/>
                </a:lnTo>
                <a:lnTo>
                  <a:pt x="5775503" y="724179"/>
                </a:lnTo>
                <a:lnTo>
                  <a:pt x="5775503" y="778002"/>
                </a:lnTo>
                <a:lnTo>
                  <a:pt x="5775503" y="840105"/>
                </a:lnTo>
                <a:lnTo>
                  <a:pt x="5766740" y="842518"/>
                </a:lnTo>
                <a:lnTo>
                  <a:pt x="5755017" y="845375"/>
                </a:lnTo>
                <a:lnTo>
                  <a:pt x="5743156" y="847471"/>
                </a:lnTo>
                <a:lnTo>
                  <a:pt x="5731180" y="848804"/>
                </a:lnTo>
                <a:lnTo>
                  <a:pt x="5719115" y="849376"/>
                </a:lnTo>
                <a:lnTo>
                  <a:pt x="5706694" y="847407"/>
                </a:lnTo>
                <a:lnTo>
                  <a:pt x="5697855" y="841438"/>
                </a:lnTo>
                <a:lnTo>
                  <a:pt x="5692546" y="831481"/>
                </a:lnTo>
                <a:lnTo>
                  <a:pt x="5690794" y="817499"/>
                </a:lnTo>
                <a:lnTo>
                  <a:pt x="5690667" y="815975"/>
                </a:lnTo>
                <a:lnTo>
                  <a:pt x="5690667" y="812927"/>
                </a:lnTo>
                <a:lnTo>
                  <a:pt x="5722925" y="782701"/>
                </a:lnTo>
                <a:lnTo>
                  <a:pt x="5775503" y="778002"/>
                </a:lnTo>
                <a:lnTo>
                  <a:pt x="5775503" y="724179"/>
                </a:lnTo>
                <a:lnTo>
                  <a:pt x="5693905" y="730415"/>
                </a:lnTo>
                <a:lnTo>
                  <a:pt x="5655576" y="741997"/>
                </a:lnTo>
                <a:lnTo>
                  <a:pt x="5617807" y="781786"/>
                </a:lnTo>
                <a:lnTo>
                  <a:pt x="5613197" y="817626"/>
                </a:lnTo>
                <a:lnTo>
                  <a:pt x="5618772" y="859358"/>
                </a:lnTo>
                <a:lnTo>
                  <a:pt x="5635510" y="889114"/>
                </a:lnTo>
                <a:lnTo>
                  <a:pt x="5663450" y="906945"/>
                </a:lnTo>
                <a:lnTo>
                  <a:pt x="5702605" y="912876"/>
                </a:lnTo>
                <a:lnTo>
                  <a:pt x="5724499" y="911453"/>
                </a:lnTo>
                <a:lnTo>
                  <a:pt x="5746039" y="907592"/>
                </a:lnTo>
                <a:lnTo>
                  <a:pt x="5766994" y="901331"/>
                </a:lnTo>
                <a:lnTo>
                  <a:pt x="5787187" y="892683"/>
                </a:lnTo>
                <a:lnTo>
                  <a:pt x="5795505" y="897928"/>
                </a:lnTo>
                <a:lnTo>
                  <a:pt x="5834329" y="910831"/>
                </a:lnTo>
                <a:lnTo>
                  <a:pt x="5869610" y="912876"/>
                </a:lnTo>
                <a:lnTo>
                  <a:pt x="5870384" y="892683"/>
                </a:lnTo>
                <a:lnTo>
                  <a:pt x="5871896" y="853313"/>
                </a:lnTo>
                <a:close/>
              </a:path>
              <a:path w="6811009" h="1428114">
                <a:moveTo>
                  <a:pt x="6086780" y="616585"/>
                </a:moveTo>
                <a:lnTo>
                  <a:pt x="6015279" y="616585"/>
                </a:lnTo>
                <a:lnTo>
                  <a:pt x="6015279" y="536448"/>
                </a:lnTo>
                <a:lnTo>
                  <a:pt x="5937923" y="536448"/>
                </a:lnTo>
                <a:lnTo>
                  <a:pt x="5937923" y="616585"/>
                </a:lnTo>
                <a:lnTo>
                  <a:pt x="5903900" y="616585"/>
                </a:lnTo>
                <a:lnTo>
                  <a:pt x="5903900" y="682244"/>
                </a:lnTo>
                <a:lnTo>
                  <a:pt x="5937923" y="682244"/>
                </a:lnTo>
                <a:lnTo>
                  <a:pt x="5937923" y="801878"/>
                </a:lnTo>
                <a:lnTo>
                  <a:pt x="5939066" y="830872"/>
                </a:lnTo>
                <a:lnTo>
                  <a:pt x="5948324" y="874052"/>
                </a:lnTo>
                <a:lnTo>
                  <a:pt x="5983744" y="905548"/>
                </a:lnTo>
                <a:lnTo>
                  <a:pt x="6027471" y="911352"/>
                </a:lnTo>
                <a:lnTo>
                  <a:pt x="6042317" y="910336"/>
                </a:lnTo>
                <a:lnTo>
                  <a:pt x="6057112" y="908583"/>
                </a:lnTo>
                <a:lnTo>
                  <a:pt x="6071832" y="906094"/>
                </a:lnTo>
                <a:lnTo>
                  <a:pt x="6086399" y="902843"/>
                </a:lnTo>
                <a:lnTo>
                  <a:pt x="6082843" y="841248"/>
                </a:lnTo>
                <a:lnTo>
                  <a:pt x="6039155" y="842391"/>
                </a:lnTo>
                <a:lnTo>
                  <a:pt x="6032919" y="842772"/>
                </a:lnTo>
                <a:lnTo>
                  <a:pt x="6026823" y="840994"/>
                </a:lnTo>
                <a:lnTo>
                  <a:pt x="6015279" y="816610"/>
                </a:lnTo>
                <a:lnTo>
                  <a:pt x="6015279" y="808355"/>
                </a:lnTo>
                <a:lnTo>
                  <a:pt x="6015647" y="800227"/>
                </a:lnTo>
                <a:lnTo>
                  <a:pt x="6015647" y="682244"/>
                </a:lnTo>
                <a:lnTo>
                  <a:pt x="6086780" y="682244"/>
                </a:lnTo>
                <a:lnTo>
                  <a:pt x="6086780" y="616585"/>
                </a:lnTo>
                <a:close/>
              </a:path>
              <a:path w="6811009" h="1428114">
                <a:moveTo>
                  <a:pt x="6214796" y="615696"/>
                </a:moveTo>
                <a:lnTo>
                  <a:pt x="6137072" y="615696"/>
                </a:lnTo>
                <a:lnTo>
                  <a:pt x="6137072" y="905256"/>
                </a:lnTo>
                <a:lnTo>
                  <a:pt x="6214796" y="905256"/>
                </a:lnTo>
                <a:lnTo>
                  <a:pt x="6214796" y="615696"/>
                </a:lnTo>
                <a:close/>
              </a:path>
              <a:path w="6811009" h="1428114">
                <a:moveTo>
                  <a:pt x="6214796" y="499872"/>
                </a:moveTo>
                <a:lnTo>
                  <a:pt x="6137072" y="499872"/>
                </a:lnTo>
                <a:lnTo>
                  <a:pt x="6137072" y="578612"/>
                </a:lnTo>
                <a:lnTo>
                  <a:pt x="6214796" y="578612"/>
                </a:lnTo>
                <a:lnTo>
                  <a:pt x="6214796" y="499872"/>
                </a:lnTo>
                <a:close/>
              </a:path>
              <a:path w="6811009" h="1428114">
                <a:moveTo>
                  <a:pt x="6214796" y="254254"/>
                </a:moveTo>
                <a:lnTo>
                  <a:pt x="6209144" y="191160"/>
                </a:lnTo>
                <a:lnTo>
                  <a:pt x="6192444" y="147955"/>
                </a:lnTo>
                <a:lnTo>
                  <a:pt x="6161240" y="122859"/>
                </a:lnTo>
                <a:lnTo>
                  <a:pt x="6113196" y="114427"/>
                </a:lnTo>
                <a:lnTo>
                  <a:pt x="6087770" y="116954"/>
                </a:lnTo>
                <a:lnTo>
                  <a:pt x="6062942" y="122364"/>
                </a:lnTo>
                <a:lnTo>
                  <a:pt x="6038951" y="130644"/>
                </a:lnTo>
                <a:lnTo>
                  <a:pt x="6016041" y="141732"/>
                </a:lnTo>
                <a:lnTo>
                  <a:pt x="6000420" y="129197"/>
                </a:lnTo>
                <a:lnTo>
                  <a:pt x="5982767" y="120319"/>
                </a:lnTo>
                <a:lnTo>
                  <a:pt x="5963666" y="115328"/>
                </a:lnTo>
                <a:lnTo>
                  <a:pt x="5943778" y="114427"/>
                </a:lnTo>
                <a:lnTo>
                  <a:pt x="5925756" y="116992"/>
                </a:lnTo>
                <a:lnTo>
                  <a:pt x="5908243" y="121767"/>
                </a:lnTo>
                <a:lnTo>
                  <a:pt x="5891441" y="128689"/>
                </a:lnTo>
                <a:lnTo>
                  <a:pt x="5875579" y="137668"/>
                </a:lnTo>
                <a:lnTo>
                  <a:pt x="5875579" y="121412"/>
                </a:lnTo>
                <a:lnTo>
                  <a:pt x="5798744" y="121412"/>
                </a:lnTo>
                <a:lnTo>
                  <a:pt x="5798744" y="411480"/>
                </a:lnTo>
                <a:lnTo>
                  <a:pt x="5876214" y="411480"/>
                </a:lnTo>
                <a:lnTo>
                  <a:pt x="5876214" y="193167"/>
                </a:lnTo>
                <a:lnTo>
                  <a:pt x="5893892" y="187388"/>
                </a:lnTo>
                <a:lnTo>
                  <a:pt x="5904954" y="184886"/>
                </a:lnTo>
                <a:lnTo>
                  <a:pt x="5916193" y="183388"/>
                </a:lnTo>
                <a:lnTo>
                  <a:pt x="5927522" y="182880"/>
                </a:lnTo>
                <a:lnTo>
                  <a:pt x="5937555" y="183083"/>
                </a:lnTo>
                <a:lnTo>
                  <a:pt x="5964440" y="215328"/>
                </a:lnTo>
                <a:lnTo>
                  <a:pt x="5968149" y="245833"/>
                </a:lnTo>
                <a:lnTo>
                  <a:pt x="5967895" y="261239"/>
                </a:lnTo>
                <a:lnTo>
                  <a:pt x="5967895" y="410718"/>
                </a:lnTo>
                <a:lnTo>
                  <a:pt x="6045378" y="410718"/>
                </a:lnTo>
                <a:lnTo>
                  <a:pt x="6045378" y="261239"/>
                </a:lnTo>
                <a:lnTo>
                  <a:pt x="6044819" y="233464"/>
                </a:lnTo>
                <a:lnTo>
                  <a:pt x="6043219" y="195199"/>
                </a:lnTo>
                <a:lnTo>
                  <a:pt x="6051855" y="192278"/>
                </a:lnTo>
                <a:lnTo>
                  <a:pt x="6062916" y="189001"/>
                </a:lnTo>
                <a:lnTo>
                  <a:pt x="6074156" y="186550"/>
                </a:lnTo>
                <a:lnTo>
                  <a:pt x="6085510" y="184950"/>
                </a:lnTo>
                <a:lnTo>
                  <a:pt x="6096940" y="184150"/>
                </a:lnTo>
                <a:lnTo>
                  <a:pt x="6106757" y="184556"/>
                </a:lnTo>
                <a:lnTo>
                  <a:pt x="6133287" y="215150"/>
                </a:lnTo>
                <a:lnTo>
                  <a:pt x="6137376" y="242684"/>
                </a:lnTo>
                <a:lnTo>
                  <a:pt x="6137326" y="411480"/>
                </a:lnTo>
                <a:lnTo>
                  <a:pt x="6214796" y="411480"/>
                </a:lnTo>
                <a:lnTo>
                  <a:pt x="6214796" y="254254"/>
                </a:lnTo>
                <a:close/>
              </a:path>
              <a:path w="6811009" h="1428114">
                <a:moveTo>
                  <a:pt x="6522644" y="358902"/>
                </a:moveTo>
                <a:lnTo>
                  <a:pt x="6517056" y="358394"/>
                </a:lnTo>
                <a:lnTo>
                  <a:pt x="6511849" y="355600"/>
                </a:lnTo>
                <a:lnTo>
                  <a:pt x="6511442" y="355092"/>
                </a:lnTo>
                <a:lnTo>
                  <a:pt x="6508293" y="351155"/>
                </a:lnTo>
                <a:lnTo>
                  <a:pt x="6505499" y="345313"/>
                </a:lnTo>
                <a:lnTo>
                  <a:pt x="6503975" y="338963"/>
                </a:lnTo>
                <a:lnTo>
                  <a:pt x="6503721" y="332486"/>
                </a:lnTo>
                <a:lnTo>
                  <a:pt x="6503721" y="283972"/>
                </a:lnTo>
                <a:lnTo>
                  <a:pt x="6503619" y="191376"/>
                </a:lnTo>
                <a:lnTo>
                  <a:pt x="6491198" y="153035"/>
                </a:lnTo>
                <a:lnTo>
                  <a:pt x="6461074" y="125018"/>
                </a:lnTo>
                <a:lnTo>
                  <a:pt x="6420536" y="113309"/>
                </a:lnTo>
                <a:lnTo>
                  <a:pt x="6399200" y="113284"/>
                </a:lnTo>
                <a:lnTo>
                  <a:pt x="6369469" y="114503"/>
                </a:lnTo>
                <a:lnTo>
                  <a:pt x="6339954" y="117716"/>
                </a:lnTo>
                <a:lnTo>
                  <a:pt x="6310719" y="122910"/>
                </a:lnTo>
                <a:lnTo>
                  <a:pt x="6281852" y="130048"/>
                </a:lnTo>
                <a:lnTo>
                  <a:pt x="6284011" y="183896"/>
                </a:lnTo>
                <a:lnTo>
                  <a:pt x="6392469" y="179324"/>
                </a:lnTo>
                <a:lnTo>
                  <a:pt x="6399301" y="179324"/>
                </a:lnTo>
                <a:lnTo>
                  <a:pt x="6426606" y="203898"/>
                </a:lnTo>
                <a:lnTo>
                  <a:pt x="6426505" y="229235"/>
                </a:lnTo>
                <a:lnTo>
                  <a:pt x="6426124" y="229273"/>
                </a:lnTo>
                <a:lnTo>
                  <a:pt x="6426124" y="283972"/>
                </a:lnTo>
                <a:lnTo>
                  <a:pt x="6426124" y="345948"/>
                </a:lnTo>
                <a:lnTo>
                  <a:pt x="6405753" y="351040"/>
                </a:lnTo>
                <a:lnTo>
                  <a:pt x="6393828" y="353174"/>
                </a:lnTo>
                <a:lnTo>
                  <a:pt x="6381763" y="354520"/>
                </a:lnTo>
                <a:lnTo>
                  <a:pt x="6369609" y="355092"/>
                </a:lnTo>
                <a:lnTo>
                  <a:pt x="6357315" y="353098"/>
                </a:lnTo>
                <a:lnTo>
                  <a:pt x="6348501" y="347129"/>
                </a:lnTo>
                <a:lnTo>
                  <a:pt x="6343193" y="337197"/>
                </a:lnTo>
                <a:lnTo>
                  <a:pt x="6341415" y="323342"/>
                </a:lnTo>
                <a:lnTo>
                  <a:pt x="6341161" y="320294"/>
                </a:lnTo>
                <a:lnTo>
                  <a:pt x="6341288" y="318770"/>
                </a:lnTo>
                <a:lnTo>
                  <a:pt x="6373673" y="288417"/>
                </a:lnTo>
                <a:lnTo>
                  <a:pt x="6426124" y="283972"/>
                </a:lnTo>
                <a:lnTo>
                  <a:pt x="6426124" y="229273"/>
                </a:lnTo>
                <a:lnTo>
                  <a:pt x="6344653" y="235407"/>
                </a:lnTo>
                <a:lnTo>
                  <a:pt x="6306324" y="246849"/>
                </a:lnTo>
                <a:lnTo>
                  <a:pt x="6268555" y="286727"/>
                </a:lnTo>
                <a:lnTo>
                  <a:pt x="6264033" y="323342"/>
                </a:lnTo>
                <a:lnTo>
                  <a:pt x="6269456" y="364109"/>
                </a:lnTo>
                <a:lnTo>
                  <a:pt x="6286208" y="393801"/>
                </a:lnTo>
                <a:lnTo>
                  <a:pt x="6314173" y="411632"/>
                </a:lnTo>
                <a:lnTo>
                  <a:pt x="6353353" y="417576"/>
                </a:lnTo>
                <a:lnTo>
                  <a:pt x="6375247" y="416140"/>
                </a:lnTo>
                <a:lnTo>
                  <a:pt x="6396787" y="412229"/>
                </a:lnTo>
                <a:lnTo>
                  <a:pt x="6417742" y="405917"/>
                </a:lnTo>
                <a:lnTo>
                  <a:pt x="6437935" y="397256"/>
                </a:lnTo>
                <a:lnTo>
                  <a:pt x="6446253" y="402501"/>
                </a:lnTo>
                <a:lnTo>
                  <a:pt x="6485077" y="415366"/>
                </a:lnTo>
                <a:lnTo>
                  <a:pt x="6520358" y="417576"/>
                </a:lnTo>
                <a:lnTo>
                  <a:pt x="6521145" y="397256"/>
                </a:lnTo>
                <a:lnTo>
                  <a:pt x="6522644" y="358902"/>
                </a:lnTo>
                <a:close/>
              </a:path>
              <a:path w="6811009" h="1428114">
                <a:moveTo>
                  <a:pt x="6530264" y="615696"/>
                </a:moveTo>
                <a:lnTo>
                  <a:pt x="6451524" y="615696"/>
                </a:lnTo>
                <a:lnTo>
                  <a:pt x="6402756" y="839597"/>
                </a:lnTo>
                <a:lnTo>
                  <a:pt x="6386500" y="839597"/>
                </a:lnTo>
                <a:lnTo>
                  <a:pt x="6340145" y="615696"/>
                </a:lnTo>
                <a:lnTo>
                  <a:pt x="6258992" y="615696"/>
                </a:lnTo>
                <a:lnTo>
                  <a:pt x="6329350" y="905256"/>
                </a:lnTo>
                <a:lnTo>
                  <a:pt x="6460033" y="905256"/>
                </a:lnTo>
                <a:lnTo>
                  <a:pt x="6530264" y="615696"/>
                </a:lnTo>
                <a:close/>
              </a:path>
              <a:path w="6811009" h="1428114">
                <a:moveTo>
                  <a:pt x="6810680" y="853313"/>
                </a:moveTo>
                <a:lnTo>
                  <a:pt x="6791757" y="778002"/>
                </a:lnTo>
                <a:lnTo>
                  <a:pt x="6791680" y="698766"/>
                </a:lnTo>
                <a:lnTo>
                  <a:pt x="6791541" y="685723"/>
                </a:lnTo>
                <a:lnTo>
                  <a:pt x="6779082" y="647738"/>
                </a:lnTo>
                <a:lnTo>
                  <a:pt x="6734924" y="613841"/>
                </a:lnTo>
                <a:lnTo>
                  <a:pt x="6686982" y="608076"/>
                </a:lnTo>
                <a:lnTo>
                  <a:pt x="6657327" y="609346"/>
                </a:lnTo>
                <a:lnTo>
                  <a:pt x="6627863" y="612559"/>
                </a:lnTo>
                <a:lnTo>
                  <a:pt x="6598679" y="617728"/>
                </a:lnTo>
                <a:lnTo>
                  <a:pt x="6569888" y="624840"/>
                </a:lnTo>
                <a:lnTo>
                  <a:pt x="6572047" y="678688"/>
                </a:lnTo>
                <a:lnTo>
                  <a:pt x="6680505" y="674243"/>
                </a:lnTo>
                <a:lnTo>
                  <a:pt x="6687312" y="674243"/>
                </a:lnTo>
                <a:lnTo>
                  <a:pt x="6714553" y="698766"/>
                </a:lnTo>
                <a:lnTo>
                  <a:pt x="6714541" y="724154"/>
                </a:lnTo>
                <a:lnTo>
                  <a:pt x="6714287" y="724179"/>
                </a:lnTo>
                <a:lnTo>
                  <a:pt x="6714287" y="778002"/>
                </a:lnTo>
                <a:lnTo>
                  <a:pt x="6714287" y="840105"/>
                </a:lnTo>
                <a:lnTo>
                  <a:pt x="6705524" y="842518"/>
                </a:lnTo>
                <a:lnTo>
                  <a:pt x="6693802" y="845375"/>
                </a:lnTo>
                <a:lnTo>
                  <a:pt x="6681940" y="847471"/>
                </a:lnTo>
                <a:lnTo>
                  <a:pt x="6669964" y="848804"/>
                </a:lnTo>
                <a:lnTo>
                  <a:pt x="6657899" y="849376"/>
                </a:lnTo>
                <a:lnTo>
                  <a:pt x="6645478" y="847407"/>
                </a:lnTo>
                <a:lnTo>
                  <a:pt x="6636639" y="841438"/>
                </a:lnTo>
                <a:lnTo>
                  <a:pt x="6631330" y="831481"/>
                </a:lnTo>
                <a:lnTo>
                  <a:pt x="6629578" y="817499"/>
                </a:lnTo>
                <a:lnTo>
                  <a:pt x="6629451" y="812927"/>
                </a:lnTo>
                <a:lnTo>
                  <a:pt x="6632346" y="800836"/>
                </a:lnTo>
                <a:lnTo>
                  <a:pt x="6639382" y="791108"/>
                </a:lnTo>
                <a:lnTo>
                  <a:pt x="6649517" y="784733"/>
                </a:lnTo>
                <a:lnTo>
                  <a:pt x="6661709" y="782701"/>
                </a:lnTo>
                <a:lnTo>
                  <a:pt x="6714287" y="778002"/>
                </a:lnTo>
                <a:lnTo>
                  <a:pt x="6714287" y="724179"/>
                </a:lnTo>
                <a:lnTo>
                  <a:pt x="6632689" y="730415"/>
                </a:lnTo>
                <a:lnTo>
                  <a:pt x="6594361" y="741997"/>
                </a:lnTo>
                <a:lnTo>
                  <a:pt x="6556591" y="781786"/>
                </a:lnTo>
                <a:lnTo>
                  <a:pt x="6551981" y="817626"/>
                </a:lnTo>
                <a:lnTo>
                  <a:pt x="6557556" y="859358"/>
                </a:lnTo>
                <a:lnTo>
                  <a:pt x="6574295" y="889114"/>
                </a:lnTo>
                <a:lnTo>
                  <a:pt x="6602235" y="906945"/>
                </a:lnTo>
                <a:lnTo>
                  <a:pt x="6641389" y="912876"/>
                </a:lnTo>
                <a:lnTo>
                  <a:pt x="6663283" y="911453"/>
                </a:lnTo>
                <a:lnTo>
                  <a:pt x="6684810" y="907592"/>
                </a:lnTo>
                <a:lnTo>
                  <a:pt x="6705778" y="901331"/>
                </a:lnTo>
                <a:lnTo>
                  <a:pt x="6725971" y="892683"/>
                </a:lnTo>
                <a:lnTo>
                  <a:pt x="6734289" y="897928"/>
                </a:lnTo>
                <a:lnTo>
                  <a:pt x="6773113" y="910831"/>
                </a:lnTo>
                <a:lnTo>
                  <a:pt x="6808394" y="912876"/>
                </a:lnTo>
                <a:lnTo>
                  <a:pt x="6809168" y="892683"/>
                </a:lnTo>
                <a:lnTo>
                  <a:pt x="6810680" y="85331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88238" y="6283450"/>
            <a:ext cx="2034053" cy="43487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536321" y="6100852"/>
            <a:ext cx="1991611" cy="61223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34053" y="6193795"/>
            <a:ext cx="1151729" cy="51450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4766" y="158876"/>
            <a:ext cx="1019746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037" y="1234186"/>
            <a:ext cx="6622415" cy="1452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41023" y="6236673"/>
            <a:ext cx="305689" cy="3056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449E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‹N›</a:t>
            </a:fld>
            <a:endParaRPr spc="-25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rovinceditalia.it/" TargetMode="External"/><Relationship Id="rId5" Type="http://schemas.openxmlformats.org/officeDocument/2006/relationships/hyperlink" Target="http://www.provincecomuni.eu/" TargetMode="External"/><Relationship Id="rId4" Type="http://schemas.openxmlformats.org/officeDocument/2006/relationships/hyperlink" Target="http://www.pi-co.e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90"/>
              </a:spcBef>
            </a:pPr>
            <a:fld id="{81D60167-4931-47E6-BA6A-407CBD079E47}" type="slidenum">
              <a:rPr spc="-25" dirty="0">
                <a:solidFill>
                  <a:srgbClr val="FFFFFF"/>
                </a:solidFill>
              </a:rPr>
              <a:t>1</a:t>
            </a:fld>
            <a:endParaRPr spc="-25" dirty="0">
              <a:solidFill>
                <a:srgbClr val="FFFFFF"/>
              </a:solidFill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AF467C01-0B40-524D-0BE4-D6B97215432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9C2D3C98-1A6D-66EA-3AF1-99379772DA73}"/>
              </a:ext>
            </a:extLst>
          </p:cNvPr>
          <p:cNvSpPr/>
          <p:nvPr/>
        </p:nvSpPr>
        <p:spPr>
          <a:xfrm>
            <a:off x="304800" y="228600"/>
            <a:ext cx="11582400" cy="53395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/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*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Progetto «PROVINCE &amp; COMUNI»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Seminario Nazionale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800" b="1" kern="100" dirty="0">
                <a:effectLst/>
                <a:latin typeface="Garamond" panose="02020404030301010803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“</a:t>
            </a:r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Il rafforzamento del settore delle Risorse Umane nella Provincia di Monza e Brianza”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F0502020204030204" pitchFamily="2" charset="-79"/>
                <a:ea typeface="+mn-ea"/>
                <a:cs typeface="Aharoni" panose="020F0502020204030204" pitchFamily="2" charset="-79"/>
              </a:rPr>
              <a:t>Sandro De Martino, </a:t>
            </a:r>
            <a:r>
              <a:rPr lang="it-IT" sz="2400" b="1" i="1" dirty="0">
                <a:solidFill>
                  <a:prstClr val="white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Segretario Generale </a:t>
            </a:r>
            <a:r>
              <a:rPr kumimoji="0" lang="it-IT" sz="2400" b="1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F0502020204030204" pitchFamily="2" charset="-79"/>
                <a:ea typeface="+mn-ea"/>
                <a:cs typeface="Aharoni" panose="020F0502020204030204" pitchFamily="2" charset="-79"/>
              </a:rPr>
              <a:t>Provincia di Monza e Brianza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haroni" panose="020F0502020204030204" pitchFamily="2" charset="-79"/>
              <a:ea typeface="+mn-ea"/>
              <a:cs typeface="Aharoni" panose="020F0502020204030204" pitchFamily="2" charset="-79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it-IT" sz="2800" b="1" dirty="0">
                <a:solidFill>
                  <a:schemeClr val="bg1"/>
                </a:solidFill>
                <a:latin typeface="Aharoni" panose="020F0502020204030204" pitchFamily="2" charset="-79"/>
                <a:cs typeface="Aharoni" panose="020F0502020204030204" pitchFamily="2" charset="-79"/>
              </a:rPr>
              <a:t>Mercoledì 22 ottobre 2025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endParaRPr lang="it-IT" sz="2800" b="1" dirty="0">
              <a:solidFill>
                <a:schemeClr val="bg1"/>
              </a:solidFill>
              <a:latin typeface="Aharoni" panose="020F0502020204030204" pitchFamily="2" charset="-79"/>
              <a:cs typeface="Aharoni" panose="020F0502020204030204" pitchFamily="2" charset="-79"/>
            </a:endParaRPr>
          </a:p>
        </p:txBody>
      </p:sp>
      <p:pic>
        <p:nvPicPr>
          <p:cNvPr id="63" name="Immagine 62" descr="Immagine che contiene schizzo, Elementi grafici, clipart, simbolo&#10;&#10;Descrizione generata automaticamente">
            <a:extLst>
              <a:ext uri="{FF2B5EF4-FFF2-40B4-BE49-F238E27FC236}">
                <a16:creationId xmlns:a16="http://schemas.microsoft.com/office/drawing/2014/main" id="{989AB6C2-31FD-608D-9DEB-FB422A068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646" y="198268"/>
            <a:ext cx="2594105" cy="1452495"/>
          </a:xfrm>
          <a:prstGeom prst="rect">
            <a:avLst/>
          </a:prstGeom>
        </p:spPr>
      </p:pic>
      <p:pic>
        <p:nvPicPr>
          <p:cNvPr id="66" name="Immagine 65" descr="Immagine che contiene testo, Carattere, corona, logo&#10;&#10;Descrizione generata automaticamente">
            <a:extLst>
              <a:ext uri="{FF2B5EF4-FFF2-40B4-BE49-F238E27FC236}">
                <a16:creationId xmlns:a16="http://schemas.microsoft.com/office/drawing/2014/main" id="{01751DE6-E180-E58B-3C0B-EDD6B0D3A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3476190" cy="1076190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84A5CBFD-6B76-7EA1-7FE1-5D20650B44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9" y="5885317"/>
            <a:ext cx="12119987" cy="103096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A7DD2-452B-F48C-6FA2-40E0C6DE5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756A8AE6-434F-7EC3-934E-29EBDD725E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514276B2-C687-C24B-F340-43AF520ED8D6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 il team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E2621840-4830-4A0B-9396-C3D426A14E9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DCDFEF8F-0170-71BA-8177-6DEA38966DEB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3CBDBCEB-BB7F-AB29-B769-5850D94794EC}"/>
              </a:ext>
            </a:extLst>
          </p:cNvPr>
          <p:cNvSpPr/>
          <p:nvPr/>
        </p:nvSpPr>
        <p:spPr>
          <a:xfrm>
            <a:off x="516572" y="1725505"/>
            <a:ext cx="9999028" cy="4101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Il Dirigente responsabile della gestione delle risorse umane della Provincia riveste anche il ruolo di Responsabile della Centrale Unica dei Concorsi, in questo momento il Segretario Generale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All’interno della struttura ad oggi vi sono </a:t>
            </a:r>
            <a:r>
              <a:rPr lang="it-IT" b="1" dirty="0">
                <a:solidFill>
                  <a:schemeClr val="tx1"/>
                </a:solidFill>
              </a:rPr>
              <a:t>n. 5 unità</a:t>
            </a:r>
            <a:r>
              <a:rPr lang="it-IT" dirty="0">
                <a:solidFill>
                  <a:schemeClr val="tx1"/>
                </a:solidFill>
              </a:rPr>
              <a:t>. </a:t>
            </a:r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 fine di rendere l’attività svolta sempre più efficace, nel corso degli anni </a:t>
            </a:r>
            <a:r>
              <a:rPr lang="it-IT" dirty="0">
                <a:solidFill>
                  <a:schemeClr val="tx1"/>
                </a:solidFill>
              </a:rPr>
              <a:t>la Centrale Unica dei Concorsi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 cercato di strutturarsi sulla base delle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competenze professionali e trasversali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necessarie. 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È stata quindi svolta un’attenta analisi delle competenze richieste e sono stati individuate le professionalità che attualmente compongono l’ufficio.</a:t>
            </a:r>
          </a:p>
          <a:p>
            <a:pPr algn="just"/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dirty="0">
                <a:solidFill>
                  <a:schemeClr val="tx1"/>
                </a:solidFill>
              </a:rPr>
              <a:t>Le citate competenze tecnico specialistiche spaziano dall’ordinamento giuridico e contabile, al PM, alle tecniche di selezione del personale e </a:t>
            </a:r>
            <a:r>
              <a:rPr lang="it-IT" i="1" dirty="0" err="1">
                <a:solidFill>
                  <a:schemeClr val="tx1"/>
                </a:solidFill>
              </a:rPr>
              <a:t>assessment</a:t>
            </a:r>
            <a:r>
              <a:rPr lang="it-IT" i="1" dirty="0">
                <a:solidFill>
                  <a:schemeClr val="tx1"/>
                </a:solidFill>
              </a:rPr>
              <a:t> center</a:t>
            </a:r>
            <a:r>
              <a:rPr lang="it-IT" dirty="0">
                <a:solidFill>
                  <a:schemeClr val="tx1"/>
                </a:solidFill>
              </a:rPr>
              <a:t>, alla comunicazione e </a:t>
            </a:r>
            <a:r>
              <a:rPr lang="it-IT" i="1" dirty="0">
                <a:solidFill>
                  <a:schemeClr val="tx1"/>
                </a:solidFill>
              </a:rPr>
              <a:t>marketing</a:t>
            </a:r>
            <a:r>
              <a:rPr lang="it-IT" dirty="0">
                <a:solidFill>
                  <a:schemeClr val="tx1"/>
                </a:solidFill>
              </a:rPr>
              <a:t>, al ICT.</a:t>
            </a:r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128A99E8-FBB4-1573-771A-19997C02D0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D70492E4-E0E3-2AB7-1CE7-C053623CF5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612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EB149-1479-1C08-357B-E364D70D9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AEE87E19-6DAD-2F5B-9E5A-D4A5522204F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797FEFD8-4026-D776-1A2C-7D16823FF880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 il team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7A29C43C-CD3E-132E-765E-8DE55E162A3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E5F6DB16-30B5-17AB-3EF2-88DDBD0C002D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E112DA1-2ABD-042E-734D-F3409B70DCD5}"/>
              </a:ext>
            </a:extLst>
          </p:cNvPr>
          <p:cNvSpPr/>
          <p:nvPr/>
        </p:nvSpPr>
        <p:spPr>
          <a:xfrm>
            <a:off x="516572" y="1600200"/>
            <a:ext cx="9999028" cy="4343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t-IT" sz="1800" u="sng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8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Chiara Brunati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istruttore amministrativo contabile specializzata nella gestione dei rapporti con candidati e fra Enti.</a:t>
            </a:r>
          </a:p>
          <a:p>
            <a:endParaRPr lang="it-IT" sz="1000" u="sng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8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Francesco Calabrò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funzionario informatico esperto nella gestione del Portale Unico del Reclutamento e nell’elaborazione di dati.</a:t>
            </a:r>
          </a:p>
          <a:p>
            <a:endParaRPr lang="it-IT" sz="1000" u="sng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8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Stefania Fumagalli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istruttore amministrativo contabile esperta in adempimenti normativi.</a:t>
            </a:r>
          </a:p>
          <a:p>
            <a:endParaRPr lang="it-IT" sz="1000" u="sng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8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Federica Lanza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E.Q. competenze giuridico-amministrative, gestionali e organizzative. </a:t>
            </a:r>
          </a:p>
          <a:p>
            <a:endParaRPr lang="it-IT" sz="1200" u="sng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it-IT" sz="18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Silvia Moro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funzionario amministrativo contabile con competenze relative alla strutturazione delle selezioni, referente del sistema di gestione per la qualità.</a:t>
            </a:r>
          </a:p>
          <a:p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r"/>
            <a:r>
              <a:rPr lang="it-IT" b="1" dirty="0">
                <a:solidFill>
                  <a:srgbClr val="0070C0"/>
                </a:solidFill>
              </a:rPr>
              <a:t>Età media 36 anni</a:t>
            </a:r>
            <a:endParaRPr lang="it-IT" sz="1800" b="1" dirty="0">
              <a:solidFill>
                <a:srgbClr val="0070C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B7DC22E9-2338-9EEB-3079-33BFCA5E48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0714F9E2-7DDB-833E-E08B-3EB01B92A6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291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A03AD-1695-F02A-A796-EFEE160B1F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545952D4-F992-E21B-ABCB-2F4F44D327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08643C50-1FD8-A828-1EF4-506C0C578995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 la standardizzazione dei processi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E7C5E87A-F73E-2778-FFFC-DF53ADD79E3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4FE73EFB-F7E0-A2C0-E38B-9C84856EA18B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679DB10-FDDE-3BD7-31A2-D84719B2242E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>
                <a:solidFill>
                  <a:schemeClr val="tx1"/>
                </a:solidFill>
              </a:rPr>
              <a:t>La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Provincia di Monza e Brianza annualmente gestisce numerose procedure concorsuali e selettive del personale per il cui svolgimento l’Amministrazione ha deciso di dotarsi di un sistema di gestione per la qualità che garantisca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flussi di processo certi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permetta un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costante controllo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delle procedure, che ha condotto, tra l’altro, all’acquisizione della certificazione UNI EN ISO 9001:2015 da gennaio 2024.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dirty="0">
                <a:solidFill>
                  <a:schemeClr val="tx1"/>
                </a:solidFill>
              </a:rPr>
              <a:t>Il tutto secondo un approccio concreto e pragmatico applicativo di sistemi organizzativi e gestionali </a:t>
            </a:r>
            <a:r>
              <a:rPr lang="it-IT" dirty="0">
                <a:solidFill>
                  <a:schemeClr val="tx1"/>
                </a:solidFill>
                <a:sym typeface="Wingdings" panose="05000000000000000000" pitchFamily="2" charset="2"/>
              </a:rPr>
              <a:t>  </a:t>
            </a:r>
            <a:r>
              <a:rPr lang="it-IT" dirty="0">
                <a:solidFill>
                  <a:schemeClr val="tx1"/>
                </a:solidFill>
              </a:rPr>
              <a:t>Il ciclo Deming, volto al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miglioramento continuo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dei processi, sempre più efficienti ed efficaci e orientati al soddisfacimento dei fabbisogni espressi dagli enti convenzionati. </a:t>
            </a:r>
          </a:p>
          <a:p>
            <a:endParaRPr lang="it-IT" dirty="0">
              <a:solidFill>
                <a:schemeClr val="tx1"/>
              </a:solidFill>
            </a:endParaRPr>
          </a:p>
          <a:p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85E84923-E3D2-80A0-DEC9-C3337ACCEE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7D1AFC18-D87D-58B9-0B8A-3224E41421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61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8E2AC-23CC-865F-A65D-F452E0463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5A18C729-2D1B-6932-8D96-A0455C62A6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CD0D551E-604B-BAE6-26D1-C18A16833F0A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 rapporti con gli Stakeholder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9F20996A-DEB6-E604-1261-8A356E4D06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6F0FE9AA-316B-CF42-3CEB-F1C6930BA069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B9EEA93-7692-E07C-12A4-9A3F2F98ED5D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 approccio metodologico orientato all’apertura nei confronti dei diversi attori, con momenti istituzionali come l’assemblea dei sindaci, incontri e tavoli tecnici con responsabili amministrativi degli enti convenzionati, collaborazioni concrete con i funzionari dei diversi Comuni per la gestione di selezioni, interviste ai candidati, permette di mettere a fuoco i diversi interessi per intraprendere percorsi che generino effetti positivi sui singoli (dipendenti, enti e cittadini coinvolti) e sulla collettività.</a:t>
            </a:r>
          </a:p>
          <a:p>
            <a:pPr algn="just"/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it-IT" dirty="0">
                <a:solidFill>
                  <a:schemeClr val="tx1"/>
                </a:solidFill>
              </a:rPr>
              <a:t>Risulta quindi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necessario lo sforzo di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condivisione interna ed esterna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dei risultati ottenuti e delle modalità di lavoro per valutare l’efficacia del servizio offerto ed il grado di soddisfazione degli stakeholder, tenendo presente le criticità da superare e sfruttando le opportunità che emergono.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23C1C31E-6F20-0419-CB86-88BC36B238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979CFA9A-F12C-65F2-5745-A55EA19988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553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E0AC0-7329-AC0C-2047-7EF2104B7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3C5F1177-D948-AA66-FBBE-E133AD2C6B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A2D84BBE-51F5-E106-CB32-516D2DBF6EF9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Le selezioni uniche per la formazione di elenchi di idonei: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D15416BA-5F1B-3B78-53F3-EE587E4147D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574AF0DE-A473-B82D-3D79-E2D2FCB9A95F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B602333-E02C-49F3-3B4F-613F53C6A843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Grazie al </a:t>
            </a:r>
            <a:r>
              <a:rPr lang="it-IT" b="1" dirty="0">
                <a:solidFill>
                  <a:schemeClr val="tx1"/>
                </a:solidFill>
              </a:rPr>
              <a:t>costante confronto </a:t>
            </a:r>
            <a:r>
              <a:rPr lang="it-IT" dirty="0">
                <a:solidFill>
                  <a:schemeClr val="tx1"/>
                </a:solidFill>
              </a:rPr>
              <a:t>con i Comuni convenzionati, la Centrale Unica dei concorsi ha deciso di cogliere l’occasione della nuova modalità di reclutamento rappresentata dagli </a:t>
            </a:r>
            <a:r>
              <a:rPr lang="it-IT" b="1" dirty="0">
                <a:solidFill>
                  <a:schemeClr val="tx1"/>
                </a:solidFill>
              </a:rPr>
              <a:t>Elenchi di idonei</a:t>
            </a:r>
            <a:r>
              <a:rPr lang="it-IT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Sono state espletate delle procedure di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Selezioni uniche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 la creazione e l’aggiornamento di n. 11 elenchi di idonei attraverso cui i Comuni possono individuare, fra i candidati selezionati in una prima fase, il personale maggiormente adatto alla copertura delle proprie vacanze mediante uno specifico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interpello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contenente tutte le informazioni necessarie comprese ulteriori competenze mirate. </a:t>
            </a:r>
          </a:p>
          <a:p>
            <a:pPr algn="just"/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Questa modalità costituisce un modello più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snello e flessibile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può perfezionare l’incontro fra domanda e offerta, costituendo quindi uno strumento in grado di rispondere con maggior efficacia alle esigenze assunzionali degli Enti, colpiti dalle note criticità in cui versa il pubblico impiego attuale.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0B7B978-76CF-FD5A-5138-F51D2C959F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1DB8AF12-8522-4CD2-A10B-EFF98F7A8B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409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B2344-C7B2-EC52-6274-75520F5C4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BE9A549F-03EF-BAD1-ADF9-F0001262F01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895EA758-625E-E7C3-D654-EC755842456D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 Stakeholder e interpelli sugli elenchi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AFD556AD-889F-9A96-2E7A-FBE27D0882F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72C0BD43-DD97-908E-CDAA-5D3676FA6156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CAD57CA8-5E7E-43D6-CA58-92C84CEF7250}"/>
              </a:ext>
            </a:extLst>
          </p:cNvPr>
          <p:cNvSpPr/>
          <p:nvPr/>
        </p:nvSpPr>
        <p:spPr>
          <a:xfrm>
            <a:off x="304800" y="1643558"/>
            <a:ext cx="6892839" cy="509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 parere degli idonei negli elenchi: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5116B8DC-5962-9281-489C-0C183DD3A9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94C633B-F40C-5A6C-5449-A24D5FCA37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841E06B4-39A2-83D5-3DF5-9B7861E3A4DB}"/>
              </a:ext>
            </a:extLst>
          </p:cNvPr>
          <p:cNvSpPr/>
          <p:nvPr/>
        </p:nvSpPr>
        <p:spPr>
          <a:xfrm>
            <a:off x="304800" y="2376968"/>
            <a:ext cx="3522028" cy="712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Crede che le procedure di interpello facilitino l'incontro fra domanda e offerta?</a:t>
            </a:r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FC30B1FC-47C9-0D74-7459-F1BC4F368239}"/>
              </a:ext>
            </a:extLst>
          </p:cNvPr>
          <p:cNvGraphicFramePr>
            <a:graphicFrameLocks/>
          </p:cNvGraphicFramePr>
          <p:nvPr/>
        </p:nvGraphicFramePr>
        <p:xfrm>
          <a:off x="0" y="3048000"/>
          <a:ext cx="3522028" cy="335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D7D863ED-B51D-6AE8-7B40-721F51ED86A2}"/>
              </a:ext>
            </a:extLst>
          </p:cNvPr>
          <p:cNvSpPr/>
          <p:nvPr/>
        </p:nvSpPr>
        <p:spPr>
          <a:xfrm>
            <a:off x="4009505" y="2376968"/>
            <a:ext cx="3522028" cy="712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base a quali fattori ha scelto di partecipare alle procedure di interpello? </a:t>
            </a:r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097FC1CA-5615-7E89-2CBB-76EE2003FD50}"/>
              </a:ext>
            </a:extLst>
          </p:cNvPr>
          <p:cNvGraphicFramePr>
            <a:graphicFrameLocks/>
          </p:cNvGraphicFramePr>
          <p:nvPr/>
        </p:nvGraphicFramePr>
        <p:xfrm>
          <a:off x="3120105" y="3054041"/>
          <a:ext cx="4572000" cy="3352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Rettangolo 8">
            <a:extLst>
              <a:ext uri="{FF2B5EF4-FFF2-40B4-BE49-F238E27FC236}">
                <a16:creationId xmlns:a16="http://schemas.microsoft.com/office/drawing/2014/main" id="{02FF1E77-73DC-C58D-105C-098B38C80547}"/>
              </a:ext>
            </a:extLst>
          </p:cNvPr>
          <p:cNvSpPr/>
          <p:nvPr/>
        </p:nvSpPr>
        <p:spPr>
          <a:xfrm>
            <a:off x="8229600" y="1672133"/>
            <a:ext cx="3445828" cy="5091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 parere </a:t>
            </a:r>
            <a:r>
              <a:rPr lang="it-IT" dirty="0">
                <a:solidFill>
                  <a:schemeClr val="tx1"/>
                </a:solidFill>
              </a:rPr>
              <a:t>degli Enti convenzionati</a:t>
            </a:r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6A40690-6138-8927-5455-7F313B91E166}"/>
              </a:ext>
            </a:extLst>
          </p:cNvPr>
          <p:cNvSpPr txBox="1"/>
          <p:nvPr/>
        </p:nvSpPr>
        <p:spPr>
          <a:xfrm>
            <a:off x="7874782" y="2273425"/>
            <a:ext cx="3926788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Siamo particolarmente soddisfatti delle procedure di interpello su elenchi idonei poiché consentono una valutazione efficace e completa dei candidati. […] Di notevole importanza è la possibilità di sondare la specifica motivazione verso il ruolo proposto presso il nostro ente, aspetto fondamentale per garantire un inserimento duraturo. Questa attenzione alla dimensione motivazionale contribuisce a ridurre il fenomeno dei turn-over e delle rinunce, ottimizzando l'efficienza del processo di selezione e assicurando maggiore stabilità organizzativa nel tempo.</a:t>
            </a:r>
          </a:p>
        </p:txBody>
      </p:sp>
    </p:spTree>
    <p:extLst>
      <p:ext uri="{BB962C8B-B14F-4D97-AF65-F5344CB8AC3E}">
        <p14:creationId xmlns:p14="http://schemas.microsoft.com/office/powerpoint/2010/main" val="2386708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DBCB5-A8C0-0900-5A3A-CF4AFEECB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83C37A0C-9C4A-78AD-3E5F-C7520FEB9C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24CEB909-427B-6734-A743-2B84F00269C9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Selezioni </a:t>
            </a:r>
            <a:r>
              <a:rPr lang="it-IT" sz="2400" b="1" spc="-105" dirty="0" err="1">
                <a:solidFill>
                  <a:srgbClr val="002060"/>
                </a:solidFill>
                <a:latin typeface="Lucida Sans Unicode"/>
                <a:cs typeface="Lucida Sans Unicode"/>
              </a:rPr>
              <a:t>competency</a:t>
            </a: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 </a:t>
            </a:r>
            <a:r>
              <a:rPr lang="it-IT" sz="2400" b="1" spc="-105" dirty="0" err="1">
                <a:solidFill>
                  <a:srgbClr val="002060"/>
                </a:solidFill>
                <a:latin typeface="Lucida Sans Unicode"/>
                <a:cs typeface="Lucida Sans Unicode"/>
              </a:rPr>
              <a:t>based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D2B04C5A-3E65-08E8-4880-675C8F8F7B0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FECEAA80-97BC-8955-CF1C-F912DD118295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D364659D-09D0-26C9-77A9-6B7570339EF7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 sfide attuali, che gli enti sono chiamati ad affrontare, rendono sempre più necessario un rinnovamento del proprio capitale umano, assorbendo nuove competenze dall’esterno. </a:t>
            </a:r>
          </a:p>
          <a:p>
            <a:pPr algn="just"/>
            <a:endParaRPr lang="it-IT" dirty="0">
              <a:solidFill>
                <a:schemeClr val="tx1"/>
              </a:solidFill>
            </a:endParaRP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 fare ciò la Centrale Unica dei Concorsi organizza le procedure concorsuali puntando su selezioni </a:t>
            </a:r>
            <a:r>
              <a:rPr lang="it-IT" sz="1800" i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competency-based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definendo con gli enti necessari il profilo professionale ricercato e strutturando prove ispirate all’</a:t>
            </a:r>
            <a:r>
              <a:rPr lang="it-IT" sz="1800" i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assessment</a:t>
            </a:r>
            <a:r>
              <a:rPr lang="it-IT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center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algn="just"/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3F8FFB82-3F61-3C0E-3CE6-BAE578D7B4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DFD723A2-6568-D87C-0AB8-B4C304A12C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209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CEC69-F9B8-BD50-3AB5-9F42E3EA5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0797775A-56E0-1283-3B44-502F6FEA95E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BC4E4980-77E1-A1CD-5BE4-AA983A6FE401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In conclusione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60308CC6-B158-CF73-2029-2BFBE1749A9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8E9D850B-A5BA-73BE-8606-C8CE4D5ACABF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B78A49FB-BAA9-56A8-2DEB-87212AD0507D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tale ottica le esperienze della Centrale Unica dei Concorsi ed in generale dei servizi ai comuni in materia di gestione del personale non costituiscono solamente istituti a cui un comune può rivolgersi per avere un supporto, ma possono rappresentare uno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strumento di semplificazione e innovazione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delle procedure, aggregando bisogni simili, incoraggiando la diffusione di idee, competenze e sinergie, fornendo il proprio contributo al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rinnovamento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della Pubblica </a:t>
            </a:r>
            <a:r>
              <a:rPr lang="it-IT" dirty="0">
                <a:solidFill>
                  <a:schemeClr val="tx1"/>
                </a:solidFill>
              </a:rPr>
              <a:t>A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mministrazione in un’ottica di svolgimento di una funzione cristallizzata ed orientata, già a livello costituzionale,  ad assicurare buon andamento ed imparzialità dell’azione pubblica che è l’autentica base di costruzione del 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Valore Pubblico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461E48E-4A99-D357-AADC-63A30F976E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9688A8A6-CB59-FF2B-6FBF-E1ECB4EB28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597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AF467C01-0B40-524D-0BE4-D6B972154329}"/>
              </a:ext>
            </a:extLst>
          </p:cNvPr>
          <p:cNvSpPr/>
          <p:nvPr/>
        </p:nvSpPr>
        <p:spPr>
          <a:xfrm>
            <a:off x="0" y="5843697"/>
            <a:ext cx="12192000" cy="101430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9C2D3C98-1A6D-66EA-3AF1-99379772DA73}"/>
              </a:ext>
            </a:extLst>
          </p:cNvPr>
          <p:cNvSpPr/>
          <p:nvPr/>
        </p:nvSpPr>
        <p:spPr>
          <a:xfrm>
            <a:off x="304800" y="228600"/>
            <a:ext cx="11582400" cy="533950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haroni" panose="020F0502020204030204" pitchFamily="2" charset="-79"/>
              <a:ea typeface="+mn-ea"/>
              <a:cs typeface="Aharoni" panose="020F0502020204030204" pitchFamily="2" charset="-79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F0502020204030204" pitchFamily="2" charset="-79"/>
                <a:ea typeface="+mn-ea"/>
                <a:cs typeface="Aharoni" panose="020F0502020204030204" pitchFamily="2" charset="-79"/>
              </a:rPr>
              <a:t>GRAZIE PER L’ATTENZIONE</a:t>
            </a:r>
          </a:p>
        </p:txBody>
      </p:sp>
      <p:pic>
        <p:nvPicPr>
          <p:cNvPr id="63" name="Immagine 62" descr="Immagine che contiene schizzo, Elementi grafici, clipart, simbolo&#10;&#10;Descrizione generata automaticamente">
            <a:extLst>
              <a:ext uri="{FF2B5EF4-FFF2-40B4-BE49-F238E27FC236}">
                <a16:creationId xmlns:a16="http://schemas.microsoft.com/office/drawing/2014/main" id="{989AB6C2-31FD-608D-9DEB-FB422A068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646" y="198268"/>
            <a:ext cx="2594105" cy="1452495"/>
          </a:xfrm>
          <a:prstGeom prst="rect">
            <a:avLst/>
          </a:prstGeom>
        </p:spPr>
      </p:pic>
      <p:pic>
        <p:nvPicPr>
          <p:cNvPr id="66" name="Immagine 65" descr="Immagine che contiene testo, Carattere, corona, logo&#10;&#10;Descrizione generata automaticamente">
            <a:extLst>
              <a:ext uri="{FF2B5EF4-FFF2-40B4-BE49-F238E27FC236}">
                <a16:creationId xmlns:a16="http://schemas.microsoft.com/office/drawing/2014/main" id="{01751DE6-E180-E58B-3C0B-EDD6B0D3A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7200"/>
            <a:ext cx="3476190" cy="1076190"/>
          </a:xfrm>
          <a:prstGeom prst="rect">
            <a:avLst/>
          </a:prstGeom>
        </p:spPr>
      </p:pic>
      <p:sp>
        <p:nvSpPr>
          <p:cNvPr id="2" name="object 17">
            <a:extLst>
              <a:ext uri="{FF2B5EF4-FFF2-40B4-BE49-F238E27FC236}">
                <a16:creationId xmlns:a16="http://schemas.microsoft.com/office/drawing/2014/main" id="{25974C9B-54C3-A14F-C616-E5B0CE4D8EB6}"/>
              </a:ext>
            </a:extLst>
          </p:cNvPr>
          <p:cNvSpPr txBox="1"/>
          <p:nvPr/>
        </p:nvSpPr>
        <p:spPr>
          <a:xfrm>
            <a:off x="3989578" y="3411423"/>
            <a:ext cx="3310890" cy="1272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110" dirty="0">
                <a:solidFill>
                  <a:srgbClr val="FFFFFF"/>
                </a:solidFill>
                <a:latin typeface="Trebuchet MS"/>
                <a:cs typeface="Trebuchet MS"/>
              </a:rPr>
              <a:t>Per</a:t>
            </a:r>
            <a:r>
              <a:rPr sz="2100" b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b="1" spc="-65" dirty="0">
                <a:solidFill>
                  <a:srgbClr val="FFFFFF"/>
                </a:solidFill>
                <a:latin typeface="Trebuchet MS"/>
                <a:cs typeface="Trebuchet MS"/>
              </a:rPr>
              <a:t>maggiori</a:t>
            </a:r>
            <a:r>
              <a:rPr sz="2100" b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b="1" spc="-10" dirty="0">
                <a:solidFill>
                  <a:srgbClr val="FFFFFF"/>
                </a:solidFill>
                <a:latin typeface="Trebuchet MS"/>
                <a:cs typeface="Trebuchet MS"/>
              </a:rPr>
              <a:t>informazioni</a:t>
            </a:r>
            <a:endParaRPr sz="2100" dirty="0">
              <a:latin typeface="Trebuchet MS"/>
              <a:cs typeface="Trebuchet MS"/>
            </a:endParaRPr>
          </a:p>
          <a:p>
            <a:pPr marL="1141095" marR="5080">
              <a:lnSpc>
                <a:spcPct val="100000"/>
              </a:lnSpc>
              <a:spcBef>
                <a:spcPts val="1535"/>
              </a:spcBef>
            </a:pPr>
            <a:r>
              <a:rPr sz="1600" b="1" u="sng" spc="-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4"/>
              </a:rPr>
              <a:t>www.pi-</a:t>
            </a:r>
            <a:r>
              <a:rPr sz="1600" b="1" u="sng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4"/>
              </a:rPr>
              <a:t>co.eu</a:t>
            </a:r>
            <a:r>
              <a:rPr sz="1600" b="1" spc="-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u="sng" spc="-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5"/>
              </a:rPr>
              <a:t>www.provincecomuni.eu</a:t>
            </a:r>
            <a:r>
              <a:rPr sz="1600" b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rebuchet MS"/>
                <a:cs typeface="Trebuchet MS"/>
                <a:hlinkClick r:id="rId6"/>
              </a:rPr>
              <a:t>www.provinceditalia.it</a:t>
            </a:r>
            <a:endParaRPr sz="1600" dirty="0">
              <a:latin typeface="Trebuchet MS"/>
              <a:cs typeface="Trebuchet M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262DD57-80E9-9832-6267-F0A1B7A0CA4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992" y="5721190"/>
            <a:ext cx="12119987" cy="1030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117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Provincia come Casa dei Comuni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D52CA77D-5DDA-039A-7CFD-FCAC3E915E13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653A032-F7F3-8952-6882-2D5E5F8F3A17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Provincia MB, nell’ambito della propria </a:t>
            </a:r>
            <a:r>
              <a:rPr lang="it-IT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mission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servizio dei Comuni, ha avviato nel corso degli anni la gestione e l’organizzazione di diverse attività e servizi.</a:t>
            </a:r>
          </a:p>
          <a:p>
            <a:pPr algn="just"/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OBIETTIVI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Essere un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punto di riferimento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nel territorio per agevolare e  fare 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governance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Creazione di un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modello di gestione avanzato condiviso;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Sviluppo di buone pratiche per fare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sistema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Coordinamento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 gli attori del territorio per rilanciare in modo uniforme il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ruolo degli Enti Locali 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 hanno una funzione strategica.</a:t>
            </a: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6787AF74-6226-D1AB-2E0B-CE9D3A800A2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61EF8121-3CB2-A296-550D-EA1A4A3669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470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90849A8-C1E2-396A-F28F-3261721F0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16426E97-624E-56E6-F7D5-9EB3C3C10E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D669D425-9306-351A-673F-2F3BA625DA76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I progetti di rete territoriale: qualche esempio…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6272C9ED-B7CF-1829-9B05-57EBB213889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F7146519-0811-0586-A5AF-23D9A697DFC4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5A355F0-5141-92A7-B135-70DEDB9B6DB2}"/>
              </a:ext>
            </a:extLst>
          </p:cNvPr>
          <p:cNvSpPr/>
          <p:nvPr/>
        </p:nvSpPr>
        <p:spPr>
          <a:xfrm>
            <a:off x="516572" y="1725505"/>
            <a:ext cx="9999028" cy="3532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STAZIONE UNICA </a:t>
            </a:r>
            <a:r>
              <a:rPr lang="it-IT" b="1" dirty="0">
                <a:solidFill>
                  <a:schemeClr val="tx1"/>
                </a:solidFill>
              </a:rPr>
              <a:t>APPALTANTE </a:t>
            </a:r>
            <a:r>
              <a:rPr lang="it-IT" b="1" dirty="0">
                <a:solidFill>
                  <a:schemeClr val="tx1"/>
                </a:solidFill>
                <a:sym typeface="Wingdings" panose="05000000000000000000" pitchFamily="2" charset="2"/>
              </a:rPr>
              <a:t> CON CITTA’ METROPOLITANA DI MILANO</a:t>
            </a:r>
            <a:r>
              <a:rPr lang="it-IT" b="1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dapprima avviata come Centrale Unica di Committenza, è finalizzata ad ottimizzare le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 di gara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 programmare centralmente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acquisti e lavori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anche nell’ottica delle economie di scala, razionalizzando le risorse umane, strumentali ed economiche a disposizione.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Nel 2025 la SUA MB-CMM ha raggiunto la quota di 117 enti convenzionati</a:t>
            </a:r>
          </a:p>
          <a:p>
            <a:pPr algn="just"/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 SPORTELLO UNICO LAVORO: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eroga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Servizi di informazione e prima accoglienza in raccordo con una rete strutturata di soggetti: CPI, CFP, Comuni, enti accreditati, altri soggetti del territorio</a:t>
            </a:r>
            <a:r>
              <a:rPr lang="it-IT" dirty="0">
                <a:solidFill>
                  <a:schemeClr val="tx1"/>
                </a:solidFill>
              </a:rPr>
              <a:t>, avvia progetti di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alfabetizzazione digitale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gestione integrata, delle politiche di inclusione sociale/politiche attive collabora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nell’ambito di iniziative organizzate del Comune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tema lavoro/formazione, politiche giovanili.</a:t>
            </a: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6B101B4-1705-05F1-783F-097B6B4DC1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D0143651-B168-1CC5-0967-5091CEDF9D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11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2D2AC-91E2-4151-08C2-7AFF5915B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262ACD07-EFB0-5D4E-CACF-165F1693FA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B919EDB7-14DB-DB2C-E247-C2BBF385A6DC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I progetti di rete territoriale: qualche esempio…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6CF993A6-A330-A2C6-9B2C-99DD1317D1D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5E3A71B0-4362-3EC1-23CD-4CA8E280A768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5EF17FEF-016D-E8FD-2BFA-19B5C9F5FAAE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UFFICIO PARTECIPAZIONI ASSOCIATO:</a:t>
            </a:r>
            <a:endParaRPr lang="it-IT" b="1" dirty="0">
              <a:solidFill>
                <a:schemeClr val="tx1"/>
              </a:solidFill>
            </a:endParaRPr>
          </a:p>
          <a:p>
            <a:pPr algn="just"/>
            <a:r>
              <a:rPr lang="it-IT" dirty="0">
                <a:solidFill>
                  <a:schemeClr val="tx1"/>
                </a:solidFill>
              </a:rPr>
              <a:t>nell’ottica di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una gestione condivisa delle partecipazioni detenute contestualmente dalla Provincia e dai Comuni del territorio, intende supportare i Comuni nell’adempimento degli obblighi normativi di rendicontazione e di controllo giuridico-amministrativo delle loro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partecipazioni societarie condivise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 la Provincia e gestire in forma unitaria il coordinamento dell’attività istruttoria.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N. 9 Comuni convenzionati</a:t>
            </a:r>
          </a:p>
          <a:p>
            <a:pPr algn="just"/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 AFEL: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l’Accademia di Formazione per gli Enti Locali mira a </a:t>
            </a:r>
            <a:r>
              <a:rPr lang="it-IT" b="1" dirty="0">
                <a:solidFill>
                  <a:schemeClr val="tx1"/>
                </a:solidFill>
              </a:rPr>
              <a:t>incrementare e aggiornare le competenze </a:t>
            </a:r>
            <a:r>
              <a:rPr lang="it-IT" dirty="0">
                <a:solidFill>
                  <a:schemeClr val="tx1"/>
                </a:solidFill>
              </a:rPr>
              <a:t>in capo al personale degli Enti Locali, favorendo una rivalutazione della PA, offerendo percorsi formativi finalizzati all’incremento delle competenze, utili all’inserimento o allo sviluppo professionale.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BAC8065-BB39-BECB-AA49-8F8BFD7F9F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4544330-2214-6D55-710D-65FDD4FAB7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6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C10A62A-84BC-C7F6-CCE6-FB9D5F995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D2A67178-D5C6-B05F-F99C-3838E50A51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0A4821AE-6AA0-09BF-8667-6A60CB280C11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In materia di Risorse Umane: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5493E72A-3D2F-6545-1F03-B75806E3AAA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4A7EF0C9-EDA8-5A83-490A-4088F92D84A4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26DB5B1-C6A5-5C92-BE33-4AA902B765F0}"/>
              </a:ext>
            </a:extLst>
          </p:cNvPr>
          <p:cNvSpPr/>
          <p:nvPr/>
        </p:nvSpPr>
        <p:spPr>
          <a:xfrm>
            <a:off x="516572" y="1725504"/>
            <a:ext cx="9999028" cy="4218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dirty="0">
                <a:solidFill>
                  <a:schemeClr val="tx1"/>
                </a:solidFill>
              </a:rPr>
              <a:t>La Provincia di Monza e della Brianza propone ai suoi 55 Comuni servizi relativi alla gestione delle risorse umane:</a:t>
            </a:r>
          </a:p>
          <a:p>
            <a:pPr algn="just"/>
            <a:endParaRPr lang="it-IT" dirty="0">
              <a:solidFill>
                <a:schemeClr val="tx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UFFICIO PROCEDIMENTI DISCIPLINARI IN FORMA ASSOCIATA: 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una struttura, specializzata ed esterna ai comuni, anche al di fuori dell’ambito provinciale, competente per i procedimenti disciplinari per le cui infrazioni è prevista l’irrogazione di sanzioni disciplinari superiori al rimprovero verbale; effettua altresì attività di supporto tecnico/amministrativo e giuridico all’Ufficio Personale dei Comuni aderenti alla Convenzione U.P.D.A., in materia disciplinare.</a:t>
            </a:r>
          </a:p>
          <a:p>
            <a:pPr algn="just"/>
            <a:r>
              <a:rPr lang="it-IT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N. 31 enti convenzionati</a:t>
            </a:r>
          </a:p>
          <a:p>
            <a:pPr algn="just"/>
            <a:endParaRPr lang="it-IT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85750" indent="-285750" algn="just">
              <a:buFontTx/>
              <a:buChar char="-"/>
            </a:pPr>
            <a:r>
              <a:rPr lang="it-IT" b="1" dirty="0">
                <a:solidFill>
                  <a:schemeClr val="tx1"/>
                </a:solidFill>
              </a:rPr>
              <a:t>SERVICE STIPENDI:</a:t>
            </a:r>
            <a:r>
              <a:rPr lang="it-IT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it-IT" dirty="0">
                <a:solidFill>
                  <a:schemeClr val="tx1"/>
                </a:solidFill>
              </a:rPr>
              <a:t>L’ufficio offre a due Comuni del territorio l’elaborazione periodica degli stipendi al personale dipendente, delle indennità di carica e gettoni di presenza agli amministratori e consiglieri e dei compensi ai collaboratori e ai borsisti,  gestisce i servizi annessi e derivati dall’elaborazione degli stipendi, consulenza e adempimenti per statistiche in materia di personale.</a:t>
            </a:r>
          </a:p>
          <a:p>
            <a:pPr marL="285750" indent="-285750">
              <a:buFontTx/>
              <a:buChar char="-"/>
            </a:pPr>
            <a:endParaRPr lang="it-IT" dirty="0">
              <a:solidFill>
                <a:schemeClr val="tx1"/>
              </a:solidFill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7C729E3-FA5C-62C8-1B17-D2CCA159A5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28A47EE4-4193-180D-7E26-72F9F43C4E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04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4EDE164-EDE3-572B-D175-D87FAD2AC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3C88F022-1D73-14F9-A1D2-4AEEBB5C63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FE6A1192-CF94-8753-6509-359CC4AB8986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</a:t>
            </a:r>
            <a:endParaRPr kumimoji="0" lang="it-IT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2CCED3F5-C4ED-638D-56B6-3ACDFCDF5AB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F5FB2E7C-F2DE-F497-7A7F-B880697CD33B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82790F7-A774-E57C-B079-2D18EC5D9A7E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vocazione di «Casa dei Comuni» della Provincia di Monza e della Brianza si è estesa anche all’ambito di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selezione del personale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della pubblica amministrazione. </a:t>
            </a:r>
          </a:p>
          <a:p>
            <a:pPr algn="just"/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85750" indent="-285750" algn="just">
              <a:buFontTx/>
              <a:buChar char="-"/>
            </a:pP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 dicembre 2020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nasce la Centrale Unica dei Concorsi (</a:t>
            </a:r>
            <a:r>
              <a:rPr lang="it-IT" sz="18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C.U.Co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</a:t>
            </a:r>
          </a:p>
          <a:p>
            <a:pPr marL="285750" indent="-285750" algn="just">
              <a:buFontTx/>
              <a:buChar char="-"/>
            </a:pP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agisce in nome e per conto degli Enti Locali dell’area vasta al fine di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generare economie di scala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attraverso la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razionalizzazione e l’ottimizzazione delle Risorse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umane, strumentali ed informatiche, nonché per assicurare economicità, efficacia ed efficienza nella gestione delle procedure concorsuali;</a:t>
            </a:r>
          </a:p>
          <a:p>
            <a:pPr marL="285750" indent="-285750" algn="just">
              <a:buFontTx/>
              <a:buChar char="-"/>
            </a:pP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 oggi hanno sottoscritto la convenzione n. 53 Enti: n. 43 Comuni appartenenti all’ambito provinciale  n. 6 Comuni fuori Provincia e ATO Monza e Brianza, Consorzio Villa Reale e Parco di Monza, Parco Agricolo Nord Est, POLIS Lombardia (ente strumentale della Regione Lombardia a supporto della  implementazione  - e valutazione - delle politiche regionali).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B0007E2-6AF3-A871-EC0B-AA0BCD47EA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62E19E8D-B33A-3E69-4893-F0E524BDC3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503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2ABB6-2450-78B5-5E9D-C9A67C246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CF216C19-B335-DC69-7CAF-A9F72C2C3E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97176C98-91DF-7142-68EE-43F8ECC9054F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</a:t>
            </a:r>
            <a:endParaRPr lang="it-IT" sz="2400" b="1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6F9FF40E-EBB0-DC3E-1CF0-781A5192990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C55498CE-98D0-527F-0B19-732973486D40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B3E74EE-6F3D-56E7-14C2-CE1055CD93B7}"/>
              </a:ext>
            </a:extLst>
          </p:cNvPr>
          <p:cNvSpPr/>
          <p:nvPr/>
        </p:nvSpPr>
        <p:spPr>
          <a:xfrm>
            <a:off x="516572" y="1725505"/>
            <a:ext cx="9999028" cy="33790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rapporti fra la Provincia di Monza e della Brianza e gli Enti aderenti alla </a:t>
            </a:r>
            <a:r>
              <a:rPr lang="it-IT" sz="18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C.U.Co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sono disciplinati da un’apposita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Convenzione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in cui sono riportate e descritte le modalità di gestione delle procedure selettive, le aree di competenza degli attori interessati, quali spazi, dotazioni e servizi di comunicazione la Provincia intende mettere in campo e, infine, i rapporti finanziari che ne derivano.</a:t>
            </a:r>
          </a:p>
          <a:p>
            <a:pPr algn="just"/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Nel novembre 2024 è stata approvata una nuova Convenzione che ha recepito gli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interventi normativi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materia di reclutamento e ha apportato modifiche ai flussi delle procedure allo scopo di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standardizzare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semplificare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ulteriormente i processi. </a:t>
            </a:r>
          </a:p>
          <a:p>
            <a:pPr algn="just"/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nuova convenzione, accanto alle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 concorsuali,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disciplina le modalità di gestione delle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selezioni uniche per la formazione di elenchi di idonei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all'assunzione nei ruoli degli enti locali, tra la Provincia di Monza e della Brianza ed i comuni aderenti, ai sensi dell'art. 3 </a:t>
            </a:r>
            <a:r>
              <a:rPr lang="it-IT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bis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del D.L. 80/2021 convertito con modificazioni dalla L. 113/2021.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1CB4536-2038-B5AE-755D-4A640538E3E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F0F67FE5-D3E6-2532-916B-0FD7466F5B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670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C31BB-0137-BBE1-5C7B-401A1E685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9D203468-EE19-2461-8533-14BA87BBD3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0613E3F3-1648-36AB-E84E-8010A3F415DE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 alcuni dati</a:t>
            </a:r>
            <a:endParaRPr lang="it-IT" sz="2400" b="1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102C3706-7802-7CBF-6CF9-334B32D000F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7B34EFE0-11EB-DB37-DF9C-8D1051841A3E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6F5C502-7DE8-69E9-3651-D9EF7ABA4C27}"/>
              </a:ext>
            </a:extLst>
          </p:cNvPr>
          <p:cNvSpPr/>
          <p:nvPr/>
        </p:nvSpPr>
        <p:spPr>
          <a:xfrm>
            <a:off x="516572" y="1725505"/>
            <a:ext cx="9999028" cy="31512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 Centrale Unica dei Concorsi </a:t>
            </a:r>
            <a:r>
              <a:rPr lang="it-IT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nel 2024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 espletato per il reclutamento di personale da destinare alla Provincia di Monza e della Brianza e agli Enti convenzionati: </a:t>
            </a:r>
          </a:p>
          <a:p>
            <a:pPr marL="285750" indent="-285750">
              <a:buFontTx/>
              <a:buChar char="-"/>
            </a:pP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N. 15 procedure concorsuali; </a:t>
            </a:r>
          </a:p>
          <a:p>
            <a:pPr marL="285750" indent="-285750">
              <a:buFontTx/>
              <a:buChar char="-"/>
            </a:pPr>
            <a:r>
              <a:rPr lang="it-IT" dirty="0">
                <a:solidFill>
                  <a:schemeClr val="tx1"/>
                </a:solidFill>
              </a:rPr>
              <a:t>N. </a:t>
            </a:r>
            <a:r>
              <a:rPr lang="it-IT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 procedure di selezione unica per la creazione o l’aggiornamento di elenchi di idonei all’assunzione per diversi profili professionali; </a:t>
            </a:r>
          </a:p>
          <a:p>
            <a:pPr marL="285750" indent="-285750">
              <a:buFontTx/>
              <a:buChar char="-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85750" indent="-285750">
              <a:buFontTx/>
              <a:buChar char="-"/>
            </a:pPr>
            <a:endParaRPr lang="it-IT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it-IT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B29BA274-B267-13B6-AFEA-54745E12C7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C88FBB70-6635-A49B-0753-CD1C425946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7FDFCE3D-2D43-07F5-0B8B-BBFDC3717B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777351"/>
              </p:ext>
            </p:extLst>
          </p:nvPr>
        </p:nvGraphicFramePr>
        <p:xfrm>
          <a:off x="914400" y="3696872"/>
          <a:ext cx="8128000" cy="812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52645256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390188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5076628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4322304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TOTALE PROCEDURE ATTIVATE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Reddit Sans" panose="020B0604020202020204" charset="0"/>
                        <a:ea typeface="Reddit Sans" panose="020B0604020202020204" charset="0"/>
                      </a:endParaRPr>
                    </a:p>
                  </a:txBody>
                  <a:tcPr marL="14523" marR="14523" marT="14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DOMANDE PERVENUTE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Reddit Sans" panose="020B0604020202020204" charset="0"/>
                        <a:ea typeface="Reddit Sans" panose="020B0604020202020204" charset="0"/>
                      </a:endParaRPr>
                    </a:p>
                  </a:txBody>
                  <a:tcPr marL="14523" marR="14523" marT="14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PRESENTI 1^ PROVA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Reddit Sans" panose="020B0604020202020204" charset="0"/>
                        <a:ea typeface="Reddit Sans" panose="020B0604020202020204" charset="0"/>
                      </a:endParaRPr>
                    </a:p>
                  </a:txBody>
                  <a:tcPr marL="14523" marR="14523" marT="14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TOTALE VINCITORI E IDONEI</a:t>
                      </a:r>
                      <a:endParaRPr lang="it-IT" sz="1400" b="1" i="0" u="none" strike="noStrike" dirty="0">
                        <a:solidFill>
                          <a:srgbClr val="000000"/>
                        </a:solidFill>
                        <a:effectLst/>
                        <a:latin typeface="Reddit Sans" panose="020B0604020202020204" charset="0"/>
                        <a:ea typeface="Reddit Sans" panose="020B0604020202020204" charset="0"/>
                      </a:endParaRPr>
                    </a:p>
                  </a:txBody>
                  <a:tcPr marL="14523" marR="14523" marT="14523" marB="0" anchor="ctr"/>
                </a:tc>
                <a:extLst>
                  <a:ext uri="{0D108BD9-81ED-4DB2-BD59-A6C34878D82A}">
                    <a16:rowId xmlns:a16="http://schemas.microsoft.com/office/drawing/2014/main" val="2712835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effectLst/>
                        </a:rPr>
                        <a:t>22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Reddit Sans" panose="020B0604020202020204" charset="0"/>
                        <a:ea typeface="Reddit Sans" panose="020B0604020202020204" charset="0"/>
                      </a:endParaRPr>
                    </a:p>
                  </a:txBody>
                  <a:tcPr marL="14523" marR="14523" marT="14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effectLst/>
                        </a:rPr>
                        <a:t>1149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Reddit Sans" panose="020B0604020202020204" charset="0"/>
                        <a:ea typeface="Reddit Sans" panose="020B0604020202020204" charset="0"/>
                      </a:endParaRPr>
                    </a:p>
                  </a:txBody>
                  <a:tcPr marL="14523" marR="14523" marT="14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effectLst/>
                        </a:rPr>
                        <a:t>636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Reddit Sans" panose="020B0604020202020204" charset="0"/>
                        <a:ea typeface="Reddit Sans" panose="020B0604020202020204" charset="0"/>
                      </a:endParaRPr>
                    </a:p>
                  </a:txBody>
                  <a:tcPr marL="14523" marR="14523" marT="1452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effectLst/>
                        </a:rPr>
                        <a:t>194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Reddit Sans" panose="020B0604020202020204" charset="0"/>
                        <a:ea typeface="Reddit Sans" panose="020B0604020202020204" charset="0"/>
                      </a:endParaRPr>
                    </a:p>
                  </a:txBody>
                  <a:tcPr marL="14523" marR="14523" marT="14523" marB="0" anchor="ctr"/>
                </a:tc>
                <a:extLst>
                  <a:ext uri="{0D108BD9-81ED-4DB2-BD59-A6C34878D82A}">
                    <a16:rowId xmlns:a16="http://schemas.microsoft.com/office/drawing/2014/main" val="1332685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813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CD86D-C377-33D5-4796-28C712CCF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>
            <a:extLst>
              <a:ext uri="{FF2B5EF4-FFF2-40B4-BE49-F238E27FC236}">
                <a16:creationId xmlns:a16="http://schemas.microsoft.com/office/drawing/2014/main" id="{901939B4-FE25-2770-2203-1099A4CF3D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767" y="158876"/>
            <a:ext cx="809203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pc="-140" dirty="0"/>
              <a:t>XXX</a:t>
            </a:r>
            <a:endParaRPr sz="2400" spc="-25" dirty="0">
              <a:solidFill>
                <a:srgbClr val="FF0000"/>
              </a:solidFill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D093FE04-9238-B63A-3C29-20213C5550AF}"/>
              </a:ext>
            </a:extLst>
          </p:cNvPr>
          <p:cNvSpPr txBox="1"/>
          <p:nvPr/>
        </p:nvSpPr>
        <p:spPr>
          <a:xfrm>
            <a:off x="516572" y="989196"/>
            <a:ext cx="11158855" cy="473848"/>
          </a:xfrm>
          <a:prstGeom prst="rect">
            <a:avLst/>
          </a:prstGeom>
          <a:solidFill>
            <a:srgbClr val="00449E">
              <a:alpha val="19999"/>
            </a:srgbClr>
          </a:solidFill>
        </p:spPr>
        <p:txBody>
          <a:bodyPr vert="horz" wrap="square" lIns="0" tIns="103505" rIns="0" bIns="0" rtlCol="0">
            <a:spAutoFit/>
          </a:bodyPr>
          <a:lstStyle/>
          <a:p>
            <a:pPr marL="1270" marR="0" lvl="0" indent="0" algn="ctr" defTabSz="914400" eaLnBrk="1" fontAlgn="auto" latinLnBrk="0" hangingPunct="1">
              <a:lnSpc>
                <a:spcPct val="100000"/>
              </a:lnSpc>
              <a:spcBef>
                <a:spcPts val="8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spc="-105" dirty="0">
                <a:solidFill>
                  <a:srgbClr val="002060"/>
                </a:solidFill>
                <a:latin typeface="Lucida Sans Unicode"/>
                <a:cs typeface="Lucida Sans Unicode"/>
              </a:rPr>
              <a:t>Centrale Unica dei concorsi: alcuni dati</a:t>
            </a:r>
            <a:endParaRPr lang="it-IT" sz="2400" b="1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sp>
        <p:nvSpPr>
          <p:cNvPr id="46" name="object 46">
            <a:extLst>
              <a:ext uri="{FF2B5EF4-FFF2-40B4-BE49-F238E27FC236}">
                <a16:creationId xmlns:a16="http://schemas.microsoft.com/office/drawing/2014/main" id="{40CEB9C3-9666-9D60-D49A-0C7C89C249E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8100" marR="0" lvl="0" indent="0" defTabSz="914400" eaLnBrk="1" fontAlgn="auto" latinLnBrk="0" hangingPunct="1">
              <a:lnSpc>
                <a:spcPct val="100000"/>
              </a:lnSpc>
              <a:spcBef>
                <a:spcPts val="2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400" b="1" i="0" u="none" strike="noStrike" kern="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/>
              </a:rPr>
              <a:pPr marL="38100" marR="0" lvl="0" indent="0" defTabSz="914400" eaLnBrk="1" fontAlgn="auto" latinLnBrk="0" hangingPunct="1">
                <a:lnSpc>
                  <a:spcPct val="100000"/>
                </a:lnSpc>
                <a:spcBef>
                  <a:spcPts val="29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sz="1400" b="1" i="0" u="none" strike="noStrike" kern="0" cap="none" spc="-2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0" name="object 10">
            <a:extLst>
              <a:ext uri="{FF2B5EF4-FFF2-40B4-BE49-F238E27FC236}">
                <a16:creationId xmlns:a16="http://schemas.microsoft.com/office/drawing/2014/main" id="{48B11632-9B57-9B3F-1EFB-D8D90F5E9E51}"/>
              </a:ext>
            </a:extLst>
          </p:cNvPr>
          <p:cNvSpPr/>
          <p:nvPr/>
        </p:nvSpPr>
        <p:spPr>
          <a:xfrm>
            <a:off x="0" y="5943599"/>
            <a:ext cx="12192000" cy="914400"/>
          </a:xfrm>
          <a:custGeom>
            <a:avLst/>
            <a:gdLst/>
            <a:ahLst/>
            <a:cxnLst/>
            <a:rect l="l" t="t" r="r" b="b"/>
            <a:pathLst>
              <a:path w="12192000" h="914400">
                <a:moveTo>
                  <a:pt x="12192000" y="0"/>
                </a:moveTo>
                <a:lnTo>
                  <a:pt x="0" y="0"/>
                </a:lnTo>
                <a:lnTo>
                  <a:pt x="0" y="914399"/>
                </a:lnTo>
                <a:lnTo>
                  <a:pt x="12192000" y="91439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32B7D95-C4CB-E914-E92D-BB9166502F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3425"/>
            <a:ext cx="12119987" cy="1030966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7914469E-33E9-9BD6-1121-9549919C23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72" y="234641"/>
            <a:ext cx="1003915" cy="754555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5A7BE684-3583-725C-99CE-66416B63494A}"/>
              </a:ext>
            </a:extLst>
          </p:cNvPr>
          <p:cNvSpPr/>
          <p:nvPr/>
        </p:nvSpPr>
        <p:spPr>
          <a:xfrm>
            <a:off x="566192" y="1534507"/>
            <a:ext cx="11158855" cy="4573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GLI INTERPELLI SUGLI ELENCHI DAL 2023 AL 2025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C1CBF084-AB7A-BEDF-67D7-A4D527F1A5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900387"/>
              </p:ext>
            </p:extLst>
          </p:nvPr>
        </p:nvGraphicFramePr>
        <p:xfrm>
          <a:off x="685800" y="2057400"/>
          <a:ext cx="6553200" cy="31609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7972">
                  <a:extLst>
                    <a:ext uri="{9D8B030D-6E8A-4147-A177-3AD203B41FA5}">
                      <a16:colId xmlns:a16="http://schemas.microsoft.com/office/drawing/2014/main" val="578298483"/>
                    </a:ext>
                  </a:extLst>
                </a:gridCol>
                <a:gridCol w="3282280">
                  <a:extLst>
                    <a:ext uri="{9D8B030D-6E8A-4147-A177-3AD203B41FA5}">
                      <a16:colId xmlns:a16="http://schemas.microsoft.com/office/drawing/2014/main" val="2478158817"/>
                    </a:ext>
                  </a:extLst>
                </a:gridCol>
                <a:gridCol w="1118488">
                  <a:extLst>
                    <a:ext uri="{9D8B030D-6E8A-4147-A177-3AD203B41FA5}">
                      <a16:colId xmlns:a16="http://schemas.microsoft.com/office/drawing/2014/main" val="1102583534"/>
                    </a:ext>
                  </a:extLst>
                </a:gridCol>
                <a:gridCol w="1184460">
                  <a:extLst>
                    <a:ext uri="{9D8B030D-6E8A-4147-A177-3AD203B41FA5}">
                      <a16:colId xmlns:a16="http://schemas.microsoft.com/office/drawing/2014/main" val="3857327634"/>
                    </a:ext>
                  </a:extLst>
                </a:gridCol>
              </a:tblGrid>
              <a:tr h="73215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ANNO CREAZIONE</a:t>
                      </a:r>
                    </a:p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ELENCO</a:t>
                      </a: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PROFILO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TOTALE IDONEI INSERITI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INTERPELLI ATTIVATI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2399391730"/>
                  </a:ext>
                </a:extLst>
              </a:tr>
              <a:tr h="3848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OPERATORE ESPERTO AMMINISTRATIVO CONTABILE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57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1503954045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ISTRUTTORE AMMINISTRATIVO CONTABILE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1256654143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FUNZIONARIO AMMINISTRATIVO CONTABILE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2724815768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ISTRUTTORE TECNICO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2997289436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FUNZIONARIO TECNICO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561357388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ASSISTENTI SOCIALI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2107654637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ISTRUTTORI AMMINISTRATIVO CONTABILI L.68/99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3872214132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ISTRUTTORI AMMINISTRATIVI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56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2634274503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ISTRUTTORI CONTABILI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2978168967"/>
                  </a:ext>
                </a:extLst>
              </a:tr>
              <a:tr h="2033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FUNZIONARI CONTABILI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3948672370"/>
                  </a:ext>
                </a:extLst>
              </a:tr>
              <a:tr h="21354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AGENTI DI POLIZIA LOCALE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963" marR="4963" marT="4963" marB="0" anchor="ctr"/>
                </a:tc>
                <a:extLst>
                  <a:ext uri="{0D108BD9-81ED-4DB2-BD59-A6C34878D82A}">
                    <a16:rowId xmlns:a16="http://schemas.microsoft.com/office/drawing/2014/main" val="658628052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39562041-530D-67D1-8DF1-C27ADE9EE4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333017"/>
              </p:ext>
            </p:extLst>
          </p:nvPr>
        </p:nvGraphicFramePr>
        <p:xfrm>
          <a:off x="7543800" y="2099501"/>
          <a:ext cx="4155083" cy="15381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9758">
                  <a:extLst>
                    <a:ext uri="{9D8B030D-6E8A-4147-A177-3AD203B41FA5}">
                      <a16:colId xmlns:a16="http://schemas.microsoft.com/office/drawing/2014/main" val="4191257493"/>
                    </a:ext>
                  </a:extLst>
                </a:gridCol>
                <a:gridCol w="355477">
                  <a:extLst>
                    <a:ext uri="{9D8B030D-6E8A-4147-A177-3AD203B41FA5}">
                      <a16:colId xmlns:a16="http://schemas.microsoft.com/office/drawing/2014/main" val="2888410938"/>
                    </a:ext>
                  </a:extLst>
                </a:gridCol>
                <a:gridCol w="1681386">
                  <a:extLst>
                    <a:ext uri="{9D8B030D-6E8A-4147-A177-3AD203B41FA5}">
                      <a16:colId xmlns:a16="http://schemas.microsoft.com/office/drawing/2014/main" val="2816139483"/>
                    </a:ext>
                  </a:extLst>
                </a:gridCol>
                <a:gridCol w="348462">
                  <a:extLst>
                    <a:ext uri="{9D8B030D-6E8A-4147-A177-3AD203B41FA5}">
                      <a16:colId xmlns:a16="http://schemas.microsoft.com/office/drawing/2014/main" val="2128427779"/>
                    </a:ext>
                  </a:extLst>
                </a:gridCol>
              </a:tblGrid>
              <a:tr h="642322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INTERPELLI 2024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INTERPELLI 2025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920191"/>
                  </a:ext>
                </a:extLst>
              </a:tr>
              <a:tr h="17842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ELENCHI </a:t>
                      </a: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ELENCHI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ctr"/>
                </a:tc>
                <a:extLst>
                  <a:ext uri="{0D108BD9-81ED-4DB2-BD59-A6C34878D82A}">
                    <a16:rowId xmlns:a16="http://schemas.microsoft.com/office/drawing/2014/main" val="2306244373"/>
                  </a:ext>
                </a:extLst>
              </a:tr>
              <a:tr h="33204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 PROCEDURE ATTIVATE</a:t>
                      </a: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N. PROCEDURE ATTIVATE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ctr"/>
                </a:tc>
                <a:extLst>
                  <a:ext uri="{0D108BD9-81ED-4DB2-BD59-A6C34878D82A}">
                    <a16:rowId xmlns:a16="http://schemas.microsoft.com/office/drawing/2014/main" val="1775518688"/>
                  </a:ext>
                </a:extLst>
              </a:tr>
              <a:tr h="17842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200" u="none" strike="noStrik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(di cui) ATTUALMENTE IN FASE DI SVOLGIMENTO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b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74" marR="7574" marT="7574" marB="0" anchor="ctr"/>
                </a:tc>
                <a:extLst>
                  <a:ext uri="{0D108BD9-81ED-4DB2-BD59-A6C34878D82A}">
                    <a16:rowId xmlns:a16="http://schemas.microsoft.com/office/drawing/2014/main" val="2702832985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AE97FB05-D243-B018-8A92-F5FEDF43EB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294058"/>
              </p:ext>
            </p:extLst>
          </p:nvPr>
        </p:nvGraphicFramePr>
        <p:xfrm>
          <a:off x="8202016" y="4147074"/>
          <a:ext cx="3532784" cy="1099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2847">
                  <a:extLst>
                    <a:ext uri="{9D8B030D-6E8A-4147-A177-3AD203B41FA5}">
                      <a16:colId xmlns:a16="http://schemas.microsoft.com/office/drawing/2014/main" val="4278265911"/>
                    </a:ext>
                  </a:extLst>
                </a:gridCol>
                <a:gridCol w="1639937">
                  <a:extLst>
                    <a:ext uri="{9D8B030D-6E8A-4147-A177-3AD203B41FA5}">
                      <a16:colId xmlns:a16="http://schemas.microsoft.com/office/drawing/2014/main" val="3303663932"/>
                    </a:ext>
                  </a:extLst>
                </a:gridCol>
              </a:tblGrid>
              <a:tr h="366664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TASSO DI ASSUNZIONE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3797054"/>
                  </a:ext>
                </a:extLst>
              </a:tr>
              <a:tr h="3666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2024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57,80%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22241220"/>
                  </a:ext>
                </a:extLst>
              </a:tr>
              <a:tr h="3666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78,89%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340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793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5826</TotalTime>
  <Words>2068</Words>
  <Application>Microsoft Office PowerPoint</Application>
  <PresentationFormat>Widescreen</PresentationFormat>
  <Paragraphs>218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7" baseType="lpstr">
      <vt:lpstr>Aharoni</vt:lpstr>
      <vt:lpstr>Aptos Narrow</vt:lpstr>
      <vt:lpstr>Calibri</vt:lpstr>
      <vt:lpstr>Garamond</vt:lpstr>
      <vt:lpstr>Lucida Sans Unicode</vt:lpstr>
      <vt:lpstr>Reddit Sans</vt:lpstr>
      <vt:lpstr>Trebuchet MS</vt:lpstr>
      <vt:lpstr>Wingdings</vt:lpstr>
      <vt:lpstr>Office Theme</vt:lpstr>
      <vt:lpstr>Presentazione standard di PowerPoint</vt:lpstr>
      <vt:lpstr>Presentazione standard di PowerPoint</vt:lpstr>
      <vt:lpstr>XXX</vt:lpstr>
      <vt:lpstr>XXX</vt:lpstr>
      <vt:lpstr>XXX</vt:lpstr>
      <vt:lpstr>XXX</vt:lpstr>
      <vt:lpstr>XXX</vt:lpstr>
      <vt:lpstr>XXX</vt:lpstr>
      <vt:lpstr>XXX</vt:lpstr>
      <vt:lpstr>XXX</vt:lpstr>
      <vt:lpstr>XXX</vt:lpstr>
      <vt:lpstr>XXX</vt:lpstr>
      <vt:lpstr>XXX</vt:lpstr>
      <vt:lpstr>XXX</vt:lpstr>
      <vt:lpstr>XXX</vt:lpstr>
      <vt:lpstr>XXX</vt:lpstr>
      <vt:lpstr>XXX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Gardenal</dc:creator>
  <cp:lastModifiedBy>upi3</cp:lastModifiedBy>
  <cp:revision>43</cp:revision>
  <cp:lastPrinted>2025-10-09T12:23:02Z</cp:lastPrinted>
  <dcterms:created xsi:type="dcterms:W3CDTF">2024-04-15T08:33:22Z</dcterms:created>
  <dcterms:modified xsi:type="dcterms:W3CDTF">2025-10-20T09:31:39Z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2024-04-08T00:00:00Z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2024-04-15T00:00:00Z</vt:filetime>
  </property>
  <property fmtid="{D5CDD505-2E9C-101B-9397-08002B2CF9AE}" pid="5" name="Producer">
    <vt:lpwstr>Microsoft® PowerPoint® per Microsoft 365</vt:lpwstr>
  </property>
</Properties>
</file>