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401" r:id="rId3"/>
    <p:sldId id="425" r:id="rId4"/>
    <p:sldId id="438" r:id="rId5"/>
    <p:sldId id="428" r:id="rId6"/>
    <p:sldId id="429" r:id="rId7"/>
    <p:sldId id="433" r:id="rId8"/>
    <p:sldId id="430" r:id="rId9"/>
    <p:sldId id="260" r:id="rId10"/>
    <p:sldId id="264" r:id="rId11"/>
    <p:sldId id="440" r:id="rId12"/>
    <p:sldId id="436" r:id="rId13"/>
    <p:sldId id="432" r:id="rId14"/>
    <p:sldId id="409" r:id="rId15"/>
    <p:sldId id="424" r:id="rId16"/>
    <p:sldId id="442" r:id="rId17"/>
    <p:sldId id="404" r:id="rId18"/>
  </p:sldIdLst>
  <p:sldSz cx="12192000" cy="6858000"/>
  <p:notesSz cx="9944100" cy="68056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900" y="6297427"/>
            <a:ext cx="961723" cy="3695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010" y="6277935"/>
            <a:ext cx="585444" cy="3834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7364" y="6274308"/>
            <a:ext cx="266700" cy="277495"/>
          </a:xfrm>
          <a:custGeom>
            <a:avLst/>
            <a:gdLst/>
            <a:ahLst/>
            <a:cxnLst/>
            <a:rect l="l" t="t" r="r" b="b"/>
            <a:pathLst>
              <a:path w="266700" h="277495">
                <a:moveTo>
                  <a:pt x="266700" y="273050"/>
                </a:moveTo>
                <a:lnTo>
                  <a:pt x="240157" y="262216"/>
                </a:lnTo>
                <a:lnTo>
                  <a:pt x="207733" y="253974"/>
                </a:lnTo>
                <a:lnTo>
                  <a:pt x="171818" y="248729"/>
                </a:lnTo>
                <a:lnTo>
                  <a:pt x="134874" y="246900"/>
                </a:lnTo>
                <a:lnTo>
                  <a:pt x="97307" y="248767"/>
                </a:lnTo>
                <a:lnTo>
                  <a:pt x="60845" y="254127"/>
                </a:lnTo>
                <a:lnTo>
                  <a:pt x="28067" y="262623"/>
                </a:lnTo>
                <a:lnTo>
                  <a:pt x="1524" y="273862"/>
                </a:lnTo>
                <a:lnTo>
                  <a:pt x="31572" y="275361"/>
                </a:lnTo>
                <a:lnTo>
                  <a:pt x="63563" y="276453"/>
                </a:lnTo>
                <a:lnTo>
                  <a:pt x="97586" y="277139"/>
                </a:lnTo>
                <a:lnTo>
                  <a:pt x="133781" y="277368"/>
                </a:lnTo>
                <a:lnTo>
                  <a:pt x="170040" y="277139"/>
                </a:lnTo>
                <a:lnTo>
                  <a:pt x="204241" y="276453"/>
                </a:lnTo>
                <a:lnTo>
                  <a:pt x="236448" y="275336"/>
                </a:lnTo>
                <a:lnTo>
                  <a:pt x="266700" y="273812"/>
                </a:lnTo>
                <a:lnTo>
                  <a:pt x="266700" y="273050"/>
                </a:lnTo>
                <a:close/>
              </a:path>
              <a:path w="266700" h="277495">
                <a:moveTo>
                  <a:pt x="266700" y="203542"/>
                </a:moveTo>
                <a:lnTo>
                  <a:pt x="233845" y="198462"/>
                </a:lnTo>
                <a:lnTo>
                  <a:pt x="200825" y="194843"/>
                </a:lnTo>
                <a:lnTo>
                  <a:pt x="167678" y="192697"/>
                </a:lnTo>
                <a:lnTo>
                  <a:pt x="134454" y="192024"/>
                </a:lnTo>
                <a:lnTo>
                  <a:pt x="100660" y="192735"/>
                </a:lnTo>
                <a:lnTo>
                  <a:pt x="66954" y="194957"/>
                </a:lnTo>
                <a:lnTo>
                  <a:pt x="33388" y="198704"/>
                </a:lnTo>
                <a:lnTo>
                  <a:pt x="0" y="203949"/>
                </a:lnTo>
                <a:lnTo>
                  <a:pt x="0" y="259080"/>
                </a:lnTo>
                <a:lnTo>
                  <a:pt x="26441" y="248297"/>
                </a:lnTo>
                <a:lnTo>
                  <a:pt x="58293" y="240042"/>
                </a:lnTo>
                <a:lnTo>
                  <a:pt x="94615" y="234772"/>
                </a:lnTo>
                <a:lnTo>
                  <a:pt x="134454" y="232905"/>
                </a:lnTo>
                <a:lnTo>
                  <a:pt x="173380" y="234657"/>
                </a:lnTo>
                <a:lnTo>
                  <a:pt x="208991" y="239674"/>
                </a:lnTo>
                <a:lnTo>
                  <a:pt x="240385" y="247573"/>
                </a:lnTo>
                <a:lnTo>
                  <a:pt x="266700" y="258000"/>
                </a:lnTo>
                <a:lnTo>
                  <a:pt x="266700" y="203542"/>
                </a:lnTo>
                <a:close/>
              </a:path>
              <a:path w="266700" h="277495">
                <a:moveTo>
                  <a:pt x="266700" y="146837"/>
                </a:moveTo>
                <a:lnTo>
                  <a:pt x="233730" y="143230"/>
                </a:lnTo>
                <a:lnTo>
                  <a:pt x="200685" y="140665"/>
                </a:lnTo>
                <a:lnTo>
                  <a:pt x="167576" y="139153"/>
                </a:lnTo>
                <a:lnTo>
                  <a:pt x="134429" y="138684"/>
                </a:lnTo>
                <a:lnTo>
                  <a:pt x="100723" y="139153"/>
                </a:lnTo>
                <a:lnTo>
                  <a:pt x="67081" y="140716"/>
                </a:lnTo>
                <a:lnTo>
                  <a:pt x="33489" y="143370"/>
                </a:lnTo>
                <a:lnTo>
                  <a:pt x="0" y="147104"/>
                </a:lnTo>
                <a:lnTo>
                  <a:pt x="0" y="190500"/>
                </a:lnTo>
                <a:lnTo>
                  <a:pt x="53136" y="182994"/>
                </a:lnTo>
                <a:lnTo>
                  <a:pt x="106565" y="179197"/>
                </a:lnTo>
                <a:lnTo>
                  <a:pt x="160096" y="179120"/>
                </a:lnTo>
                <a:lnTo>
                  <a:pt x="213537" y="182765"/>
                </a:lnTo>
                <a:lnTo>
                  <a:pt x="266700" y="190131"/>
                </a:lnTo>
                <a:lnTo>
                  <a:pt x="266700" y="146837"/>
                </a:lnTo>
                <a:close/>
              </a:path>
              <a:path w="266700" h="277495">
                <a:moveTo>
                  <a:pt x="266700" y="120878"/>
                </a:moveTo>
                <a:lnTo>
                  <a:pt x="264160" y="114896"/>
                </a:lnTo>
                <a:lnTo>
                  <a:pt x="241719" y="93802"/>
                </a:lnTo>
                <a:lnTo>
                  <a:pt x="241719" y="28575"/>
                </a:lnTo>
                <a:lnTo>
                  <a:pt x="236143" y="22961"/>
                </a:lnTo>
                <a:lnTo>
                  <a:pt x="209435" y="22987"/>
                </a:lnTo>
                <a:lnTo>
                  <a:pt x="203847" y="28600"/>
                </a:lnTo>
                <a:lnTo>
                  <a:pt x="203822" y="58102"/>
                </a:lnTo>
                <a:lnTo>
                  <a:pt x="148742" y="6134"/>
                </a:lnTo>
                <a:lnTo>
                  <a:pt x="141490" y="1536"/>
                </a:lnTo>
                <a:lnTo>
                  <a:pt x="133350" y="0"/>
                </a:lnTo>
                <a:lnTo>
                  <a:pt x="125196" y="1536"/>
                </a:lnTo>
                <a:lnTo>
                  <a:pt x="117957" y="6134"/>
                </a:lnTo>
                <a:lnTo>
                  <a:pt x="2603" y="114871"/>
                </a:lnTo>
                <a:lnTo>
                  <a:pt x="63" y="120738"/>
                </a:lnTo>
                <a:lnTo>
                  <a:pt x="0" y="134112"/>
                </a:lnTo>
                <a:lnTo>
                  <a:pt x="53238" y="128752"/>
                </a:lnTo>
                <a:lnTo>
                  <a:pt x="106629" y="126072"/>
                </a:lnTo>
                <a:lnTo>
                  <a:pt x="160058" y="126072"/>
                </a:lnTo>
                <a:lnTo>
                  <a:pt x="213448" y="128752"/>
                </a:lnTo>
                <a:lnTo>
                  <a:pt x="266700" y="134112"/>
                </a:lnTo>
                <a:lnTo>
                  <a:pt x="266700" y="127139"/>
                </a:lnTo>
                <a:lnTo>
                  <a:pt x="266700" y="120878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8448" y="6318669"/>
            <a:ext cx="181356" cy="2269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148" y="6318681"/>
            <a:ext cx="181355" cy="22689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11931" y="6478524"/>
            <a:ext cx="857885" cy="180340"/>
          </a:xfrm>
          <a:custGeom>
            <a:avLst/>
            <a:gdLst/>
            <a:ahLst/>
            <a:cxnLst/>
            <a:rect l="l" t="t" r="r" b="b"/>
            <a:pathLst>
              <a:path w="857885" h="180340">
                <a:moveTo>
                  <a:pt x="801527" y="0"/>
                </a:moveTo>
                <a:lnTo>
                  <a:pt x="801527" y="15417"/>
                </a:lnTo>
                <a:lnTo>
                  <a:pt x="812421" y="27822"/>
                </a:lnTo>
                <a:lnTo>
                  <a:pt x="817625" y="41319"/>
                </a:lnTo>
                <a:lnTo>
                  <a:pt x="783672" y="79564"/>
                </a:lnTo>
                <a:lnTo>
                  <a:pt x="729280" y="99182"/>
                </a:lnTo>
                <a:lnTo>
                  <a:pt x="689796" y="108103"/>
                </a:lnTo>
                <a:lnTo>
                  <a:pt x="640916" y="115831"/>
                </a:lnTo>
                <a:lnTo>
                  <a:pt x="581739" y="121910"/>
                </a:lnTo>
                <a:lnTo>
                  <a:pt x="511362" y="125890"/>
                </a:lnTo>
                <a:lnTo>
                  <a:pt x="428884" y="127317"/>
                </a:lnTo>
                <a:lnTo>
                  <a:pt x="346402" y="125898"/>
                </a:lnTo>
                <a:lnTo>
                  <a:pt x="276024" y="121939"/>
                </a:lnTo>
                <a:lnTo>
                  <a:pt x="216848" y="115884"/>
                </a:lnTo>
                <a:lnTo>
                  <a:pt x="167972" y="108180"/>
                </a:lnTo>
                <a:lnTo>
                  <a:pt x="128493" y="99271"/>
                </a:lnTo>
                <a:lnTo>
                  <a:pt x="74120" y="79622"/>
                </a:lnTo>
                <a:lnTo>
                  <a:pt x="43355" y="55426"/>
                </a:lnTo>
                <a:lnTo>
                  <a:pt x="40196" y="41243"/>
                </a:lnTo>
                <a:lnTo>
                  <a:pt x="45354" y="27736"/>
                </a:lnTo>
                <a:lnTo>
                  <a:pt x="56240" y="15417"/>
                </a:lnTo>
                <a:lnTo>
                  <a:pt x="56240" y="0"/>
                </a:lnTo>
                <a:lnTo>
                  <a:pt x="30608" y="14135"/>
                </a:lnTo>
                <a:lnTo>
                  <a:pt x="9966" y="32546"/>
                </a:lnTo>
                <a:lnTo>
                  <a:pt x="0" y="54621"/>
                </a:lnTo>
                <a:lnTo>
                  <a:pt x="6393" y="79743"/>
                </a:lnTo>
                <a:lnTo>
                  <a:pt x="47216" y="115435"/>
                </a:lnTo>
                <a:lnTo>
                  <a:pt x="120735" y="145044"/>
                </a:lnTo>
                <a:lnTo>
                  <a:pt x="168861" y="156967"/>
                </a:lnTo>
                <a:lnTo>
                  <a:pt x="224086" y="166647"/>
                </a:lnTo>
                <a:lnTo>
                  <a:pt x="286053" y="173845"/>
                </a:lnTo>
                <a:lnTo>
                  <a:pt x="354405" y="178320"/>
                </a:lnTo>
                <a:lnTo>
                  <a:pt x="428782" y="179831"/>
                </a:lnTo>
                <a:lnTo>
                  <a:pt x="503149" y="178240"/>
                </a:lnTo>
                <a:lnTo>
                  <a:pt x="571494" y="173723"/>
                </a:lnTo>
                <a:lnTo>
                  <a:pt x="633459" y="166512"/>
                </a:lnTo>
                <a:lnTo>
                  <a:pt x="688685" y="156841"/>
                </a:lnTo>
                <a:lnTo>
                  <a:pt x="736814" y="144944"/>
                </a:lnTo>
                <a:lnTo>
                  <a:pt x="777487" y="131052"/>
                </a:lnTo>
                <a:lnTo>
                  <a:pt x="835030" y="98219"/>
                </a:lnTo>
                <a:lnTo>
                  <a:pt x="857588" y="54621"/>
                </a:lnTo>
                <a:lnTo>
                  <a:pt x="847612" y="32546"/>
                </a:lnTo>
                <a:lnTo>
                  <a:pt x="827040" y="14135"/>
                </a:lnTo>
                <a:lnTo>
                  <a:pt x="801527" y="0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3036" y="6265164"/>
            <a:ext cx="896238" cy="387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943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76" y="2090927"/>
            <a:ext cx="6811009" cy="1428115"/>
          </a:xfrm>
          <a:custGeom>
            <a:avLst/>
            <a:gdLst/>
            <a:ahLst/>
            <a:cxnLst/>
            <a:rect l="l" t="t" r="r" b="b"/>
            <a:pathLst>
              <a:path w="6811009" h="1428114">
                <a:moveTo>
                  <a:pt x="985951" y="792480"/>
                </a:moveTo>
                <a:lnTo>
                  <a:pt x="928560" y="806157"/>
                </a:lnTo>
                <a:lnTo>
                  <a:pt x="873582" y="820915"/>
                </a:lnTo>
                <a:lnTo>
                  <a:pt x="821156" y="836663"/>
                </a:lnTo>
                <a:lnTo>
                  <a:pt x="771372" y="853325"/>
                </a:lnTo>
                <a:lnTo>
                  <a:pt x="724344" y="870826"/>
                </a:lnTo>
                <a:lnTo>
                  <a:pt x="680212" y="889088"/>
                </a:lnTo>
                <a:lnTo>
                  <a:pt x="639089" y="908037"/>
                </a:lnTo>
                <a:lnTo>
                  <a:pt x="601065" y="927569"/>
                </a:lnTo>
                <a:lnTo>
                  <a:pt x="566280" y="947635"/>
                </a:lnTo>
                <a:lnTo>
                  <a:pt x="534847" y="968121"/>
                </a:lnTo>
                <a:lnTo>
                  <a:pt x="584631" y="976668"/>
                </a:lnTo>
                <a:lnTo>
                  <a:pt x="634517" y="984580"/>
                </a:lnTo>
                <a:lnTo>
                  <a:pt x="684504" y="991870"/>
                </a:lnTo>
                <a:lnTo>
                  <a:pt x="734568" y="998550"/>
                </a:lnTo>
                <a:lnTo>
                  <a:pt x="784707" y="1004608"/>
                </a:lnTo>
                <a:lnTo>
                  <a:pt x="834923" y="1010031"/>
                </a:lnTo>
                <a:lnTo>
                  <a:pt x="885215" y="1014844"/>
                </a:lnTo>
                <a:lnTo>
                  <a:pt x="935545" y="1019035"/>
                </a:lnTo>
                <a:lnTo>
                  <a:pt x="985951" y="1022604"/>
                </a:lnTo>
                <a:lnTo>
                  <a:pt x="985951" y="792480"/>
                </a:lnTo>
                <a:close/>
              </a:path>
              <a:path w="6811009" h="1428114">
                <a:moveTo>
                  <a:pt x="985951" y="582168"/>
                </a:moveTo>
                <a:lnTo>
                  <a:pt x="928090" y="591693"/>
                </a:lnTo>
                <a:lnTo>
                  <a:pt x="871753" y="602043"/>
                </a:lnTo>
                <a:lnTo>
                  <a:pt x="816965" y="613206"/>
                </a:lnTo>
                <a:lnTo>
                  <a:pt x="763765" y="625132"/>
                </a:lnTo>
                <a:lnTo>
                  <a:pt x="712190" y="637794"/>
                </a:lnTo>
                <a:lnTo>
                  <a:pt x="662279" y="651154"/>
                </a:lnTo>
                <a:lnTo>
                  <a:pt x="614083" y="665187"/>
                </a:lnTo>
                <a:lnTo>
                  <a:pt x="567613" y="679843"/>
                </a:lnTo>
                <a:lnTo>
                  <a:pt x="522935" y="695096"/>
                </a:lnTo>
                <a:lnTo>
                  <a:pt x="480072" y="710920"/>
                </a:lnTo>
                <a:lnTo>
                  <a:pt x="439064" y="727265"/>
                </a:lnTo>
                <a:lnTo>
                  <a:pt x="399961" y="744118"/>
                </a:lnTo>
                <a:lnTo>
                  <a:pt x="362775" y="761415"/>
                </a:lnTo>
                <a:lnTo>
                  <a:pt x="327583" y="779145"/>
                </a:lnTo>
                <a:lnTo>
                  <a:pt x="327583" y="831469"/>
                </a:lnTo>
                <a:lnTo>
                  <a:pt x="334111" y="869581"/>
                </a:lnTo>
                <a:lnTo>
                  <a:pt x="380136" y="927989"/>
                </a:lnTo>
                <a:lnTo>
                  <a:pt x="415671" y="943229"/>
                </a:lnTo>
                <a:lnTo>
                  <a:pt x="469874" y="955548"/>
                </a:lnTo>
                <a:lnTo>
                  <a:pt x="500786" y="931608"/>
                </a:lnTo>
                <a:lnTo>
                  <a:pt x="535393" y="908380"/>
                </a:lnTo>
                <a:lnTo>
                  <a:pt x="573544" y="885939"/>
                </a:lnTo>
                <a:lnTo>
                  <a:pt x="615073" y="864336"/>
                </a:lnTo>
                <a:lnTo>
                  <a:pt x="659790" y="843622"/>
                </a:lnTo>
                <a:lnTo>
                  <a:pt x="707542" y="823887"/>
                </a:lnTo>
                <a:lnTo>
                  <a:pt x="758164" y="805180"/>
                </a:lnTo>
                <a:lnTo>
                  <a:pt x="811479" y="787552"/>
                </a:lnTo>
                <a:lnTo>
                  <a:pt x="867333" y="771067"/>
                </a:lnTo>
                <a:lnTo>
                  <a:pt x="925537" y="755802"/>
                </a:lnTo>
                <a:lnTo>
                  <a:pt x="985951" y="741807"/>
                </a:lnTo>
                <a:lnTo>
                  <a:pt x="985951" y="582168"/>
                </a:lnTo>
                <a:close/>
              </a:path>
              <a:path w="6811009" h="1428114">
                <a:moveTo>
                  <a:pt x="985951" y="511556"/>
                </a:moveTo>
                <a:lnTo>
                  <a:pt x="968298" y="470916"/>
                </a:lnTo>
                <a:lnTo>
                  <a:pt x="694613" y="214503"/>
                </a:lnTo>
                <a:lnTo>
                  <a:pt x="656666" y="199644"/>
                </a:lnTo>
                <a:lnTo>
                  <a:pt x="636638" y="203365"/>
                </a:lnTo>
                <a:lnTo>
                  <a:pt x="345084" y="470916"/>
                </a:lnTo>
                <a:lnTo>
                  <a:pt x="327583" y="511556"/>
                </a:lnTo>
                <a:lnTo>
                  <a:pt x="327583" y="723900"/>
                </a:lnTo>
                <a:lnTo>
                  <a:pt x="364782" y="706234"/>
                </a:lnTo>
                <a:lnTo>
                  <a:pt x="403720" y="689089"/>
                </a:lnTo>
                <a:lnTo>
                  <a:pt x="444347" y="672503"/>
                </a:lnTo>
                <a:lnTo>
                  <a:pt x="486613" y="656501"/>
                </a:lnTo>
                <a:lnTo>
                  <a:pt x="530440" y="641096"/>
                </a:lnTo>
                <a:lnTo>
                  <a:pt x="575779" y="626313"/>
                </a:lnTo>
                <a:lnTo>
                  <a:pt x="622566" y="612165"/>
                </a:lnTo>
                <a:lnTo>
                  <a:pt x="670763" y="598678"/>
                </a:lnTo>
                <a:lnTo>
                  <a:pt x="720293" y="585876"/>
                </a:lnTo>
                <a:lnTo>
                  <a:pt x="771093" y="573786"/>
                </a:lnTo>
                <a:lnTo>
                  <a:pt x="823125" y="562419"/>
                </a:lnTo>
                <a:lnTo>
                  <a:pt x="876312" y="551802"/>
                </a:lnTo>
                <a:lnTo>
                  <a:pt x="930605" y="541959"/>
                </a:lnTo>
                <a:lnTo>
                  <a:pt x="985951" y="532892"/>
                </a:lnTo>
                <a:lnTo>
                  <a:pt x="985951" y="511556"/>
                </a:lnTo>
                <a:close/>
              </a:path>
              <a:path w="6811009" h="1428114">
                <a:moveTo>
                  <a:pt x="2040559" y="1025144"/>
                </a:moveTo>
                <a:lnTo>
                  <a:pt x="2005037" y="1008253"/>
                </a:lnTo>
                <a:lnTo>
                  <a:pt x="1965223" y="992733"/>
                </a:lnTo>
                <a:lnTo>
                  <a:pt x="1921700" y="978700"/>
                </a:lnTo>
                <a:lnTo>
                  <a:pt x="1875002" y="966241"/>
                </a:lnTo>
                <a:lnTo>
                  <a:pt x="1825713" y="955446"/>
                </a:lnTo>
                <a:lnTo>
                  <a:pt x="1774393" y="946404"/>
                </a:lnTo>
                <a:lnTo>
                  <a:pt x="1721612" y="939215"/>
                </a:lnTo>
                <a:lnTo>
                  <a:pt x="1667929" y="933958"/>
                </a:lnTo>
                <a:lnTo>
                  <a:pt x="1613903" y="930744"/>
                </a:lnTo>
                <a:lnTo>
                  <a:pt x="1560245" y="929652"/>
                </a:lnTo>
                <a:lnTo>
                  <a:pt x="1505686" y="930757"/>
                </a:lnTo>
                <a:lnTo>
                  <a:pt x="1450759" y="934046"/>
                </a:lnTo>
                <a:lnTo>
                  <a:pt x="1396199" y="939406"/>
                </a:lnTo>
                <a:lnTo>
                  <a:pt x="1342593" y="946772"/>
                </a:lnTo>
                <a:lnTo>
                  <a:pt x="1290535" y="956043"/>
                </a:lnTo>
                <a:lnTo>
                  <a:pt x="1240624" y="967143"/>
                </a:lnTo>
                <a:lnTo>
                  <a:pt x="1193457" y="979982"/>
                </a:lnTo>
                <a:lnTo>
                  <a:pt x="1149616" y="994473"/>
                </a:lnTo>
                <a:lnTo>
                  <a:pt x="1109713" y="1010539"/>
                </a:lnTo>
                <a:lnTo>
                  <a:pt x="1074343" y="1028065"/>
                </a:lnTo>
                <a:lnTo>
                  <a:pt x="1122184" y="1030681"/>
                </a:lnTo>
                <a:lnTo>
                  <a:pt x="1221917" y="1035062"/>
                </a:lnTo>
                <a:lnTo>
                  <a:pt x="1382179" y="1039406"/>
                </a:lnTo>
                <a:lnTo>
                  <a:pt x="1556181" y="1040892"/>
                </a:lnTo>
                <a:lnTo>
                  <a:pt x="1713877" y="1039685"/>
                </a:lnTo>
                <a:lnTo>
                  <a:pt x="1860778" y="1036129"/>
                </a:lnTo>
                <a:lnTo>
                  <a:pt x="1997290" y="1030338"/>
                </a:lnTo>
                <a:lnTo>
                  <a:pt x="2040559" y="1027938"/>
                </a:lnTo>
                <a:lnTo>
                  <a:pt x="2040559" y="1025144"/>
                </a:lnTo>
                <a:close/>
              </a:path>
              <a:path w="6811009" h="1428114">
                <a:moveTo>
                  <a:pt x="2040559" y="773176"/>
                </a:moveTo>
                <a:lnTo>
                  <a:pt x="1992972" y="765187"/>
                </a:lnTo>
                <a:lnTo>
                  <a:pt x="1945271" y="758037"/>
                </a:lnTo>
                <a:lnTo>
                  <a:pt x="1897456" y="751738"/>
                </a:lnTo>
                <a:lnTo>
                  <a:pt x="1849539" y="746290"/>
                </a:lnTo>
                <a:lnTo>
                  <a:pt x="1801545" y="741680"/>
                </a:lnTo>
                <a:lnTo>
                  <a:pt x="1753463" y="737946"/>
                </a:lnTo>
                <a:lnTo>
                  <a:pt x="1705317" y="735050"/>
                </a:lnTo>
                <a:lnTo>
                  <a:pt x="1657121" y="733018"/>
                </a:lnTo>
                <a:lnTo>
                  <a:pt x="1608886" y="731837"/>
                </a:lnTo>
                <a:lnTo>
                  <a:pt x="1560626" y="731520"/>
                </a:lnTo>
                <a:lnTo>
                  <a:pt x="1511566" y="731888"/>
                </a:lnTo>
                <a:lnTo>
                  <a:pt x="1462532" y="733132"/>
                </a:lnTo>
                <a:lnTo>
                  <a:pt x="1413548" y="735241"/>
                </a:lnTo>
                <a:lnTo>
                  <a:pt x="1364627" y="738225"/>
                </a:lnTo>
                <a:lnTo>
                  <a:pt x="1315770" y="742099"/>
                </a:lnTo>
                <a:lnTo>
                  <a:pt x="1266977" y="746836"/>
                </a:lnTo>
                <a:lnTo>
                  <a:pt x="1218285" y="752462"/>
                </a:lnTo>
                <a:lnTo>
                  <a:pt x="1169682" y="758964"/>
                </a:lnTo>
                <a:lnTo>
                  <a:pt x="1121181" y="766330"/>
                </a:lnTo>
                <a:lnTo>
                  <a:pt x="1072819" y="774573"/>
                </a:lnTo>
                <a:lnTo>
                  <a:pt x="1072819" y="973836"/>
                </a:lnTo>
                <a:lnTo>
                  <a:pt x="1108608" y="957249"/>
                </a:lnTo>
                <a:lnTo>
                  <a:pt x="1147876" y="941959"/>
                </a:lnTo>
                <a:lnTo>
                  <a:pt x="1190409" y="928090"/>
                </a:lnTo>
                <a:lnTo>
                  <a:pt x="1235964" y="915733"/>
                </a:lnTo>
                <a:lnTo>
                  <a:pt x="1284338" y="905014"/>
                </a:lnTo>
                <a:lnTo>
                  <a:pt x="1335290" y="895997"/>
                </a:lnTo>
                <a:lnTo>
                  <a:pt x="1388618" y="888809"/>
                </a:lnTo>
                <a:lnTo>
                  <a:pt x="1444104" y="883551"/>
                </a:lnTo>
                <a:lnTo>
                  <a:pt x="1501508" y="880325"/>
                </a:lnTo>
                <a:lnTo>
                  <a:pt x="1560626" y="879221"/>
                </a:lnTo>
                <a:lnTo>
                  <a:pt x="1618399" y="880262"/>
                </a:lnTo>
                <a:lnTo>
                  <a:pt x="1674545" y="883310"/>
                </a:lnTo>
                <a:lnTo>
                  <a:pt x="1728851" y="888276"/>
                </a:lnTo>
                <a:lnTo>
                  <a:pt x="1781124" y="895083"/>
                </a:lnTo>
                <a:lnTo>
                  <a:pt x="1831162" y="903655"/>
                </a:lnTo>
                <a:lnTo>
                  <a:pt x="1878749" y="913904"/>
                </a:lnTo>
                <a:lnTo>
                  <a:pt x="1923681" y="925728"/>
                </a:lnTo>
                <a:lnTo>
                  <a:pt x="1965769" y="939063"/>
                </a:lnTo>
                <a:lnTo>
                  <a:pt x="2004796" y="953820"/>
                </a:lnTo>
                <a:lnTo>
                  <a:pt x="2040559" y="969899"/>
                </a:lnTo>
                <a:lnTo>
                  <a:pt x="2040559" y="773176"/>
                </a:lnTo>
                <a:close/>
              </a:path>
              <a:path w="6811009" h="1428114">
                <a:moveTo>
                  <a:pt x="2040559" y="568579"/>
                </a:moveTo>
                <a:lnTo>
                  <a:pt x="1987435" y="562394"/>
                </a:lnTo>
                <a:lnTo>
                  <a:pt x="1934235" y="556945"/>
                </a:lnTo>
                <a:lnTo>
                  <a:pt x="1880984" y="552234"/>
                </a:lnTo>
                <a:lnTo>
                  <a:pt x="1827682" y="548271"/>
                </a:lnTo>
                <a:lnTo>
                  <a:pt x="1774329" y="545045"/>
                </a:lnTo>
                <a:lnTo>
                  <a:pt x="1720951" y="542556"/>
                </a:lnTo>
                <a:lnTo>
                  <a:pt x="1667522" y="540804"/>
                </a:lnTo>
                <a:lnTo>
                  <a:pt x="1614081" y="539788"/>
                </a:lnTo>
                <a:lnTo>
                  <a:pt x="1560626" y="539496"/>
                </a:lnTo>
                <a:lnTo>
                  <a:pt x="1511706" y="539699"/>
                </a:lnTo>
                <a:lnTo>
                  <a:pt x="1462798" y="540524"/>
                </a:lnTo>
                <a:lnTo>
                  <a:pt x="1413916" y="541972"/>
                </a:lnTo>
                <a:lnTo>
                  <a:pt x="1365059" y="544029"/>
                </a:lnTo>
                <a:lnTo>
                  <a:pt x="1316240" y="546722"/>
                </a:lnTo>
                <a:lnTo>
                  <a:pt x="1267460" y="550037"/>
                </a:lnTo>
                <a:lnTo>
                  <a:pt x="1218717" y="553961"/>
                </a:lnTo>
                <a:lnTo>
                  <a:pt x="1170025" y="558520"/>
                </a:lnTo>
                <a:lnTo>
                  <a:pt x="1121384" y="563689"/>
                </a:lnTo>
                <a:lnTo>
                  <a:pt x="1072819" y="569468"/>
                </a:lnTo>
                <a:lnTo>
                  <a:pt x="1072819" y="723900"/>
                </a:lnTo>
                <a:lnTo>
                  <a:pt x="1123429" y="715581"/>
                </a:lnTo>
                <a:lnTo>
                  <a:pt x="1174140" y="708177"/>
                </a:lnTo>
                <a:lnTo>
                  <a:pt x="1224953" y="701687"/>
                </a:lnTo>
                <a:lnTo>
                  <a:pt x="1275842" y="696112"/>
                </a:lnTo>
                <a:lnTo>
                  <a:pt x="1326794" y="691464"/>
                </a:lnTo>
                <a:lnTo>
                  <a:pt x="1377810" y="687730"/>
                </a:lnTo>
                <a:lnTo>
                  <a:pt x="1428877" y="684911"/>
                </a:lnTo>
                <a:lnTo>
                  <a:pt x="1479969" y="683018"/>
                </a:lnTo>
                <a:lnTo>
                  <a:pt x="1531073" y="682028"/>
                </a:lnTo>
                <a:lnTo>
                  <a:pt x="1582191" y="681964"/>
                </a:lnTo>
                <a:lnTo>
                  <a:pt x="1633308" y="682815"/>
                </a:lnTo>
                <a:lnTo>
                  <a:pt x="1684401" y="684593"/>
                </a:lnTo>
                <a:lnTo>
                  <a:pt x="1735467" y="687273"/>
                </a:lnTo>
                <a:lnTo>
                  <a:pt x="1786496" y="690880"/>
                </a:lnTo>
                <a:lnTo>
                  <a:pt x="1837461" y="695401"/>
                </a:lnTo>
                <a:lnTo>
                  <a:pt x="1888363" y="700836"/>
                </a:lnTo>
                <a:lnTo>
                  <a:pt x="1939188" y="707186"/>
                </a:lnTo>
                <a:lnTo>
                  <a:pt x="1989924" y="714451"/>
                </a:lnTo>
                <a:lnTo>
                  <a:pt x="2040559" y="722630"/>
                </a:lnTo>
                <a:lnTo>
                  <a:pt x="2040559" y="568579"/>
                </a:lnTo>
                <a:close/>
              </a:path>
              <a:path w="6811009" h="1428114">
                <a:moveTo>
                  <a:pt x="2040559" y="519684"/>
                </a:moveTo>
                <a:lnTo>
                  <a:pt x="2040458" y="493598"/>
                </a:lnTo>
                <a:lnTo>
                  <a:pt x="2040039" y="489585"/>
                </a:lnTo>
                <a:lnTo>
                  <a:pt x="2038832" y="477939"/>
                </a:lnTo>
                <a:lnTo>
                  <a:pt x="2033790" y="462153"/>
                </a:lnTo>
                <a:lnTo>
                  <a:pt x="2025662" y="447713"/>
                </a:lnTo>
                <a:lnTo>
                  <a:pt x="2014651" y="435102"/>
                </a:lnTo>
                <a:lnTo>
                  <a:pt x="1949881" y="374523"/>
                </a:lnTo>
                <a:lnTo>
                  <a:pt x="1949881" y="245872"/>
                </a:lnTo>
                <a:lnTo>
                  <a:pt x="1949881" y="164465"/>
                </a:lnTo>
                <a:lnTo>
                  <a:pt x="1946325" y="146850"/>
                </a:lnTo>
                <a:lnTo>
                  <a:pt x="1936648" y="132486"/>
                </a:lnTo>
                <a:lnTo>
                  <a:pt x="1922284" y="122809"/>
                </a:lnTo>
                <a:lnTo>
                  <a:pt x="1904669" y="119253"/>
                </a:lnTo>
                <a:lnTo>
                  <a:pt x="1857806" y="119253"/>
                </a:lnTo>
                <a:lnTo>
                  <a:pt x="1815973" y="146977"/>
                </a:lnTo>
                <a:lnTo>
                  <a:pt x="1812340" y="245872"/>
                </a:lnTo>
                <a:lnTo>
                  <a:pt x="1612569" y="58674"/>
                </a:lnTo>
                <a:lnTo>
                  <a:pt x="1586280" y="42100"/>
                </a:lnTo>
                <a:lnTo>
                  <a:pt x="1556677" y="36576"/>
                </a:lnTo>
                <a:lnTo>
                  <a:pt x="1527086" y="42100"/>
                </a:lnTo>
                <a:lnTo>
                  <a:pt x="1098346" y="435102"/>
                </a:lnTo>
                <a:lnTo>
                  <a:pt x="1074635" y="477329"/>
                </a:lnTo>
                <a:lnTo>
                  <a:pt x="1072819" y="493598"/>
                </a:lnTo>
                <a:lnTo>
                  <a:pt x="1072819" y="519684"/>
                </a:lnTo>
                <a:lnTo>
                  <a:pt x="1123581" y="513664"/>
                </a:lnTo>
                <a:lnTo>
                  <a:pt x="1174394" y="508317"/>
                </a:lnTo>
                <a:lnTo>
                  <a:pt x="1225270" y="503631"/>
                </a:lnTo>
                <a:lnTo>
                  <a:pt x="1276184" y="499618"/>
                </a:lnTo>
                <a:lnTo>
                  <a:pt x="1327137" y="496265"/>
                </a:lnTo>
                <a:lnTo>
                  <a:pt x="1378115" y="493598"/>
                </a:lnTo>
                <a:lnTo>
                  <a:pt x="1429118" y="491591"/>
                </a:lnTo>
                <a:lnTo>
                  <a:pt x="1480134" y="490245"/>
                </a:lnTo>
                <a:lnTo>
                  <a:pt x="1531162" y="489585"/>
                </a:lnTo>
                <a:lnTo>
                  <a:pt x="1582204" y="489585"/>
                </a:lnTo>
                <a:lnTo>
                  <a:pt x="1633232" y="490245"/>
                </a:lnTo>
                <a:lnTo>
                  <a:pt x="1684248" y="491591"/>
                </a:lnTo>
                <a:lnTo>
                  <a:pt x="1735251" y="493598"/>
                </a:lnTo>
                <a:lnTo>
                  <a:pt x="1786229" y="496265"/>
                </a:lnTo>
                <a:lnTo>
                  <a:pt x="1837182" y="499618"/>
                </a:lnTo>
                <a:lnTo>
                  <a:pt x="1888096" y="503631"/>
                </a:lnTo>
                <a:lnTo>
                  <a:pt x="1938972" y="508317"/>
                </a:lnTo>
                <a:lnTo>
                  <a:pt x="1989785" y="513664"/>
                </a:lnTo>
                <a:lnTo>
                  <a:pt x="2040559" y="519684"/>
                </a:lnTo>
                <a:close/>
              </a:path>
              <a:path w="6811009" h="1428114">
                <a:moveTo>
                  <a:pt x="2583103" y="966851"/>
                </a:moveTo>
                <a:lnTo>
                  <a:pt x="2516174" y="926147"/>
                </a:lnTo>
                <a:lnTo>
                  <a:pt x="2477744" y="906526"/>
                </a:lnTo>
                <a:lnTo>
                  <a:pt x="2436164" y="887514"/>
                </a:lnTo>
                <a:lnTo>
                  <a:pt x="2391549" y="869188"/>
                </a:lnTo>
                <a:lnTo>
                  <a:pt x="2344039" y="851649"/>
                </a:lnTo>
                <a:lnTo>
                  <a:pt x="2293747" y="834974"/>
                </a:lnTo>
                <a:lnTo>
                  <a:pt x="2240800" y="819238"/>
                </a:lnTo>
                <a:lnTo>
                  <a:pt x="2185314" y="804545"/>
                </a:lnTo>
                <a:lnTo>
                  <a:pt x="2127427" y="790956"/>
                </a:lnTo>
                <a:lnTo>
                  <a:pt x="2127427" y="1022604"/>
                </a:lnTo>
                <a:lnTo>
                  <a:pt x="2178329" y="1018984"/>
                </a:lnTo>
                <a:lnTo>
                  <a:pt x="2229167" y="1014704"/>
                </a:lnTo>
                <a:lnTo>
                  <a:pt x="2279967" y="1009789"/>
                </a:lnTo>
                <a:lnTo>
                  <a:pt x="2330691" y="1004227"/>
                </a:lnTo>
                <a:lnTo>
                  <a:pt x="2381339" y="998029"/>
                </a:lnTo>
                <a:lnTo>
                  <a:pt x="2431910" y="991184"/>
                </a:lnTo>
                <a:lnTo>
                  <a:pt x="2482405" y="983716"/>
                </a:lnTo>
                <a:lnTo>
                  <a:pt x="2532799" y="975601"/>
                </a:lnTo>
                <a:lnTo>
                  <a:pt x="2583103" y="966851"/>
                </a:lnTo>
                <a:close/>
              </a:path>
              <a:path w="6811009" h="1428114">
                <a:moveTo>
                  <a:pt x="2784271" y="511175"/>
                </a:moveTo>
                <a:lnTo>
                  <a:pt x="2766745" y="470662"/>
                </a:lnTo>
                <a:lnTo>
                  <a:pt x="2493695" y="214503"/>
                </a:lnTo>
                <a:lnTo>
                  <a:pt x="2455849" y="199644"/>
                </a:lnTo>
                <a:lnTo>
                  <a:pt x="2435822" y="203365"/>
                </a:lnTo>
                <a:lnTo>
                  <a:pt x="2144953" y="470662"/>
                </a:lnTo>
                <a:lnTo>
                  <a:pt x="2127427" y="511175"/>
                </a:lnTo>
                <a:lnTo>
                  <a:pt x="2127427" y="531241"/>
                </a:lnTo>
                <a:lnTo>
                  <a:pt x="2182571" y="540042"/>
                </a:lnTo>
                <a:lnTo>
                  <a:pt x="2236660" y="549643"/>
                </a:lnTo>
                <a:lnTo>
                  <a:pt x="2289645" y="560031"/>
                </a:lnTo>
                <a:lnTo>
                  <a:pt x="2341473" y="571182"/>
                </a:lnTo>
                <a:lnTo>
                  <a:pt x="2392083" y="583069"/>
                </a:lnTo>
                <a:lnTo>
                  <a:pt x="2441435" y="595668"/>
                </a:lnTo>
                <a:lnTo>
                  <a:pt x="2489466" y="608952"/>
                </a:lnTo>
                <a:lnTo>
                  <a:pt x="2536126" y="622909"/>
                </a:lnTo>
                <a:lnTo>
                  <a:pt x="2581351" y="637514"/>
                </a:lnTo>
                <a:lnTo>
                  <a:pt x="2625115" y="652729"/>
                </a:lnTo>
                <a:lnTo>
                  <a:pt x="2667330" y="668553"/>
                </a:lnTo>
                <a:lnTo>
                  <a:pt x="2707970" y="684936"/>
                </a:lnTo>
                <a:lnTo>
                  <a:pt x="2746959" y="701878"/>
                </a:lnTo>
                <a:lnTo>
                  <a:pt x="2784271" y="719328"/>
                </a:lnTo>
                <a:lnTo>
                  <a:pt x="2784271" y="511175"/>
                </a:lnTo>
                <a:close/>
              </a:path>
              <a:path w="6811009" h="1428114">
                <a:moveTo>
                  <a:pt x="2785795" y="775081"/>
                </a:moveTo>
                <a:lnTo>
                  <a:pt x="2750337" y="757618"/>
                </a:lnTo>
                <a:lnTo>
                  <a:pt x="2712948" y="740549"/>
                </a:lnTo>
                <a:lnTo>
                  <a:pt x="2673680" y="723925"/>
                </a:lnTo>
                <a:lnTo>
                  <a:pt x="2632557" y="707783"/>
                </a:lnTo>
                <a:lnTo>
                  <a:pt x="2589606" y="692150"/>
                </a:lnTo>
                <a:lnTo>
                  <a:pt x="2544889" y="677075"/>
                </a:lnTo>
                <a:lnTo>
                  <a:pt x="2498420" y="662584"/>
                </a:lnTo>
                <a:lnTo>
                  <a:pt x="2450249" y="648716"/>
                </a:lnTo>
                <a:lnTo>
                  <a:pt x="2400401" y="635508"/>
                </a:lnTo>
                <a:lnTo>
                  <a:pt x="2348928" y="622998"/>
                </a:lnTo>
                <a:lnTo>
                  <a:pt x="2295855" y="611225"/>
                </a:lnTo>
                <a:lnTo>
                  <a:pt x="2241219" y="600214"/>
                </a:lnTo>
                <a:lnTo>
                  <a:pt x="2185060" y="590003"/>
                </a:lnTo>
                <a:lnTo>
                  <a:pt x="2127427" y="580644"/>
                </a:lnTo>
                <a:lnTo>
                  <a:pt x="2127427" y="739648"/>
                </a:lnTo>
                <a:lnTo>
                  <a:pt x="2188248" y="753592"/>
                </a:lnTo>
                <a:lnTo>
                  <a:pt x="2246896" y="768807"/>
                </a:lnTo>
                <a:lnTo>
                  <a:pt x="2303208" y="785266"/>
                </a:lnTo>
                <a:lnTo>
                  <a:pt x="2356993" y="802906"/>
                </a:lnTo>
                <a:lnTo>
                  <a:pt x="2408097" y="821639"/>
                </a:lnTo>
                <a:lnTo>
                  <a:pt x="2456345" y="841438"/>
                </a:lnTo>
                <a:lnTo>
                  <a:pt x="2501569" y="862215"/>
                </a:lnTo>
                <a:lnTo>
                  <a:pt x="2543606" y="883932"/>
                </a:lnTo>
                <a:lnTo>
                  <a:pt x="2582291" y="906513"/>
                </a:lnTo>
                <a:lnTo>
                  <a:pt x="2617432" y="929894"/>
                </a:lnTo>
                <a:lnTo>
                  <a:pt x="2648877" y="954024"/>
                </a:lnTo>
                <a:lnTo>
                  <a:pt x="2696895" y="942975"/>
                </a:lnTo>
                <a:lnTo>
                  <a:pt x="2732468" y="927735"/>
                </a:lnTo>
                <a:lnTo>
                  <a:pt x="2760370" y="902322"/>
                </a:lnTo>
                <a:lnTo>
                  <a:pt x="2778633" y="869276"/>
                </a:lnTo>
                <a:lnTo>
                  <a:pt x="2785287" y="831088"/>
                </a:lnTo>
                <a:lnTo>
                  <a:pt x="2785287" y="775081"/>
                </a:lnTo>
                <a:lnTo>
                  <a:pt x="2785795" y="775081"/>
                </a:lnTo>
                <a:close/>
              </a:path>
              <a:path w="6811009" h="1428114">
                <a:moveTo>
                  <a:pt x="3113341" y="983449"/>
                </a:moveTo>
                <a:lnTo>
                  <a:pt x="3106064" y="945819"/>
                </a:lnTo>
                <a:lnTo>
                  <a:pt x="3088500" y="910501"/>
                </a:lnTo>
                <a:lnTo>
                  <a:pt x="3062452" y="877722"/>
                </a:lnTo>
                <a:lnTo>
                  <a:pt x="3029737" y="847648"/>
                </a:lnTo>
                <a:lnTo>
                  <a:pt x="2992132" y="820496"/>
                </a:lnTo>
                <a:lnTo>
                  <a:pt x="2951442" y="796455"/>
                </a:lnTo>
                <a:lnTo>
                  <a:pt x="2909493" y="775716"/>
                </a:lnTo>
                <a:lnTo>
                  <a:pt x="2909493" y="831596"/>
                </a:lnTo>
                <a:lnTo>
                  <a:pt x="2937649" y="861085"/>
                </a:lnTo>
                <a:lnTo>
                  <a:pt x="2958007" y="892581"/>
                </a:lnTo>
                <a:lnTo>
                  <a:pt x="2967761" y="925601"/>
                </a:lnTo>
                <a:lnTo>
                  <a:pt x="2964091" y="959637"/>
                </a:lnTo>
                <a:lnTo>
                  <a:pt x="2944164" y="994206"/>
                </a:lnTo>
                <a:lnTo>
                  <a:pt x="2905175" y="1028827"/>
                </a:lnTo>
                <a:lnTo>
                  <a:pt x="2872016" y="1049718"/>
                </a:lnTo>
                <a:lnTo>
                  <a:pt x="2830792" y="1071029"/>
                </a:lnTo>
                <a:lnTo>
                  <a:pt x="2780830" y="1092454"/>
                </a:lnTo>
                <a:lnTo>
                  <a:pt x="2721432" y="1113624"/>
                </a:lnTo>
                <a:lnTo>
                  <a:pt x="2651937" y="1134224"/>
                </a:lnTo>
                <a:lnTo>
                  <a:pt x="2613190" y="1144193"/>
                </a:lnTo>
                <a:lnTo>
                  <a:pt x="2571661" y="1153896"/>
                </a:lnTo>
                <a:lnTo>
                  <a:pt x="2527262" y="1163281"/>
                </a:lnTo>
                <a:lnTo>
                  <a:pt x="2479916" y="1172298"/>
                </a:lnTo>
                <a:lnTo>
                  <a:pt x="2429522" y="1180922"/>
                </a:lnTo>
                <a:lnTo>
                  <a:pt x="2376017" y="1189101"/>
                </a:lnTo>
                <a:lnTo>
                  <a:pt x="2319299" y="1196784"/>
                </a:lnTo>
                <a:lnTo>
                  <a:pt x="2259292" y="1203947"/>
                </a:lnTo>
                <a:lnTo>
                  <a:pt x="2195906" y="1210525"/>
                </a:lnTo>
                <a:lnTo>
                  <a:pt x="2129066" y="1216494"/>
                </a:lnTo>
                <a:lnTo>
                  <a:pt x="2058670" y="1221816"/>
                </a:lnTo>
                <a:lnTo>
                  <a:pt x="1984641" y="1226426"/>
                </a:lnTo>
                <a:lnTo>
                  <a:pt x="1906905" y="1230299"/>
                </a:lnTo>
                <a:lnTo>
                  <a:pt x="1825358" y="1233385"/>
                </a:lnTo>
                <a:lnTo>
                  <a:pt x="1739925" y="1235633"/>
                </a:lnTo>
                <a:lnTo>
                  <a:pt x="1650530" y="1237018"/>
                </a:lnTo>
                <a:lnTo>
                  <a:pt x="1557070" y="1237488"/>
                </a:lnTo>
                <a:lnTo>
                  <a:pt x="1463598" y="1237030"/>
                </a:lnTo>
                <a:lnTo>
                  <a:pt x="1374203" y="1235646"/>
                </a:lnTo>
                <a:lnTo>
                  <a:pt x="1288770" y="1233398"/>
                </a:lnTo>
                <a:lnTo>
                  <a:pt x="1207236" y="1230337"/>
                </a:lnTo>
                <a:lnTo>
                  <a:pt x="1129499" y="1226477"/>
                </a:lnTo>
                <a:lnTo>
                  <a:pt x="1055484" y="1221892"/>
                </a:lnTo>
                <a:lnTo>
                  <a:pt x="985100" y="1216596"/>
                </a:lnTo>
                <a:lnTo>
                  <a:pt x="918260" y="1210652"/>
                </a:lnTo>
                <a:lnTo>
                  <a:pt x="854887" y="1204087"/>
                </a:lnTo>
                <a:lnTo>
                  <a:pt x="794880" y="1196949"/>
                </a:lnTo>
                <a:lnTo>
                  <a:pt x="738174" y="1189278"/>
                </a:lnTo>
                <a:lnTo>
                  <a:pt x="684682" y="1181125"/>
                </a:lnTo>
                <a:lnTo>
                  <a:pt x="634301" y="1172527"/>
                </a:lnTo>
                <a:lnTo>
                  <a:pt x="586955" y="1163523"/>
                </a:lnTo>
                <a:lnTo>
                  <a:pt x="542569" y="1154150"/>
                </a:lnTo>
                <a:lnTo>
                  <a:pt x="501053" y="1144473"/>
                </a:lnTo>
                <a:lnTo>
                  <a:pt x="462305" y="1134503"/>
                </a:lnTo>
                <a:lnTo>
                  <a:pt x="392823" y="1113904"/>
                </a:lnTo>
                <a:lnTo>
                  <a:pt x="333438" y="1092708"/>
                </a:lnTo>
                <a:lnTo>
                  <a:pt x="283489" y="1071232"/>
                </a:lnTo>
                <a:lnTo>
                  <a:pt x="242265" y="1049832"/>
                </a:lnTo>
                <a:lnTo>
                  <a:pt x="209105" y="1028827"/>
                </a:lnTo>
                <a:lnTo>
                  <a:pt x="170205" y="994156"/>
                </a:lnTo>
                <a:lnTo>
                  <a:pt x="150291" y="959472"/>
                </a:lnTo>
                <a:lnTo>
                  <a:pt x="146596" y="925309"/>
                </a:lnTo>
                <a:lnTo>
                  <a:pt x="156298" y="892251"/>
                </a:lnTo>
                <a:lnTo>
                  <a:pt x="176644" y="860831"/>
                </a:lnTo>
                <a:lnTo>
                  <a:pt x="204825" y="831596"/>
                </a:lnTo>
                <a:lnTo>
                  <a:pt x="204825" y="775716"/>
                </a:lnTo>
                <a:lnTo>
                  <a:pt x="162560" y="796455"/>
                </a:lnTo>
                <a:lnTo>
                  <a:pt x="121627" y="820496"/>
                </a:lnTo>
                <a:lnTo>
                  <a:pt x="83807" y="847648"/>
                </a:lnTo>
                <a:lnTo>
                  <a:pt x="50927" y="877722"/>
                </a:lnTo>
                <a:lnTo>
                  <a:pt x="24790" y="910501"/>
                </a:lnTo>
                <a:lnTo>
                  <a:pt x="7213" y="945819"/>
                </a:lnTo>
                <a:lnTo>
                  <a:pt x="0" y="983449"/>
                </a:lnTo>
                <a:lnTo>
                  <a:pt x="4965" y="1023213"/>
                </a:lnTo>
                <a:lnTo>
                  <a:pt x="23926" y="1064895"/>
                </a:lnTo>
                <a:lnTo>
                  <a:pt x="51968" y="1102004"/>
                </a:lnTo>
                <a:lnTo>
                  <a:pt x="89395" y="1137831"/>
                </a:lnTo>
                <a:lnTo>
                  <a:pt x="135991" y="1172273"/>
                </a:lnTo>
                <a:lnTo>
                  <a:pt x="191566" y="1205153"/>
                </a:lnTo>
                <a:lnTo>
                  <a:pt x="255892" y="1236345"/>
                </a:lnTo>
                <a:lnTo>
                  <a:pt x="291261" y="1251267"/>
                </a:lnTo>
                <a:lnTo>
                  <a:pt x="328752" y="1265707"/>
                </a:lnTo>
                <a:lnTo>
                  <a:pt x="368325" y="1279664"/>
                </a:lnTo>
                <a:lnTo>
                  <a:pt x="409956" y="1293101"/>
                </a:lnTo>
                <a:lnTo>
                  <a:pt x="453605" y="1306017"/>
                </a:lnTo>
                <a:lnTo>
                  <a:pt x="499275" y="1318387"/>
                </a:lnTo>
                <a:lnTo>
                  <a:pt x="546912" y="1330198"/>
                </a:lnTo>
                <a:lnTo>
                  <a:pt x="596506" y="1341412"/>
                </a:lnTo>
                <a:lnTo>
                  <a:pt x="648030" y="1352042"/>
                </a:lnTo>
                <a:lnTo>
                  <a:pt x="701446" y="1362049"/>
                </a:lnTo>
                <a:lnTo>
                  <a:pt x="756729" y="1371422"/>
                </a:lnTo>
                <a:lnTo>
                  <a:pt x="813866" y="1380147"/>
                </a:lnTo>
                <a:lnTo>
                  <a:pt x="872820" y="1388198"/>
                </a:lnTo>
                <a:lnTo>
                  <a:pt x="933564" y="1395564"/>
                </a:lnTo>
                <a:lnTo>
                  <a:pt x="996086" y="1402219"/>
                </a:lnTo>
                <a:lnTo>
                  <a:pt x="1060348" y="1408150"/>
                </a:lnTo>
                <a:lnTo>
                  <a:pt x="1126312" y="1413357"/>
                </a:lnTo>
                <a:lnTo>
                  <a:pt x="1193977" y="1417789"/>
                </a:lnTo>
                <a:lnTo>
                  <a:pt x="1263294" y="1421460"/>
                </a:lnTo>
                <a:lnTo>
                  <a:pt x="1334262" y="1424317"/>
                </a:lnTo>
                <a:lnTo>
                  <a:pt x="1406829" y="1426387"/>
                </a:lnTo>
                <a:lnTo>
                  <a:pt x="1480972" y="1427607"/>
                </a:lnTo>
                <a:lnTo>
                  <a:pt x="1556689" y="1427988"/>
                </a:lnTo>
                <a:lnTo>
                  <a:pt x="1632394" y="1427530"/>
                </a:lnTo>
                <a:lnTo>
                  <a:pt x="1706537" y="1426222"/>
                </a:lnTo>
                <a:lnTo>
                  <a:pt x="1779104" y="1424089"/>
                </a:lnTo>
                <a:lnTo>
                  <a:pt x="1850072" y="1421168"/>
                </a:lnTo>
                <a:lnTo>
                  <a:pt x="1919389" y="1417459"/>
                </a:lnTo>
                <a:lnTo>
                  <a:pt x="1987054" y="1412976"/>
                </a:lnTo>
                <a:lnTo>
                  <a:pt x="2053031" y="1407756"/>
                </a:lnTo>
                <a:lnTo>
                  <a:pt x="2117280" y="1401800"/>
                </a:lnTo>
                <a:lnTo>
                  <a:pt x="2179802" y="1395120"/>
                </a:lnTo>
                <a:lnTo>
                  <a:pt x="2240546" y="1387741"/>
                </a:lnTo>
                <a:lnTo>
                  <a:pt x="2299512" y="1379689"/>
                </a:lnTo>
                <a:lnTo>
                  <a:pt x="2356637" y="1370977"/>
                </a:lnTo>
                <a:lnTo>
                  <a:pt x="2411933" y="1361605"/>
                </a:lnTo>
                <a:lnTo>
                  <a:pt x="2465349" y="1351610"/>
                </a:lnTo>
                <a:lnTo>
                  <a:pt x="2516873" y="1341005"/>
                </a:lnTo>
                <a:lnTo>
                  <a:pt x="2566466" y="1329804"/>
                </a:lnTo>
                <a:lnTo>
                  <a:pt x="2614104" y="1318018"/>
                </a:lnTo>
                <a:lnTo>
                  <a:pt x="2659761" y="1305674"/>
                </a:lnTo>
                <a:lnTo>
                  <a:pt x="2703423" y="1292796"/>
                </a:lnTo>
                <a:lnTo>
                  <a:pt x="2745054" y="1279372"/>
                </a:lnTo>
                <a:lnTo>
                  <a:pt x="2784627" y="1265453"/>
                </a:lnTo>
                <a:lnTo>
                  <a:pt x="2822105" y="1251038"/>
                </a:lnTo>
                <a:lnTo>
                  <a:pt x="2857487" y="1236154"/>
                </a:lnTo>
                <a:lnTo>
                  <a:pt x="2921812" y="1205014"/>
                </a:lnTo>
                <a:lnTo>
                  <a:pt x="2977375" y="1172184"/>
                </a:lnTo>
                <a:lnTo>
                  <a:pt x="3023984" y="1137793"/>
                </a:lnTo>
                <a:lnTo>
                  <a:pt x="3061411" y="1101991"/>
                </a:lnTo>
                <a:lnTo>
                  <a:pt x="3089452" y="1064895"/>
                </a:lnTo>
                <a:lnTo>
                  <a:pt x="3089833" y="1064895"/>
                </a:lnTo>
                <a:lnTo>
                  <a:pt x="3108528" y="1023213"/>
                </a:lnTo>
                <a:lnTo>
                  <a:pt x="3113341" y="983449"/>
                </a:lnTo>
                <a:close/>
              </a:path>
              <a:path w="6811009" h="1428114">
                <a:moveTo>
                  <a:pt x="3828211" y="521589"/>
                </a:moveTo>
                <a:lnTo>
                  <a:pt x="3799840" y="515188"/>
                </a:lnTo>
                <a:lnTo>
                  <a:pt x="3771163" y="510451"/>
                </a:lnTo>
                <a:lnTo>
                  <a:pt x="3742283" y="507377"/>
                </a:lnTo>
                <a:lnTo>
                  <a:pt x="3713276" y="505968"/>
                </a:lnTo>
                <a:lnTo>
                  <a:pt x="3673602" y="508762"/>
                </a:lnTo>
                <a:lnTo>
                  <a:pt x="3614597" y="531152"/>
                </a:lnTo>
                <a:lnTo>
                  <a:pt x="3581196" y="577507"/>
                </a:lnTo>
                <a:lnTo>
                  <a:pt x="3565055" y="656805"/>
                </a:lnTo>
                <a:lnTo>
                  <a:pt x="3563035" y="709422"/>
                </a:lnTo>
                <a:lnTo>
                  <a:pt x="3563213" y="732066"/>
                </a:lnTo>
                <a:lnTo>
                  <a:pt x="3566401" y="777113"/>
                </a:lnTo>
                <a:lnTo>
                  <a:pt x="3572916" y="815860"/>
                </a:lnTo>
                <a:lnTo>
                  <a:pt x="3592626" y="861949"/>
                </a:lnTo>
                <a:lnTo>
                  <a:pt x="3624338" y="893686"/>
                </a:lnTo>
                <a:lnTo>
                  <a:pt x="3676523" y="910463"/>
                </a:lnTo>
                <a:lnTo>
                  <a:pt x="3716451" y="912749"/>
                </a:lnTo>
                <a:lnTo>
                  <a:pt x="3744226" y="911580"/>
                </a:lnTo>
                <a:lnTo>
                  <a:pt x="3799408" y="905002"/>
                </a:lnTo>
                <a:lnTo>
                  <a:pt x="3825925" y="834136"/>
                </a:lnTo>
                <a:lnTo>
                  <a:pt x="3800703" y="837590"/>
                </a:lnTo>
                <a:lnTo>
                  <a:pt x="3775392" y="840130"/>
                </a:lnTo>
                <a:lnTo>
                  <a:pt x="3750005" y="841730"/>
                </a:lnTo>
                <a:lnTo>
                  <a:pt x="3724579" y="842391"/>
                </a:lnTo>
                <a:lnTo>
                  <a:pt x="3702647" y="840714"/>
                </a:lnTo>
                <a:lnTo>
                  <a:pt x="3660952" y="815848"/>
                </a:lnTo>
                <a:lnTo>
                  <a:pt x="3649103" y="779195"/>
                </a:lnTo>
                <a:lnTo>
                  <a:pt x="3645077" y="721487"/>
                </a:lnTo>
                <a:lnTo>
                  <a:pt x="3644925" y="697217"/>
                </a:lnTo>
                <a:lnTo>
                  <a:pt x="3646195" y="672998"/>
                </a:lnTo>
                <a:lnTo>
                  <a:pt x="3652951" y="624967"/>
                </a:lnTo>
                <a:lnTo>
                  <a:pt x="3676954" y="586613"/>
                </a:lnTo>
                <a:lnTo>
                  <a:pt x="3717023" y="576326"/>
                </a:lnTo>
                <a:lnTo>
                  <a:pt x="3730929" y="576453"/>
                </a:lnTo>
                <a:lnTo>
                  <a:pt x="3754805" y="577342"/>
                </a:lnTo>
                <a:lnTo>
                  <a:pt x="3778618" y="579056"/>
                </a:lnTo>
                <a:lnTo>
                  <a:pt x="3802329" y="581634"/>
                </a:lnTo>
                <a:lnTo>
                  <a:pt x="3825925" y="585089"/>
                </a:lnTo>
                <a:lnTo>
                  <a:pt x="3828211" y="521589"/>
                </a:lnTo>
                <a:close/>
              </a:path>
              <a:path w="6811009" h="1428114">
                <a:moveTo>
                  <a:pt x="3862882" y="1142365"/>
                </a:moveTo>
                <a:lnTo>
                  <a:pt x="3857294" y="1093203"/>
                </a:lnTo>
                <a:lnTo>
                  <a:pt x="3840556" y="1054976"/>
                </a:lnTo>
                <a:lnTo>
                  <a:pt x="3812654" y="1027684"/>
                </a:lnTo>
                <a:lnTo>
                  <a:pt x="3782225" y="1014933"/>
                </a:lnTo>
                <a:lnTo>
                  <a:pt x="3782225" y="1127658"/>
                </a:lnTo>
                <a:lnTo>
                  <a:pt x="3782149" y="1142365"/>
                </a:lnTo>
                <a:lnTo>
                  <a:pt x="3778440" y="1174203"/>
                </a:lnTo>
                <a:lnTo>
                  <a:pt x="3767264" y="1197508"/>
                </a:lnTo>
                <a:lnTo>
                  <a:pt x="3748671" y="1211491"/>
                </a:lnTo>
                <a:lnTo>
                  <a:pt x="3722674" y="1216152"/>
                </a:lnTo>
                <a:lnTo>
                  <a:pt x="3658539" y="1216152"/>
                </a:lnTo>
                <a:lnTo>
                  <a:pt x="3658539" y="1073277"/>
                </a:lnTo>
                <a:lnTo>
                  <a:pt x="3722674" y="1073277"/>
                </a:lnTo>
                <a:lnTo>
                  <a:pt x="3767759" y="1089152"/>
                </a:lnTo>
                <a:lnTo>
                  <a:pt x="3782225" y="1127658"/>
                </a:lnTo>
                <a:lnTo>
                  <a:pt x="3782225" y="1014933"/>
                </a:lnTo>
                <a:lnTo>
                  <a:pt x="3773563" y="1011301"/>
                </a:lnTo>
                <a:lnTo>
                  <a:pt x="3723309" y="1005840"/>
                </a:lnTo>
                <a:lnTo>
                  <a:pt x="3578275" y="1005840"/>
                </a:lnTo>
                <a:lnTo>
                  <a:pt x="3578275" y="1399032"/>
                </a:lnTo>
                <a:lnTo>
                  <a:pt x="3658539" y="1399032"/>
                </a:lnTo>
                <a:lnTo>
                  <a:pt x="3658539" y="1284351"/>
                </a:lnTo>
                <a:lnTo>
                  <a:pt x="3723309" y="1284351"/>
                </a:lnTo>
                <a:lnTo>
                  <a:pt x="3779139" y="1277010"/>
                </a:lnTo>
                <a:lnTo>
                  <a:pt x="3827449" y="1248029"/>
                </a:lnTo>
                <a:lnTo>
                  <a:pt x="3847884" y="1216152"/>
                </a:lnTo>
                <a:lnTo>
                  <a:pt x="3855682" y="1198727"/>
                </a:lnTo>
                <a:lnTo>
                  <a:pt x="3862032" y="1171028"/>
                </a:lnTo>
                <a:lnTo>
                  <a:pt x="3862882" y="1142365"/>
                </a:lnTo>
                <a:close/>
              </a:path>
              <a:path w="6811009" h="1428114">
                <a:moveTo>
                  <a:pt x="3863009" y="154940"/>
                </a:moveTo>
                <a:lnTo>
                  <a:pt x="3857409" y="105714"/>
                </a:lnTo>
                <a:lnTo>
                  <a:pt x="3848595" y="85598"/>
                </a:lnTo>
                <a:lnTo>
                  <a:pt x="3840645" y="67449"/>
                </a:lnTo>
                <a:lnTo>
                  <a:pt x="3812692" y="40132"/>
                </a:lnTo>
                <a:lnTo>
                  <a:pt x="3782276" y="27393"/>
                </a:lnTo>
                <a:lnTo>
                  <a:pt x="3782276" y="139979"/>
                </a:lnTo>
                <a:lnTo>
                  <a:pt x="3782237" y="153924"/>
                </a:lnTo>
                <a:lnTo>
                  <a:pt x="3778440" y="186601"/>
                </a:lnTo>
                <a:lnTo>
                  <a:pt x="3767277" y="209931"/>
                </a:lnTo>
                <a:lnTo>
                  <a:pt x="3748722" y="223939"/>
                </a:lnTo>
                <a:lnTo>
                  <a:pt x="3722801" y="228600"/>
                </a:lnTo>
                <a:lnTo>
                  <a:pt x="3658666" y="228600"/>
                </a:lnTo>
                <a:lnTo>
                  <a:pt x="3658666" y="85598"/>
                </a:lnTo>
                <a:lnTo>
                  <a:pt x="3722801" y="85598"/>
                </a:lnTo>
                <a:lnTo>
                  <a:pt x="3767759" y="101473"/>
                </a:lnTo>
                <a:lnTo>
                  <a:pt x="3782276" y="139979"/>
                </a:lnTo>
                <a:lnTo>
                  <a:pt x="3782276" y="27393"/>
                </a:lnTo>
                <a:lnTo>
                  <a:pt x="3773576" y="23749"/>
                </a:lnTo>
                <a:lnTo>
                  <a:pt x="3723309" y="18288"/>
                </a:lnTo>
                <a:lnTo>
                  <a:pt x="3578275" y="18288"/>
                </a:lnTo>
                <a:lnTo>
                  <a:pt x="3578275" y="411480"/>
                </a:lnTo>
                <a:lnTo>
                  <a:pt x="3658666" y="411480"/>
                </a:lnTo>
                <a:lnTo>
                  <a:pt x="3658666" y="296926"/>
                </a:lnTo>
                <a:lnTo>
                  <a:pt x="3723309" y="296926"/>
                </a:lnTo>
                <a:lnTo>
                  <a:pt x="3778707" y="289560"/>
                </a:lnTo>
                <a:lnTo>
                  <a:pt x="3826687" y="260858"/>
                </a:lnTo>
                <a:lnTo>
                  <a:pt x="3847579" y="228600"/>
                </a:lnTo>
                <a:lnTo>
                  <a:pt x="3861955" y="183743"/>
                </a:lnTo>
                <a:lnTo>
                  <a:pt x="3863009" y="154940"/>
                </a:lnTo>
                <a:close/>
              </a:path>
              <a:path w="6811009" h="1428114">
                <a:moveTo>
                  <a:pt x="3988231" y="1110615"/>
                </a:moveTo>
                <a:lnTo>
                  <a:pt x="3910507" y="1110615"/>
                </a:lnTo>
                <a:lnTo>
                  <a:pt x="3910507" y="1399032"/>
                </a:lnTo>
                <a:lnTo>
                  <a:pt x="3988231" y="1399032"/>
                </a:lnTo>
                <a:lnTo>
                  <a:pt x="3988231" y="1110615"/>
                </a:lnTo>
                <a:close/>
              </a:path>
              <a:path w="6811009" h="1428114">
                <a:moveTo>
                  <a:pt x="3988231" y="995172"/>
                </a:moveTo>
                <a:lnTo>
                  <a:pt x="3910507" y="995172"/>
                </a:lnTo>
                <a:lnTo>
                  <a:pt x="3910507" y="1073658"/>
                </a:lnTo>
                <a:lnTo>
                  <a:pt x="3988231" y="1073658"/>
                </a:lnTo>
                <a:lnTo>
                  <a:pt x="3988231" y="995172"/>
                </a:lnTo>
                <a:close/>
              </a:path>
              <a:path w="6811009" h="1428114">
                <a:moveTo>
                  <a:pt x="3988231" y="121793"/>
                </a:moveTo>
                <a:lnTo>
                  <a:pt x="3910507" y="121793"/>
                </a:lnTo>
                <a:lnTo>
                  <a:pt x="3910507" y="411480"/>
                </a:lnTo>
                <a:lnTo>
                  <a:pt x="3988231" y="411480"/>
                </a:lnTo>
                <a:lnTo>
                  <a:pt x="3988231" y="121793"/>
                </a:lnTo>
                <a:close/>
              </a:path>
              <a:path w="6811009" h="1428114">
                <a:moveTo>
                  <a:pt x="3988231" y="6096"/>
                </a:moveTo>
                <a:lnTo>
                  <a:pt x="3910507" y="6096"/>
                </a:lnTo>
                <a:lnTo>
                  <a:pt x="3910507" y="84836"/>
                </a:lnTo>
                <a:lnTo>
                  <a:pt x="3988231" y="84836"/>
                </a:lnTo>
                <a:lnTo>
                  <a:pt x="3988231" y="6096"/>
                </a:lnTo>
                <a:close/>
              </a:path>
              <a:path w="6811009" h="1428114">
                <a:moveTo>
                  <a:pt x="4131106" y="760857"/>
                </a:moveTo>
                <a:lnTo>
                  <a:pt x="4130535" y="731291"/>
                </a:lnTo>
                <a:lnTo>
                  <a:pt x="4125112" y="702411"/>
                </a:lnTo>
                <a:lnTo>
                  <a:pt x="4115384" y="675855"/>
                </a:lnTo>
                <a:lnTo>
                  <a:pt x="4115003" y="674814"/>
                </a:lnTo>
                <a:lnTo>
                  <a:pt x="4100372" y="649097"/>
                </a:lnTo>
                <a:lnTo>
                  <a:pt x="4082516" y="631837"/>
                </a:lnTo>
                <a:lnTo>
                  <a:pt x="4059491" y="619493"/>
                </a:lnTo>
                <a:lnTo>
                  <a:pt x="4052570" y="617677"/>
                </a:lnTo>
                <a:lnTo>
                  <a:pt x="4052570" y="743826"/>
                </a:lnTo>
                <a:lnTo>
                  <a:pt x="4052519" y="777303"/>
                </a:lnTo>
                <a:lnTo>
                  <a:pt x="4040555" y="825881"/>
                </a:lnTo>
                <a:lnTo>
                  <a:pt x="3991724" y="846175"/>
                </a:lnTo>
                <a:lnTo>
                  <a:pt x="3972026" y="839812"/>
                </a:lnTo>
                <a:lnTo>
                  <a:pt x="3955719" y="825881"/>
                </a:lnTo>
                <a:lnTo>
                  <a:pt x="3949662" y="810145"/>
                </a:lnTo>
                <a:lnTo>
                  <a:pt x="3945648" y="793902"/>
                </a:lnTo>
                <a:lnTo>
                  <a:pt x="3943680" y="777303"/>
                </a:lnTo>
                <a:lnTo>
                  <a:pt x="3943680" y="743826"/>
                </a:lnTo>
                <a:lnTo>
                  <a:pt x="3955719" y="695706"/>
                </a:lnTo>
                <a:lnTo>
                  <a:pt x="4003497" y="675855"/>
                </a:lnTo>
                <a:lnTo>
                  <a:pt x="4023677" y="681901"/>
                </a:lnTo>
                <a:lnTo>
                  <a:pt x="4040555" y="695706"/>
                </a:lnTo>
                <a:lnTo>
                  <a:pt x="4046537" y="711225"/>
                </a:lnTo>
                <a:lnTo>
                  <a:pt x="4050563" y="727329"/>
                </a:lnTo>
                <a:lnTo>
                  <a:pt x="4052570" y="743826"/>
                </a:lnTo>
                <a:lnTo>
                  <a:pt x="4052570" y="617677"/>
                </a:lnTo>
                <a:lnTo>
                  <a:pt x="4031335" y="612076"/>
                </a:lnTo>
                <a:lnTo>
                  <a:pt x="3998137" y="609600"/>
                </a:lnTo>
                <a:lnTo>
                  <a:pt x="3964813" y="612076"/>
                </a:lnTo>
                <a:lnTo>
                  <a:pt x="3913606" y="631837"/>
                </a:lnTo>
                <a:lnTo>
                  <a:pt x="3881145" y="674865"/>
                </a:lnTo>
                <a:lnTo>
                  <a:pt x="3865727" y="731304"/>
                </a:lnTo>
                <a:lnTo>
                  <a:pt x="3865168" y="760857"/>
                </a:lnTo>
                <a:lnTo>
                  <a:pt x="3870477" y="815594"/>
                </a:lnTo>
                <a:lnTo>
                  <a:pt x="3886441" y="858151"/>
                </a:lnTo>
                <a:lnTo>
                  <a:pt x="3913035" y="888555"/>
                </a:lnTo>
                <a:lnTo>
                  <a:pt x="3950258" y="906805"/>
                </a:lnTo>
                <a:lnTo>
                  <a:pt x="3998137" y="912876"/>
                </a:lnTo>
                <a:lnTo>
                  <a:pt x="4046004" y="906805"/>
                </a:lnTo>
                <a:lnTo>
                  <a:pt x="4083227" y="888555"/>
                </a:lnTo>
                <a:lnTo>
                  <a:pt x="4109821" y="858151"/>
                </a:lnTo>
                <a:lnTo>
                  <a:pt x="4114317" y="846175"/>
                </a:lnTo>
                <a:lnTo>
                  <a:pt x="4125785" y="815594"/>
                </a:lnTo>
                <a:lnTo>
                  <a:pt x="4131106" y="760857"/>
                </a:lnTo>
                <a:close/>
              </a:path>
              <a:path w="6811009" h="1428114">
                <a:moveTo>
                  <a:pt x="4140631" y="1303020"/>
                </a:moveTo>
                <a:lnTo>
                  <a:pt x="4056811" y="1303020"/>
                </a:lnTo>
                <a:lnTo>
                  <a:pt x="4056811" y="1399032"/>
                </a:lnTo>
                <a:lnTo>
                  <a:pt x="4140631" y="1398905"/>
                </a:lnTo>
                <a:lnTo>
                  <a:pt x="4140631" y="1303020"/>
                </a:lnTo>
                <a:close/>
              </a:path>
              <a:path w="6811009" h="1428114">
                <a:moveTo>
                  <a:pt x="4268648" y="499872"/>
                </a:moveTo>
                <a:lnTo>
                  <a:pt x="4190923" y="499872"/>
                </a:lnTo>
                <a:lnTo>
                  <a:pt x="4190923" y="905256"/>
                </a:lnTo>
                <a:lnTo>
                  <a:pt x="4268648" y="905256"/>
                </a:lnTo>
                <a:lnTo>
                  <a:pt x="4268648" y="499872"/>
                </a:lnTo>
                <a:close/>
              </a:path>
              <a:path w="6811009" h="1428114">
                <a:moveTo>
                  <a:pt x="4300652" y="358902"/>
                </a:moveTo>
                <a:lnTo>
                  <a:pt x="4281602" y="283972"/>
                </a:lnTo>
                <a:lnTo>
                  <a:pt x="4281551" y="191350"/>
                </a:lnTo>
                <a:lnTo>
                  <a:pt x="4278973" y="179324"/>
                </a:lnTo>
                <a:lnTo>
                  <a:pt x="4256964" y="136398"/>
                </a:lnTo>
                <a:lnTo>
                  <a:pt x="4218775" y="117271"/>
                </a:lnTo>
                <a:lnTo>
                  <a:pt x="4176318" y="113284"/>
                </a:lnTo>
                <a:lnTo>
                  <a:pt x="4146473" y="114554"/>
                </a:lnTo>
                <a:lnTo>
                  <a:pt x="4116806" y="117767"/>
                </a:lnTo>
                <a:lnTo>
                  <a:pt x="4087444" y="122936"/>
                </a:lnTo>
                <a:lnTo>
                  <a:pt x="4058462" y="130048"/>
                </a:lnTo>
                <a:lnTo>
                  <a:pt x="4060621" y="183896"/>
                </a:lnTo>
                <a:lnTo>
                  <a:pt x="4169714" y="179324"/>
                </a:lnTo>
                <a:lnTo>
                  <a:pt x="4176547" y="179324"/>
                </a:lnTo>
                <a:lnTo>
                  <a:pt x="4203954" y="203847"/>
                </a:lnTo>
                <a:lnTo>
                  <a:pt x="4203877" y="229235"/>
                </a:lnTo>
                <a:lnTo>
                  <a:pt x="4203750" y="229247"/>
                </a:lnTo>
                <a:lnTo>
                  <a:pt x="4203750" y="283972"/>
                </a:lnTo>
                <a:lnTo>
                  <a:pt x="4203750" y="345948"/>
                </a:lnTo>
                <a:lnTo>
                  <a:pt x="4183100" y="351040"/>
                </a:lnTo>
                <a:lnTo>
                  <a:pt x="4171124" y="353174"/>
                </a:lnTo>
                <a:lnTo>
                  <a:pt x="4159072" y="354520"/>
                </a:lnTo>
                <a:lnTo>
                  <a:pt x="4146981" y="355092"/>
                </a:lnTo>
                <a:lnTo>
                  <a:pt x="4134497" y="353098"/>
                </a:lnTo>
                <a:lnTo>
                  <a:pt x="4125607" y="347129"/>
                </a:lnTo>
                <a:lnTo>
                  <a:pt x="4120299" y="337197"/>
                </a:lnTo>
                <a:lnTo>
                  <a:pt x="4118533" y="323342"/>
                </a:lnTo>
                <a:lnTo>
                  <a:pt x="4118279" y="320421"/>
                </a:lnTo>
                <a:lnTo>
                  <a:pt x="4118406" y="319024"/>
                </a:lnTo>
                <a:lnTo>
                  <a:pt x="4150791" y="288417"/>
                </a:lnTo>
                <a:lnTo>
                  <a:pt x="4203750" y="283972"/>
                </a:lnTo>
                <a:lnTo>
                  <a:pt x="4203750" y="229247"/>
                </a:lnTo>
                <a:lnTo>
                  <a:pt x="4121658" y="235407"/>
                </a:lnTo>
                <a:lnTo>
                  <a:pt x="4083050" y="246849"/>
                </a:lnTo>
                <a:lnTo>
                  <a:pt x="4045102" y="286727"/>
                </a:lnTo>
                <a:lnTo>
                  <a:pt x="4040530" y="323342"/>
                </a:lnTo>
                <a:lnTo>
                  <a:pt x="4045966" y="364109"/>
                </a:lnTo>
                <a:lnTo>
                  <a:pt x="4062806" y="393801"/>
                </a:lnTo>
                <a:lnTo>
                  <a:pt x="4090924" y="411632"/>
                </a:lnTo>
                <a:lnTo>
                  <a:pt x="4130344" y="417576"/>
                </a:lnTo>
                <a:lnTo>
                  <a:pt x="4152404" y="416140"/>
                </a:lnTo>
                <a:lnTo>
                  <a:pt x="4174071" y="412229"/>
                </a:lnTo>
                <a:lnTo>
                  <a:pt x="4195153" y="405917"/>
                </a:lnTo>
                <a:lnTo>
                  <a:pt x="4215435" y="397256"/>
                </a:lnTo>
                <a:lnTo>
                  <a:pt x="4223829" y="402501"/>
                </a:lnTo>
                <a:lnTo>
                  <a:pt x="4262856" y="415366"/>
                </a:lnTo>
                <a:lnTo>
                  <a:pt x="4298366" y="417576"/>
                </a:lnTo>
                <a:lnTo>
                  <a:pt x="4299153" y="397256"/>
                </a:lnTo>
                <a:lnTo>
                  <a:pt x="4300652" y="358902"/>
                </a:lnTo>
                <a:close/>
              </a:path>
              <a:path w="6811009" h="1428114">
                <a:moveTo>
                  <a:pt x="4424096" y="499872"/>
                </a:moveTo>
                <a:lnTo>
                  <a:pt x="4346372" y="499872"/>
                </a:lnTo>
                <a:lnTo>
                  <a:pt x="4346372" y="905256"/>
                </a:lnTo>
                <a:lnTo>
                  <a:pt x="4424096" y="905256"/>
                </a:lnTo>
                <a:lnTo>
                  <a:pt x="4424096" y="499872"/>
                </a:lnTo>
                <a:close/>
              </a:path>
              <a:path w="6811009" h="1428114">
                <a:moveTo>
                  <a:pt x="4465244" y="1015238"/>
                </a:moveTo>
                <a:lnTo>
                  <a:pt x="4436872" y="1008837"/>
                </a:lnTo>
                <a:lnTo>
                  <a:pt x="4408195" y="1004112"/>
                </a:lnTo>
                <a:lnTo>
                  <a:pt x="4379315" y="1001077"/>
                </a:lnTo>
                <a:lnTo>
                  <a:pt x="4350309" y="999744"/>
                </a:lnTo>
                <a:lnTo>
                  <a:pt x="4310646" y="1002525"/>
                </a:lnTo>
                <a:lnTo>
                  <a:pt x="4251439" y="1024826"/>
                </a:lnTo>
                <a:lnTo>
                  <a:pt x="4218140" y="1071219"/>
                </a:lnTo>
                <a:lnTo>
                  <a:pt x="4202188" y="1150518"/>
                </a:lnTo>
                <a:lnTo>
                  <a:pt x="4200194" y="1203071"/>
                </a:lnTo>
                <a:lnTo>
                  <a:pt x="4200283" y="1225664"/>
                </a:lnTo>
                <a:lnTo>
                  <a:pt x="4203382" y="1270749"/>
                </a:lnTo>
                <a:lnTo>
                  <a:pt x="4209885" y="1309585"/>
                </a:lnTo>
                <a:lnTo>
                  <a:pt x="4229532" y="1355725"/>
                </a:lnTo>
                <a:lnTo>
                  <a:pt x="4262082" y="1387589"/>
                </a:lnTo>
                <a:lnTo>
                  <a:pt x="4314558" y="1404162"/>
                </a:lnTo>
                <a:lnTo>
                  <a:pt x="4354373" y="1406525"/>
                </a:lnTo>
                <a:lnTo>
                  <a:pt x="4382160" y="1405394"/>
                </a:lnTo>
                <a:lnTo>
                  <a:pt x="4437431" y="1398638"/>
                </a:lnTo>
                <a:lnTo>
                  <a:pt x="4462831" y="1327912"/>
                </a:lnTo>
                <a:lnTo>
                  <a:pt x="4437634" y="1331341"/>
                </a:lnTo>
                <a:lnTo>
                  <a:pt x="4412361" y="1333817"/>
                </a:lnTo>
                <a:lnTo>
                  <a:pt x="4387012" y="1335341"/>
                </a:lnTo>
                <a:lnTo>
                  <a:pt x="4361612" y="1335913"/>
                </a:lnTo>
                <a:lnTo>
                  <a:pt x="4339768" y="1334274"/>
                </a:lnTo>
                <a:lnTo>
                  <a:pt x="4297985" y="1309751"/>
                </a:lnTo>
                <a:lnTo>
                  <a:pt x="4286148" y="1272971"/>
                </a:lnTo>
                <a:lnTo>
                  <a:pt x="4282237" y="1215136"/>
                </a:lnTo>
                <a:lnTo>
                  <a:pt x="4282008" y="1190866"/>
                </a:lnTo>
                <a:lnTo>
                  <a:pt x="4283253" y="1166660"/>
                </a:lnTo>
                <a:lnTo>
                  <a:pt x="4289984" y="1118743"/>
                </a:lnTo>
                <a:lnTo>
                  <a:pt x="4313987" y="1080389"/>
                </a:lnTo>
                <a:lnTo>
                  <a:pt x="4354055" y="1069962"/>
                </a:lnTo>
                <a:lnTo>
                  <a:pt x="4367962" y="1070102"/>
                </a:lnTo>
                <a:lnTo>
                  <a:pt x="4391761" y="1071016"/>
                </a:lnTo>
                <a:lnTo>
                  <a:pt x="4415536" y="1072769"/>
                </a:lnTo>
                <a:lnTo>
                  <a:pt x="4439234" y="1075397"/>
                </a:lnTo>
                <a:lnTo>
                  <a:pt x="4462831" y="1078865"/>
                </a:lnTo>
                <a:lnTo>
                  <a:pt x="4465244" y="1015238"/>
                </a:lnTo>
                <a:close/>
              </a:path>
              <a:path w="6811009" h="1428114">
                <a:moveTo>
                  <a:pt x="4517060" y="121412"/>
                </a:moveTo>
                <a:lnTo>
                  <a:pt x="4445813" y="121412"/>
                </a:lnTo>
                <a:lnTo>
                  <a:pt x="4445813" y="41148"/>
                </a:lnTo>
                <a:lnTo>
                  <a:pt x="4368343" y="41148"/>
                </a:lnTo>
                <a:lnTo>
                  <a:pt x="4368343" y="121412"/>
                </a:lnTo>
                <a:lnTo>
                  <a:pt x="4334180" y="121412"/>
                </a:lnTo>
                <a:lnTo>
                  <a:pt x="4334180" y="187325"/>
                </a:lnTo>
                <a:lnTo>
                  <a:pt x="4368343" y="187325"/>
                </a:lnTo>
                <a:lnTo>
                  <a:pt x="4368343" y="307721"/>
                </a:lnTo>
                <a:lnTo>
                  <a:pt x="4369435" y="336702"/>
                </a:lnTo>
                <a:lnTo>
                  <a:pt x="4378566" y="379895"/>
                </a:lnTo>
                <a:lnTo>
                  <a:pt x="4414202" y="411695"/>
                </a:lnTo>
                <a:lnTo>
                  <a:pt x="4458005" y="417576"/>
                </a:lnTo>
                <a:lnTo>
                  <a:pt x="4472927" y="416534"/>
                </a:lnTo>
                <a:lnTo>
                  <a:pt x="4487761" y="414718"/>
                </a:lnTo>
                <a:lnTo>
                  <a:pt x="4502480" y="412153"/>
                </a:lnTo>
                <a:lnTo>
                  <a:pt x="4517060" y="408813"/>
                </a:lnTo>
                <a:lnTo>
                  <a:pt x="4513504" y="346964"/>
                </a:lnTo>
                <a:lnTo>
                  <a:pt x="4469689" y="348107"/>
                </a:lnTo>
                <a:lnTo>
                  <a:pt x="4463593" y="348615"/>
                </a:lnTo>
                <a:lnTo>
                  <a:pt x="4457370" y="346837"/>
                </a:lnTo>
                <a:lnTo>
                  <a:pt x="4448861" y="339725"/>
                </a:lnTo>
                <a:lnTo>
                  <a:pt x="4446575" y="335280"/>
                </a:lnTo>
                <a:lnTo>
                  <a:pt x="4445432" y="322326"/>
                </a:lnTo>
                <a:lnTo>
                  <a:pt x="4445178" y="314198"/>
                </a:lnTo>
                <a:lnTo>
                  <a:pt x="4445305" y="187325"/>
                </a:lnTo>
                <a:lnTo>
                  <a:pt x="4516552" y="187325"/>
                </a:lnTo>
                <a:lnTo>
                  <a:pt x="4517060" y="121412"/>
                </a:lnTo>
                <a:close/>
              </a:path>
              <a:path w="6811009" h="1428114">
                <a:moveTo>
                  <a:pt x="4727372" y="121412"/>
                </a:moveTo>
                <a:lnTo>
                  <a:pt x="4656125" y="121412"/>
                </a:lnTo>
                <a:lnTo>
                  <a:pt x="4656125" y="41148"/>
                </a:lnTo>
                <a:lnTo>
                  <a:pt x="4578655" y="41148"/>
                </a:lnTo>
                <a:lnTo>
                  <a:pt x="4578655" y="121412"/>
                </a:lnTo>
                <a:lnTo>
                  <a:pt x="4544492" y="121412"/>
                </a:lnTo>
                <a:lnTo>
                  <a:pt x="4544492" y="187325"/>
                </a:lnTo>
                <a:lnTo>
                  <a:pt x="4578655" y="187325"/>
                </a:lnTo>
                <a:lnTo>
                  <a:pt x="4578655" y="307721"/>
                </a:lnTo>
                <a:lnTo>
                  <a:pt x="4579747" y="336702"/>
                </a:lnTo>
                <a:lnTo>
                  <a:pt x="4588878" y="379895"/>
                </a:lnTo>
                <a:lnTo>
                  <a:pt x="4624514" y="411695"/>
                </a:lnTo>
                <a:lnTo>
                  <a:pt x="4668317" y="417576"/>
                </a:lnTo>
                <a:lnTo>
                  <a:pt x="4683239" y="416534"/>
                </a:lnTo>
                <a:lnTo>
                  <a:pt x="4698073" y="414718"/>
                </a:lnTo>
                <a:lnTo>
                  <a:pt x="4712792" y="412153"/>
                </a:lnTo>
                <a:lnTo>
                  <a:pt x="4727372" y="408813"/>
                </a:lnTo>
                <a:lnTo>
                  <a:pt x="4723816" y="346964"/>
                </a:lnTo>
                <a:lnTo>
                  <a:pt x="4679874" y="348107"/>
                </a:lnTo>
                <a:lnTo>
                  <a:pt x="4673778" y="348615"/>
                </a:lnTo>
                <a:lnTo>
                  <a:pt x="4667682" y="346710"/>
                </a:lnTo>
                <a:lnTo>
                  <a:pt x="4659173" y="339725"/>
                </a:lnTo>
                <a:lnTo>
                  <a:pt x="4656887" y="335280"/>
                </a:lnTo>
                <a:lnTo>
                  <a:pt x="4655744" y="322326"/>
                </a:lnTo>
                <a:lnTo>
                  <a:pt x="4655490" y="314198"/>
                </a:lnTo>
                <a:lnTo>
                  <a:pt x="4655617" y="187325"/>
                </a:lnTo>
                <a:lnTo>
                  <a:pt x="4726864" y="187325"/>
                </a:lnTo>
                <a:lnTo>
                  <a:pt x="4727372" y="121412"/>
                </a:lnTo>
                <a:close/>
              </a:path>
              <a:path w="6811009" h="1428114">
                <a:moveTo>
                  <a:pt x="4739564" y="853440"/>
                </a:moveTo>
                <a:lnTo>
                  <a:pt x="4720641" y="778256"/>
                </a:lnTo>
                <a:lnTo>
                  <a:pt x="4720628" y="705739"/>
                </a:lnTo>
                <a:lnTo>
                  <a:pt x="4720285" y="686409"/>
                </a:lnTo>
                <a:lnTo>
                  <a:pt x="4707826" y="649033"/>
                </a:lnTo>
                <a:lnTo>
                  <a:pt x="4678045" y="621093"/>
                </a:lnTo>
                <a:lnTo>
                  <a:pt x="4637316" y="608723"/>
                </a:lnTo>
                <a:lnTo>
                  <a:pt x="4615739" y="608457"/>
                </a:lnTo>
                <a:lnTo>
                  <a:pt x="4586059" y="609727"/>
                </a:lnTo>
                <a:lnTo>
                  <a:pt x="4556531" y="612940"/>
                </a:lnTo>
                <a:lnTo>
                  <a:pt x="4527270" y="618109"/>
                </a:lnTo>
                <a:lnTo>
                  <a:pt x="4498391" y="625221"/>
                </a:lnTo>
                <a:lnTo>
                  <a:pt x="4500677" y="678942"/>
                </a:lnTo>
                <a:lnTo>
                  <a:pt x="4609008" y="674497"/>
                </a:lnTo>
                <a:lnTo>
                  <a:pt x="4615840" y="674497"/>
                </a:lnTo>
                <a:lnTo>
                  <a:pt x="4643069" y="699020"/>
                </a:lnTo>
                <a:lnTo>
                  <a:pt x="4643044" y="724281"/>
                </a:lnTo>
                <a:lnTo>
                  <a:pt x="4643044" y="778256"/>
                </a:lnTo>
                <a:lnTo>
                  <a:pt x="4643044" y="840232"/>
                </a:lnTo>
                <a:lnTo>
                  <a:pt x="4634281" y="842645"/>
                </a:lnTo>
                <a:lnTo>
                  <a:pt x="4622546" y="845502"/>
                </a:lnTo>
                <a:lnTo>
                  <a:pt x="4610633" y="847598"/>
                </a:lnTo>
                <a:lnTo>
                  <a:pt x="4598606" y="848931"/>
                </a:lnTo>
                <a:lnTo>
                  <a:pt x="4586529" y="849503"/>
                </a:lnTo>
                <a:lnTo>
                  <a:pt x="4574133" y="847534"/>
                </a:lnTo>
                <a:lnTo>
                  <a:pt x="4565332" y="841565"/>
                </a:lnTo>
                <a:lnTo>
                  <a:pt x="4560074" y="831608"/>
                </a:lnTo>
                <a:lnTo>
                  <a:pt x="4558335" y="817626"/>
                </a:lnTo>
                <a:lnTo>
                  <a:pt x="4558208" y="812927"/>
                </a:lnTo>
                <a:lnTo>
                  <a:pt x="4561179" y="800862"/>
                </a:lnTo>
                <a:lnTo>
                  <a:pt x="4568266" y="791184"/>
                </a:lnTo>
                <a:lnTo>
                  <a:pt x="4578451" y="784898"/>
                </a:lnTo>
                <a:lnTo>
                  <a:pt x="4590720" y="782955"/>
                </a:lnTo>
                <a:lnTo>
                  <a:pt x="4643044" y="778256"/>
                </a:lnTo>
                <a:lnTo>
                  <a:pt x="4643044" y="724281"/>
                </a:lnTo>
                <a:lnTo>
                  <a:pt x="4561319" y="730542"/>
                </a:lnTo>
                <a:lnTo>
                  <a:pt x="4522940" y="742124"/>
                </a:lnTo>
                <a:lnTo>
                  <a:pt x="4485348" y="782027"/>
                </a:lnTo>
                <a:lnTo>
                  <a:pt x="4480992" y="817880"/>
                </a:lnTo>
                <a:lnTo>
                  <a:pt x="4486554" y="859459"/>
                </a:lnTo>
                <a:lnTo>
                  <a:pt x="4503293" y="889152"/>
                </a:lnTo>
                <a:lnTo>
                  <a:pt x="4531182" y="906945"/>
                </a:lnTo>
                <a:lnTo>
                  <a:pt x="4570273" y="912876"/>
                </a:lnTo>
                <a:lnTo>
                  <a:pt x="4592167" y="911453"/>
                </a:lnTo>
                <a:lnTo>
                  <a:pt x="4613694" y="907592"/>
                </a:lnTo>
                <a:lnTo>
                  <a:pt x="4634662" y="901331"/>
                </a:lnTo>
                <a:lnTo>
                  <a:pt x="4654855" y="892683"/>
                </a:lnTo>
                <a:lnTo>
                  <a:pt x="4663173" y="897928"/>
                </a:lnTo>
                <a:lnTo>
                  <a:pt x="4702048" y="910831"/>
                </a:lnTo>
                <a:lnTo>
                  <a:pt x="4737278" y="912876"/>
                </a:lnTo>
                <a:lnTo>
                  <a:pt x="4738052" y="892683"/>
                </a:lnTo>
                <a:lnTo>
                  <a:pt x="4739564" y="853440"/>
                </a:lnTo>
                <a:close/>
              </a:path>
              <a:path w="6811009" h="1428114">
                <a:moveTo>
                  <a:pt x="4768139" y="1254633"/>
                </a:moveTo>
                <a:lnTo>
                  <a:pt x="4762144" y="1196251"/>
                </a:lnTo>
                <a:lnTo>
                  <a:pt x="4737405" y="1143000"/>
                </a:lnTo>
                <a:lnTo>
                  <a:pt x="4696612" y="1113282"/>
                </a:lnTo>
                <a:lnTo>
                  <a:pt x="4689487" y="1111402"/>
                </a:lnTo>
                <a:lnTo>
                  <a:pt x="4689487" y="1237488"/>
                </a:lnTo>
                <a:lnTo>
                  <a:pt x="4689437" y="1270889"/>
                </a:lnTo>
                <a:lnTo>
                  <a:pt x="4677588" y="1319403"/>
                </a:lnTo>
                <a:lnTo>
                  <a:pt x="4628324" y="1339837"/>
                </a:lnTo>
                <a:lnTo>
                  <a:pt x="4608715" y="1333385"/>
                </a:lnTo>
                <a:lnTo>
                  <a:pt x="4592498" y="1319403"/>
                </a:lnTo>
                <a:lnTo>
                  <a:pt x="4586592" y="1303731"/>
                </a:lnTo>
                <a:lnTo>
                  <a:pt x="4582642" y="1287487"/>
                </a:lnTo>
                <a:lnTo>
                  <a:pt x="4580699" y="1270889"/>
                </a:lnTo>
                <a:lnTo>
                  <a:pt x="4580699" y="1237488"/>
                </a:lnTo>
                <a:lnTo>
                  <a:pt x="4592498" y="1189482"/>
                </a:lnTo>
                <a:lnTo>
                  <a:pt x="4640821" y="1169530"/>
                </a:lnTo>
                <a:lnTo>
                  <a:pt x="4660874" y="1175651"/>
                </a:lnTo>
                <a:lnTo>
                  <a:pt x="4677588" y="1189482"/>
                </a:lnTo>
                <a:lnTo>
                  <a:pt x="4683557" y="1204976"/>
                </a:lnTo>
                <a:lnTo>
                  <a:pt x="4687532" y="1221041"/>
                </a:lnTo>
                <a:lnTo>
                  <a:pt x="4689487" y="1237488"/>
                </a:lnTo>
                <a:lnTo>
                  <a:pt x="4689487" y="1111402"/>
                </a:lnTo>
                <a:lnTo>
                  <a:pt x="4668482" y="1105852"/>
                </a:lnTo>
                <a:lnTo>
                  <a:pt x="4635170" y="1103376"/>
                </a:lnTo>
                <a:lnTo>
                  <a:pt x="4601896" y="1105852"/>
                </a:lnTo>
                <a:lnTo>
                  <a:pt x="4550651" y="1125664"/>
                </a:lnTo>
                <a:lnTo>
                  <a:pt x="4518126" y="1168704"/>
                </a:lnTo>
                <a:lnTo>
                  <a:pt x="4502747" y="1225092"/>
                </a:lnTo>
                <a:lnTo>
                  <a:pt x="4502201" y="1254633"/>
                </a:lnTo>
                <a:lnTo>
                  <a:pt x="4507509" y="1309370"/>
                </a:lnTo>
                <a:lnTo>
                  <a:pt x="4523473" y="1351927"/>
                </a:lnTo>
                <a:lnTo>
                  <a:pt x="4550067" y="1382331"/>
                </a:lnTo>
                <a:lnTo>
                  <a:pt x="4587291" y="1400581"/>
                </a:lnTo>
                <a:lnTo>
                  <a:pt x="4635170" y="1406652"/>
                </a:lnTo>
                <a:lnTo>
                  <a:pt x="4683036" y="1400581"/>
                </a:lnTo>
                <a:lnTo>
                  <a:pt x="4720260" y="1382331"/>
                </a:lnTo>
                <a:lnTo>
                  <a:pt x="4746853" y="1351927"/>
                </a:lnTo>
                <a:lnTo>
                  <a:pt x="4751387" y="1339837"/>
                </a:lnTo>
                <a:lnTo>
                  <a:pt x="4762817" y="1309370"/>
                </a:lnTo>
                <a:lnTo>
                  <a:pt x="4768139" y="1254633"/>
                </a:lnTo>
                <a:close/>
              </a:path>
              <a:path w="6811009" h="1428114">
                <a:moveTo>
                  <a:pt x="4904156" y="1303020"/>
                </a:moveTo>
                <a:lnTo>
                  <a:pt x="4821860" y="1303020"/>
                </a:lnTo>
                <a:lnTo>
                  <a:pt x="4821860" y="1399032"/>
                </a:lnTo>
                <a:lnTo>
                  <a:pt x="4904156" y="1398905"/>
                </a:lnTo>
                <a:lnTo>
                  <a:pt x="4904156" y="1303020"/>
                </a:lnTo>
                <a:close/>
              </a:path>
              <a:path w="6811009" h="1428114">
                <a:moveTo>
                  <a:pt x="5016932" y="358902"/>
                </a:moveTo>
                <a:lnTo>
                  <a:pt x="4997882" y="283972"/>
                </a:lnTo>
                <a:lnTo>
                  <a:pt x="4997831" y="191350"/>
                </a:lnTo>
                <a:lnTo>
                  <a:pt x="4995253" y="179324"/>
                </a:lnTo>
                <a:lnTo>
                  <a:pt x="4973244" y="136398"/>
                </a:lnTo>
                <a:lnTo>
                  <a:pt x="4935055" y="117271"/>
                </a:lnTo>
                <a:lnTo>
                  <a:pt x="4892599" y="113284"/>
                </a:lnTo>
                <a:lnTo>
                  <a:pt x="4862741" y="114554"/>
                </a:lnTo>
                <a:lnTo>
                  <a:pt x="4833074" y="117767"/>
                </a:lnTo>
                <a:lnTo>
                  <a:pt x="4803673" y="122936"/>
                </a:lnTo>
                <a:lnTo>
                  <a:pt x="4774616" y="130048"/>
                </a:lnTo>
                <a:lnTo>
                  <a:pt x="4776902" y="183896"/>
                </a:lnTo>
                <a:lnTo>
                  <a:pt x="4885995" y="179324"/>
                </a:lnTo>
                <a:lnTo>
                  <a:pt x="4892827" y="179324"/>
                </a:lnTo>
                <a:lnTo>
                  <a:pt x="4920234" y="203847"/>
                </a:lnTo>
                <a:lnTo>
                  <a:pt x="4920158" y="229235"/>
                </a:lnTo>
                <a:lnTo>
                  <a:pt x="4920031" y="229247"/>
                </a:lnTo>
                <a:lnTo>
                  <a:pt x="4920031" y="283972"/>
                </a:lnTo>
                <a:lnTo>
                  <a:pt x="4920031" y="345948"/>
                </a:lnTo>
                <a:lnTo>
                  <a:pt x="4899380" y="351040"/>
                </a:lnTo>
                <a:lnTo>
                  <a:pt x="4887404" y="353174"/>
                </a:lnTo>
                <a:lnTo>
                  <a:pt x="4875352" y="354520"/>
                </a:lnTo>
                <a:lnTo>
                  <a:pt x="4863262" y="355092"/>
                </a:lnTo>
                <a:lnTo>
                  <a:pt x="4850777" y="353098"/>
                </a:lnTo>
                <a:lnTo>
                  <a:pt x="4834687" y="319024"/>
                </a:lnTo>
                <a:lnTo>
                  <a:pt x="4837506" y="306832"/>
                </a:lnTo>
                <a:lnTo>
                  <a:pt x="4844554" y="297014"/>
                </a:lnTo>
                <a:lnTo>
                  <a:pt x="4854791" y="290550"/>
                </a:lnTo>
                <a:lnTo>
                  <a:pt x="4867199" y="288417"/>
                </a:lnTo>
                <a:lnTo>
                  <a:pt x="4920031" y="283972"/>
                </a:lnTo>
                <a:lnTo>
                  <a:pt x="4920031" y="229247"/>
                </a:lnTo>
                <a:lnTo>
                  <a:pt x="4837938" y="235407"/>
                </a:lnTo>
                <a:lnTo>
                  <a:pt x="4799330" y="246849"/>
                </a:lnTo>
                <a:lnTo>
                  <a:pt x="4761382" y="286727"/>
                </a:lnTo>
                <a:lnTo>
                  <a:pt x="4756810" y="323342"/>
                </a:lnTo>
                <a:lnTo>
                  <a:pt x="4762322" y="364109"/>
                </a:lnTo>
                <a:lnTo>
                  <a:pt x="4779188" y="393801"/>
                </a:lnTo>
                <a:lnTo>
                  <a:pt x="4807280" y="411632"/>
                </a:lnTo>
                <a:lnTo>
                  <a:pt x="4846625" y="417576"/>
                </a:lnTo>
                <a:lnTo>
                  <a:pt x="4868684" y="416140"/>
                </a:lnTo>
                <a:lnTo>
                  <a:pt x="4890351" y="412229"/>
                </a:lnTo>
                <a:lnTo>
                  <a:pt x="4911433" y="405917"/>
                </a:lnTo>
                <a:lnTo>
                  <a:pt x="4931715" y="397256"/>
                </a:lnTo>
                <a:lnTo>
                  <a:pt x="4940109" y="402501"/>
                </a:lnTo>
                <a:lnTo>
                  <a:pt x="4979136" y="415366"/>
                </a:lnTo>
                <a:lnTo>
                  <a:pt x="5014646" y="417576"/>
                </a:lnTo>
                <a:lnTo>
                  <a:pt x="5015433" y="397256"/>
                </a:lnTo>
                <a:lnTo>
                  <a:pt x="5016932" y="358902"/>
                </a:lnTo>
                <a:close/>
              </a:path>
              <a:path w="6811009" h="1428114">
                <a:moveTo>
                  <a:pt x="5051984" y="760476"/>
                </a:moveTo>
                <a:lnTo>
                  <a:pt x="5050218" y="720979"/>
                </a:lnTo>
                <a:lnTo>
                  <a:pt x="5044948" y="688009"/>
                </a:lnTo>
                <a:lnTo>
                  <a:pt x="5041633" y="678053"/>
                </a:lnTo>
                <a:lnTo>
                  <a:pt x="5036172" y="661593"/>
                </a:lnTo>
                <a:lnTo>
                  <a:pt x="5007851" y="627240"/>
                </a:lnTo>
                <a:lnTo>
                  <a:pt x="4973409" y="613232"/>
                </a:lnTo>
                <a:lnTo>
                  <a:pt x="4973409" y="773455"/>
                </a:lnTo>
                <a:lnTo>
                  <a:pt x="4971275" y="790663"/>
                </a:lnTo>
                <a:lnTo>
                  <a:pt x="4948860" y="832751"/>
                </a:lnTo>
                <a:lnTo>
                  <a:pt x="4922240" y="842302"/>
                </a:lnTo>
                <a:lnTo>
                  <a:pt x="4907839" y="842137"/>
                </a:lnTo>
                <a:lnTo>
                  <a:pt x="4902263" y="841997"/>
                </a:lnTo>
                <a:lnTo>
                  <a:pt x="4894478" y="841565"/>
                </a:lnTo>
                <a:lnTo>
                  <a:pt x="4884496" y="840854"/>
                </a:lnTo>
                <a:lnTo>
                  <a:pt x="4872279" y="839851"/>
                </a:lnTo>
                <a:lnTo>
                  <a:pt x="4872279" y="685673"/>
                </a:lnTo>
                <a:lnTo>
                  <a:pt x="4891379" y="681278"/>
                </a:lnTo>
                <a:lnTo>
                  <a:pt x="4902378" y="679488"/>
                </a:lnTo>
                <a:lnTo>
                  <a:pt x="4913465" y="678421"/>
                </a:lnTo>
                <a:lnTo>
                  <a:pt x="4924603" y="678053"/>
                </a:lnTo>
                <a:lnTo>
                  <a:pt x="4945837" y="682942"/>
                </a:lnTo>
                <a:lnTo>
                  <a:pt x="4961001" y="697572"/>
                </a:lnTo>
                <a:lnTo>
                  <a:pt x="4970081" y="721944"/>
                </a:lnTo>
                <a:lnTo>
                  <a:pt x="4973117" y="756031"/>
                </a:lnTo>
                <a:lnTo>
                  <a:pt x="4973409" y="773455"/>
                </a:lnTo>
                <a:lnTo>
                  <a:pt x="4973409" y="613232"/>
                </a:lnTo>
                <a:lnTo>
                  <a:pt x="4963363" y="610666"/>
                </a:lnTo>
                <a:lnTo>
                  <a:pt x="4934890" y="608584"/>
                </a:lnTo>
                <a:lnTo>
                  <a:pt x="4918684" y="610222"/>
                </a:lnTo>
                <a:lnTo>
                  <a:pt x="4902759" y="613397"/>
                </a:lnTo>
                <a:lnTo>
                  <a:pt x="4887201" y="618070"/>
                </a:lnTo>
                <a:lnTo>
                  <a:pt x="4872152" y="624205"/>
                </a:lnTo>
                <a:lnTo>
                  <a:pt x="4872152" y="499872"/>
                </a:lnTo>
                <a:lnTo>
                  <a:pt x="4794428" y="499872"/>
                </a:lnTo>
                <a:lnTo>
                  <a:pt x="4794428" y="903351"/>
                </a:lnTo>
                <a:lnTo>
                  <a:pt x="4847006" y="908138"/>
                </a:lnTo>
                <a:lnTo>
                  <a:pt x="4892535" y="910996"/>
                </a:lnTo>
                <a:lnTo>
                  <a:pt x="4907585" y="911352"/>
                </a:lnTo>
                <a:lnTo>
                  <a:pt x="4944516" y="909383"/>
                </a:lnTo>
                <a:lnTo>
                  <a:pt x="5000574" y="893051"/>
                </a:lnTo>
                <a:lnTo>
                  <a:pt x="5033810" y="859053"/>
                </a:lnTo>
                <a:lnTo>
                  <a:pt x="5049952" y="799947"/>
                </a:lnTo>
                <a:lnTo>
                  <a:pt x="5051984" y="760476"/>
                </a:lnTo>
                <a:close/>
              </a:path>
              <a:path w="6811009" h="1428114">
                <a:moveTo>
                  <a:pt x="5236388" y="7620"/>
                </a:moveTo>
                <a:lnTo>
                  <a:pt x="5210784" y="3505"/>
                </a:lnTo>
                <a:lnTo>
                  <a:pt x="5197424" y="1816"/>
                </a:lnTo>
                <a:lnTo>
                  <a:pt x="5184025" y="647"/>
                </a:lnTo>
                <a:lnTo>
                  <a:pt x="5170602" y="0"/>
                </a:lnTo>
                <a:lnTo>
                  <a:pt x="5148580" y="1435"/>
                </a:lnTo>
                <a:lnTo>
                  <a:pt x="5104943" y="23241"/>
                </a:lnTo>
                <a:lnTo>
                  <a:pt x="5087417" y="80594"/>
                </a:lnTo>
                <a:lnTo>
                  <a:pt x="5086274" y="109347"/>
                </a:lnTo>
                <a:lnTo>
                  <a:pt x="5086274" y="122047"/>
                </a:lnTo>
                <a:lnTo>
                  <a:pt x="5055032" y="122047"/>
                </a:lnTo>
                <a:lnTo>
                  <a:pt x="5055032" y="187960"/>
                </a:lnTo>
                <a:lnTo>
                  <a:pt x="5086274" y="187960"/>
                </a:lnTo>
                <a:lnTo>
                  <a:pt x="5086274" y="411480"/>
                </a:lnTo>
                <a:lnTo>
                  <a:pt x="5163617" y="411480"/>
                </a:lnTo>
                <a:lnTo>
                  <a:pt x="5163617" y="187960"/>
                </a:lnTo>
                <a:lnTo>
                  <a:pt x="5233467" y="188468"/>
                </a:lnTo>
                <a:lnTo>
                  <a:pt x="5233467" y="122555"/>
                </a:lnTo>
                <a:lnTo>
                  <a:pt x="5163617" y="122555"/>
                </a:lnTo>
                <a:lnTo>
                  <a:pt x="5163540" y="102298"/>
                </a:lnTo>
                <a:lnTo>
                  <a:pt x="5185918" y="69405"/>
                </a:lnTo>
                <a:lnTo>
                  <a:pt x="5235118" y="70612"/>
                </a:lnTo>
                <a:lnTo>
                  <a:pt x="5236388" y="7620"/>
                </a:lnTo>
                <a:close/>
              </a:path>
              <a:path w="6811009" h="1428114">
                <a:moveTo>
                  <a:pt x="5359451" y="760857"/>
                </a:moveTo>
                <a:lnTo>
                  <a:pt x="5353532" y="702411"/>
                </a:lnTo>
                <a:lnTo>
                  <a:pt x="5329098" y="649097"/>
                </a:lnTo>
                <a:lnTo>
                  <a:pt x="5288305" y="619493"/>
                </a:lnTo>
                <a:lnTo>
                  <a:pt x="5281434" y="617677"/>
                </a:lnTo>
                <a:lnTo>
                  <a:pt x="5281434" y="743826"/>
                </a:lnTo>
                <a:lnTo>
                  <a:pt x="5281371" y="777303"/>
                </a:lnTo>
                <a:lnTo>
                  <a:pt x="5269535" y="825881"/>
                </a:lnTo>
                <a:lnTo>
                  <a:pt x="5220868" y="846175"/>
                </a:lnTo>
                <a:lnTo>
                  <a:pt x="5201285" y="839812"/>
                </a:lnTo>
                <a:lnTo>
                  <a:pt x="5175110" y="793953"/>
                </a:lnTo>
                <a:lnTo>
                  <a:pt x="5173040" y="743826"/>
                </a:lnTo>
                <a:lnTo>
                  <a:pt x="5175008" y="727329"/>
                </a:lnTo>
                <a:lnTo>
                  <a:pt x="5189779" y="690372"/>
                </a:lnTo>
                <a:lnTo>
                  <a:pt x="5232616" y="675855"/>
                </a:lnTo>
                <a:lnTo>
                  <a:pt x="5252694" y="681901"/>
                </a:lnTo>
                <a:lnTo>
                  <a:pt x="5269535" y="695706"/>
                </a:lnTo>
                <a:lnTo>
                  <a:pt x="5275504" y="711225"/>
                </a:lnTo>
                <a:lnTo>
                  <a:pt x="5279479" y="727329"/>
                </a:lnTo>
                <a:lnTo>
                  <a:pt x="5281434" y="743826"/>
                </a:lnTo>
                <a:lnTo>
                  <a:pt x="5281434" y="617677"/>
                </a:lnTo>
                <a:lnTo>
                  <a:pt x="5260276" y="612076"/>
                </a:lnTo>
                <a:lnTo>
                  <a:pt x="5227244" y="609600"/>
                </a:lnTo>
                <a:lnTo>
                  <a:pt x="5194198" y="612076"/>
                </a:lnTo>
                <a:lnTo>
                  <a:pt x="5143258" y="631837"/>
                </a:lnTo>
                <a:lnTo>
                  <a:pt x="5111000" y="674865"/>
                </a:lnTo>
                <a:lnTo>
                  <a:pt x="5095595" y="731304"/>
                </a:lnTo>
                <a:lnTo>
                  <a:pt x="5095037" y="760857"/>
                </a:lnTo>
                <a:lnTo>
                  <a:pt x="5100320" y="815594"/>
                </a:lnTo>
                <a:lnTo>
                  <a:pt x="5116182" y="858151"/>
                </a:lnTo>
                <a:lnTo>
                  <a:pt x="5142623" y="888555"/>
                </a:lnTo>
                <a:lnTo>
                  <a:pt x="5179644" y="906805"/>
                </a:lnTo>
                <a:lnTo>
                  <a:pt x="5227244" y="912876"/>
                </a:lnTo>
                <a:lnTo>
                  <a:pt x="5274830" y="906805"/>
                </a:lnTo>
                <a:lnTo>
                  <a:pt x="5311851" y="888555"/>
                </a:lnTo>
                <a:lnTo>
                  <a:pt x="5338292" y="858151"/>
                </a:lnTo>
                <a:lnTo>
                  <a:pt x="5342750" y="846175"/>
                </a:lnTo>
                <a:lnTo>
                  <a:pt x="5354155" y="815594"/>
                </a:lnTo>
                <a:lnTo>
                  <a:pt x="5359451" y="760857"/>
                </a:lnTo>
                <a:close/>
              </a:path>
              <a:path w="6811009" h="1428114">
                <a:moveTo>
                  <a:pt x="5527091" y="266319"/>
                </a:moveTo>
                <a:lnTo>
                  <a:pt x="5521134" y="207683"/>
                </a:lnTo>
                <a:lnTo>
                  <a:pt x="5496611" y="154178"/>
                </a:lnTo>
                <a:lnTo>
                  <a:pt x="5455653" y="124294"/>
                </a:lnTo>
                <a:lnTo>
                  <a:pt x="5448566" y="122415"/>
                </a:lnTo>
                <a:lnTo>
                  <a:pt x="5448566" y="249085"/>
                </a:lnTo>
                <a:lnTo>
                  <a:pt x="5448566" y="282663"/>
                </a:lnTo>
                <a:lnTo>
                  <a:pt x="5436540" y="331343"/>
                </a:lnTo>
                <a:lnTo>
                  <a:pt x="5387238" y="351904"/>
                </a:lnTo>
                <a:lnTo>
                  <a:pt x="5367744" y="345401"/>
                </a:lnTo>
                <a:lnTo>
                  <a:pt x="5351704" y="331343"/>
                </a:lnTo>
                <a:lnTo>
                  <a:pt x="5345658" y="315645"/>
                </a:lnTo>
                <a:lnTo>
                  <a:pt x="5341632" y="299351"/>
                </a:lnTo>
                <a:lnTo>
                  <a:pt x="5339664" y="282663"/>
                </a:lnTo>
                <a:lnTo>
                  <a:pt x="5339664" y="249085"/>
                </a:lnTo>
                <a:lnTo>
                  <a:pt x="5351704" y="200914"/>
                </a:lnTo>
                <a:lnTo>
                  <a:pt x="5399900" y="180784"/>
                </a:lnTo>
                <a:lnTo>
                  <a:pt x="5419864" y="186982"/>
                </a:lnTo>
                <a:lnTo>
                  <a:pt x="5436540" y="200914"/>
                </a:lnTo>
                <a:lnTo>
                  <a:pt x="5442572" y="216433"/>
                </a:lnTo>
                <a:lnTo>
                  <a:pt x="5446598" y="232562"/>
                </a:lnTo>
                <a:lnTo>
                  <a:pt x="5448566" y="249085"/>
                </a:lnTo>
                <a:lnTo>
                  <a:pt x="5448566" y="122415"/>
                </a:lnTo>
                <a:lnTo>
                  <a:pt x="5427459" y="116801"/>
                </a:lnTo>
                <a:lnTo>
                  <a:pt x="5394122" y="114300"/>
                </a:lnTo>
                <a:lnTo>
                  <a:pt x="5360784" y="116801"/>
                </a:lnTo>
                <a:lnTo>
                  <a:pt x="5309641" y="136753"/>
                </a:lnTo>
                <a:lnTo>
                  <a:pt x="5277243" y="179997"/>
                </a:lnTo>
                <a:lnTo>
                  <a:pt x="5261711" y="236664"/>
                </a:lnTo>
                <a:lnTo>
                  <a:pt x="5261153" y="266319"/>
                </a:lnTo>
                <a:lnTo>
                  <a:pt x="5266461" y="321322"/>
                </a:lnTo>
                <a:lnTo>
                  <a:pt x="5282425" y="364109"/>
                </a:lnTo>
                <a:lnTo>
                  <a:pt x="5309019" y="394665"/>
                </a:lnTo>
                <a:lnTo>
                  <a:pt x="5346243" y="412991"/>
                </a:lnTo>
                <a:lnTo>
                  <a:pt x="5394122" y="419100"/>
                </a:lnTo>
                <a:lnTo>
                  <a:pt x="5441988" y="412991"/>
                </a:lnTo>
                <a:lnTo>
                  <a:pt x="5479212" y="394665"/>
                </a:lnTo>
                <a:lnTo>
                  <a:pt x="5505805" y="364109"/>
                </a:lnTo>
                <a:lnTo>
                  <a:pt x="5510365" y="351904"/>
                </a:lnTo>
                <a:lnTo>
                  <a:pt x="5521769" y="321322"/>
                </a:lnTo>
                <a:lnTo>
                  <a:pt x="5527091" y="266319"/>
                </a:lnTo>
                <a:close/>
              </a:path>
              <a:path w="6811009" h="1428114">
                <a:moveTo>
                  <a:pt x="5586908" y="609600"/>
                </a:moveTo>
                <a:lnTo>
                  <a:pt x="5562612" y="615886"/>
                </a:lnTo>
                <a:lnTo>
                  <a:pt x="5538990" y="624205"/>
                </a:lnTo>
                <a:lnTo>
                  <a:pt x="5516181" y="634542"/>
                </a:lnTo>
                <a:lnTo>
                  <a:pt x="5494325" y="646811"/>
                </a:lnTo>
                <a:lnTo>
                  <a:pt x="5494325" y="616331"/>
                </a:lnTo>
                <a:lnTo>
                  <a:pt x="5417744" y="616331"/>
                </a:lnTo>
                <a:lnTo>
                  <a:pt x="5417744" y="905129"/>
                </a:lnTo>
                <a:lnTo>
                  <a:pt x="5495341" y="905256"/>
                </a:lnTo>
                <a:lnTo>
                  <a:pt x="5495341" y="711708"/>
                </a:lnTo>
                <a:lnTo>
                  <a:pt x="5506898" y="707644"/>
                </a:lnTo>
                <a:lnTo>
                  <a:pt x="5524398" y="702551"/>
                </a:lnTo>
                <a:lnTo>
                  <a:pt x="5543562" y="697522"/>
                </a:lnTo>
                <a:lnTo>
                  <a:pt x="5564403" y="692543"/>
                </a:lnTo>
                <a:lnTo>
                  <a:pt x="5586908" y="687578"/>
                </a:lnTo>
                <a:lnTo>
                  <a:pt x="5586908" y="609600"/>
                </a:lnTo>
                <a:close/>
              </a:path>
              <a:path w="6811009" h="1428114">
                <a:moveTo>
                  <a:pt x="5753024" y="115824"/>
                </a:moveTo>
                <a:lnTo>
                  <a:pt x="5728627" y="122110"/>
                </a:lnTo>
                <a:lnTo>
                  <a:pt x="5704903" y="130429"/>
                </a:lnTo>
                <a:lnTo>
                  <a:pt x="5681954" y="140766"/>
                </a:lnTo>
                <a:lnTo>
                  <a:pt x="5659933" y="153035"/>
                </a:lnTo>
                <a:lnTo>
                  <a:pt x="5659933" y="122301"/>
                </a:lnTo>
                <a:lnTo>
                  <a:pt x="5583860" y="122301"/>
                </a:lnTo>
                <a:lnTo>
                  <a:pt x="5583860" y="411480"/>
                </a:lnTo>
                <a:lnTo>
                  <a:pt x="5661076" y="411480"/>
                </a:lnTo>
                <a:lnTo>
                  <a:pt x="5661076" y="218313"/>
                </a:lnTo>
                <a:lnTo>
                  <a:pt x="5672633" y="214122"/>
                </a:lnTo>
                <a:lnTo>
                  <a:pt x="5690222" y="208991"/>
                </a:lnTo>
                <a:lnTo>
                  <a:pt x="5709488" y="203885"/>
                </a:lnTo>
                <a:lnTo>
                  <a:pt x="5730418" y="198856"/>
                </a:lnTo>
                <a:lnTo>
                  <a:pt x="5753024" y="193929"/>
                </a:lnTo>
                <a:lnTo>
                  <a:pt x="5753024" y="115824"/>
                </a:lnTo>
                <a:close/>
              </a:path>
              <a:path w="6811009" h="1428114">
                <a:moveTo>
                  <a:pt x="5871896" y="853313"/>
                </a:moveTo>
                <a:lnTo>
                  <a:pt x="5852973" y="778002"/>
                </a:lnTo>
                <a:lnTo>
                  <a:pt x="5852896" y="698766"/>
                </a:lnTo>
                <a:lnTo>
                  <a:pt x="5852757" y="685723"/>
                </a:lnTo>
                <a:lnTo>
                  <a:pt x="5840298" y="647738"/>
                </a:lnTo>
                <a:lnTo>
                  <a:pt x="5796140" y="613841"/>
                </a:lnTo>
                <a:lnTo>
                  <a:pt x="5748198" y="608076"/>
                </a:lnTo>
                <a:lnTo>
                  <a:pt x="5718530" y="609346"/>
                </a:lnTo>
                <a:lnTo>
                  <a:pt x="5689079" y="612559"/>
                </a:lnTo>
                <a:lnTo>
                  <a:pt x="5659894" y="617728"/>
                </a:lnTo>
                <a:lnTo>
                  <a:pt x="5631104" y="624840"/>
                </a:lnTo>
                <a:lnTo>
                  <a:pt x="5633263" y="678688"/>
                </a:lnTo>
                <a:lnTo>
                  <a:pt x="5741721" y="674243"/>
                </a:lnTo>
                <a:lnTo>
                  <a:pt x="5748528" y="674243"/>
                </a:lnTo>
                <a:lnTo>
                  <a:pt x="5775769" y="698766"/>
                </a:lnTo>
                <a:lnTo>
                  <a:pt x="5775757" y="724154"/>
                </a:lnTo>
                <a:lnTo>
                  <a:pt x="5775503" y="724179"/>
                </a:lnTo>
                <a:lnTo>
                  <a:pt x="5775503" y="778002"/>
                </a:lnTo>
                <a:lnTo>
                  <a:pt x="5775503" y="840105"/>
                </a:lnTo>
                <a:lnTo>
                  <a:pt x="5766740" y="842518"/>
                </a:lnTo>
                <a:lnTo>
                  <a:pt x="5755017" y="845375"/>
                </a:lnTo>
                <a:lnTo>
                  <a:pt x="5743156" y="847471"/>
                </a:lnTo>
                <a:lnTo>
                  <a:pt x="5731180" y="848804"/>
                </a:lnTo>
                <a:lnTo>
                  <a:pt x="5719115" y="849376"/>
                </a:lnTo>
                <a:lnTo>
                  <a:pt x="5706694" y="847407"/>
                </a:lnTo>
                <a:lnTo>
                  <a:pt x="5697855" y="841438"/>
                </a:lnTo>
                <a:lnTo>
                  <a:pt x="5692546" y="831481"/>
                </a:lnTo>
                <a:lnTo>
                  <a:pt x="5690794" y="817499"/>
                </a:lnTo>
                <a:lnTo>
                  <a:pt x="5690667" y="815975"/>
                </a:lnTo>
                <a:lnTo>
                  <a:pt x="5690667" y="812927"/>
                </a:lnTo>
                <a:lnTo>
                  <a:pt x="5722925" y="782701"/>
                </a:lnTo>
                <a:lnTo>
                  <a:pt x="5775503" y="778002"/>
                </a:lnTo>
                <a:lnTo>
                  <a:pt x="5775503" y="724179"/>
                </a:lnTo>
                <a:lnTo>
                  <a:pt x="5693905" y="730415"/>
                </a:lnTo>
                <a:lnTo>
                  <a:pt x="5655576" y="741997"/>
                </a:lnTo>
                <a:lnTo>
                  <a:pt x="5617807" y="781786"/>
                </a:lnTo>
                <a:lnTo>
                  <a:pt x="5613197" y="817626"/>
                </a:lnTo>
                <a:lnTo>
                  <a:pt x="5618772" y="859358"/>
                </a:lnTo>
                <a:lnTo>
                  <a:pt x="5635510" y="889114"/>
                </a:lnTo>
                <a:lnTo>
                  <a:pt x="5663450" y="906945"/>
                </a:lnTo>
                <a:lnTo>
                  <a:pt x="5702605" y="912876"/>
                </a:lnTo>
                <a:lnTo>
                  <a:pt x="5724499" y="911453"/>
                </a:lnTo>
                <a:lnTo>
                  <a:pt x="5746039" y="907592"/>
                </a:lnTo>
                <a:lnTo>
                  <a:pt x="5766994" y="901331"/>
                </a:lnTo>
                <a:lnTo>
                  <a:pt x="5787187" y="892683"/>
                </a:lnTo>
                <a:lnTo>
                  <a:pt x="5795505" y="897928"/>
                </a:lnTo>
                <a:lnTo>
                  <a:pt x="5834329" y="910831"/>
                </a:lnTo>
                <a:lnTo>
                  <a:pt x="5869610" y="912876"/>
                </a:lnTo>
                <a:lnTo>
                  <a:pt x="5870384" y="892683"/>
                </a:lnTo>
                <a:lnTo>
                  <a:pt x="5871896" y="853313"/>
                </a:lnTo>
                <a:close/>
              </a:path>
              <a:path w="6811009" h="1428114">
                <a:moveTo>
                  <a:pt x="6086780" y="616585"/>
                </a:moveTo>
                <a:lnTo>
                  <a:pt x="6015279" y="616585"/>
                </a:lnTo>
                <a:lnTo>
                  <a:pt x="6015279" y="536448"/>
                </a:lnTo>
                <a:lnTo>
                  <a:pt x="5937923" y="536448"/>
                </a:lnTo>
                <a:lnTo>
                  <a:pt x="5937923" y="616585"/>
                </a:lnTo>
                <a:lnTo>
                  <a:pt x="5903900" y="616585"/>
                </a:lnTo>
                <a:lnTo>
                  <a:pt x="5903900" y="682244"/>
                </a:lnTo>
                <a:lnTo>
                  <a:pt x="5937923" y="682244"/>
                </a:lnTo>
                <a:lnTo>
                  <a:pt x="5937923" y="801878"/>
                </a:lnTo>
                <a:lnTo>
                  <a:pt x="5939066" y="830872"/>
                </a:lnTo>
                <a:lnTo>
                  <a:pt x="5948324" y="874052"/>
                </a:lnTo>
                <a:lnTo>
                  <a:pt x="5983744" y="905548"/>
                </a:lnTo>
                <a:lnTo>
                  <a:pt x="6027471" y="911352"/>
                </a:lnTo>
                <a:lnTo>
                  <a:pt x="6042317" y="910336"/>
                </a:lnTo>
                <a:lnTo>
                  <a:pt x="6057112" y="908583"/>
                </a:lnTo>
                <a:lnTo>
                  <a:pt x="6071832" y="906094"/>
                </a:lnTo>
                <a:lnTo>
                  <a:pt x="6086399" y="902843"/>
                </a:lnTo>
                <a:lnTo>
                  <a:pt x="6082843" y="841248"/>
                </a:lnTo>
                <a:lnTo>
                  <a:pt x="6039155" y="842391"/>
                </a:lnTo>
                <a:lnTo>
                  <a:pt x="6032919" y="842772"/>
                </a:lnTo>
                <a:lnTo>
                  <a:pt x="6026823" y="840994"/>
                </a:lnTo>
                <a:lnTo>
                  <a:pt x="6015279" y="816610"/>
                </a:lnTo>
                <a:lnTo>
                  <a:pt x="6015279" y="808355"/>
                </a:lnTo>
                <a:lnTo>
                  <a:pt x="6015647" y="800227"/>
                </a:lnTo>
                <a:lnTo>
                  <a:pt x="6015647" y="682244"/>
                </a:lnTo>
                <a:lnTo>
                  <a:pt x="6086780" y="682244"/>
                </a:lnTo>
                <a:lnTo>
                  <a:pt x="6086780" y="616585"/>
                </a:lnTo>
                <a:close/>
              </a:path>
              <a:path w="6811009" h="1428114">
                <a:moveTo>
                  <a:pt x="6214796" y="615696"/>
                </a:moveTo>
                <a:lnTo>
                  <a:pt x="6137072" y="615696"/>
                </a:lnTo>
                <a:lnTo>
                  <a:pt x="6137072" y="905256"/>
                </a:lnTo>
                <a:lnTo>
                  <a:pt x="6214796" y="905256"/>
                </a:lnTo>
                <a:lnTo>
                  <a:pt x="6214796" y="615696"/>
                </a:lnTo>
                <a:close/>
              </a:path>
              <a:path w="6811009" h="1428114">
                <a:moveTo>
                  <a:pt x="6214796" y="499872"/>
                </a:moveTo>
                <a:lnTo>
                  <a:pt x="6137072" y="499872"/>
                </a:lnTo>
                <a:lnTo>
                  <a:pt x="6137072" y="578612"/>
                </a:lnTo>
                <a:lnTo>
                  <a:pt x="6214796" y="578612"/>
                </a:lnTo>
                <a:lnTo>
                  <a:pt x="6214796" y="499872"/>
                </a:lnTo>
                <a:close/>
              </a:path>
              <a:path w="6811009" h="1428114">
                <a:moveTo>
                  <a:pt x="6214796" y="254254"/>
                </a:moveTo>
                <a:lnTo>
                  <a:pt x="6209144" y="191160"/>
                </a:lnTo>
                <a:lnTo>
                  <a:pt x="6192444" y="147955"/>
                </a:lnTo>
                <a:lnTo>
                  <a:pt x="6161240" y="122859"/>
                </a:lnTo>
                <a:lnTo>
                  <a:pt x="6113196" y="114427"/>
                </a:lnTo>
                <a:lnTo>
                  <a:pt x="6087770" y="116954"/>
                </a:lnTo>
                <a:lnTo>
                  <a:pt x="6062942" y="122364"/>
                </a:lnTo>
                <a:lnTo>
                  <a:pt x="6038951" y="130644"/>
                </a:lnTo>
                <a:lnTo>
                  <a:pt x="6016041" y="141732"/>
                </a:lnTo>
                <a:lnTo>
                  <a:pt x="6000420" y="129197"/>
                </a:lnTo>
                <a:lnTo>
                  <a:pt x="5982767" y="120319"/>
                </a:lnTo>
                <a:lnTo>
                  <a:pt x="5963666" y="115328"/>
                </a:lnTo>
                <a:lnTo>
                  <a:pt x="5943778" y="114427"/>
                </a:lnTo>
                <a:lnTo>
                  <a:pt x="5925756" y="116992"/>
                </a:lnTo>
                <a:lnTo>
                  <a:pt x="5908243" y="121767"/>
                </a:lnTo>
                <a:lnTo>
                  <a:pt x="5891441" y="128689"/>
                </a:lnTo>
                <a:lnTo>
                  <a:pt x="5875579" y="137668"/>
                </a:lnTo>
                <a:lnTo>
                  <a:pt x="5875579" y="121412"/>
                </a:lnTo>
                <a:lnTo>
                  <a:pt x="5798744" y="121412"/>
                </a:lnTo>
                <a:lnTo>
                  <a:pt x="5798744" y="411480"/>
                </a:lnTo>
                <a:lnTo>
                  <a:pt x="5876214" y="411480"/>
                </a:lnTo>
                <a:lnTo>
                  <a:pt x="5876214" y="193167"/>
                </a:lnTo>
                <a:lnTo>
                  <a:pt x="5893892" y="187388"/>
                </a:lnTo>
                <a:lnTo>
                  <a:pt x="5904954" y="184886"/>
                </a:lnTo>
                <a:lnTo>
                  <a:pt x="5916193" y="183388"/>
                </a:lnTo>
                <a:lnTo>
                  <a:pt x="5927522" y="182880"/>
                </a:lnTo>
                <a:lnTo>
                  <a:pt x="5937555" y="183083"/>
                </a:lnTo>
                <a:lnTo>
                  <a:pt x="5964440" y="215328"/>
                </a:lnTo>
                <a:lnTo>
                  <a:pt x="5968149" y="245833"/>
                </a:lnTo>
                <a:lnTo>
                  <a:pt x="5967895" y="261239"/>
                </a:lnTo>
                <a:lnTo>
                  <a:pt x="5967895" y="410718"/>
                </a:lnTo>
                <a:lnTo>
                  <a:pt x="6045378" y="410718"/>
                </a:lnTo>
                <a:lnTo>
                  <a:pt x="6045378" y="261239"/>
                </a:lnTo>
                <a:lnTo>
                  <a:pt x="6044819" y="233464"/>
                </a:lnTo>
                <a:lnTo>
                  <a:pt x="6043219" y="195199"/>
                </a:lnTo>
                <a:lnTo>
                  <a:pt x="6051855" y="192278"/>
                </a:lnTo>
                <a:lnTo>
                  <a:pt x="6062916" y="189001"/>
                </a:lnTo>
                <a:lnTo>
                  <a:pt x="6074156" y="186550"/>
                </a:lnTo>
                <a:lnTo>
                  <a:pt x="6085510" y="184950"/>
                </a:lnTo>
                <a:lnTo>
                  <a:pt x="6096940" y="184150"/>
                </a:lnTo>
                <a:lnTo>
                  <a:pt x="6106757" y="184556"/>
                </a:lnTo>
                <a:lnTo>
                  <a:pt x="6133287" y="215150"/>
                </a:lnTo>
                <a:lnTo>
                  <a:pt x="6137376" y="242684"/>
                </a:lnTo>
                <a:lnTo>
                  <a:pt x="6137326" y="411480"/>
                </a:lnTo>
                <a:lnTo>
                  <a:pt x="6214796" y="411480"/>
                </a:lnTo>
                <a:lnTo>
                  <a:pt x="6214796" y="254254"/>
                </a:lnTo>
                <a:close/>
              </a:path>
              <a:path w="6811009" h="1428114">
                <a:moveTo>
                  <a:pt x="6522644" y="358902"/>
                </a:moveTo>
                <a:lnTo>
                  <a:pt x="6517056" y="358394"/>
                </a:lnTo>
                <a:lnTo>
                  <a:pt x="6511849" y="355600"/>
                </a:lnTo>
                <a:lnTo>
                  <a:pt x="6511442" y="355092"/>
                </a:lnTo>
                <a:lnTo>
                  <a:pt x="6508293" y="351155"/>
                </a:lnTo>
                <a:lnTo>
                  <a:pt x="6505499" y="345313"/>
                </a:lnTo>
                <a:lnTo>
                  <a:pt x="6503975" y="338963"/>
                </a:lnTo>
                <a:lnTo>
                  <a:pt x="6503721" y="332486"/>
                </a:lnTo>
                <a:lnTo>
                  <a:pt x="6503721" y="283972"/>
                </a:lnTo>
                <a:lnTo>
                  <a:pt x="6503619" y="191376"/>
                </a:lnTo>
                <a:lnTo>
                  <a:pt x="6491198" y="153035"/>
                </a:lnTo>
                <a:lnTo>
                  <a:pt x="6461074" y="125018"/>
                </a:lnTo>
                <a:lnTo>
                  <a:pt x="6420536" y="113309"/>
                </a:lnTo>
                <a:lnTo>
                  <a:pt x="6399200" y="113284"/>
                </a:lnTo>
                <a:lnTo>
                  <a:pt x="6369469" y="114503"/>
                </a:lnTo>
                <a:lnTo>
                  <a:pt x="6339954" y="117716"/>
                </a:lnTo>
                <a:lnTo>
                  <a:pt x="6310719" y="122910"/>
                </a:lnTo>
                <a:lnTo>
                  <a:pt x="6281852" y="130048"/>
                </a:lnTo>
                <a:lnTo>
                  <a:pt x="6284011" y="183896"/>
                </a:lnTo>
                <a:lnTo>
                  <a:pt x="6392469" y="179324"/>
                </a:lnTo>
                <a:lnTo>
                  <a:pt x="6399301" y="179324"/>
                </a:lnTo>
                <a:lnTo>
                  <a:pt x="6426606" y="203898"/>
                </a:lnTo>
                <a:lnTo>
                  <a:pt x="6426505" y="229235"/>
                </a:lnTo>
                <a:lnTo>
                  <a:pt x="6426124" y="229273"/>
                </a:lnTo>
                <a:lnTo>
                  <a:pt x="6426124" y="283972"/>
                </a:lnTo>
                <a:lnTo>
                  <a:pt x="6426124" y="345948"/>
                </a:lnTo>
                <a:lnTo>
                  <a:pt x="6405753" y="351040"/>
                </a:lnTo>
                <a:lnTo>
                  <a:pt x="6393828" y="353174"/>
                </a:lnTo>
                <a:lnTo>
                  <a:pt x="6381763" y="354520"/>
                </a:lnTo>
                <a:lnTo>
                  <a:pt x="6369609" y="355092"/>
                </a:lnTo>
                <a:lnTo>
                  <a:pt x="6357315" y="353098"/>
                </a:lnTo>
                <a:lnTo>
                  <a:pt x="6348501" y="347129"/>
                </a:lnTo>
                <a:lnTo>
                  <a:pt x="6343193" y="337197"/>
                </a:lnTo>
                <a:lnTo>
                  <a:pt x="6341415" y="323342"/>
                </a:lnTo>
                <a:lnTo>
                  <a:pt x="6341161" y="320294"/>
                </a:lnTo>
                <a:lnTo>
                  <a:pt x="6341288" y="318770"/>
                </a:lnTo>
                <a:lnTo>
                  <a:pt x="6373673" y="288417"/>
                </a:lnTo>
                <a:lnTo>
                  <a:pt x="6426124" y="283972"/>
                </a:lnTo>
                <a:lnTo>
                  <a:pt x="6426124" y="229273"/>
                </a:lnTo>
                <a:lnTo>
                  <a:pt x="6344653" y="235407"/>
                </a:lnTo>
                <a:lnTo>
                  <a:pt x="6306324" y="246849"/>
                </a:lnTo>
                <a:lnTo>
                  <a:pt x="6268555" y="286727"/>
                </a:lnTo>
                <a:lnTo>
                  <a:pt x="6264033" y="323342"/>
                </a:lnTo>
                <a:lnTo>
                  <a:pt x="6269456" y="364109"/>
                </a:lnTo>
                <a:lnTo>
                  <a:pt x="6286208" y="393801"/>
                </a:lnTo>
                <a:lnTo>
                  <a:pt x="6314173" y="411632"/>
                </a:lnTo>
                <a:lnTo>
                  <a:pt x="6353353" y="417576"/>
                </a:lnTo>
                <a:lnTo>
                  <a:pt x="6375247" y="416140"/>
                </a:lnTo>
                <a:lnTo>
                  <a:pt x="6396787" y="412229"/>
                </a:lnTo>
                <a:lnTo>
                  <a:pt x="6417742" y="405917"/>
                </a:lnTo>
                <a:lnTo>
                  <a:pt x="6437935" y="397256"/>
                </a:lnTo>
                <a:lnTo>
                  <a:pt x="6446253" y="402501"/>
                </a:lnTo>
                <a:lnTo>
                  <a:pt x="6485077" y="415366"/>
                </a:lnTo>
                <a:lnTo>
                  <a:pt x="6520358" y="417576"/>
                </a:lnTo>
                <a:lnTo>
                  <a:pt x="6521145" y="397256"/>
                </a:lnTo>
                <a:lnTo>
                  <a:pt x="6522644" y="358902"/>
                </a:lnTo>
                <a:close/>
              </a:path>
              <a:path w="6811009" h="1428114">
                <a:moveTo>
                  <a:pt x="6530264" y="615696"/>
                </a:moveTo>
                <a:lnTo>
                  <a:pt x="6451524" y="615696"/>
                </a:lnTo>
                <a:lnTo>
                  <a:pt x="6402756" y="839597"/>
                </a:lnTo>
                <a:lnTo>
                  <a:pt x="6386500" y="839597"/>
                </a:lnTo>
                <a:lnTo>
                  <a:pt x="6340145" y="615696"/>
                </a:lnTo>
                <a:lnTo>
                  <a:pt x="6258992" y="615696"/>
                </a:lnTo>
                <a:lnTo>
                  <a:pt x="6329350" y="905256"/>
                </a:lnTo>
                <a:lnTo>
                  <a:pt x="6460033" y="905256"/>
                </a:lnTo>
                <a:lnTo>
                  <a:pt x="6530264" y="615696"/>
                </a:lnTo>
                <a:close/>
              </a:path>
              <a:path w="6811009" h="1428114">
                <a:moveTo>
                  <a:pt x="6810680" y="853313"/>
                </a:moveTo>
                <a:lnTo>
                  <a:pt x="6791757" y="778002"/>
                </a:lnTo>
                <a:lnTo>
                  <a:pt x="6791680" y="698766"/>
                </a:lnTo>
                <a:lnTo>
                  <a:pt x="6791541" y="685723"/>
                </a:lnTo>
                <a:lnTo>
                  <a:pt x="6779082" y="647738"/>
                </a:lnTo>
                <a:lnTo>
                  <a:pt x="6734924" y="613841"/>
                </a:lnTo>
                <a:lnTo>
                  <a:pt x="6686982" y="608076"/>
                </a:lnTo>
                <a:lnTo>
                  <a:pt x="6657327" y="609346"/>
                </a:lnTo>
                <a:lnTo>
                  <a:pt x="6627863" y="612559"/>
                </a:lnTo>
                <a:lnTo>
                  <a:pt x="6598679" y="617728"/>
                </a:lnTo>
                <a:lnTo>
                  <a:pt x="6569888" y="624840"/>
                </a:lnTo>
                <a:lnTo>
                  <a:pt x="6572047" y="678688"/>
                </a:lnTo>
                <a:lnTo>
                  <a:pt x="6680505" y="674243"/>
                </a:lnTo>
                <a:lnTo>
                  <a:pt x="6687312" y="674243"/>
                </a:lnTo>
                <a:lnTo>
                  <a:pt x="6714553" y="698766"/>
                </a:lnTo>
                <a:lnTo>
                  <a:pt x="6714541" y="724154"/>
                </a:lnTo>
                <a:lnTo>
                  <a:pt x="6714287" y="724179"/>
                </a:lnTo>
                <a:lnTo>
                  <a:pt x="6714287" y="778002"/>
                </a:lnTo>
                <a:lnTo>
                  <a:pt x="6714287" y="840105"/>
                </a:lnTo>
                <a:lnTo>
                  <a:pt x="6705524" y="842518"/>
                </a:lnTo>
                <a:lnTo>
                  <a:pt x="6693802" y="845375"/>
                </a:lnTo>
                <a:lnTo>
                  <a:pt x="6681940" y="847471"/>
                </a:lnTo>
                <a:lnTo>
                  <a:pt x="6669964" y="848804"/>
                </a:lnTo>
                <a:lnTo>
                  <a:pt x="6657899" y="849376"/>
                </a:lnTo>
                <a:lnTo>
                  <a:pt x="6645478" y="847407"/>
                </a:lnTo>
                <a:lnTo>
                  <a:pt x="6636639" y="841438"/>
                </a:lnTo>
                <a:lnTo>
                  <a:pt x="6631330" y="831481"/>
                </a:lnTo>
                <a:lnTo>
                  <a:pt x="6629578" y="817499"/>
                </a:lnTo>
                <a:lnTo>
                  <a:pt x="6629451" y="812927"/>
                </a:lnTo>
                <a:lnTo>
                  <a:pt x="6632346" y="800836"/>
                </a:lnTo>
                <a:lnTo>
                  <a:pt x="6639382" y="791108"/>
                </a:lnTo>
                <a:lnTo>
                  <a:pt x="6649517" y="784733"/>
                </a:lnTo>
                <a:lnTo>
                  <a:pt x="6661709" y="782701"/>
                </a:lnTo>
                <a:lnTo>
                  <a:pt x="6714287" y="778002"/>
                </a:lnTo>
                <a:lnTo>
                  <a:pt x="6714287" y="724179"/>
                </a:lnTo>
                <a:lnTo>
                  <a:pt x="6632689" y="730415"/>
                </a:lnTo>
                <a:lnTo>
                  <a:pt x="6594361" y="741997"/>
                </a:lnTo>
                <a:lnTo>
                  <a:pt x="6556591" y="781786"/>
                </a:lnTo>
                <a:lnTo>
                  <a:pt x="6551981" y="817626"/>
                </a:lnTo>
                <a:lnTo>
                  <a:pt x="6557556" y="859358"/>
                </a:lnTo>
                <a:lnTo>
                  <a:pt x="6574295" y="889114"/>
                </a:lnTo>
                <a:lnTo>
                  <a:pt x="6602235" y="906945"/>
                </a:lnTo>
                <a:lnTo>
                  <a:pt x="6641389" y="912876"/>
                </a:lnTo>
                <a:lnTo>
                  <a:pt x="6663283" y="911453"/>
                </a:lnTo>
                <a:lnTo>
                  <a:pt x="6684810" y="907592"/>
                </a:lnTo>
                <a:lnTo>
                  <a:pt x="6705778" y="901331"/>
                </a:lnTo>
                <a:lnTo>
                  <a:pt x="6725971" y="892683"/>
                </a:lnTo>
                <a:lnTo>
                  <a:pt x="6734289" y="897928"/>
                </a:lnTo>
                <a:lnTo>
                  <a:pt x="6773113" y="910831"/>
                </a:lnTo>
                <a:lnTo>
                  <a:pt x="6808394" y="912876"/>
                </a:lnTo>
                <a:lnTo>
                  <a:pt x="6809168" y="892683"/>
                </a:lnTo>
                <a:lnTo>
                  <a:pt x="6810680" y="853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8238" y="6283450"/>
            <a:ext cx="2034053" cy="4348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321" y="6100852"/>
            <a:ext cx="1991611" cy="6122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4053" y="6193795"/>
            <a:ext cx="1151729" cy="514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037" y="1234186"/>
            <a:ext cx="6622415" cy="145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41023" y="6236673"/>
            <a:ext cx="305689" cy="30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vinceditalia.it/" TargetMode="External"/><Relationship Id="rId5" Type="http://schemas.openxmlformats.org/officeDocument/2006/relationships/hyperlink" Target="http://www.provincecomuni.eu/" TargetMode="External"/><Relationship Id="rId4" Type="http://schemas.openxmlformats.org/officeDocument/2006/relationships/hyperlink" Target="http://www.pi-co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-co.e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F467C01-0B40-524D-0BE4-D6B97215432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C2D3C98-1A6D-66EA-3AF1-99379772DA73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PROGETTO «PROVINCE &amp; COMUNI 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effectLst/>
                <a:latin typeface="Aharoni" panose="020F0502020204030204" pitchFamily="2" charset="-79"/>
                <a:ea typeface="Calibri" panose="020F0502020204030204" pitchFamily="34" charset="0"/>
                <a:cs typeface="Aharoni" panose="020F0502020204030204" pitchFamily="2" charset="-79"/>
              </a:rPr>
              <a:t> Le Province e il sistema dei servizi a supporto dei Comuni»</a:t>
            </a: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600" b="1" kern="1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ASSEMBLEA DEI SEGRETARI GENERALI DELLE PROVINCE</a:t>
            </a:r>
            <a:endParaRPr lang="it-IT" sz="1600" kern="100" dirty="0">
              <a:solidFill>
                <a:schemeClr val="bg1"/>
              </a:solidFill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kern="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kern="100" dirty="0">
              <a:solidFill>
                <a:schemeClr val="bg1"/>
              </a:solidFill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kern="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Lunedì 24 novembre 2025</a:t>
            </a:r>
            <a:endParaRPr lang="it-IT" sz="1600" kern="100" dirty="0">
              <a:solidFill>
                <a:schemeClr val="bg1"/>
              </a:solidFill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kern="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kern="100" dirty="0">
              <a:solidFill>
                <a:schemeClr val="bg1"/>
              </a:solidFill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kern="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 del Consiglio Provincia di Lecce </a:t>
            </a:r>
            <a:endParaRPr lang="it-IT" sz="1600" kern="100" dirty="0">
              <a:solidFill>
                <a:schemeClr val="bg1"/>
              </a:solidFill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kern="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Palazzo dei Celestini, Via Umberto I, 13, Lecce</a:t>
            </a:r>
            <a:endParaRPr lang="it-IT" sz="1600" kern="100" dirty="0">
              <a:solidFill>
                <a:schemeClr val="bg1"/>
              </a:solidFill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989AB6C2-31FD-608D-9DEB-FB422A06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46" y="198268"/>
            <a:ext cx="2594105" cy="1452495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01751DE6-E180-E58B-3C0B-EDD6B0D3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476190" cy="107619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4A5CBFD-6B76-7EA1-7FE1-5D20650B4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" y="5885317"/>
            <a:ext cx="12119987" cy="1030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784091" y="4649723"/>
            <a:ext cx="2461260" cy="1000125"/>
          </a:xfrm>
          <a:custGeom>
            <a:avLst/>
            <a:gdLst/>
            <a:ahLst/>
            <a:cxnLst/>
            <a:rect l="l" t="t" r="r" b="b"/>
            <a:pathLst>
              <a:path w="2461260" h="1000125">
                <a:moveTo>
                  <a:pt x="0" y="999744"/>
                </a:moveTo>
                <a:lnTo>
                  <a:pt x="2461260" y="999744"/>
                </a:lnTo>
                <a:lnTo>
                  <a:pt x="2461260" y="0"/>
                </a:lnTo>
                <a:lnTo>
                  <a:pt x="0" y="0"/>
                </a:lnTo>
                <a:lnTo>
                  <a:pt x="0" y="999744"/>
                </a:lnTo>
                <a:close/>
              </a:path>
            </a:pathLst>
          </a:custGeom>
          <a:solidFill>
            <a:srgbClr val="37780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791711" y="2482595"/>
          <a:ext cx="7376159" cy="352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 gridSpan="3">
                  <a:txBody>
                    <a:bodyPr/>
                    <a:lstStyle/>
                    <a:p>
                      <a:pPr marL="1913889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Community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8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|</a:t>
                      </a:r>
                      <a:r>
                        <a:rPr sz="1800" spc="-27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Networking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per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lo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scambio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di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esperienze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documenti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8745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33E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 gridSpan="3">
                  <a:txBody>
                    <a:bodyPr/>
                    <a:lstStyle/>
                    <a:p>
                      <a:pPr marL="1913889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Formazione </a:t>
                      </a:r>
                      <a:r>
                        <a:rPr sz="1800" spc="-28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|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Soluzioni</a:t>
                      </a:r>
                      <a:r>
                        <a:rPr sz="1200" spc="-1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e-</a:t>
                      </a:r>
                      <a:r>
                        <a:rPr sz="1200" spc="-10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learning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per</a:t>
                      </a:r>
                      <a:r>
                        <a:rPr sz="1200" spc="-8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il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consolidamento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9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delle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competenze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477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33E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 gridSpan="3"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Dati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8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|</a:t>
                      </a:r>
                      <a:r>
                        <a:rPr sz="1800" spc="-1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Open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8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data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14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indici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dell’Agenda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digitale</a:t>
                      </a:r>
                      <a:r>
                        <a:rPr sz="1200" spc="-1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territoriale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477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33E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705">
                <a:tc gridSpan="3">
                  <a:txBody>
                    <a:bodyPr/>
                    <a:lstStyle/>
                    <a:p>
                      <a:pPr marL="1913889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Help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Desk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8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|</a:t>
                      </a:r>
                      <a:r>
                        <a:rPr sz="1800" spc="-114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Gestione</a:t>
                      </a:r>
                      <a:r>
                        <a:rPr sz="1200" spc="-9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delle</a:t>
                      </a:r>
                      <a:r>
                        <a:rPr sz="1200" spc="-10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richieste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di</a:t>
                      </a:r>
                      <a:r>
                        <a:rPr sz="1200" spc="-1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assistenza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1200" spc="-9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risoluzione</a:t>
                      </a:r>
                      <a:r>
                        <a:rPr sz="1200" spc="-9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dei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problemi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779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333E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1108075">
                        <a:lnSpc>
                          <a:spcPct val="100000"/>
                        </a:lnSpc>
                        <a:spcBef>
                          <a:spcPts val="199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1108075" marR="4019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8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Stazione</a:t>
                      </a:r>
                      <a:r>
                        <a:rPr sz="1200" spc="-8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9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Unica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Appaltante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3365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37780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94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3365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37780C"/>
                    </a:solidFill>
                  </a:tcPr>
                </a:tc>
                <a:tc>
                  <a:txBody>
                    <a:bodyPr/>
                    <a:lstStyle/>
                    <a:p>
                      <a:pPr marL="101219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SIT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1012190" marR="3746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8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Servizi</a:t>
                      </a:r>
                      <a:r>
                        <a:rPr sz="1200" spc="-8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innovativi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territoriali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714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8D1517"/>
                    </a:solidFill>
                  </a:tcPr>
                </a:tc>
                <a:tc>
                  <a:txBody>
                    <a:bodyPr/>
                    <a:lstStyle/>
                    <a:p>
                      <a:pPr marL="94488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SAPE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44880" marR="3727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9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Servizio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8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associato Politiche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europee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7145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6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245" dirty="0"/>
              <a:t> </a:t>
            </a:r>
            <a:r>
              <a:rPr spc="-110" dirty="0"/>
              <a:t>moduli</a:t>
            </a:r>
            <a:r>
              <a:rPr spc="-225" dirty="0"/>
              <a:t> </a:t>
            </a:r>
            <a:r>
              <a:rPr spc="-204" dirty="0"/>
              <a:t>che</a:t>
            </a:r>
            <a:r>
              <a:rPr spc="-229" dirty="0"/>
              <a:t> </a:t>
            </a:r>
            <a:r>
              <a:rPr spc="-110" dirty="0"/>
              <a:t>compongono</a:t>
            </a:r>
            <a:r>
              <a:rPr spc="-260" dirty="0"/>
              <a:t> </a:t>
            </a:r>
            <a:r>
              <a:rPr spc="-85" dirty="0"/>
              <a:t>la</a:t>
            </a:r>
            <a:r>
              <a:rPr spc="-225" dirty="0"/>
              <a:t> </a:t>
            </a:r>
            <a:r>
              <a:rPr spc="-90" dirty="0"/>
              <a:t>soluzione</a:t>
            </a:r>
          </a:p>
        </p:txBody>
      </p:sp>
      <p:sp>
        <p:nvSpPr>
          <p:cNvPr id="13" name="object 13"/>
          <p:cNvSpPr/>
          <p:nvPr/>
        </p:nvSpPr>
        <p:spPr>
          <a:xfrm>
            <a:off x="3784091" y="1399032"/>
            <a:ext cx="7379334" cy="1001394"/>
          </a:xfrm>
          <a:custGeom>
            <a:avLst/>
            <a:gdLst/>
            <a:ahLst/>
            <a:cxnLst/>
            <a:rect l="l" t="t" r="r" b="b"/>
            <a:pathLst>
              <a:path w="7379334" h="1001394">
                <a:moveTo>
                  <a:pt x="0" y="1001267"/>
                </a:moveTo>
                <a:lnTo>
                  <a:pt x="7379208" y="1001267"/>
                </a:lnTo>
                <a:lnTo>
                  <a:pt x="7379208" y="0"/>
                </a:lnTo>
                <a:lnTo>
                  <a:pt x="0" y="0"/>
                </a:lnTo>
                <a:lnTo>
                  <a:pt x="0" y="1001267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5338" y="1528190"/>
            <a:ext cx="1635125" cy="6223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30480" defTabSz="914400" eaLnBrk="1" fontAlgn="auto" latinLnBrk="0" hangingPunct="1">
              <a:lnSpc>
                <a:spcPct val="116199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small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Punto</a:t>
            </a:r>
            <a:r>
              <a:rPr kumimoji="0" sz="1800" b="1" i="0" u="none" strike="noStrike" kern="0" cap="small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small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d’accesso </a:t>
            </a:r>
            <a:r>
              <a:rPr kumimoji="0" sz="1800" b="1" i="0" u="none" strike="noStrike" kern="0" cap="small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alla</a:t>
            </a:r>
            <a:r>
              <a:rPr kumimoji="0" sz="1800" b="1" i="0" u="none" strike="noStrike" kern="0" cap="small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small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piattaforma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8412" y="3211195"/>
            <a:ext cx="20281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small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Moduli</a:t>
            </a:r>
            <a:r>
              <a:rPr kumimoji="0" sz="1800" b="1" i="0" u="none" strike="noStrike" kern="0" cap="small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small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collaborativi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«</a:t>
            </a: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ORIZZONTALI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»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69313" y="4836921"/>
            <a:ext cx="1527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small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Moduli</a:t>
            </a:r>
            <a:r>
              <a:rPr kumimoji="0" sz="1800" b="1" i="0" u="none" strike="noStrike" kern="0" cap="small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small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tematici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«</a:t>
            </a: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VERTICALI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»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4091" y="1399032"/>
            <a:ext cx="7379334" cy="1001394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92151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Portale</a:t>
            </a:r>
            <a:r>
              <a:rPr kumimoji="0" sz="1800" b="1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0" i="0" u="none" strike="noStrike" kern="0" cap="none" spc="-2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|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2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Collettore</a:t>
            </a:r>
            <a:r>
              <a:rPr kumimoji="0" sz="12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2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dei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2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contenuti</a:t>
            </a:r>
            <a:r>
              <a:rPr kumimoji="0" sz="12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2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informativi</a:t>
            </a:r>
            <a:r>
              <a:rPr kumimoji="0" sz="12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2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e</a:t>
            </a:r>
            <a:r>
              <a:rPr kumimoji="0" sz="12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vetrina </a:t>
            </a:r>
            <a:r>
              <a:rPr kumimoji="0" sz="12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dei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2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servizi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a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cs typeface="Lucida Sans Unicode"/>
              </a:rPr>
              <a:t>disposizione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9579" y="1684020"/>
            <a:ext cx="966215" cy="43129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014" y="2608284"/>
            <a:ext cx="435515" cy="27131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1645" y="3097475"/>
            <a:ext cx="362588" cy="338139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4567478" y="3634092"/>
            <a:ext cx="358140" cy="362585"/>
          </a:xfrm>
          <a:custGeom>
            <a:avLst/>
            <a:gdLst/>
            <a:ahLst/>
            <a:cxnLst/>
            <a:rect l="l" t="t" r="r" b="b"/>
            <a:pathLst>
              <a:path w="358139" h="362585">
                <a:moveTo>
                  <a:pt x="295529" y="181229"/>
                </a:moveTo>
                <a:lnTo>
                  <a:pt x="294424" y="172313"/>
                </a:lnTo>
                <a:lnTo>
                  <a:pt x="291185" y="164033"/>
                </a:lnTo>
                <a:lnTo>
                  <a:pt x="286029" y="156781"/>
                </a:lnTo>
                <a:lnTo>
                  <a:pt x="279768" y="151460"/>
                </a:lnTo>
                <a:lnTo>
                  <a:pt x="279158" y="150939"/>
                </a:lnTo>
                <a:lnTo>
                  <a:pt x="281190" y="144983"/>
                </a:lnTo>
                <a:lnTo>
                  <a:pt x="259245" y="144983"/>
                </a:lnTo>
                <a:lnTo>
                  <a:pt x="251802" y="144983"/>
                </a:lnTo>
                <a:lnTo>
                  <a:pt x="244602" y="147231"/>
                </a:lnTo>
                <a:lnTo>
                  <a:pt x="238506" y="151460"/>
                </a:lnTo>
                <a:lnTo>
                  <a:pt x="206502" y="127482"/>
                </a:lnTo>
                <a:lnTo>
                  <a:pt x="184378" y="110909"/>
                </a:lnTo>
                <a:lnTo>
                  <a:pt x="186588" y="96697"/>
                </a:lnTo>
                <a:lnTo>
                  <a:pt x="183286" y="83197"/>
                </a:lnTo>
                <a:lnTo>
                  <a:pt x="175158" y="71920"/>
                </a:lnTo>
                <a:lnTo>
                  <a:pt x="162902" y="64363"/>
                </a:lnTo>
                <a:lnTo>
                  <a:pt x="148653" y="62153"/>
                </a:lnTo>
                <a:lnTo>
                  <a:pt x="135140" y="65443"/>
                </a:lnTo>
                <a:lnTo>
                  <a:pt x="123850" y="73558"/>
                </a:lnTo>
                <a:lnTo>
                  <a:pt x="116281" y="85813"/>
                </a:lnTo>
                <a:lnTo>
                  <a:pt x="114033" y="97764"/>
                </a:lnTo>
                <a:lnTo>
                  <a:pt x="115785" y="109486"/>
                </a:lnTo>
                <a:lnTo>
                  <a:pt x="121221" y="120027"/>
                </a:lnTo>
                <a:lnTo>
                  <a:pt x="130035" y="128409"/>
                </a:lnTo>
                <a:lnTo>
                  <a:pt x="95453" y="238188"/>
                </a:lnTo>
                <a:lnTo>
                  <a:pt x="93332" y="238188"/>
                </a:lnTo>
                <a:lnTo>
                  <a:pt x="79197" y="240995"/>
                </a:lnTo>
                <a:lnTo>
                  <a:pt x="67640" y="248742"/>
                </a:lnTo>
                <a:lnTo>
                  <a:pt x="59842" y="260235"/>
                </a:lnTo>
                <a:lnTo>
                  <a:pt x="56946" y="274345"/>
                </a:lnTo>
                <a:lnTo>
                  <a:pt x="59766" y="288455"/>
                </a:lnTo>
                <a:lnTo>
                  <a:pt x="67525" y="299999"/>
                </a:lnTo>
                <a:lnTo>
                  <a:pt x="79044" y="307784"/>
                </a:lnTo>
                <a:lnTo>
                  <a:pt x="93154" y="310667"/>
                </a:lnTo>
                <a:lnTo>
                  <a:pt x="107289" y="307860"/>
                </a:lnTo>
                <a:lnTo>
                  <a:pt x="118846" y="300113"/>
                </a:lnTo>
                <a:lnTo>
                  <a:pt x="126657" y="288607"/>
                </a:lnTo>
                <a:lnTo>
                  <a:pt x="129540" y="274510"/>
                </a:lnTo>
                <a:lnTo>
                  <a:pt x="128562" y="266090"/>
                </a:lnTo>
                <a:lnTo>
                  <a:pt x="125704" y="258216"/>
                </a:lnTo>
                <a:lnTo>
                  <a:pt x="121119" y="251218"/>
                </a:lnTo>
                <a:lnTo>
                  <a:pt x="114947" y="245376"/>
                </a:lnTo>
                <a:lnTo>
                  <a:pt x="149847" y="134632"/>
                </a:lnTo>
                <a:lnTo>
                  <a:pt x="158140" y="134620"/>
                </a:lnTo>
                <a:lnTo>
                  <a:pt x="165696" y="132105"/>
                </a:lnTo>
                <a:lnTo>
                  <a:pt x="171932" y="127482"/>
                </a:lnTo>
                <a:lnTo>
                  <a:pt x="225590" y="167614"/>
                </a:lnTo>
                <a:lnTo>
                  <a:pt x="223875" y="171945"/>
                </a:lnTo>
                <a:lnTo>
                  <a:pt x="222973" y="176568"/>
                </a:lnTo>
                <a:lnTo>
                  <a:pt x="222961" y="181254"/>
                </a:lnTo>
                <a:lnTo>
                  <a:pt x="225818" y="195364"/>
                </a:lnTo>
                <a:lnTo>
                  <a:pt x="233578" y="206857"/>
                </a:lnTo>
                <a:lnTo>
                  <a:pt x="245110" y="214630"/>
                </a:lnTo>
                <a:lnTo>
                  <a:pt x="259232" y="217487"/>
                </a:lnTo>
                <a:lnTo>
                  <a:pt x="273380" y="214630"/>
                </a:lnTo>
                <a:lnTo>
                  <a:pt x="284911" y="206857"/>
                </a:lnTo>
                <a:lnTo>
                  <a:pt x="292684" y="195338"/>
                </a:lnTo>
                <a:lnTo>
                  <a:pt x="295529" y="181229"/>
                </a:lnTo>
                <a:close/>
              </a:path>
              <a:path w="358139" h="362585">
                <a:moveTo>
                  <a:pt x="342201" y="36245"/>
                </a:moveTo>
                <a:lnTo>
                  <a:pt x="339356" y="22136"/>
                </a:lnTo>
                <a:lnTo>
                  <a:pt x="331597" y="10617"/>
                </a:lnTo>
                <a:lnTo>
                  <a:pt x="320065" y="2844"/>
                </a:lnTo>
                <a:lnTo>
                  <a:pt x="305943" y="0"/>
                </a:lnTo>
                <a:lnTo>
                  <a:pt x="291807" y="2819"/>
                </a:lnTo>
                <a:lnTo>
                  <a:pt x="280263" y="10566"/>
                </a:lnTo>
                <a:lnTo>
                  <a:pt x="272478" y="22085"/>
                </a:lnTo>
                <a:lnTo>
                  <a:pt x="269608" y="36195"/>
                </a:lnTo>
                <a:lnTo>
                  <a:pt x="270738" y="45173"/>
                </a:lnTo>
                <a:lnTo>
                  <a:pt x="273989" y="53479"/>
                </a:lnTo>
                <a:lnTo>
                  <a:pt x="279184" y="60744"/>
                </a:lnTo>
                <a:lnTo>
                  <a:pt x="286105" y="66598"/>
                </a:lnTo>
                <a:lnTo>
                  <a:pt x="259245" y="144983"/>
                </a:lnTo>
                <a:lnTo>
                  <a:pt x="281190" y="144970"/>
                </a:lnTo>
                <a:lnTo>
                  <a:pt x="305904" y="72491"/>
                </a:lnTo>
                <a:lnTo>
                  <a:pt x="320040" y="69646"/>
                </a:lnTo>
                <a:lnTo>
                  <a:pt x="331571" y="61874"/>
                </a:lnTo>
                <a:lnTo>
                  <a:pt x="339344" y="50355"/>
                </a:lnTo>
                <a:lnTo>
                  <a:pt x="342201" y="36245"/>
                </a:lnTo>
                <a:close/>
              </a:path>
              <a:path w="358139" h="362585">
                <a:moveTo>
                  <a:pt x="357746" y="331685"/>
                </a:moveTo>
                <a:lnTo>
                  <a:pt x="31115" y="331685"/>
                </a:lnTo>
                <a:lnTo>
                  <a:pt x="31115" y="444"/>
                </a:lnTo>
                <a:lnTo>
                  <a:pt x="0" y="444"/>
                </a:lnTo>
                <a:lnTo>
                  <a:pt x="12" y="331685"/>
                </a:lnTo>
                <a:lnTo>
                  <a:pt x="12" y="362140"/>
                </a:lnTo>
                <a:lnTo>
                  <a:pt x="357746" y="362140"/>
                </a:lnTo>
                <a:lnTo>
                  <a:pt x="357746" y="3316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74064" y="4121362"/>
            <a:ext cx="339725" cy="339090"/>
          </a:xfrm>
          <a:custGeom>
            <a:avLst/>
            <a:gdLst/>
            <a:ahLst/>
            <a:cxnLst/>
            <a:rect l="l" t="t" r="r" b="b"/>
            <a:pathLst>
              <a:path w="339725" h="339089">
                <a:moveTo>
                  <a:pt x="169556" y="0"/>
                </a:moveTo>
                <a:lnTo>
                  <a:pt x="124461" y="6045"/>
                </a:lnTo>
                <a:lnTo>
                  <a:pt x="83951" y="23107"/>
                </a:lnTo>
                <a:lnTo>
                  <a:pt x="49639" y="49578"/>
                </a:lnTo>
                <a:lnTo>
                  <a:pt x="23136" y="83846"/>
                </a:lnTo>
                <a:lnTo>
                  <a:pt x="6052" y="124302"/>
                </a:lnTo>
                <a:lnTo>
                  <a:pt x="0" y="169337"/>
                </a:lnTo>
                <a:lnTo>
                  <a:pt x="6052" y="214371"/>
                </a:lnTo>
                <a:lnTo>
                  <a:pt x="23136" y="254825"/>
                </a:lnTo>
                <a:lnTo>
                  <a:pt x="49639" y="289091"/>
                </a:lnTo>
                <a:lnTo>
                  <a:pt x="83952" y="315558"/>
                </a:lnTo>
                <a:lnTo>
                  <a:pt x="124461" y="332619"/>
                </a:lnTo>
                <a:lnTo>
                  <a:pt x="169556" y="338663"/>
                </a:lnTo>
                <a:lnTo>
                  <a:pt x="214651" y="332619"/>
                </a:lnTo>
                <a:lnTo>
                  <a:pt x="255160" y="315558"/>
                </a:lnTo>
                <a:lnTo>
                  <a:pt x="282972" y="294104"/>
                </a:lnTo>
                <a:lnTo>
                  <a:pt x="124936" y="294104"/>
                </a:lnTo>
                <a:lnTo>
                  <a:pt x="124936" y="267368"/>
                </a:lnTo>
                <a:lnTo>
                  <a:pt x="156170" y="267368"/>
                </a:lnTo>
                <a:lnTo>
                  <a:pt x="156170" y="133689"/>
                </a:lnTo>
                <a:lnTo>
                  <a:pt x="129398" y="133689"/>
                </a:lnTo>
                <a:lnTo>
                  <a:pt x="129398" y="106954"/>
                </a:lnTo>
                <a:lnTo>
                  <a:pt x="325731" y="106954"/>
                </a:lnTo>
                <a:lnTo>
                  <a:pt x="318205" y="89130"/>
                </a:lnTo>
                <a:lnTo>
                  <a:pt x="160632" y="89130"/>
                </a:lnTo>
                <a:lnTo>
                  <a:pt x="151875" y="87403"/>
                </a:lnTo>
                <a:lnTo>
                  <a:pt x="144792" y="82669"/>
                </a:lnTo>
                <a:lnTo>
                  <a:pt x="140051" y="75595"/>
                </a:lnTo>
                <a:lnTo>
                  <a:pt x="138322" y="66850"/>
                </a:lnTo>
                <a:lnTo>
                  <a:pt x="140051" y="58105"/>
                </a:lnTo>
                <a:lnTo>
                  <a:pt x="144792" y="51031"/>
                </a:lnTo>
                <a:lnTo>
                  <a:pt x="151875" y="46297"/>
                </a:lnTo>
                <a:lnTo>
                  <a:pt x="160632" y="44570"/>
                </a:lnTo>
                <a:lnTo>
                  <a:pt x="282980" y="44570"/>
                </a:lnTo>
                <a:lnTo>
                  <a:pt x="255159" y="23107"/>
                </a:lnTo>
                <a:lnTo>
                  <a:pt x="214651" y="6045"/>
                </a:lnTo>
                <a:lnTo>
                  <a:pt x="169556" y="0"/>
                </a:lnTo>
                <a:close/>
              </a:path>
              <a:path w="339725" h="339089">
                <a:moveTo>
                  <a:pt x="325731" y="106954"/>
                </a:moveTo>
                <a:lnTo>
                  <a:pt x="182942" y="106954"/>
                </a:lnTo>
                <a:lnTo>
                  <a:pt x="182942" y="267368"/>
                </a:lnTo>
                <a:lnTo>
                  <a:pt x="214176" y="267368"/>
                </a:lnTo>
                <a:lnTo>
                  <a:pt x="214176" y="294104"/>
                </a:lnTo>
                <a:lnTo>
                  <a:pt x="282972" y="294104"/>
                </a:lnTo>
                <a:lnTo>
                  <a:pt x="289471" y="289091"/>
                </a:lnTo>
                <a:lnTo>
                  <a:pt x="315973" y="254825"/>
                </a:lnTo>
                <a:lnTo>
                  <a:pt x="333056" y="214371"/>
                </a:lnTo>
                <a:lnTo>
                  <a:pt x="339109" y="169337"/>
                </a:lnTo>
                <a:lnTo>
                  <a:pt x="333056" y="124302"/>
                </a:lnTo>
                <a:lnTo>
                  <a:pt x="325731" y="106954"/>
                </a:lnTo>
                <a:close/>
              </a:path>
              <a:path w="339725" h="339089">
                <a:moveTo>
                  <a:pt x="282980" y="44570"/>
                </a:moveTo>
                <a:lnTo>
                  <a:pt x="160632" y="44570"/>
                </a:lnTo>
                <a:lnTo>
                  <a:pt x="169389" y="46297"/>
                </a:lnTo>
                <a:lnTo>
                  <a:pt x="176472" y="51031"/>
                </a:lnTo>
                <a:lnTo>
                  <a:pt x="181213" y="58105"/>
                </a:lnTo>
                <a:lnTo>
                  <a:pt x="182942" y="66850"/>
                </a:lnTo>
                <a:lnTo>
                  <a:pt x="181213" y="75595"/>
                </a:lnTo>
                <a:lnTo>
                  <a:pt x="176472" y="82669"/>
                </a:lnTo>
                <a:lnTo>
                  <a:pt x="169389" y="87403"/>
                </a:lnTo>
                <a:lnTo>
                  <a:pt x="160632" y="89130"/>
                </a:lnTo>
                <a:lnTo>
                  <a:pt x="318205" y="89130"/>
                </a:lnTo>
                <a:lnTo>
                  <a:pt x="315973" y="83846"/>
                </a:lnTo>
                <a:lnTo>
                  <a:pt x="289471" y="49578"/>
                </a:lnTo>
                <a:lnTo>
                  <a:pt x="282980" y="445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60520" y="4824984"/>
            <a:ext cx="467868" cy="31699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38843" y="4751832"/>
            <a:ext cx="467868" cy="46329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37780" y="5141976"/>
            <a:ext cx="277368" cy="432815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2B1BA76D-CE57-CCAC-BF89-3D9862752D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6" y="5940788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6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8B4B848-E5AB-322D-3F08-72BF796C4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40125C96-E362-19CE-244D-EFF2BA1DDC47}"/>
              </a:ext>
            </a:extLst>
          </p:cNvPr>
          <p:cNvSpPr txBox="1"/>
          <p:nvPr/>
        </p:nvSpPr>
        <p:spPr>
          <a:xfrm>
            <a:off x="398419" y="457200"/>
            <a:ext cx="9583781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cs typeface="Lucida Sans Unicode"/>
              </a:rPr>
              <a:t>4° MODULO VERTICALE SUL PERSONALE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873F4522-BBD2-F09F-819B-C2615A8D70B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59E4BF04-2CBF-AAEA-E326-AFF7BEC38C84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F0832C1-515A-DE9B-74CE-D0A66C450E60}"/>
              </a:ext>
            </a:extLst>
          </p:cNvPr>
          <p:cNvSpPr/>
          <p:nvPr/>
        </p:nvSpPr>
        <p:spPr>
          <a:xfrm>
            <a:off x="398419" y="1371600"/>
            <a:ext cx="9278981" cy="794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71120" lvl="0" indent="0" algn="ctr" defTabSz="91440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it-IT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Sviluppo di una </a:t>
            </a:r>
            <a:r>
              <a:rPr kumimoji="0" lang="it-IT" sz="1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nuova funzionalità operativa sulla Piattaforma </a:t>
            </a:r>
            <a:r>
              <a:rPr kumimoji="0" lang="it-IT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Pi.Co</a:t>
            </a:r>
            <a:r>
              <a:rPr kumimoji="0" lang="it-IT" sz="1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. </a:t>
            </a:r>
          </a:p>
          <a:p>
            <a:pPr marL="0" marR="71120" lvl="0" indent="0" algn="ctr" defTabSz="91440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it-IT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dedicata alla gestione dei seguenti servizi di supporto ai Comuni:</a:t>
            </a:r>
            <a:endParaRPr kumimoji="0" lang="it-IT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CDF70E-08E5-08A8-420C-452DF6ED1C3D}"/>
              </a:ext>
            </a:extLst>
          </p:cNvPr>
          <p:cNvSpPr txBox="1"/>
          <p:nvPr/>
        </p:nvSpPr>
        <p:spPr>
          <a:xfrm>
            <a:off x="2057400" y="2413337"/>
            <a:ext cx="64989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Procedure selettive aggregate</a:t>
            </a:r>
            <a:r>
              <a:rPr kumimoji="0" lang="it-IT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it-IT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Intero ciclo della formazione</a:t>
            </a:r>
            <a:r>
              <a:rPr kumimoji="0" lang="it-IT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</a:t>
            </a:r>
            <a:r>
              <a:rPr kumimoji="0" lang="it-IT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interna del personale dei Comuni;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it-IT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Procedimenti disciplinari</a:t>
            </a:r>
            <a:r>
              <a:rPr kumimoji="0" lang="it-IT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in modalità associata.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empus Sans ITC" panose="04020404030D07020202" pitchFamily="82" charset="0"/>
              <a:buChar char="-"/>
              <a:tabLst/>
              <a:defRPr/>
            </a:pPr>
            <a:endParaRPr kumimoji="0" lang="it-IT" sz="1800" b="1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186AEB8-B058-6A37-073F-1A881284C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4026"/>
            <a:ext cx="12119987" cy="1030966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453D3DB4-96A0-E84C-CE8E-1F7FA702AE23}"/>
              </a:ext>
            </a:extLst>
          </p:cNvPr>
          <p:cNvSpPr/>
          <p:nvPr/>
        </p:nvSpPr>
        <p:spPr>
          <a:xfrm>
            <a:off x="8926150" y="2062729"/>
            <a:ext cx="2867431" cy="10882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Nuovo Modulo sulle Politiche del Personale</a:t>
            </a:r>
          </a:p>
        </p:txBody>
      </p:sp>
      <p:pic>
        <p:nvPicPr>
          <p:cNvPr id="8" name="Picture 2" descr="Work in Progress | Foto Image">
            <a:extLst>
              <a:ext uri="{FF2B5EF4-FFF2-40B4-BE49-F238E27FC236}">
                <a16:creationId xmlns:a16="http://schemas.microsoft.com/office/drawing/2014/main" id="{763478FE-9689-9BAB-7E3A-16E97BC7F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865" y="315654"/>
            <a:ext cx="934405" cy="9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9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0894190-547F-664A-E4B8-A18E67559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8680774D-E675-6A29-4505-9FB4BBC3F2B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A5DDE256-0DAC-F756-15E3-475A120086B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36EF81D-DBE0-D126-43EE-F69324E33C1F}"/>
              </a:ext>
            </a:extLst>
          </p:cNvPr>
          <p:cNvSpPr/>
          <p:nvPr/>
        </p:nvSpPr>
        <p:spPr>
          <a:xfrm>
            <a:off x="516572" y="1587875"/>
            <a:ext cx="9237028" cy="1479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71120" lvl="0" indent="0" algn="ctr" defTabSz="91440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it-IT" sz="1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Analisi desk e mappatura </a:t>
            </a:r>
            <a:r>
              <a:rPr kumimoji="0" lang="it-IT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delle esperienze dei 6 Liberi Consorzi Comunali della Regione Sicilia e delle 6 Province della Regione Sardegna nei 3 ambiti di intervento (SUA, SAPE e SIT)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1AC4F0D-0CFB-C389-1858-86ED162494AB}"/>
              </a:ext>
            </a:extLst>
          </p:cNvPr>
          <p:cNvSpPr/>
          <p:nvPr/>
        </p:nvSpPr>
        <p:spPr>
          <a:xfrm>
            <a:off x="399748" y="3024277"/>
            <a:ext cx="9237028" cy="130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71120" lvl="0" indent="0" algn="ctr" defTabSz="91440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it-IT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Organizzazione e conduzione di </a:t>
            </a:r>
            <a:r>
              <a:rPr kumimoji="0" lang="it-IT" sz="1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Tavoli locali di confronto: </a:t>
            </a:r>
          </a:p>
          <a:p>
            <a:pPr marL="0" marR="71120" lvl="0" indent="0" algn="ctr" defTabSz="91440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it-IT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Oristano: 30 maggio 2025; Enna 18 giugno 2025 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28AA143-D925-E3E5-45A9-EECB9118ABE3}"/>
              </a:ext>
            </a:extLst>
          </p:cNvPr>
          <p:cNvSpPr/>
          <p:nvPr/>
        </p:nvSpPr>
        <p:spPr>
          <a:xfrm>
            <a:off x="478302" y="4305179"/>
            <a:ext cx="9886407" cy="571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7112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lang="it-IT" b="1" kern="100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Linee Guida 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elaborate </a:t>
            </a:r>
            <a:r>
              <a:rPr lang="it-IT" b="1" kern="100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 lo sviluppo e la riorganizzazione dei servizi SUA, SAPE e SIT. 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750BDF9-995D-890B-03E2-DE4A54F4E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3173"/>
            <a:ext cx="12119987" cy="1030966"/>
          </a:xfrm>
          <a:prstGeom prst="rect">
            <a:avLst/>
          </a:prstGeom>
        </p:spPr>
      </p:pic>
      <p:sp>
        <p:nvSpPr>
          <p:cNvPr id="3" name="object 11">
            <a:extLst>
              <a:ext uri="{FF2B5EF4-FFF2-40B4-BE49-F238E27FC236}">
                <a16:creationId xmlns:a16="http://schemas.microsoft.com/office/drawing/2014/main" id="{E70DF2BF-A0D1-FD43-C902-BA903564A3C6}"/>
              </a:ext>
            </a:extLst>
          </p:cNvPr>
          <p:cNvSpPr txBox="1"/>
          <p:nvPr/>
        </p:nvSpPr>
        <p:spPr>
          <a:xfrm>
            <a:off x="480565" y="1070960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15"/>
              </a:spcBef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L’INDAGINE SULLE PROVINCE DI SARDEGNA E SICILIA</a:t>
            </a:r>
            <a:endParaRPr lang="it-IT" sz="24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8ECAD77B-3674-FFA8-183F-35A7103D49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766" y="158876"/>
            <a:ext cx="10197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Il</a:t>
            </a:r>
            <a:r>
              <a:rPr spc="-240" dirty="0"/>
              <a:t> </a:t>
            </a:r>
            <a:r>
              <a:rPr spc="-120" dirty="0" err="1"/>
              <a:t>progetto</a:t>
            </a:r>
            <a:r>
              <a:rPr spc="-240" dirty="0"/>
              <a:t> </a:t>
            </a:r>
            <a:r>
              <a:rPr lang="it-IT" spc="-240" dirty="0"/>
              <a:t>"</a:t>
            </a:r>
            <a:r>
              <a:rPr spc="-140" dirty="0"/>
              <a:t>Province</a:t>
            </a:r>
            <a:r>
              <a:rPr spc="-250" dirty="0"/>
              <a:t> </a:t>
            </a:r>
            <a:r>
              <a:rPr lang="it-IT" spc="-229" dirty="0"/>
              <a:t>e</a:t>
            </a:r>
            <a:r>
              <a:rPr spc="-220" dirty="0"/>
              <a:t> </a:t>
            </a:r>
            <a:r>
              <a:rPr spc="-140" dirty="0" err="1"/>
              <a:t>Comuni</a:t>
            </a:r>
            <a:r>
              <a:rPr lang="it-IT" spc="-140" dirty="0"/>
              <a:t>"</a:t>
            </a:r>
            <a:endParaRPr spc="-25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58D1E71-B242-ACD9-F170-DD9F406EF75A}"/>
              </a:ext>
            </a:extLst>
          </p:cNvPr>
          <p:cNvSpPr/>
          <p:nvPr/>
        </p:nvSpPr>
        <p:spPr>
          <a:xfrm>
            <a:off x="2844337" y="4941510"/>
            <a:ext cx="5698321" cy="8569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71120" lvl="0" indent="0" algn="ctr" defTabSz="91440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it-IT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NEL 2025 ELEZIONI IN SICILIA E SARDEGN</a:t>
            </a:r>
            <a:r>
              <a:rPr lang="it-IT" b="1" kern="1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 DEI NUOVI ORGANI DI GOVERNO DELLE PROVINCE </a:t>
            </a:r>
            <a:endParaRPr kumimoji="0" lang="it-IT" sz="18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5FDAE9-CCA9-0903-DCB9-10FBE4FA2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894A9024-5043-AA8D-76D4-EDAF30C725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Il</a:t>
            </a:r>
            <a:r>
              <a:rPr spc="-240" dirty="0"/>
              <a:t> </a:t>
            </a:r>
            <a:r>
              <a:rPr spc="-120" dirty="0" err="1"/>
              <a:t>progetto</a:t>
            </a:r>
            <a:r>
              <a:rPr spc="-240" dirty="0"/>
              <a:t> </a:t>
            </a:r>
            <a:r>
              <a:rPr lang="it-IT" spc="-240" dirty="0"/>
              <a:t>"</a:t>
            </a:r>
            <a:r>
              <a:rPr spc="-140" dirty="0"/>
              <a:t>Province</a:t>
            </a:r>
            <a:r>
              <a:rPr spc="-250" dirty="0"/>
              <a:t> </a:t>
            </a:r>
            <a:r>
              <a:rPr lang="it-IT" spc="-229" dirty="0"/>
              <a:t>e</a:t>
            </a:r>
            <a:r>
              <a:rPr spc="-220" dirty="0"/>
              <a:t> </a:t>
            </a:r>
            <a:r>
              <a:rPr spc="-140" dirty="0" err="1"/>
              <a:t>Comuni</a:t>
            </a:r>
            <a:r>
              <a:rPr lang="it-IT" spc="-140" dirty="0"/>
              <a:t>"</a:t>
            </a:r>
            <a:endParaRPr spc="-25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11E70F5-0162-C7A8-2B69-E16449ACE3D8}"/>
              </a:ext>
            </a:extLst>
          </p:cNvPr>
          <p:cNvSpPr txBox="1"/>
          <p:nvPr/>
        </p:nvSpPr>
        <p:spPr>
          <a:xfrm>
            <a:off x="594766" y="956048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15"/>
              </a:spcBef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IL NUOVO MODELLO ORGANIZZATIVO PROVINCIALE</a:t>
            </a:r>
            <a:endParaRPr lang="it-IT" sz="24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3ED6BD54-4592-3E91-36F7-CE0928971DD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13</a:t>
            </a:fld>
            <a:endParaRPr spc="-25" dirty="0">
              <a:solidFill>
                <a:srgbClr val="FFFFFF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3BA257F-EB97-C98A-64A7-298505494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" y="5873643"/>
            <a:ext cx="12119987" cy="103096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0B4795-2B0F-6CB8-FAA4-81500F3E15AF}"/>
              </a:ext>
            </a:extLst>
          </p:cNvPr>
          <p:cNvSpPr txBox="1"/>
          <p:nvPr/>
        </p:nvSpPr>
        <p:spPr>
          <a:xfrm>
            <a:off x="594766" y="1822392"/>
            <a:ext cx="6115616" cy="619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125"/>
              </a:spcAft>
            </a:pPr>
            <a:r>
              <a:rPr lang="it-IT" sz="16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PROCESSO DI AFFIANCAMENTO DELLE PROVINCE NELLA REDAZIONE DEL PIAO</a:t>
            </a:r>
            <a:endParaRPr lang="it-IT" sz="16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15614A-5F5D-8532-423B-19E0199FD8E4}"/>
              </a:ext>
            </a:extLst>
          </p:cNvPr>
          <p:cNvSpPr txBox="1"/>
          <p:nvPr/>
        </p:nvSpPr>
        <p:spPr>
          <a:xfrm>
            <a:off x="457200" y="2937198"/>
            <a:ext cx="710143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PERCORSO DI ACCOMPAGNAMENTO: </a:t>
            </a:r>
            <a:r>
              <a:rPr lang="it-IT" sz="1600" b="1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3 Webinar, 1 evento in presenza</a:t>
            </a:r>
            <a:endParaRPr lang="it-IT" sz="1600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6ACDFF6-DB9D-E8CE-DDED-61C0DA3940FE}"/>
              </a:ext>
            </a:extLst>
          </p:cNvPr>
          <p:cNvSpPr txBox="1"/>
          <p:nvPr/>
        </p:nvSpPr>
        <p:spPr>
          <a:xfrm>
            <a:off x="7869133" y="1631745"/>
            <a:ext cx="3664753" cy="15620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125"/>
              </a:spcAft>
              <a:buNone/>
            </a:pPr>
            <a:r>
              <a:rPr lang="it-IT" sz="1800" b="1" kern="100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Arial" panose="020B0604020202020204" pitchFamily="34" charset="0"/>
              </a:rPr>
              <a:t>Linee Guida 2025 sul Piano Integrato di Attività e Organizzazione (PIAO) </a:t>
            </a:r>
            <a:r>
              <a:rPr lang="it-IT" sz="1800" b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approvate in sede di Conferenza Unificata del 23/10/2025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B835F0-0E84-BCFD-933C-D67A850A8520}"/>
              </a:ext>
            </a:extLst>
          </p:cNvPr>
          <p:cNvSpPr txBox="1"/>
          <p:nvPr/>
        </p:nvSpPr>
        <p:spPr>
          <a:xfrm>
            <a:off x="559307" y="3791048"/>
            <a:ext cx="611561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VALUTAZIONE DELLE PERFORMANCE NEL CAMPO DELL’ORGANIZZAZIONE DELLA NUOVA PROVINCIA CHE SI VALORIZZA COME «CASA DEI COMUNI». </a:t>
            </a:r>
          </a:p>
        </p:txBody>
      </p:sp>
    </p:spTree>
    <p:extLst>
      <p:ext uri="{BB962C8B-B14F-4D97-AF65-F5344CB8AC3E}">
        <p14:creationId xmlns:p14="http://schemas.microsoft.com/office/powerpoint/2010/main" val="244165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516572" y="533400"/>
            <a:ext cx="11158855" cy="843180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RACCOLTA ED ELABORAZIONE DATI A SUPPORTO DELLE PROVINCE E DEGLI ENTI DEL LORO TERRITORIO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FC7F217-40C3-099F-6DE9-A2D28A744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3" y="6136977"/>
            <a:ext cx="9908997" cy="8428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9D97EA-727B-564D-FFD6-B981E951025E}"/>
              </a:ext>
            </a:extLst>
          </p:cNvPr>
          <p:cNvSpPr txBox="1"/>
          <p:nvPr/>
        </p:nvSpPr>
        <p:spPr>
          <a:xfrm>
            <a:off x="508043" y="1659729"/>
            <a:ext cx="36829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Elaborazione e aggiornamento di </a:t>
            </a:r>
            <a:r>
              <a:rPr lang="it-IT" b="1" dirty="0"/>
              <a:t>cruscotti interattivi tematici 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9022C1-786C-6A71-891E-82BC5F1588A3}"/>
              </a:ext>
            </a:extLst>
          </p:cNvPr>
          <p:cNvSpPr txBox="1"/>
          <p:nvPr/>
        </p:nvSpPr>
        <p:spPr>
          <a:xfrm>
            <a:off x="5943600" y="1621179"/>
            <a:ext cx="60975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Appalti e qualificazioni delle Province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Progetti PNRR e PNC delle Province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Personale delle Province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Gare per singole province e raggruppamenti regionali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Attuazione dei progetti finanziati </a:t>
            </a:r>
            <a:r>
              <a:rPr lang="it-IT" dirty="0" err="1"/>
              <a:t>finanziati</a:t>
            </a:r>
            <a:r>
              <a:rPr lang="it-IT" dirty="0"/>
              <a:t> dal PNC, per CUP e collegamento con i CIG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CC1C25-8645-E4D9-5E32-7EB0D5613772}"/>
              </a:ext>
            </a:extLst>
          </p:cNvPr>
          <p:cNvSpPr txBox="1"/>
          <p:nvPr/>
        </p:nvSpPr>
        <p:spPr>
          <a:xfrm>
            <a:off x="191632" y="3512265"/>
            <a:ext cx="47244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Osservatorio Dati delle Province attivato su </a:t>
            </a:r>
            <a:r>
              <a:rPr lang="it-IT" sz="2000" b="1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Pi.Co</a:t>
            </a:r>
            <a:r>
              <a:rPr lang="it-IT" sz="20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7BA88A66-6AF4-4737-76C6-F6F9D3A1691A}"/>
              </a:ext>
            </a:extLst>
          </p:cNvPr>
          <p:cNvSpPr/>
          <p:nvPr/>
        </p:nvSpPr>
        <p:spPr>
          <a:xfrm>
            <a:off x="4495800" y="1754036"/>
            <a:ext cx="914400" cy="4494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C985C40-5910-56D8-2823-B57FC0B591B6}"/>
              </a:ext>
            </a:extLst>
          </p:cNvPr>
          <p:cNvSpPr txBox="1"/>
          <p:nvPr/>
        </p:nvSpPr>
        <p:spPr>
          <a:xfrm>
            <a:off x="6629400" y="3676387"/>
            <a:ext cx="4343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Sistema dinamico di supporto alle decisioni pubbliche declinate territorialmente sulle singole Province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B484E685-AC58-CB02-F133-E11481BEB116}"/>
              </a:ext>
            </a:extLst>
          </p:cNvPr>
          <p:cNvSpPr/>
          <p:nvPr/>
        </p:nvSpPr>
        <p:spPr>
          <a:xfrm>
            <a:off x="5365310" y="3720776"/>
            <a:ext cx="914400" cy="4494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D00E13D-94DC-0E9F-31E3-6D46E768F829}"/>
              </a:ext>
            </a:extLst>
          </p:cNvPr>
          <p:cNvSpPr txBox="1"/>
          <p:nvPr/>
        </p:nvSpPr>
        <p:spPr>
          <a:xfrm>
            <a:off x="381000" y="5000219"/>
            <a:ext cx="7162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b="1" dirty="0"/>
              <a:t>PROVINC-IA: </a:t>
            </a:r>
            <a:r>
              <a:rPr lang="it-IT" dirty="0"/>
              <a:t>la valorizzazione delle funzioni di raccolta ed elaborazione dati nelle Province nell’era dell’Intelligenza Artificiale</a:t>
            </a:r>
          </a:p>
        </p:txBody>
      </p:sp>
    </p:spTree>
    <p:extLst>
      <p:ext uri="{BB962C8B-B14F-4D97-AF65-F5344CB8AC3E}">
        <p14:creationId xmlns:p14="http://schemas.microsoft.com/office/powerpoint/2010/main" val="1094105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6B5400-160F-8016-7FAB-C14340571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FE12B6C-0B87-DE55-AE1C-8C4B35867A22}"/>
              </a:ext>
            </a:extLst>
          </p:cNvPr>
          <p:cNvSpPr txBox="1"/>
          <p:nvPr/>
        </p:nvSpPr>
        <p:spPr>
          <a:xfrm>
            <a:off x="640080" y="298553"/>
            <a:ext cx="6894576" cy="1536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" marR="0" lvl="0" indent="0" algn="l" rt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-10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PROSSIMI STEP</a:t>
            </a:r>
          </a:p>
          <a:p>
            <a:pPr marL="1270" marR="0" lvl="0" indent="0" algn="l" rt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0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80C221-AC90-B412-67E4-93D98BE50B4D}"/>
              </a:ext>
            </a:extLst>
          </p:cNvPr>
          <p:cNvSpPr txBox="1"/>
          <p:nvPr/>
        </p:nvSpPr>
        <p:spPr>
          <a:xfrm>
            <a:off x="640080" y="2609087"/>
            <a:ext cx="6894576" cy="4112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" indent="-285750" algn="l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Lancio di un </a:t>
            </a:r>
            <a:r>
              <a:rPr lang="it-IT" sz="1600" b="1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Programma di Alta formazione dedicato alle politiche del personale. </a:t>
            </a:r>
          </a:p>
          <a:p>
            <a:pPr marL="57150" indent="-285750" algn="l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Avvio di un percorso di </a:t>
            </a:r>
            <a:r>
              <a:rPr lang="it-IT" sz="1600" b="1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supporto specialistico al sistema delle Province per la revisione del modello organizzativo provinciale di erogazione di servizi ai Comuni sulle politiche del personale</a:t>
            </a:r>
            <a:r>
              <a:rPr lang="it-IT" sz="1600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. </a:t>
            </a:r>
          </a:p>
          <a:p>
            <a:pPr marL="57150" indent="-285750" algn="l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Attivazione del </a:t>
            </a:r>
            <a:r>
              <a:rPr lang="it-IT" sz="1600" b="1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Modulo sulla Piattaforma </a:t>
            </a:r>
            <a:r>
              <a:rPr lang="it-IT" sz="1600" b="1" kern="1200" noProof="0" dirty="0" err="1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Pi.Co</a:t>
            </a:r>
            <a:r>
              <a:rPr lang="it-IT" sz="1600" b="1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. dedicato alla gestione del personale</a:t>
            </a:r>
            <a:r>
              <a:rPr lang="it-IT" sz="1600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. </a:t>
            </a:r>
          </a:p>
          <a:p>
            <a:pPr marL="57150" indent="-285750" algn="l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Avvio di un processo di </a:t>
            </a:r>
            <a:r>
              <a:rPr lang="it-IT" sz="1600" b="1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affiancamento e accompagnamento alle Province per applicare le Linee Guida 2025 sul Piano Integrato di Attività e Organizzazione (PIAO) . </a:t>
            </a:r>
          </a:p>
          <a:p>
            <a:pPr marL="57150" indent="-285750" algn="l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b="1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Linee Guida per il potenziamento del ruolo delle Province come hub del sistema di governo locale </a:t>
            </a:r>
            <a:r>
              <a:rPr lang="it-IT" sz="1600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e come enti di supporto ai Comuni.</a:t>
            </a:r>
          </a:p>
          <a:p>
            <a:pPr marL="57150" indent="-285750" algn="l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Avvio di un </a:t>
            </a:r>
            <a:r>
              <a:rPr lang="it-IT" sz="1600" b="1" kern="1200" noProof="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Progetto di ricerca applicata sulla trasformazione digitale delle Province. </a:t>
            </a:r>
          </a:p>
          <a:p>
            <a:pPr marL="57150" indent="-285750" algn="l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b="1" kern="1200" dirty="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Evento finale di Progetto</a:t>
            </a:r>
            <a:endParaRPr lang="it-IT" sz="1600" b="1" kern="1200" noProof="0" dirty="0">
              <a:solidFill>
                <a:schemeClr val="tx1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8194" name="Picture 2" descr="8.000+ Next Steps Foto stock, immagini e fotografie royalty-free - iStock |  Future, Scegliere, Biscotti">
            <a:extLst>
              <a:ext uri="{FF2B5EF4-FFF2-40B4-BE49-F238E27FC236}">
                <a16:creationId xmlns:a16="http://schemas.microsoft.com/office/drawing/2014/main" id="{47B98264-D7FC-81FF-80CA-C52B9E73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985402"/>
            <a:ext cx="4014216" cy="211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5A9BFAB-136B-80AC-6E31-BDADC9B95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4997502"/>
            <a:ext cx="3995928" cy="339653"/>
          </a:xfrm>
          <a:prstGeom prst="rect">
            <a:avLst/>
          </a:prstGeom>
        </p:spPr>
      </p:pic>
      <p:sp>
        <p:nvSpPr>
          <p:cNvPr id="46" name="object 46">
            <a:extLst>
              <a:ext uri="{FF2B5EF4-FFF2-40B4-BE49-F238E27FC236}">
                <a16:creationId xmlns:a16="http://schemas.microsoft.com/office/drawing/2014/main" id="{476DC586-3FA2-03EF-9D48-2CED7D6568D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r" rtl="0" fontAlgn="auto"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1" i="0" u="none" strike="noStrike" kern="1200" cap="none" spc="-25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R="0" lvl="0" indent="0" algn="r" rtl="0" fontAlgn="auto"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-25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39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8093E2-A957-3A33-CEEA-D04F197D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492443"/>
          </a:xfrm>
        </p:spPr>
        <p:txBody>
          <a:bodyPr/>
          <a:lstStyle/>
          <a:p>
            <a:r>
              <a:rPr lang="it-IT" dirty="0"/>
              <a:t>LE CONCLUSIONI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5977C3-F4A3-AEEE-BC0C-F8C6C2C87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037" y="1234186"/>
            <a:ext cx="9398763" cy="39395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2000" dirty="0"/>
              <a:t>Le Province in questi anni, nonostante le difficoltà, sono state resilienti.</a:t>
            </a:r>
          </a:p>
          <a:p>
            <a:endParaRPr lang="it-IT" sz="2000" dirty="0"/>
          </a:p>
          <a:p>
            <a:r>
              <a:rPr lang="it-IT" sz="2000" dirty="0"/>
              <a:t>Si sono riorganizzate come Enti di investimento e come «Case dei Comuni» a supporto dei territori.</a:t>
            </a:r>
          </a:p>
          <a:p>
            <a:endParaRPr lang="it-IT" sz="2000" dirty="0"/>
          </a:p>
          <a:p>
            <a:r>
              <a:rPr lang="it-IT" sz="2000" dirty="0"/>
              <a:t>In attesa di leggi nazionali o regionali di revisione della disciplina delle Province, ogni Ente deve ripensare la sua missione in stretto raccordo con le esigenze degli attori pubblici e privati delle comunità locali.</a:t>
            </a:r>
          </a:p>
          <a:p>
            <a:endParaRPr lang="it-IT" sz="2000" dirty="0"/>
          </a:p>
          <a:p>
            <a:r>
              <a:rPr lang="it-IT" sz="2000" dirty="0"/>
              <a:t>Il Progetto «</a:t>
            </a:r>
            <a:r>
              <a:rPr lang="it-IT" sz="2000" b="1" dirty="0">
                <a:solidFill>
                  <a:srgbClr val="0070C0"/>
                </a:solidFill>
              </a:rPr>
              <a:t>Province &amp; Comuni</a:t>
            </a:r>
            <a:r>
              <a:rPr lang="it-IT" sz="2000" dirty="0"/>
              <a:t>» ha l’obiettivo di fornire gli strumenti e il supporto nazionale al rilancio delle Province.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7877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F467C01-0B40-524D-0BE4-D6B97215432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C2D3C98-1A6D-66EA-3AF1-99379772DA73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F0502020204030204" pitchFamily="2" charset="-79"/>
              <a:ea typeface="+mn-ea"/>
              <a:cs typeface="Aharoni" panose="020F0502020204030204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F0502020204030204" pitchFamily="2" charset="-79"/>
                <a:ea typeface="+mn-ea"/>
                <a:cs typeface="Aharoni" panose="020F0502020204030204" pitchFamily="2" charset="-79"/>
              </a:rPr>
              <a:t>GRAZIE PER L’ATTENZIONE</a:t>
            </a: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989AB6C2-31FD-608D-9DEB-FB422A06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46" y="198268"/>
            <a:ext cx="2594105" cy="1452495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01751DE6-E180-E58B-3C0B-EDD6B0D3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476190" cy="1076190"/>
          </a:xfrm>
          <a:prstGeom prst="rect">
            <a:avLst/>
          </a:prstGeom>
        </p:spPr>
      </p:pic>
      <p:sp>
        <p:nvSpPr>
          <p:cNvPr id="2" name="object 17">
            <a:extLst>
              <a:ext uri="{FF2B5EF4-FFF2-40B4-BE49-F238E27FC236}">
                <a16:creationId xmlns:a16="http://schemas.microsoft.com/office/drawing/2014/main" id="{25974C9B-54C3-A14F-C616-E5B0CE4D8EB6}"/>
              </a:ext>
            </a:extLst>
          </p:cNvPr>
          <p:cNvSpPr txBox="1"/>
          <p:nvPr/>
        </p:nvSpPr>
        <p:spPr>
          <a:xfrm>
            <a:off x="3989578" y="3411423"/>
            <a:ext cx="3310890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10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21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-65" dirty="0">
                <a:solidFill>
                  <a:srgbClr val="FFFFFF"/>
                </a:solidFill>
                <a:latin typeface="Trebuchet MS"/>
                <a:cs typeface="Trebuchet MS"/>
              </a:rPr>
              <a:t>maggiori</a:t>
            </a:r>
            <a:r>
              <a:rPr sz="21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rebuchet MS"/>
                <a:cs typeface="Trebuchet MS"/>
              </a:rPr>
              <a:t>informazioni</a:t>
            </a:r>
            <a:endParaRPr sz="2100" dirty="0">
              <a:latin typeface="Trebuchet MS"/>
              <a:cs typeface="Trebuchet MS"/>
            </a:endParaRPr>
          </a:p>
          <a:p>
            <a:pPr marL="1141095" marR="5080">
              <a:lnSpc>
                <a:spcPct val="100000"/>
              </a:lnSpc>
              <a:spcBef>
                <a:spcPts val="1535"/>
              </a:spcBef>
            </a:pPr>
            <a:r>
              <a:rPr sz="16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www.pi-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co.eu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5"/>
              </a:rPr>
              <a:t>www.provincecomuni.eu</a:t>
            </a:r>
            <a:r>
              <a:rPr sz="16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6"/>
              </a:rPr>
              <a:t>www.provinceditalia.it</a:t>
            </a: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262DD57-80E9-9832-6267-F0A1B7A0CA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92" y="5721190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1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4767" y="158876"/>
            <a:ext cx="55012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Il</a:t>
            </a:r>
            <a:r>
              <a:rPr spc="-240" dirty="0"/>
              <a:t> </a:t>
            </a:r>
            <a:r>
              <a:rPr spc="-120" dirty="0" err="1"/>
              <a:t>progetto</a:t>
            </a:r>
            <a:r>
              <a:rPr spc="-240" dirty="0"/>
              <a:t> </a:t>
            </a:r>
            <a:r>
              <a:rPr lang="it-IT" spc="-240" dirty="0"/>
              <a:t>"</a:t>
            </a:r>
            <a:r>
              <a:rPr spc="-140" dirty="0"/>
              <a:t>Province</a:t>
            </a:r>
            <a:r>
              <a:rPr spc="-250" dirty="0"/>
              <a:t> </a:t>
            </a:r>
            <a:r>
              <a:rPr lang="it-IT" spc="-229" dirty="0"/>
              <a:t>e</a:t>
            </a:r>
            <a:r>
              <a:rPr spc="-220" dirty="0"/>
              <a:t> </a:t>
            </a:r>
            <a:r>
              <a:rPr spc="-140" dirty="0" err="1"/>
              <a:t>Comuni</a:t>
            </a:r>
            <a:r>
              <a:rPr lang="it-IT" spc="-140" dirty="0"/>
              <a:t>"</a:t>
            </a:r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43915" y="710805"/>
            <a:ext cx="11494551" cy="1877630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rgbClr val="000000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Progetto strategico </a:t>
            </a:r>
            <a:r>
              <a:rPr lang="it-IT" sz="1800" kern="0" dirty="0">
                <a:solidFill>
                  <a:srgbClr val="000000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promosso dall’UPI nell’ambito del Programma Operativo Nazionale Governance e Capacità Istituzionale 2014-2020, con il coinvolgimento delle </a:t>
            </a:r>
            <a:r>
              <a:rPr lang="it-IT" sz="1800" b="1" kern="0" dirty="0">
                <a:solidFill>
                  <a:srgbClr val="FF0000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 Province delle Regioni a Statuto Ordinario, delle 6 Province della Sardegna e dei 6 Liberi Consorzi Comunali della Sicilia</a:t>
            </a:r>
            <a:r>
              <a:rPr lang="it-IT" sz="1800" b="1" kern="0" dirty="0">
                <a:solidFill>
                  <a:srgbClr val="000000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kern="0" dirty="0">
                <a:solidFill>
                  <a:srgbClr val="000000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l’obiettivo di sostenere azioni e interventi necessari per promuovere un modello più efficiente di amministrazione locale, assicurando standard unitari nell’erogazione di servizi pubblici. </a:t>
            </a:r>
            <a:r>
              <a:rPr lang="it-IT" sz="1800" b="1" kern="0" dirty="0">
                <a:solidFill>
                  <a:srgbClr val="000000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 18 luglio 2023 il progetto è confluito nel Programma Operativo Complementare (POC) al PON GOV 2014-2020.</a:t>
            </a:r>
            <a:endParaRPr lang="it-IT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2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43B0B9E6-CCEA-499D-DA7B-412C894D1992}"/>
              </a:ext>
            </a:extLst>
          </p:cNvPr>
          <p:cNvSpPr/>
          <p:nvPr/>
        </p:nvSpPr>
        <p:spPr>
          <a:xfrm>
            <a:off x="343916" y="2520641"/>
            <a:ext cx="2377034" cy="16452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>
                <a:solidFill>
                  <a:srgbClr val="002060"/>
                </a:solidFill>
              </a:rPr>
              <a:t>3 PROVINCE PARTNER: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TREVISO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BRESCIA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PESARO E URBINO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A03F74CD-AD76-C426-EF82-35C19975EDE4}"/>
              </a:ext>
            </a:extLst>
          </p:cNvPr>
          <p:cNvSpPr/>
          <p:nvPr/>
        </p:nvSpPr>
        <p:spPr>
          <a:xfrm>
            <a:off x="2835150" y="2500363"/>
            <a:ext cx="4211694" cy="16784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>
                <a:solidFill>
                  <a:srgbClr val="002060"/>
                </a:solidFill>
              </a:rPr>
              <a:t>4 PILASTRI DI INTERVENTO</a:t>
            </a:r>
            <a:r>
              <a:rPr lang="it-IT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SUA (Stazioni Uniche Appaltanti)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SAPE (Servizio Associato Politiche Europee)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SIT (Servizi Innovativi Territoriali)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Politiche del Personale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F8D3D7D4-F9E2-B2A7-08A6-119FE3F4CC18}"/>
              </a:ext>
            </a:extLst>
          </p:cNvPr>
          <p:cNvSpPr/>
          <p:nvPr/>
        </p:nvSpPr>
        <p:spPr>
          <a:xfrm>
            <a:off x="7238453" y="2506052"/>
            <a:ext cx="2377034" cy="16538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PROTOCOLLI DI ADESIONE POLITICA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&amp; ACCORDI DI COLLABORAZIONE PER LA PIATTAFORMA </a:t>
            </a:r>
            <a:r>
              <a:rPr lang="it-IT" b="1" dirty="0" err="1">
                <a:solidFill>
                  <a:srgbClr val="002060"/>
                </a:solidFill>
              </a:rPr>
              <a:t>Pi.Co</a:t>
            </a:r>
            <a:r>
              <a:rPr lang="it-IT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786C2F2-E1A8-EE78-BB58-B4A469D907B1}"/>
              </a:ext>
            </a:extLst>
          </p:cNvPr>
          <p:cNvSpPr/>
          <p:nvPr/>
        </p:nvSpPr>
        <p:spPr>
          <a:xfrm>
            <a:off x="9773447" y="2510363"/>
            <a:ext cx="2065020" cy="16452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4 RETI TEMATICHE  ATTIVATE</a:t>
            </a:r>
          </a:p>
          <a:p>
            <a:pPr algn="ctr"/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F467C01-0B40-524D-0BE4-D6B97215432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id="{EADD3574-3840-4FAA-9B28-4BB3E994C824}"/>
              </a:ext>
            </a:extLst>
          </p:cNvPr>
          <p:cNvSpPr txBox="1"/>
          <p:nvPr/>
        </p:nvSpPr>
        <p:spPr>
          <a:xfrm>
            <a:off x="343916" y="4461016"/>
            <a:ext cx="11528200" cy="1140697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15"/>
              </a:spcBef>
            </a:pPr>
            <a:r>
              <a:rPr lang="it-IT" sz="1800" spc="-105" dirty="0">
                <a:solidFill>
                  <a:srgbClr val="040E21"/>
                </a:solidFill>
                <a:latin typeface="Lucida Sans Unicode"/>
                <a:cs typeface="Lucida Sans Unicode"/>
              </a:rPr>
              <a:t>Il P</a:t>
            </a:r>
            <a:r>
              <a:rPr lang="it-IT" sz="1800" b="1" spc="-80" dirty="0">
                <a:solidFill>
                  <a:srgbClr val="00449E"/>
                </a:solidFill>
                <a:latin typeface="Trebuchet MS"/>
                <a:cs typeface="Trebuchet MS"/>
              </a:rPr>
              <a:t>rogetto</a:t>
            </a:r>
            <a:r>
              <a:rPr lang="it-IT" sz="1800" b="1" spc="-110" dirty="0">
                <a:solidFill>
                  <a:srgbClr val="00449E"/>
                </a:solidFill>
                <a:latin typeface="Trebuchet MS"/>
                <a:cs typeface="Trebuchet MS"/>
              </a:rPr>
              <a:t> </a:t>
            </a:r>
            <a:r>
              <a:rPr lang="it-IT" sz="1800" b="1" spc="-90" dirty="0">
                <a:solidFill>
                  <a:srgbClr val="00449E"/>
                </a:solidFill>
                <a:latin typeface="Trebuchet MS"/>
                <a:cs typeface="Trebuchet MS"/>
              </a:rPr>
              <a:t>«Province</a:t>
            </a:r>
            <a:r>
              <a:rPr lang="it-IT" sz="1800" b="1" spc="-95" dirty="0">
                <a:solidFill>
                  <a:srgbClr val="00449E"/>
                </a:solidFill>
                <a:latin typeface="Trebuchet MS"/>
                <a:cs typeface="Trebuchet MS"/>
              </a:rPr>
              <a:t> </a:t>
            </a:r>
            <a:r>
              <a:rPr lang="it-IT" sz="1800" b="1" spc="-130" dirty="0">
                <a:solidFill>
                  <a:srgbClr val="00449E"/>
                </a:solidFill>
                <a:latin typeface="Trebuchet MS"/>
                <a:cs typeface="Trebuchet MS"/>
              </a:rPr>
              <a:t>e</a:t>
            </a:r>
            <a:r>
              <a:rPr lang="it-IT" sz="1800" b="1" spc="-95" dirty="0">
                <a:solidFill>
                  <a:srgbClr val="00449E"/>
                </a:solidFill>
                <a:latin typeface="Trebuchet MS"/>
                <a:cs typeface="Trebuchet MS"/>
              </a:rPr>
              <a:t> </a:t>
            </a:r>
            <a:r>
              <a:rPr lang="it-IT" sz="1800" b="1" spc="-10" dirty="0">
                <a:solidFill>
                  <a:srgbClr val="00449E"/>
                </a:solidFill>
                <a:latin typeface="Trebuchet MS"/>
                <a:cs typeface="Trebuchet MS"/>
              </a:rPr>
              <a:t>Comuni» </a:t>
            </a:r>
            <a:r>
              <a:rPr lang="it-IT" sz="1800" spc="-10" dirty="0">
                <a:solidFill>
                  <a:schemeClr val="tx1"/>
                </a:solidFill>
                <a:latin typeface="Trebuchet MS"/>
                <a:cs typeface="Trebuchet MS"/>
              </a:rPr>
              <a:t>si configura come un </a:t>
            </a:r>
            <a:r>
              <a:rPr lang="it-IT" sz="1800" spc="-125" dirty="0">
                <a:solidFill>
                  <a:schemeClr val="tx1"/>
                </a:solidFill>
                <a:latin typeface="Lucida Sans Unicode"/>
                <a:cs typeface="Lucida Sans Unicode"/>
              </a:rPr>
              <a:t>intervento </a:t>
            </a:r>
            <a:r>
              <a:rPr lang="it-IT" sz="1800" spc="-190" dirty="0">
                <a:solidFill>
                  <a:srgbClr val="040E21"/>
                </a:solidFill>
                <a:latin typeface="Lucida Sans Unicode"/>
                <a:cs typeface="Lucida Sans Unicode"/>
              </a:rPr>
              <a:t>di</a:t>
            </a:r>
            <a:r>
              <a:rPr lang="it-IT" sz="1800" spc="-125" dirty="0">
                <a:solidFill>
                  <a:srgbClr val="040E21"/>
                </a:solidFill>
                <a:latin typeface="Lucida Sans Unicode"/>
                <a:cs typeface="Lucida Sans Unicode"/>
              </a:rPr>
              <a:t> </a:t>
            </a:r>
            <a:r>
              <a:rPr lang="it-IT" sz="1800" spc="-114" dirty="0">
                <a:solidFill>
                  <a:srgbClr val="040E21"/>
                </a:solidFill>
                <a:latin typeface="Lucida Sans Unicode"/>
                <a:cs typeface="Lucida Sans Unicode"/>
              </a:rPr>
              <a:t>sistema</a:t>
            </a:r>
            <a:r>
              <a:rPr lang="it-IT" sz="1800" spc="-130" dirty="0">
                <a:solidFill>
                  <a:srgbClr val="040E21"/>
                </a:solidFill>
                <a:latin typeface="Lucida Sans Unicode"/>
                <a:cs typeface="Lucida Sans Unicode"/>
              </a:rPr>
              <a:t> </a:t>
            </a:r>
          </a:p>
          <a:p>
            <a:pPr marL="1270" algn="ctr">
              <a:lnSpc>
                <a:spcPct val="100000"/>
              </a:lnSpc>
              <a:spcBef>
                <a:spcPts val="815"/>
              </a:spcBef>
            </a:pPr>
            <a:r>
              <a:rPr lang="it-IT" sz="1800" spc="-150" dirty="0">
                <a:solidFill>
                  <a:srgbClr val="040E21"/>
                </a:solidFill>
                <a:latin typeface="Lucida Sans Unicode"/>
                <a:cs typeface="Lucida Sans Unicode"/>
              </a:rPr>
              <a:t>diretto ad </a:t>
            </a:r>
            <a:r>
              <a:rPr lang="it-IT" sz="1800" spc="-114" dirty="0">
                <a:solidFill>
                  <a:srgbClr val="040E21"/>
                </a:solidFill>
                <a:latin typeface="Lucida Sans Unicode"/>
                <a:cs typeface="Lucida Sans Unicode"/>
              </a:rPr>
              <a:t>avviare </a:t>
            </a:r>
            <a:r>
              <a:rPr lang="it-IT" sz="1800" spc="-145" dirty="0">
                <a:solidFill>
                  <a:srgbClr val="040E21"/>
                </a:solidFill>
                <a:latin typeface="Lucida Sans Unicode"/>
                <a:cs typeface="Lucida Sans Unicode"/>
              </a:rPr>
              <a:t>una</a:t>
            </a:r>
            <a:r>
              <a:rPr lang="it-IT" sz="1800" spc="-125" dirty="0">
                <a:solidFill>
                  <a:srgbClr val="040E21"/>
                </a:solidFill>
                <a:latin typeface="Lucida Sans Unicode"/>
                <a:cs typeface="Lucida Sans Unicode"/>
              </a:rPr>
              <a:t> </a:t>
            </a:r>
            <a:r>
              <a:rPr lang="it-IT" sz="1800" b="1" spc="-145" dirty="0">
                <a:solidFill>
                  <a:srgbClr val="040E21"/>
                </a:solidFill>
                <a:latin typeface="Lucida Sans Unicode"/>
                <a:cs typeface="Lucida Sans Unicode"/>
              </a:rPr>
              <a:t>sperimentazione</a:t>
            </a:r>
            <a:r>
              <a:rPr lang="it-IT" sz="1800" b="1" spc="-105" dirty="0">
                <a:solidFill>
                  <a:srgbClr val="040E21"/>
                </a:solidFill>
                <a:latin typeface="Lucida Sans Unicode"/>
                <a:cs typeface="Lucida Sans Unicode"/>
              </a:rPr>
              <a:t> </a:t>
            </a:r>
            <a:r>
              <a:rPr lang="it-IT" sz="1800" b="1" spc="-10" dirty="0">
                <a:solidFill>
                  <a:srgbClr val="040E21"/>
                </a:solidFill>
                <a:latin typeface="Lucida Sans Unicode"/>
                <a:cs typeface="Lucida Sans Unicode"/>
              </a:rPr>
              <a:t>innovativa</a:t>
            </a:r>
          </a:p>
          <a:p>
            <a:pPr marL="1270" algn="ctr">
              <a:lnSpc>
                <a:spcPct val="100000"/>
              </a:lnSpc>
              <a:spcBef>
                <a:spcPts val="815"/>
              </a:spcBef>
            </a:pPr>
            <a:r>
              <a:rPr lang="it-IT" sz="1800" spc="-110" dirty="0">
                <a:solidFill>
                  <a:srgbClr val="040E21"/>
                </a:solidFill>
                <a:latin typeface="Lucida Sans Unicode"/>
                <a:cs typeface="Lucida Sans Unicode"/>
              </a:rPr>
              <a:t>a</a:t>
            </a:r>
            <a:r>
              <a:rPr lang="it-IT" sz="1800" spc="-150" dirty="0">
                <a:solidFill>
                  <a:srgbClr val="040E21"/>
                </a:solidFill>
                <a:latin typeface="Lucida Sans Unicode"/>
                <a:cs typeface="Lucida Sans Unicode"/>
              </a:rPr>
              <a:t> </a:t>
            </a:r>
            <a:r>
              <a:rPr lang="it-IT" sz="1800" spc="-130" dirty="0">
                <a:solidFill>
                  <a:srgbClr val="040E21"/>
                </a:solidFill>
                <a:latin typeface="Lucida Sans Unicode"/>
                <a:cs typeface="Lucida Sans Unicode"/>
              </a:rPr>
              <a:t>livello</a:t>
            </a:r>
            <a:r>
              <a:rPr lang="it-IT" sz="1800" spc="-125" dirty="0">
                <a:solidFill>
                  <a:srgbClr val="040E21"/>
                </a:solidFill>
                <a:latin typeface="Lucida Sans Unicode"/>
                <a:cs typeface="Lucida Sans Unicode"/>
              </a:rPr>
              <a:t> </a:t>
            </a:r>
            <a:r>
              <a:rPr lang="it-IT" sz="1800" spc="-150" dirty="0">
                <a:solidFill>
                  <a:srgbClr val="040E21"/>
                </a:solidFill>
                <a:latin typeface="Lucida Sans Unicode"/>
                <a:cs typeface="Lucida Sans Unicode"/>
              </a:rPr>
              <a:t>nazionale per</a:t>
            </a:r>
            <a:r>
              <a:rPr lang="it-IT" sz="1800" spc="-130" dirty="0">
                <a:solidFill>
                  <a:srgbClr val="040E21"/>
                </a:solidFill>
                <a:latin typeface="Lucida Sans Unicode"/>
                <a:cs typeface="Lucida Sans Unicode"/>
              </a:rPr>
              <a:t> </a:t>
            </a:r>
            <a:r>
              <a:rPr lang="it-IT" sz="1800" spc="-150" dirty="0">
                <a:solidFill>
                  <a:srgbClr val="040E21"/>
                </a:solidFill>
                <a:latin typeface="Lucida Sans Unicode"/>
                <a:cs typeface="Lucida Sans Unicode"/>
              </a:rPr>
              <a:t>il</a:t>
            </a:r>
            <a:r>
              <a:rPr lang="it-IT" sz="1800" spc="-160" dirty="0">
                <a:solidFill>
                  <a:srgbClr val="040E21"/>
                </a:solidFill>
                <a:latin typeface="Lucida Sans Unicode"/>
                <a:cs typeface="Lucida Sans Unicode"/>
              </a:rPr>
              <a:t> </a:t>
            </a:r>
            <a:r>
              <a:rPr lang="it-IT" sz="1800" b="1" spc="-100" dirty="0">
                <a:solidFill>
                  <a:srgbClr val="040E21"/>
                </a:solidFill>
                <a:latin typeface="Trebuchet MS"/>
                <a:cs typeface="Trebuchet MS"/>
              </a:rPr>
              <a:t>rilancio</a:t>
            </a:r>
            <a:r>
              <a:rPr lang="it-IT" sz="1800" b="1" spc="-105" dirty="0">
                <a:solidFill>
                  <a:srgbClr val="040E21"/>
                </a:solidFill>
                <a:latin typeface="Trebuchet MS"/>
                <a:cs typeface="Trebuchet MS"/>
              </a:rPr>
              <a:t> del</a:t>
            </a:r>
            <a:r>
              <a:rPr lang="it-IT" sz="1800" b="1" spc="-120" dirty="0">
                <a:solidFill>
                  <a:srgbClr val="040E21"/>
                </a:solidFill>
                <a:latin typeface="Trebuchet MS"/>
                <a:cs typeface="Trebuchet MS"/>
              </a:rPr>
              <a:t> </a:t>
            </a:r>
            <a:r>
              <a:rPr lang="it-IT" sz="1800" b="1" spc="-95" dirty="0">
                <a:solidFill>
                  <a:srgbClr val="040E21"/>
                </a:solidFill>
                <a:latin typeface="Trebuchet MS"/>
                <a:cs typeface="Trebuchet MS"/>
              </a:rPr>
              <a:t>ruolo</a:t>
            </a:r>
            <a:r>
              <a:rPr lang="it-IT" sz="1800" b="1" spc="-120" dirty="0">
                <a:solidFill>
                  <a:srgbClr val="040E21"/>
                </a:solidFill>
                <a:latin typeface="Trebuchet MS"/>
                <a:cs typeface="Trebuchet MS"/>
              </a:rPr>
              <a:t> </a:t>
            </a:r>
            <a:r>
              <a:rPr lang="it-IT" sz="1800" b="1" spc="-80" dirty="0">
                <a:solidFill>
                  <a:srgbClr val="040E21"/>
                </a:solidFill>
                <a:latin typeface="Trebuchet MS"/>
                <a:cs typeface="Trebuchet MS"/>
              </a:rPr>
              <a:t>degli</a:t>
            </a:r>
            <a:r>
              <a:rPr lang="it-IT" sz="1800" b="1" spc="-120" dirty="0">
                <a:solidFill>
                  <a:srgbClr val="040E21"/>
                </a:solidFill>
                <a:latin typeface="Trebuchet MS"/>
                <a:cs typeface="Trebuchet MS"/>
              </a:rPr>
              <a:t> </a:t>
            </a:r>
            <a:r>
              <a:rPr lang="it-IT" sz="1800" b="1" spc="-80" dirty="0">
                <a:solidFill>
                  <a:srgbClr val="040E21"/>
                </a:solidFill>
                <a:latin typeface="Trebuchet MS"/>
                <a:cs typeface="Trebuchet MS"/>
              </a:rPr>
              <a:t>Enti</a:t>
            </a:r>
            <a:r>
              <a:rPr lang="it-IT" sz="1800" b="1" spc="-100" dirty="0">
                <a:solidFill>
                  <a:srgbClr val="040E21"/>
                </a:solidFill>
                <a:latin typeface="Trebuchet MS"/>
                <a:cs typeface="Trebuchet MS"/>
              </a:rPr>
              <a:t> </a:t>
            </a:r>
            <a:r>
              <a:rPr lang="it-IT" sz="1800" b="1" spc="-105" dirty="0">
                <a:solidFill>
                  <a:srgbClr val="040E21"/>
                </a:solidFill>
                <a:latin typeface="Trebuchet MS"/>
                <a:cs typeface="Trebuchet MS"/>
              </a:rPr>
              <a:t>di</a:t>
            </a:r>
            <a:r>
              <a:rPr lang="it-IT" sz="1800" b="1" spc="-110" dirty="0">
                <a:solidFill>
                  <a:srgbClr val="040E21"/>
                </a:solidFill>
                <a:latin typeface="Trebuchet MS"/>
                <a:cs typeface="Trebuchet MS"/>
              </a:rPr>
              <a:t> </a:t>
            </a:r>
            <a:r>
              <a:rPr lang="it-IT" sz="1800" b="1" spc="-100" dirty="0">
                <a:solidFill>
                  <a:srgbClr val="040E21"/>
                </a:solidFill>
                <a:latin typeface="Trebuchet MS"/>
                <a:cs typeface="Trebuchet MS"/>
              </a:rPr>
              <a:t>area</a:t>
            </a:r>
            <a:r>
              <a:rPr lang="it-IT" sz="1800" b="1" spc="-114" dirty="0">
                <a:solidFill>
                  <a:srgbClr val="040E21"/>
                </a:solidFill>
                <a:latin typeface="Trebuchet MS"/>
                <a:cs typeface="Trebuchet MS"/>
              </a:rPr>
              <a:t> </a:t>
            </a:r>
            <a:r>
              <a:rPr lang="it-IT" sz="1800" b="1" spc="-40" dirty="0">
                <a:solidFill>
                  <a:srgbClr val="040E21"/>
                </a:solidFill>
                <a:latin typeface="Trebuchet MS"/>
                <a:cs typeface="Trebuchet MS"/>
              </a:rPr>
              <a:t>vasta</a:t>
            </a:r>
            <a:r>
              <a:rPr lang="it-IT" sz="1800" b="1" spc="-110" dirty="0">
                <a:solidFill>
                  <a:srgbClr val="040E21"/>
                </a:solidFill>
                <a:latin typeface="Trebuchet MS"/>
                <a:cs typeface="Trebuchet MS"/>
              </a:rPr>
              <a:t> </a:t>
            </a:r>
            <a:r>
              <a:rPr lang="it-IT" sz="1800" b="1" spc="-65" dirty="0">
                <a:solidFill>
                  <a:srgbClr val="040E21"/>
                </a:solidFill>
                <a:latin typeface="Trebuchet MS"/>
                <a:cs typeface="Trebuchet MS"/>
              </a:rPr>
              <a:t>a</a:t>
            </a:r>
            <a:r>
              <a:rPr lang="it-IT" sz="1800" b="1" spc="-120" dirty="0">
                <a:solidFill>
                  <a:srgbClr val="040E21"/>
                </a:solidFill>
                <a:latin typeface="Trebuchet MS"/>
                <a:cs typeface="Trebuchet MS"/>
              </a:rPr>
              <a:t> </a:t>
            </a:r>
            <a:r>
              <a:rPr lang="it-IT" sz="1800" b="1" spc="-75" dirty="0">
                <a:solidFill>
                  <a:srgbClr val="040E21"/>
                </a:solidFill>
                <a:latin typeface="Trebuchet MS"/>
                <a:cs typeface="Trebuchet MS"/>
              </a:rPr>
              <a:t>supporto</a:t>
            </a:r>
            <a:r>
              <a:rPr lang="it-IT" sz="1800" b="1" spc="-120" dirty="0">
                <a:solidFill>
                  <a:srgbClr val="040E21"/>
                </a:solidFill>
                <a:latin typeface="Trebuchet MS"/>
                <a:cs typeface="Trebuchet MS"/>
              </a:rPr>
              <a:t> </a:t>
            </a:r>
            <a:r>
              <a:rPr lang="it-IT" sz="1800" b="1" spc="-105" dirty="0">
                <a:solidFill>
                  <a:srgbClr val="040E21"/>
                </a:solidFill>
                <a:latin typeface="Trebuchet MS"/>
                <a:cs typeface="Trebuchet MS"/>
              </a:rPr>
              <a:t>dei</a:t>
            </a:r>
            <a:r>
              <a:rPr lang="it-IT" sz="1800" b="1" spc="-114" dirty="0">
                <a:solidFill>
                  <a:srgbClr val="040E21"/>
                </a:solidFill>
                <a:latin typeface="Trebuchet MS"/>
                <a:cs typeface="Trebuchet MS"/>
              </a:rPr>
              <a:t> </a:t>
            </a:r>
            <a:r>
              <a:rPr lang="it-IT" sz="1800" b="1" spc="-10" dirty="0">
                <a:solidFill>
                  <a:srgbClr val="040E21"/>
                </a:solidFill>
                <a:latin typeface="Trebuchet MS"/>
                <a:cs typeface="Trebuchet MS"/>
              </a:rPr>
              <a:t>Comuni</a:t>
            </a:r>
            <a:endParaRPr lang="it-IT" sz="1800" dirty="0">
              <a:latin typeface="Trebuchet MS"/>
              <a:cs typeface="Trebuchet M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BC7E2B4-4343-12E9-F891-11550CE54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9" y="5907136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4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3B502F1-5B1F-0845-754B-95FDDDBDA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17ADB541-0B8B-F31F-725B-7F450D363B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Il</a:t>
            </a:r>
            <a:r>
              <a:rPr spc="-240" dirty="0"/>
              <a:t> </a:t>
            </a:r>
            <a:r>
              <a:rPr spc="-120" dirty="0" err="1"/>
              <a:t>progetto</a:t>
            </a:r>
            <a:r>
              <a:rPr spc="-240" dirty="0"/>
              <a:t> </a:t>
            </a:r>
            <a:r>
              <a:rPr lang="it-IT" spc="-240" dirty="0"/>
              <a:t>"</a:t>
            </a:r>
            <a:r>
              <a:rPr spc="-140" dirty="0"/>
              <a:t>Province</a:t>
            </a:r>
            <a:r>
              <a:rPr spc="-250" dirty="0"/>
              <a:t> </a:t>
            </a:r>
            <a:r>
              <a:rPr lang="it-IT" spc="-229" dirty="0"/>
              <a:t>e</a:t>
            </a:r>
            <a:r>
              <a:rPr spc="-220" dirty="0"/>
              <a:t> </a:t>
            </a:r>
            <a:r>
              <a:rPr spc="-140" dirty="0" err="1"/>
              <a:t>Comuni</a:t>
            </a:r>
            <a:r>
              <a:rPr lang="it-IT" spc="-140" dirty="0"/>
              <a:t>"</a:t>
            </a:r>
            <a:endParaRPr spc="-25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36F3224-CF90-C79B-8D7C-2288FC1FA05B}"/>
              </a:ext>
            </a:extLst>
          </p:cNvPr>
          <p:cNvSpPr txBox="1"/>
          <p:nvPr/>
        </p:nvSpPr>
        <p:spPr>
          <a:xfrm>
            <a:off x="594766" y="956048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15"/>
              </a:spcBef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LE 6 LINEE DI INTERVENTO</a:t>
            </a:r>
            <a:endParaRPr lang="it-IT" sz="24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98028EF3-7BAA-CC74-A12F-AC3AD19C763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3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A95E86FB-56A5-1CD0-6869-7D3A5402D12B}"/>
              </a:ext>
            </a:extLst>
          </p:cNvPr>
          <p:cNvSpPr/>
          <p:nvPr/>
        </p:nvSpPr>
        <p:spPr>
          <a:xfrm>
            <a:off x="7258206" y="70986"/>
            <a:ext cx="4095594" cy="803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Data inizio: </a:t>
            </a:r>
            <a:r>
              <a:rPr lang="it-IT" b="1" dirty="0">
                <a:solidFill>
                  <a:srgbClr val="FF0000"/>
                </a:solidFill>
              </a:rPr>
              <a:t>20 maggio 2020</a:t>
            </a:r>
          </a:p>
          <a:p>
            <a:pPr algn="ctr"/>
            <a:r>
              <a:rPr lang="it-IT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Data fine</a:t>
            </a:r>
            <a:r>
              <a:rPr lang="it-IT" b="1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30 giugno 2026</a:t>
            </a:r>
            <a:br>
              <a:rPr lang="it-IT" sz="2400" dirty="0">
                <a:solidFill>
                  <a:srgbClr val="000000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6B648DA-530C-D6AC-BB3C-9360946A5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" y="5873643"/>
            <a:ext cx="12119987" cy="103096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0B3297-9ACF-8562-5A8E-E2CE4BC24A62}"/>
              </a:ext>
            </a:extLst>
          </p:cNvPr>
          <p:cNvSpPr txBox="1"/>
          <p:nvPr/>
        </p:nvSpPr>
        <p:spPr>
          <a:xfrm>
            <a:off x="3816005" y="1869311"/>
            <a:ext cx="471637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Sviluppo di modelli di servizi ai Comuni</a:t>
            </a:r>
            <a:endParaRPr lang="it-IT" b="1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B507A2-4C86-CA2A-0315-DD117119495C}"/>
              </a:ext>
            </a:extLst>
          </p:cNvPr>
          <p:cNvSpPr txBox="1"/>
          <p:nvPr/>
        </p:nvSpPr>
        <p:spPr>
          <a:xfrm>
            <a:off x="4256449" y="2525132"/>
            <a:ext cx="367910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Formazione e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capacity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 building </a:t>
            </a:r>
            <a:endParaRPr lang="it-IT" b="1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2F1DF6C-BCC8-D59F-6E94-441A4991C264}"/>
              </a:ext>
            </a:extLst>
          </p:cNvPr>
          <p:cNvSpPr txBox="1"/>
          <p:nvPr/>
        </p:nvSpPr>
        <p:spPr>
          <a:xfrm>
            <a:off x="3547017" y="3141506"/>
            <a:ext cx="525435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Sviluppo di strumenti informatici di supporto </a:t>
            </a:r>
            <a:endParaRPr lang="it-IT" b="1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D7590FE-CD10-5C7B-95F7-AACA883C1D44}"/>
              </a:ext>
            </a:extLst>
          </p:cNvPr>
          <p:cNvSpPr txBox="1"/>
          <p:nvPr/>
        </p:nvSpPr>
        <p:spPr>
          <a:xfrm>
            <a:off x="3861515" y="3736161"/>
            <a:ext cx="46586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Networking e trasferimento dei modelli</a:t>
            </a:r>
            <a:endParaRPr lang="it-IT" b="1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608AB06-EC83-85B7-5EEF-DCC084B60DF5}"/>
              </a:ext>
            </a:extLst>
          </p:cNvPr>
          <p:cNvSpPr txBox="1"/>
          <p:nvPr/>
        </p:nvSpPr>
        <p:spPr>
          <a:xfrm>
            <a:off x="3564369" y="4330816"/>
            <a:ext cx="540104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Estensione alle Province di Sicilia e Sardegna</a:t>
            </a:r>
            <a:endParaRPr lang="it-IT" b="1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2636D0B-C9AD-9D4F-485F-C5DD261094B2}"/>
              </a:ext>
            </a:extLst>
          </p:cNvPr>
          <p:cNvSpPr txBox="1"/>
          <p:nvPr/>
        </p:nvSpPr>
        <p:spPr>
          <a:xfrm>
            <a:off x="3200400" y="4963730"/>
            <a:ext cx="66353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Rafforzamento del modello organizzativo provinciale</a:t>
            </a:r>
            <a:endParaRPr lang="it-IT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7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777E392-6D07-94BF-9633-FA129682D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8D8C99D1-EE83-0F66-A42D-CC6A5A3F47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767" y="158876"/>
            <a:ext cx="82444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Il</a:t>
            </a:r>
            <a:r>
              <a:rPr spc="-240" dirty="0"/>
              <a:t> </a:t>
            </a:r>
            <a:r>
              <a:rPr spc="-120" dirty="0" err="1"/>
              <a:t>progetto</a:t>
            </a:r>
            <a:r>
              <a:rPr spc="-240" dirty="0"/>
              <a:t> </a:t>
            </a:r>
            <a:r>
              <a:rPr lang="it-IT" spc="-240" dirty="0"/>
              <a:t>"</a:t>
            </a:r>
            <a:r>
              <a:rPr spc="-140" dirty="0"/>
              <a:t>Province</a:t>
            </a:r>
            <a:r>
              <a:rPr spc="-250" dirty="0"/>
              <a:t> </a:t>
            </a:r>
            <a:r>
              <a:rPr lang="it-IT" spc="-229" dirty="0"/>
              <a:t>e</a:t>
            </a:r>
            <a:r>
              <a:rPr spc="-220" dirty="0"/>
              <a:t> </a:t>
            </a:r>
            <a:r>
              <a:rPr spc="-140" dirty="0" err="1"/>
              <a:t>Comuni</a:t>
            </a:r>
            <a:r>
              <a:rPr lang="it-IT" spc="-140" dirty="0"/>
              <a:t>"</a:t>
            </a:r>
            <a:endParaRPr spc="-25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AE35649-84A9-1DD2-D0C0-D06C11189020}"/>
              </a:ext>
            </a:extLst>
          </p:cNvPr>
          <p:cNvSpPr txBox="1"/>
          <p:nvPr/>
        </p:nvSpPr>
        <p:spPr>
          <a:xfrm>
            <a:off x="594766" y="956048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-10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cs typeface="Lucida Sans Unicode"/>
              </a:rPr>
              <a:t>LE INDAGINI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FD706D11-F7CE-69BC-846B-64F67B2F856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7CCEA8A-3140-420D-9F77-B8A844691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86861"/>
            <a:ext cx="12119987" cy="103096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A44D0A-0413-2E50-F129-AE80518B1AB0}"/>
              </a:ext>
            </a:extLst>
          </p:cNvPr>
          <p:cNvSpPr txBox="1"/>
          <p:nvPr/>
        </p:nvSpPr>
        <p:spPr>
          <a:xfrm>
            <a:off x="572706" y="3740575"/>
            <a:ext cx="611428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La mappatura delle politiche del personale: evoluzione e servizi ai Comuni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E94462-1779-710A-A360-EC2E4F94775A}"/>
              </a:ext>
            </a:extLst>
          </p:cNvPr>
          <p:cNvSpPr txBox="1"/>
          <p:nvPr/>
        </p:nvSpPr>
        <p:spPr>
          <a:xfrm>
            <a:off x="571378" y="1708072"/>
            <a:ext cx="611561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L’indagine sugli assetti organizzativi delle Province rispetto all’erogazione di servizi ai Comuni nei settori Appalti, Europa, Innovazione e Digitalizzazione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B418AA-ED31-241D-6893-6D7170BA0D28}"/>
              </a:ext>
            </a:extLst>
          </p:cNvPr>
          <p:cNvSpPr txBox="1"/>
          <p:nvPr/>
        </p:nvSpPr>
        <p:spPr>
          <a:xfrm>
            <a:off x="6720944" y="2991502"/>
            <a:ext cx="525437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L’Analisi della qualità dei PIAO provinciali: il Progetto «UPIAO» </a:t>
            </a:r>
          </a:p>
        </p:txBody>
      </p:sp>
      <p:pic>
        <p:nvPicPr>
          <p:cNvPr id="2050" name="Picture 2" descr="Mappatura dei processi aziendali: cos'è, esempi e tipologie - Mirko Cuneo">
            <a:extLst>
              <a:ext uri="{FF2B5EF4-FFF2-40B4-BE49-F238E27FC236}">
                <a16:creationId xmlns:a16="http://schemas.microsoft.com/office/drawing/2014/main" id="{C2F3425A-D009-8624-E24D-8FF553C5A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1791118"/>
            <a:ext cx="1324907" cy="815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CBABB6-13BB-5E04-7DD0-9C6714BB9E16}"/>
              </a:ext>
            </a:extLst>
          </p:cNvPr>
          <p:cNvSpPr txBox="1"/>
          <p:nvPr/>
        </p:nvSpPr>
        <p:spPr>
          <a:xfrm>
            <a:off x="4038600" y="4563422"/>
            <a:ext cx="7486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8955" algn="l"/>
                <a:tab pos="529590" algn="l"/>
              </a:tabLst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«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Il modello organizzativo della nuova Provincia: dalle fondamenta ad un’ipotesi di progettazione realizzativa”</a:t>
            </a:r>
          </a:p>
          <a:p>
            <a:pPr marL="45720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8955" algn="l"/>
                <a:tab pos="529590" algn="l"/>
              </a:tabLst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8955" algn="l"/>
                <a:tab pos="529590" algn="l"/>
              </a:tabLst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“La Provincia tra nuove prospettive di riforma e ruolo di supporto ai comuni”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E36523D-5FBA-F279-4DEE-DB7AC7A45A2E}"/>
              </a:ext>
            </a:extLst>
          </p:cNvPr>
          <p:cNvSpPr/>
          <p:nvPr/>
        </p:nvSpPr>
        <p:spPr>
          <a:xfrm>
            <a:off x="1681681" y="4709086"/>
            <a:ext cx="1653102" cy="1030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RICERCHE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FAC39FF-3327-08BF-37C3-D26461473275}"/>
              </a:ext>
            </a:extLst>
          </p:cNvPr>
          <p:cNvSpPr/>
          <p:nvPr/>
        </p:nvSpPr>
        <p:spPr>
          <a:xfrm>
            <a:off x="3629186" y="5144211"/>
            <a:ext cx="609600" cy="3047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39">
            <a:extLst>
              <a:ext uri="{FF2B5EF4-FFF2-40B4-BE49-F238E27FC236}">
                <a16:creationId xmlns:a16="http://schemas.microsoft.com/office/drawing/2014/main" id="{B60E0E81-E5FD-C9F7-2584-A2098348640F}"/>
              </a:ext>
            </a:extLst>
          </p:cNvPr>
          <p:cNvSpPr txBox="1"/>
          <p:nvPr/>
        </p:nvSpPr>
        <p:spPr>
          <a:xfrm>
            <a:off x="9032206" y="180747"/>
            <a:ext cx="175323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127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Dati</a:t>
            </a:r>
            <a:r>
              <a:rPr kumimoji="0" sz="1400" b="1" i="0" u="none" strike="noStrike" kern="0" cap="none" spc="-1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400" b="1" i="0" u="none" strike="noStrike" kern="0" cap="none" spc="-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e</a:t>
            </a:r>
            <a:r>
              <a:rPr kumimoji="0" sz="1400" b="1" i="0" u="none" strike="noStrike" kern="0" cap="none" spc="-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400" b="1" i="0" u="none" strike="noStrike" kern="0" cap="none" spc="-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informazioni</a:t>
            </a:r>
            <a:r>
              <a:rPr kumimoji="0" sz="1400" b="1" i="0" u="none" strike="noStrike" kern="0" cap="none" spc="-1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sui </a:t>
            </a:r>
            <a:r>
              <a:rPr kumimoji="0" sz="1400" b="1" i="0" u="none" strike="noStrike" kern="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servizi</a:t>
            </a:r>
            <a:r>
              <a:rPr kumimoji="0" sz="14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400" b="1" i="0" u="none" strike="noStrike" kern="0" cap="none" spc="-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e</a:t>
            </a:r>
            <a:r>
              <a:rPr kumimoji="0" sz="1400" b="1" i="0" u="none" strike="noStrike" kern="0" cap="none" spc="-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400" b="1" i="0" u="none" strike="noStrike" kern="0" cap="none" spc="-1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individuazione </a:t>
            </a:r>
            <a:r>
              <a:rPr kumimoji="0" sz="1400" b="1" i="0" u="none" strike="noStrike" kern="0" cap="none" spc="-1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di</a:t>
            </a:r>
            <a:r>
              <a:rPr kumimoji="0" sz="1400" b="1" i="0" u="none" strike="noStrike" kern="0" cap="none" spc="-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400" b="1" i="1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Best</a:t>
            </a:r>
            <a:r>
              <a:rPr kumimoji="0" sz="1400" b="1" i="1" u="none" strike="noStrike" kern="0" cap="none" spc="-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1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Practices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49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8D30ABD-F8C3-4797-1913-AB3EE4DC2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EB37EC2C-9375-A8B9-178C-E3BAFCA624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Il</a:t>
            </a:r>
            <a:r>
              <a:rPr spc="-240" dirty="0"/>
              <a:t> </a:t>
            </a:r>
            <a:r>
              <a:rPr spc="-120" dirty="0" err="1"/>
              <a:t>progetto</a:t>
            </a:r>
            <a:r>
              <a:rPr spc="-240" dirty="0"/>
              <a:t> </a:t>
            </a:r>
            <a:r>
              <a:rPr lang="it-IT" spc="-240" dirty="0"/>
              <a:t>"</a:t>
            </a:r>
            <a:r>
              <a:rPr spc="-140" dirty="0"/>
              <a:t>Province</a:t>
            </a:r>
            <a:r>
              <a:rPr spc="-250" dirty="0"/>
              <a:t> </a:t>
            </a:r>
            <a:r>
              <a:rPr lang="it-IT" spc="-229" dirty="0"/>
              <a:t>e</a:t>
            </a:r>
            <a:r>
              <a:rPr spc="-220" dirty="0"/>
              <a:t> </a:t>
            </a:r>
            <a:r>
              <a:rPr spc="-140" dirty="0" err="1"/>
              <a:t>Comuni</a:t>
            </a:r>
            <a:r>
              <a:rPr lang="it-IT" spc="-140" dirty="0"/>
              <a:t>"</a:t>
            </a:r>
            <a:endParaRPr spc="-25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57FDFC7-265E-B2D8-939C-ECACDFC027E7}"/>
              </a:ext>
            </a:extLst>
          </p:cNvPr>
          <p:cNvSpPr txBox="1"/>
          <p:nvPr/>
        </p:nvSpPr>
        <p:spPr>
          <a:xfrm>
            <a:off x="594766" y="956048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15"/>
              </a:spcBef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I MODELLI ORGANIZZATIVI DI SERVIZI AI COMUNI</a:t>
            </a:r>
            <a:endParaRPr lang="it-IT" sz="24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CF2E44F1-8CEB-3374-36D7-C0910EBEF0A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5</a:t>
            </a:fld>
            <a:endParaRPr spc="-25" dirty="0">
              <a:solidFill>
                <a:srgbClr val="FFFFFF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1F9D64B-F864-5A6A-3A9E-F825F50AC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" y="5873643"/>
            <a:ext cx="12119987" cy="103096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523EF0-F350-EB68-C19F-FE4D223D2B42}"/>
              </a:ext>
            </a:extLst>
          </p:cNvPr>
          <p:cNvSpPr txBox="1"/>
          <p:nvPr/>
        </p:nvSpPr>
        <p:spPr>
          <a:xfrm>
            <a:off x="838200" y="2072788"/>
            <a:ext cx="6115616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/>
              <a:t>Costruzione di tre Modelli di servizi: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SUA Stazione Unica Appaltante,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SAPE Servizio Europa Politiche Associate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SIT Servizi Innovativi Territoriali </a:t>
            </a:r>
          </a:p>
        </p:txBody>
      </p:sp>
      <p:pic>
        <p:nvPicPr>
          <p:cNvPr id="1026" name="Picture 2" descr="I modelli di organizzazione dei Servizi Sanitari Regionali | MioPharma Blog">
            <a:extLst>
              <a:ext uri="{FF2B5EF4-FFF2-40B4-BE49-F238E27FC236}">
                <a16:creationId xmlns:a16="http://schemas.microsoft.com/office/drawing/2014/main" id="{6EA19FC8-69F8-12A9-64C5-D866073D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2549"/>
            <a:ext cx="983060" cy="819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EC7331-ACDA-3A77-EF67-BA471DAAC480}"/>
              </a:ext>
            </a:extLst>
          </p:cNvPr>
          <p:cNvSpPr txBox="1"/>
          <p:nvPr/>
        </p:nvSpPr>
        <p:spPr>
          <a:xfrm>
            <a:off x="6115616" y="4386451"/>
            <a:ext cx="543109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noProof="0" dirty="0"/>
              <a:t>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laborazione di due Modelli di servizi ai Comuni sulle politiche del personale </a:t>
            </a:r>
          </a:p>
          <a:p>
            <a:pPr algn="ctr"/>
            <a:endParaRPr lang="it-IT" noProof="0" dirty="0"/>
          </a:p>
        </p:txBody>
      </p:sp>
      <p:pic>
        <p:nvPicPr>
          <p:cNvPr id="1028" name="Picture 4" descr="9 Essential Human Resource Management Skills - Visual Planning">
            <a:extLst>
              <a:ext uri="{FF2B5EF4-FFF2-40B4-BE49-F238E27FC236}">
                <a16:creationId xmlns:a16="http://schemas.microsoft.com/office/drawing/2014/main" id="{84E2112D-7D4A-1C07-B60D-F79D91C7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572212"/>
            <a:ext cx="1283844" cy="63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A48375BB-16F0-058A-3049-BC139926DE20}"/>
              </a:ext>
            </a:extLst>
          </p:cNvPr>
          <p:cNvSpPr/>
          <p:nvPr/>
        </p:nvSpPr>
        <p:spPr>
          <a:xfrm>
            <a:off x="2853916" y="4502401"/>
            <a:ext cx="1759767" cy="137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Treviso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Brescia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Pesaro e Urbino Monza e Brianza</a:t>
            </a:r>
          </a:p>
        </p:txBody>
      </p:sp>
      <p:pic>
        <p:nvPicPr>
          <p:cNvPr id="1030" name="Picture 6" descr="Best Practices in Procurement (Free Webinar) - Blue Ocean">
            <a:extLst>
              <a:ext uri="{FF2B5EF4-FFF2-40B4-BE49-F238E27FC236}">
                <a16:creationId xmlns:a16="http://schemas.microsoft.com/office/drawing/2014/main" id="{304AE161-8779-0E3B-E134-71828599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7" y="4726408"/>
            <a:ext cx="177826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4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D753687-AF51-BD7E-0FD8-04078CE8D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7E12672A-033E-C630-CD8F-207C4DEC03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767" y="158876"/>
            <a:ext cx="78634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Il</a:t>
            </a:r>
            <a:r>
              <a:rPr spc="-240" dirty="0"/>
              <a:t> </a:t>
            </a:r>
            <a:r>
              <a:rPr spc="-120" dirty="0" err="1"/>
              <a:t>progetto</a:t>
            </a:r>
            <a:r>
              <a:rPr spc="-240" dirty="0"/>
              <a:t> </a:t>
            </a:r>
            <a:r>
              <a:rPr lang="it-IT" spc="-240" dirty="0"/>
              <a:t>"</a:t>
            </a:r>
            <a:r>
              <a:rPr spc="-140" dirty="0"/>
              <a:t>Province</a:t>
            </a:r>
            <a:r>
              <a:rPr spc="-250" dirty="0"/>
              <a:t> </a:t>
            </a:r>
            <a:r>
              <a:rPr lang="it-IT" spc="-229" dirty="0"/>
              <a:t>e</a:t>
            </a:r>
            <a:r>
              <a:rPr spc="-220" dirty="0"/>
              <a:t> </a:t>
            </a:r>
            <a:r>
              <a:rPr spc="-140" dirty="0" err="1"/>
              <a:t>Comuni</a:t>
            </a:r>
            <a:r>
              <a:rPr lang="it-IT" spc="-140" dirty="0"/>
              <a:t>"</a:t>
            </a:r>
            <a:endParaRPr spc="-25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2F113F4-1AAA-E1AD-DF06-62081D3E3705}"/>
              </a:ext>
            </a:extLst>
          </p:cNvPr>
          <p:cNvSpPr txBox="1"/>
          <p:nvPr/>
        </p:nvSpPr>
        <p:spPr>
          <a:xfrm>
            <a:off x="594766" y="956048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15"/>
              </a:spcBef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IL RAFFORZAMENTO DELLE COMPETENZE</a:t>
            </a:r>
            <a:endParaRPr lang="it-IT" sz="24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16" name="object 16">
            <a:extLst>
              <a:ext uri="{FF2B5EF4-FFF2-40B4-BE49-F238E27FC236}">
                <a16:creationId xmlns:a16="http://schemas.microsoft.com/office/drawing/2014/main" id="{B9FA1D7B-B6E5-AB51-D19E-145AF4CB7F9A}"/>
              </a:ext>
            </a:extLst>
          </p:cNvPr>
          <p:cNvGrpSpPr/>
          <p:nvPr/>
        </p:nvGrpSpPr>
        <p:grpSpPr>
          <a:xfrm>
            <a:off x="637031" y="4479035"/>
            <a:ext cx="10916920" cy="218440"/>
            <a:chOff x="637031" y="4479035"/>
            <a:chExt cx="10916920" cy="218440"/>
          </a:xfrm>
        </p:grpSpPr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2437DE61-3F8B-2B98-647F-A256A7B6DBD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7243" y="4479035"/>
              <a:ext cx="76200" cy="218058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C18EDEAA-2D0B-26AA-4B3E-D1D4CB2926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4479035"/>
              <a:ext cx="76200" cy="218058"/>
            </a:xfrm>
            <a:prstGeom prst="rect">
              <a:avLst/>
            </a:prstGeom>
          </p:spPr>
        </p:pic>
      </p:grpSp>
      <p:sp>
        <p:nvSpPr>
          <p:cNvPr id="46" name="object 46">
            <a:extLst>
              <a:ext uri="{FF2B5EF4-FFF2-40B4-BE49-F238E27FC236}">
                <a16:creationId xmlns:a16="http://schemas.microsoft.com/office/drawing/2014/main" id="{D30C06B2-1139-8F6D-5459-F6A8603B259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6</a:t>
            </a:fld>
            <a:endParaRPr spc="-25" dirty="0">
              <a:solidFill>
                <a:srgbClr val="FFFFFF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25B5BE1-35AC-AA07-57DB-B2DC3D5061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" y="5873643"/>
            <a:ext cx="12119987" cy="103096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521A1B-814C-0512-F280-C95F8B5836F8}"/>
              </a:ext>
            </a:extLst>
          </p:cNvPr>
          <p:cNvSpPr txBox="1"/>
          <p:nvPr/>
        </p:nvSpPr>
        <p:spPr>
          <a:xfrm>
            <a:off x="259154" y="1737210"/>
            <a:ext cx="603941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Formazione di base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in tema di Appalti, Europa, Innovazione</a:t>
            </a:r>
            <a:endParaRPr lang="it-IT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979852-6FDB-D303-6C72-41E9B0BED455}"/>
              </a:ext>
            </a:extLst>
          </p:cNvPr>
          <p:cNvSpPr txBox="1"/>
          <p:nvPr/>
        </p:nvSpPr>
        <p:spPr>
          <a:xfrm>
            <a:off x="388839" y="4998542"/>
            <a:ext cx="746760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Percorso di Alta Formazione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con rilascio di </a:t>
            </a:r>
            <a:r>
              <a:rPr lang="it-I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Crediti Formativi Universitari sulle Politiche del Personale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FBCE4A-9C25-0210-1504-A975B789D0BE}"/>
              </a:ext>
            </a:extLst>
          </p:cNvPr>
          <p:cNvSpPr txBox="1"/>
          <p:nvPr/>
        </p:nvSpPr>
        <p:spPr>
          <a:xfrm>
            <a:off x="387330" y="2691594"/>
            <a:ext cx="4980326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“</a:t>
            </a:r>
            <a:r>
              <a:rPr lang="it-IT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CIVITAS: Competenze Innovative per Valorizzare l'Innovazione Territoriale Amministrativa Strategica</a:t>
            </a:r>
            <a:r>
              <a:rPr lang="it-IT" dirty="0"/>
              <a:t>”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: alta </a:t>
            </a:r>
            <a:r>
              <a:rPr lang="it-I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ormazione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 con rilascio di Crediti Formativi Universitari: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Contrattualistica Pubblica, Europa, Innovazione e Digitalizzazione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FC32A6-43C0-3500-297F-9507DBB28101}"/>
              </a:ext>
            </a:extLst>
          </p:cNvPr>
          <p:cNvSpPr txBox="1"/>
          <p:nvPr/>
        </p:nvSpPr>
        <p:spPr>
          <a:xfrm>
            <a:off x="8763000" y="4862943"/>
            <a:ext cx="289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40 ore di formazione </a:t>
            </a:r>
          </a:p>
          <a:p>
            <a:r>
              <a:rPr lang="it-IT" dirty="0"/>
              <a:t>articolate in moduli da 2 ore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1E785A-F79A-A0AE-D00B-B41A1CF2B043}"/>
              </a:ext>
            </a:extLst>
          </p:cNvPr>
          <p:cNvSpPr txBox="1"/>
          <p:nvPr/>
        </p:nvSpPr>
        <p:spPr>
          <a:xfrm>
            <a:off x="6284615" y="2847999"/>
            <a:ext cx="54604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380 ore di alta formazione con rilascio di Crediti Formativi Universitari </a:t>
            </a:r>
          </a:p>
          <a:p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1.952 partecipanti</a:t>
            </a:r>
          </a:p>
          <a:p>
            <a:r>
              <a:rPr lang="it-IT" dirty="0"/>
              <a:t>Accreditamento SNA per Appalti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lang="it-IT" dirty="0"/>
          </a:p>
        </p:txBody>
      </p:sp>
      <p:pic>
        <p:nvPicPr>
          <p:cNvPr id="4098" name="Picture 2" descr="HR Training for Non HR Managers - Blue Ocean Academy">
            <a:extLst>
              <a:ext uri="{FF2B5EF4-FFF2-40B4-BE49-F238E27FC236}">
                <a16:creationId xmlns:a16="http://schemas.microsoft.com/office/drawing/2014/main" id="{74BF20AD-B99F-E853-B048-17AFC469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580" y="1636571"/>
            <a:ext cx="1695221" cy="8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20">
            <a:extLst>
              <a:ext uri="{FF2B5EF4-FFF2-40B4-BE49-F238E27FC236}">
                <a16:creationId xmlns:a16="http://schemas.microsoft.com/office/drawing/2014/main" id="{90BF39BC-ADC4-73D7-0274-FEA71B8FC129}"/>
              </a:ext>
            </a:extLst>
          </p:cNvPr>
          <p:cNvSpPr txBox="1"/>
          <p:nvPr/>
        </p:nvSpPr>
        <p:spPr>
          <a:xfrm>
            <a:off x="8763000" y="198437"/>
            <a:ext cx="1907539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lang="it-IT" sz="1400" b="1" spc="-85" noProof="0" dirty="0">
                <a:solidFill>
                  <a:srgbClr val="FF0000"/>
                </a:solidFill>
                <a:latin typeface="Lucida Sans Unicode"/>
                <a:cs typeface="Lucida Sans Unicode"/>
              </a:rPr>
              <a:t>Percorsi</a:t>
            </a:r>
            <a:r>
              <a:rPr lang="it-IT" sz="1400" b="1" spc="-50" noProof="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it-IT" sz="1400" b="1" spc="-95" noProof="0" dirty="0">
                <a:solidFill>
                  <a:srgbClr val="FF0000"/>
                </a:solidFill>
                <a:latin typeface="Lucida Sans Unicode"/>
                <a:cs typeface="Lucida Sans Unicode"/>
              </a:rPr>
              <a:t>formativi</a:t>
            </a:r>
            <a:r>
              <a:rPr lang="it-IT" sz="1400" b="1" spc="-70" noProof="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it-IT" sz="1400" b="1" spc="-25" noProof="0" dirty="0">
                <a:solidFill>
                  <a:srgbClr val="FF0000"/>
                </a:solidFill>
                <a:latin typeface="Lucida Sans Unicode"/>
                <a:cs typeface="Lucida Sans Unicode"/>
              </a:rPr>
              <a:t>per </a:t>
            </a:r>
            <a:r>
              <a:rPr lang="it-IT" sz="1400" b="1" spc="-100" noProof="0" dirty="0">
                <a:solidFill>
                  <a:srgbClr val="FF0000"/>
                </a:solidFill>
                <a:latin typeface="Lucida Sans Unicode"/>
                <a:cs typeface="Lucida Sans Unicode"/>
              </a:rPr>
              <a:t>rafforzare</a:t>
            </a:r>
            <a:r>
              <a:rPr lang="it-IT" sz="1400" b="1" spc="-85" noProof="0" dirty="0">
                <a:solidFill>
                  <a:srgbClr val="FF0000"/>
                </a:solidFill>
                <a:latin typeface="Lucida Sans Unicode"/>
                <a:cs typeface="Lucida Sans Unicode"/>
              </a:rPr>
              <a:t> le </a:t>
            </a:r>
            <a:r>
              <a:rPr lang="it-IT" sz="1400" b="1" spc="-105" noProof="0" dirty="0">
                <a:solidFill>
                  <a:srgbClr val="FF0000"/>
                </a:solidFill>
                <a:latin typeface="Lucida Sans Unicode"/>
                <a:cs typeface="Lucida Sans Unicode"/>
              </a:rPr>
              <a:t>competenze </a:t>
            </a:r>
            <a:r>
              <a:rPr lang="it-IT" sz="1400" b="1" spc="-90" noProof="0" dirty="0">
                <a:solidFill>
                  <a:srgbClr val="FF0000"/>
                </a:solidFill>
                <a:latin typeface="Lucida Sans Unicode"/>
                <a:cs typeface="Lucida Sans Unicode"/>
              </a:rPr>
              <a:t>nelle</a:t>
            </a:r>
            <a:r>
              <a:rPr lang="it-IT" sz="1400" b="1" spc="-114" noProof="0" dirty="0">
                <a:solidFill>
                  <a:srgbClr val="FF0000"/>
                </a:solidFill>
                <a:latin typeface="Lucida Sans Unicode"/>
                <a:cs typeface="Lucida Sans Unicode"/>
              </a:rPr>
              <a:t> Pr</a:t>
            </a:r>
            <a:r>
              <a:rPr lang="it-IT" sz="1400" b="1" spc="-10" noProof="0" dirty="0">
                <a:solidFill>
                  <a:srgbClr val="FF0000"/>
                </a:solidFill>
                <a:latin typeface="Lucida Sans Unicode"/>
                <a:cs typeface="Lucida Sans Unicode"/>
              </a:rPr>
              <a:t>ovince</a:t>
            </a:r>
            <a:endParaRPr lang="it-IT" sz="1400" b="1" noProof="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D0DF433F-BE2C-9375-C8C2-DA054F4BAE38}"/>
              </a:ext>
            </a:extLst>
          </p:cNvPr>
          <p:cNvSpPr/>
          <p:nvPr/>
        </p:nvSpPr>
        <p:spPr>
          <a:xfrm>
            <a:off x="6477000" y="1894342"/>
            <a:ext cx="481343" cy="1088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7A4A0D0C-131D-5C48-3A8A-5C431349FFF2}"/>
              </a:ext>
            </a:extLst>
          </p:cNvPr>
          <p:cNvSpPr/>
          <p:nvPr/>
        </p:nvSpPr>
        <p:spPr>
          <a:xfrm>
            <a:off x="5614657" y="3425387"/>
            <a:ext cx="481343" cy="1088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5F85CBE-891D-B29E-98A1-6E7D8F6F7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3929" y="5151004"/>
            <a:ext cx="512108" cy="170703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D8D832F-D182-6375-71FA-3DF5DDBA5ACB}"/>
              </a:ext>
            </a:extLst>
          </p:cNvPr>
          <p:cNvSpPr txBox="1"/>
          <p:nvPr/>
        </p:nvSpPr>
        <p:spPr>
          <a:xfrm>
            <a:off x="7315200" y="1677158"/>
            <a:ext cx="289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2.096 ore di formazione </a:t>
            </a:r>
          </a:p>
          <a:p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1.991 persone formate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230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50A4-F10E-14E2-0D0C-3A19A2E31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8FCF1D81-FF71-AA06-9305-A19A978E00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766" y="158876"/>
            <a:ext cx="9997033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Il</a:t>
            </a:r>
            <a:r>
              <a:rPr spc="-240" dirty="0"/>
              <a:t> </a:t>
            </a:r>
            <a:r>
              <a:rPr spc="-120" dirty="0" err="1"/>
              <a:t>progetto</a:t>
            </a:r>
            <a:r>
              <a:rPr spc="-240" dirty="0"/>
              <a:t> </a:t>
            </a:r>
            <a:r>
              <a:rPr lang="it-IT" spc="-240" dirty="0"/>
              <a:t>"</a:t>
            </a:r>
            <a:r>
              <a:rPr spc="-140" dirty="0"/>
              <a:t>Province</a:t>
            </a:r>
            <a:r>
              <a:rPr spc="-250" dirty="0"/>
              <a:t> </a:t>
            </a:r>
            <a:r>
              <a:rPr lang="it-IT" spc="-229" dirty="0"/>
              <a:t>e</a:t>
            </a:r>
            <a:r>
              <a:rPr spc="-220" dirty="0"/>
              <a:t> </a:t>
            </a:r>
            <a:r>
              <a:rPr spc="-140" dirty="0" err="1"/>
              <a:t>Comuni</a:t>
            </a:r>
            <a:r>
              <a:rPr lang="it-IT" spc="-140" dirty="0"/>
              <a:t>"</a:t>
            </a:r>
            <a:endParaRPr spc="-25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F8634C2-9D1F-E971-F3F0-560E6B5177F8}"/>
              </a:ext>
            </a:extLst>
          </p:cNvPr>
          <p:cNvSpPr txBox="1"/>
          <p:nvPr/>
        </p:nvSpPr>
        <p:spPr>
          <a:xfrm>
            <a:off x="594764" y="92880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15"/>
              </a:spcBef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IL SUPPORTO AL PERSONALE DELLE PROVINCE</a:t>
            </a:r>
            <a:endParaRPr lang="it-IT" sz="24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13480114-90A7-EF88-29D1-A0F21F7ADBE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7</a:t>
            </a:fld>
            <a:endParaRPr spc="-25" dirty="0">
              <a:solidFill>
                <a:srgbClr val="FFFFFF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15217AD-55F2-CAFB-3056-1468C5C01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" y="5873643"/>
            <a:ext cx="12119987" cy="103096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605831-B572-423B-87A1-C45399615457}"/>
              </a:ext>
            </a:extLst>
          </p:cNvPr>
          <p:cNvSpPr txBox="1"/>
          <p:nvPr/>
        </p:nvSpPr>
        <p:spPr>
          <a:xfrm>
            <a:off x="757080" y="1681524"/>
            <a:ext cx="3038856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Questionari di rilevazione</a:t>
            </a:r>
          </a:p>
          <a:p>
            <a:r>
              <a:rPr lang="it-I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Interviste</a:t>
            </a:r>
          </a:p>
          <a:p>
            <a:r>
              <a:rPr lang="it-I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Tavoli di confronto locale</a:t>
            </a:r>
          </a:p>
          <a:p>
            <a:r>
              <a:rPr lang="it-I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Focus Group</a:t>
            </a:r>
          </a:p>
          <a:p>
            <a:r>
              <a:rPr lang="it-I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799330-E3AF-9C56-1894-FD29F7068458}"/>
              </a:ext>
            </a:extLst>
          </p:cNvPr>
          <p:cNvSpPr txBox="1"/>
          <p:nvPr/>
        </p:nvSpPr>
        <p:spPr>
          <a:xfrm>
            <a:off x="5693498" y="1875870"/>
            <a:ext cx="370662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Manualistica tecnica prodotta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a supporto delle SUA: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Bussola; Linee guida, Formulario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6E74614-4018-15CF-D3CE-1AED5387B2C2}"/>
              </a:ext>
            </a:extLst>
          </p:cNvPr>
          <p:cNvSpPr txBox="1"/>
          <p:nvPr/>
        </p:nvSpPr>
        <p:spPr>
          <a:xfrm>
            <a:off x="4876800" y="3485838"/>
            <a:ext cx="61156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Linee Guida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per accompagnare le Province nello sviluppo di servizi ai Comuni.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B3CF51-4A94-1B53-8A97-733D35CB3A54}"/>
              </a:ext>
            </a:extLst>
          </p:cNvPr>
          <p:cNvSpPr txBox="1"/>
          <p:nvPr/>
        </p:nvSpPr>
        <p:spPr>
          <a:xfrm>
            <a:off x="457200" y="4473913"/>
            <a:ext cx="422920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Attivazione di un Pool di esperti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nei quattro settori di intervento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93498" y="4487647"/>
            <a:ext cx="6019800" cy="11214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35255" rIns="0" bIns="0" rtlCol="0">
            <a:spAutoFit/>
          </a:bodyPr>
          <a:lstStyle/>
          <a:p>
            <a:pPr marL="457200" algn="just">
              <a:tabLst>
                <a:tab pos="528955" algn="l"/>
                <a:tab pos="529590" algn="l"/>
              </a:tabLst>
            </a:pPr>
            <a:r>
              <a:rPr lang="it-I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Affiancamento alle Province per il caricamento dati sulla Piattaforma</a:t>
            </a:r>
            <a:r>
              <a:rPr lang="it-IT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it-IT" sz="16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marR="257175" algn="just">
              <a:lnSpc>
                <a:spcPct val="100000"/>
              </a:lnSpc>
              <a:spcBef>
                <a:spcPts val="1235"/>
              </a:spcBef>
            </a:pPr>
            <a:endParaRPr sz="1800" dirty="0">
              <a:latin typeface="Lucida Sans Unicode"/>
              <a:cs typeface="Lucida Sans Unicode"/>
            </a:endParaRPr>
          </a:p>
        </p:txBody>
      </p:sp>
      <p:pic>
        <p:nvPicPr>
          <p:cNvPr id="6148" name="Picture 4" descr="Informativa: linee guida sulle azioni di supporto psicologico rivolte al  personale - Sindacato Autonomo Polizia Penitenziaria">
            <a:extLst>
              <a:ext uri="{FF2B5EF4-FFF2-40B4-BE49-F238E27FC236}">
                <a16:creationId xmlns:a16="http://schemas.microsoft.com/office/drawing/2014/main" id="{D22B22EE-F859-37A8-3C9B-65ED810C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559" y="1548679"/>
            <a:ext cx="1730772" cy="865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9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A8A549-946A-58FA-4E01-6A3390375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04B696CB-42FC-B6D8-782B-CEE1B3B7E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767" y="158876"/>
            <a:ext cx="55012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Il</a:t>
            </a:r>
            <a:r>
              <a:rPr spc="-240" dirty="0"/>
              <a:t> </a:t>
            </a:r>
            <a:r>
              <a:rPr spc="-120" dirty="0" err="1"/>
              <a:t>progetto</a:t>
            </a:r>
            <a:r>
              <a:rPr spc="-240" dirty="0"/>
              <a:t> </a:t>
            </a:r>
            <a:r>
              <a:rPr lang="it-IT" spc="-240" dirty="0"/>
              <a:t>"</a:t>
            </a:r>
            <a:r>
              <a:rPr spc="-140" dirty="0"/>
              <a:t>Province</a:t>
            </a:r>
            <a:r>
              <a:rPr spc="-250" dirty="0"/>
              <a:t> </a:t>
            </a:r>
            <a:r>
              <a:rPr lang="it-IT" spc="-229" dirty="0"/>
              <a:t>e</a:t>
            </a:r>
            <a:r>
              <a:rPr spc="-220" dirty="0"/>
              <a:t> </a:t>
            </a:r>
            <a:r>
              <a:rPr spc="-140" dirty="0" err="1"/>
              <a:t>Comuni</a:t>
            </a:r>
            <a:r>
              <a:rPr lang="it-IT" spc="-140" dirty="0"/>
              <a:t>"</a:t>
            </a:r>
            <a:endParaRPr spc="-25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3659F0B-7BCA-D3FC-E048-46FC358627E3}"/>
              </a:ext>
            </a:extLst>
          </p:cNvPr>
          <p:cNvSpPr txBox="1"/>
          <p:nvPr/>
        </p:nvSpPr>
        <p:spPr>
          <a:xfrm>
            <a:off x="594766" y="956048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15"/>
              </a:spcBef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GLI STRUMENTI INFORMATICI</a:t>
            </a:r>
            <a:endParaRPr lang="it-IT" sz="24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9FC6190C-2CA6-3934-3D92-309BB6C68AB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8</a:t>
            </a:fld>
            <a:endParaRPr spc="-25" dirty="0">
              <a:solidFill>
                <a:srgbClr val="FFFFFF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A6C42B3-92EA-DD85-18F9-0DDD748BC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" y="5873643"/>
            <a:ext cx="12119987" cy="1030966"/>
          </a:xfrm>
          <a:prstGeom prst="rect">
            <a:avLst/>
          </a:prstGeom>
        </p:spPr>
      </p:pic>
      <p:pic>
        <p:nvPicPr>
          <p:cNvPr id="3074" name="Picture 2" descr="Piattaforma collaborativa Pi.Co: una soluzione per le Province - Piattaforma  Collaborativa Pi.Co.">
            <a:extLst>
              <a:ext uri="{FF2B5EF4-FFF2-40B4-BE49-F238E27FC236}">
                <a16:creationId xmlns:a16="http://schemas.microsoft.com/office/drawing/2014/main" id="{71BC916B-1726-4C98-857F-F6C7FEB1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9" y="182714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E482990-AE7D-F29A-834F-FF26B33E8C1A}"/>
              </a:ext>
            </a:extLst>
          </p:cNvPr>
          <p:cNvSpPr/>
          <p:nvPr/>
        </p:nvSpPr>
        <p:spPr>
          <a:xfrm>
            <a:off x="3606345" y="1713353"/>
            <a:ext cx="4438494" cy="19446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endParaRPr lang="it-IT" sz="2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LA PIATTAFORMA PI.CO.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www.pi-co.eu</a:t>
            </a:r>
            <a:endParaRPr lang="it-IT" sz="2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endParaRPr lang="it-IT" sz="2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endParaRPr lang="it-IT" sz="28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170" y="4184649"/>
            <a:ext cx="11158855" cy="1079500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41425" marR="155575" lvl="0" indent="205740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La</a:t>
            </a:r>
            <a:r>
              <a:rPr kumimoji="0" sz="1800" b="0" i="0" u="none" strike="noStrike" kern="0" cap="none" spc="-12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0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Piattaforma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4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Collaborativa </a:t>
            </a:r>
            <a:r>
              <a:rPr kumimoji="0" sz="1800" b="0" i="0" u="none" strike="noStrike" kern="0" cap="none" spc="-16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Pi.Co.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rappresenta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la</a:t>
            </a:r>
            <a:r>
              <a:rPr kumimoji="0" sz="1800" b="0" i="0" u="none" strike="noStrike" kern="0" cap="none" spc="-12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9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più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importante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2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novità </a:t>
            </a:r>
            <a:r>
              <a:rPr kumimoji="0" sz="1800" b="0" i="0" u="none" strike="noStrike" kern="0" cap="none" spc="-10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e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5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il</a:t>
            </a:r>
            <a:r>
              <a:rPr kumimoji="0" sz="1800" b="0" i="0" u="none" strike="noStrike" kern="0" cap="none" spc="-10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1" i="0" u="none" strike="noStrike" kern="0" cap="none" spc="-105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principale </a:t>
            </a:r>
            <a:r>
              <a:rPr kumimoji="0" sz="1800" b="1" i="0" u="none" strike="noStrike" kern="0" cap="none" spc="-95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elemento 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di </a:t>
            </a:r>
            <a:r>
              <a:rPr kumimoji="0" sz="1800" b="1" i="0" u="none" strike="noStrike" kern="0" cap="none" spc="-100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innovazione</a:t>
            </a:r>
            <a:r>
              <a:rPr kumimoji="0" sz="1800" b="1" i="0" u="none" strike="noStrike" kern="0" cap="none" spc="-80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0" i="0" u="none" strike="noStrike" kern="0" cap="none" spc="-15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per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4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l’intero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sistema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delle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Province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italiane,</a:t>
            </a:r>
            <a:r>
              <a:rPr kumimoji="0" sz="1800" b="0" i="0" u="none" strike="noStrike" kern="0" cap="none" spc="-10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che</a:t>
            </a:r>
            <a:r>
              <a:rPr kumimoji="0" sz="1800" b="0" i="0" u="none" strike="noStrike" kern="0" cap="none" spc="-12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6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non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ha</a:t>
            </a:r>
            <a:r>
              <a:rPr kumimoji="0" sz="1800" b="0" i="0" u="none" strike="noStrike" kern="0" cap="none" spc="-12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4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potuto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beneficiare</a:t>
            </a:r>
            <a:r>
              <a:rPr kumimoji="0" sz="1800" b="0" i="0" u="none" strike="noStrike" kern="0" cap="none" spc="-12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8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di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ulteriori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forme </a:t>
            </a:r>
            <a:r>
              <a:rPr kumimoji="0" sz="1800" b="0" i="0" u="none" strike="noStrike" kern="0" cap="none" spc="-19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di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sostegno 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al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1" i="0" u="none" strike="noStrike" kern="0" cap="none" spc="-9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Trebuchet MS"/>
                <a:cs typeface="Trebuchet MS"/>
              </a:rPr>
              <a:t>percorso </a:t>
            </a:r>
            <a:r>
              <a:rPr kumimoji="0" sz="1800" b="1" i="0" u="none" strike="noStrike" kern="0" cap="none" spc="-10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Trebuchet MS"/>
                <a:cs typeface="Trebuchet MS"/>
              </a:rPr>
              <a:t>di</a:t>
            </a:r>
            <a:r>
              <a:rPr kumimoji="0" sz="1800" b="1" i="0" u="none" strike="noStrike" kern="0" cap="none" spc="-10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none" spc="-8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Trebuchet MS"/>
                <a:cs typeface="Trebuchet MS"/>
              </a:rPr>
              <a:t>trasformazione</a:t>
            </a:r>
            <a:r>
              <a:rPr kumimoji="0" sz="1800" b="1" i="0" u="none" strike="noStrike" kern="0" cap="none" spc="-7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none" spc="-7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Trebuchet MS"/>
                <a:cs typeface="Trebuchet MS"/>
              </a:rPr>
              <a:t>digitale</a:t>
            </a:r>
            <a:r>
              <a:rPr kumimoji="0" sz="1800" b="1" i="0" u="none" strike="noStrike" kern="0" cap="none" spc="-9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nonostante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la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1" i="0" u="none" strike="noStrike" kern="0" cap="none" spc="-10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Trebuchet MS"/>
                <a:cs typeface="Trebuchet MS"/>
              </a:rPr>
              <a:t>crescente</a:t>
            </a:r>
            <a:r>
              <a:rPr kumimoji="0" sz="1800" b="1" i="0" u="none" strike="noStrike" kern="0" cap="none" spc="-7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none" spc="-9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Trebuchet MS"/>
                <a:cs typeface="Trebuchet MS"/>
              </a:rPr>
              <a:t>centralità</a:t>
            </a:r>
            <a:r>
              <a:rPr kumimoji="0" sz="1800" b="1" i="0" u="none" strike="noStrike" kern="0" cap="none" spc="-8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0" i="0" u="none" strike="noStrike" kern="0" cap="none" spc="-15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del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70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proprio</a:t>
            </a:r>
            <a:r>
              <a:rPr kumimoji="0" sz="1800" b="0" i="0" u="none" strike="noStrike" kern="0" cap="none" spc="-12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85" normalizeH="0" baseline="0" noProof="0" dirty="0">
                <a:ln>
                  <a:noFill/>
                </a:ln>
                <a:solidFill>
                  <a:srgbClr val="040E21"/>
                </a:solidFill>
                <a:effectLst/>
                <a:uLnTx/>
                <a:uFillTx/>
                <a:latin typeface="Lucida Sans Unicode"/>
                <a:cs typeface="Lucida Sans Unicode"/>
              </a:rPr>
              <a:t>ruolo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E8BAE63-D69E-F938-F522-E59692B17D95}"/>
              </a:ext>
            </a:extLst>
          </p:cNvPr>
          <p:cNvSpPr/>
          <p:nvPr/>
        </p:nvSpPr>
        <p:spPr>
          <a:xfrm>
            <a:off x="8305800" y="1593851"/>
            <a:ext cx="1447800" cy="13699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735 UTENTI ISCRITTI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466051-0FA6-3926-8B29-280F1BD3E387}"/>
              </a:ext>
            </a:extLst>
          </p:cNvPr>
          <p:cNvSpPr txBox="1"/>
          <p:nvPr/>
        </p:nvSpPr>
        <p:spPr>
          <a:xfrm>
            <a:off x="7249153" y="346554"/>
            <a:ext cx="399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0" cap="none" spc="-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cs typeface="Trebuchet MS"/>
              </a:rPr>
              <a:t>Conoscenze,</a:t>
            </a:r>
            <a:r>
              <a:rPr kumimoji="0" lang="it-IT" sz="1800" b="1" i="0" u="none" strike="noStrike" kern="0" cap="none" spc="-1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it-IT" sz="1800" b="1" i="0" u="none" strike="noStrike" kern="0" cap="none" spc="-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cs typeface="Trebuchet MS"/>
              </a:rPr>
              <a:t>competenze, </a:t>
            </a:r>
            <a:r>
              <a:rPr kumimoji="0" lang="it-IT" sz="1800" b="1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cs typeface="Trebuchet MS"/>
              </a:rPr>
              <a:t>esigenze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CCF6301-C260-B45F-F008-970FF50005BB}"/>
              </a:ext>
            </a:extLst>
          </p:cNvPr>
          <p:cNvSpPr/>
          <p:nvPr/>
        </p:nvSpPr>
        <p:spPr>
          <a:xfrm>
            <a:off x="10210799" y="1596099"/>
            <a:ext cx="1542821" cy="2249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207 News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150 Blog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150 Forum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43 Newsletter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11 Bollettini</a:t>
            </a:r>
          </a:p>
        </p:txBody>
      </p:sp>
    </p:spTree>
    <p:extLst>
      <p:ext uri="{BB962C8B-B14F-4D97-AF65-F5344CB8AC3E}">
        <p14:creationId xmlns:p14="http://schemas.microsoft.com/office/powerpoint/2010/main" val="165919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25968" y="0"/>
            <a:ext cx="4066540" cy="6858000"/>
            <a:chOff x="8125968" y="0"/>
            <a:chExt cx="406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7492" y="0"/>
              <a:ext cx="4064507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5968" y="0"/>
              <a:ext cx="4066031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27492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4" h="6858000">
                  <a:moveTo>
                    <a:pt x="4064507" y="6857998"/>
                  </a:moveTo>
                  <a:lnTo>
                    <a:pt x="4064507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4064507" y="6857998"/>
                  </a:lnTo>
                  <a:close/>
                </a:path>
              </a:pathLst>
            </a:custGeom>
            <a:solidFill>
              <a:srgbClr val="00449E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992869" y="4149597"/>
            <a:ext cx="2341880" cy="1496060"/>
            <a:chOff x="8992869" y="4149597"/>
            <a:chExt cx="2341880" cy="1496060"/>
          </a:xfrm>
        </p:grpSpPr>
        <p:sp>
          <p:nvSpPr>
            <p:cNvPr id="15" name="object 15"/>
            <p:cNvSpPr/>
            <p:nvPr/>
          </p:nvSpPr>
          <p:spPr>
            <a:xfrm>
              <a:off x="8999219" y="4155947"/>
              <a:ext cx="2329180" cy="1483360"/>
            </a:xfrm>
            <a:custGeom>
              <a:avLst/>
              <a:gdLst/>
              <a:ahLst/>
              <a:cxnLst/>
              <a:rect l="l" t="t" r="r" b="b"/>
              <a:pathLst>
                <a:path w="2329179" h="1483360">
                  <a:moveTo>
                    <a:pt x="1164335" y="0"/>
                  </a:moveTo>
                  <a:lnTo>
                    <a:pt x="0" y="248412"/>
                  </a:lnTo>
                  <a:lnTo>
                    <a:pt x="0" y="1482852"/>
                  </a:lnTo>
                  <a:lnTo>
                    <a:pt x="1164335" y="1234439"/>
                  </a:lnTo>
                  <a:lnTo>
                    <a:pt x="2328672" y="1482852"/>
                  </a:lnTo>
                  <a:lnTo>
                    <a:pt x="2328672" y="248412"/>
                  </a:lnTo>
                  <a:lnTo>
                    <a:pt x="1164335" y="0"/>
                  </a:lnTo>
                  <a:close/>
                </a:path>
              </a:pathLst>
            </a:custGeom>
            <a:solidFill>
              <a:srgbClr val="00449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999219" y="4155947"/>
              <a:ext cx="2329180" cy="1483360"/>
            </a:xfrm>
            <a:custGeom>
              <a:avLst/>
              <a:gdLst/>
              <a:ahLst/>
              <a:cxnLst/>
              <a:rect l="l" t="t" r="r" b="b"/>
              <a:pathLst>
                <a:path w="2329179" h="1483360">
                  <a:moveTo>
                    <a:pt x="0" y="1482852"/>
                  </a:moveTo>
                  <a:lnTo>
                    <a:pt x="0" y="248412"/>
                  </a:lnTo>
                  <a:lnTo>
                    <a:pt x="1164335" y="0"/>
                  </a:lnTo>
                  <a:lnTo>
                    <a:pt x="2328672" y="248412"/>
                  </a:lnTo>
                  <a:lnTo>
                    <a:pt x="2328672" y="1482852"/>
                  </a:lnTo>
                  <a:lnTo>
                    <a:pt x="1164335" y="1234439"/>
                  </a:lnTo>
                  <a:lnTo>
                    <a:pt x="0" y="148285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469881" y="4781550"/>
            <a:ext cx="13881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610" marR="5080" lvl="0" indent="-16954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Semplificazione </a:t>
            </a:r>
            <a:r>
              <a:rPr kumimoji="0" sz="1600" b="1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dei</a:t>
            </a:r>
            <a:r>
              <a:rPr kumimoji="0" sz="16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processi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992869" y="2756661"/>
            <a:ext cx="2341880" cy="1973580"/>
            <a:chOff x="8992869" y="2756661"/>
            <a:chExt cx="2341880" cy="1973580"/>
          </a:xfrm>
        </p:grpSpPr>
        <p:sp>
          <p:nvSpPr>
            <p:cNvPr id="19" name="object 19"/>
            <p:cNvSpPr/>
            <p:nvPr/>
          </p:nvSpPr>
          <p:spPr>
            <a:xfrm>
              <a:off x="9822710" y="4426610"/>
              <a:ext cx="683260" cy="303530"/>
            </a:xfrm>
            <a:custGeom>
              <a:avLst/>
              <a:gdLst/>
              <a:ahLst/>
              <a:cxnLst/>
              <a:rect l="l" t="t" r="r" b="b"/>
              <a:pathLst>
                <a:path w="683259" h="303529">
                  <a:moveTo>
                    <a:pt x="152725" y="0"/>
                  </a:moveTo>
                  <a:lnTo>
                    <a:pt x="104714" y="7381"/>
                  </a:lnTo>
                  <a:lnTo>
                    <a:pt x="62912" y="28592"/>
                  </a:lnTo>
                  <a:lnTo>
                    <a:pt x="29835" y="61154"/>
                  </a:lnTo>
                  <a:lnTo>
                    <a:pt x="7999" y="102591"/>
                  </a:lnTo>
                  <a:lnTo>
                    <a:pt x="120" y="149245"/>
                  </a:lnTo>
                  <a:lnTo>
                    <a:pt x="0" y="150937"/>
                  </a:lnTo>
                  <a:lnTo>
                    <a:pt x="7311" y="198370"/>
                  </a:lnTo>
                  <a:lnTo>
                    <a:pt x="28550" y="240115"/>
                  </a:lnTo>
                  <a:lnTo>
                    <a:pt x="61157" y="273148"/>
                  </a:lnTo>
                  <a:lnTo>
                    <a:pt x="102650" y="294955"/>
                  </a:lnTo>
                  <a:lnTo>
                    <a:pt x="150550" y="303023"/>
                  </a:lnTo>
                  <a:lnTo>
                    <a:pt x="152725" y="303023"/>
                  </a:lnTo>
                  <a:lnTo>
                    <a:pt x="205258" y="294000"/>
                  </a:lnTo>
                  <a:lnTo>
                    <a:pt x="251324" y="269829"/>
                  </a:lnTo>
                  <a:lnTo>
                    <a:pt x="285668" y="240765"/>
                  </a:lnTo>
                  <a:lnTo>
                    <a:pt x="152725" y="240765"/>
                  </a:lnTo>
                  <a:lnTo>
                    <a:pt x="117822" y="234313"/>
                  </a:lnTo>
                  <a:lnTo>
                    <a:pt x="89104" y="215644"/>
                  </a:lnTo>
                  <a:lnTo>
                    <a:pt x="69491" y="187583"/>
                  </a:lnTo>
                  <a:lnTo>
                    <a:pt x="61905" y="152954"/>
                  </a:lnTo>
                  <a:lnTo>
                    <a:pt x="68366" y="118099"/>
                  </a:lnTo>
                  <a:lnTo>
                    <a:pt x="87060" y="89420"/>
                  </a:lnTo>
                  <a:lnTo>
                    <a:pt x="115159" y="69834"/>
                  </a:lnTo>
                  <a:lnTo>
                    <a:pt x="149835" y="62258"/>
                  </a:lnTo>
                  <a:lnTo>
                    <a:pt x="150796" y="62245"/>
                  </a:lnTo>
                  <a:lnTo>
                    <a:pt x="286350" y="62245"/>
                  </a:lnTo>
                  <a:lnTo>
                    <a:pt x="252191" y="33588"/>
                  </a:lnTo>
                  <a:lnTo>
                    <a:pt x="205653" y="9206"/>
                  </a:lnTo>
                  <a:lnTo>
                    <a:pt x="152725" y="0"/>
                  </a:lnTo>
                  <a:close/>
                </a:path>
                <a:path w="683259" h="303529">
                  <a:moveTo>
                    <a:pt x="417831" y="193429"/>
                  </a:moveTo>
                  <a:lnTo>
                    <a:pt x="330962" y="193429"/>
                  </a:lnTo>
                  <a:lnTo>
                    <a:pt x="369101" y="233847"/>
                  </a:lnTo>
                  <a:lnTo>
                    <a:pt x="410444" y="267410"/>
                  </a:lnTo>
                  <a:lnTo>
                    <a:pt x="456607" y="291380"/>
                  </a:lnTo>
                  <a:lnTo>
                    <a:pt x="509205" y="303023"/>
                  </a:lnTo>
                  <a:lnTo>
                    <a:pt x="567315" y="295793"/>
                  </a:lnTo>
                  <a:lnTo>
                    <a:pt x="612935" y="269451"/>
                  </a:lnTo>
                  <a:lnTo>
                    <a:pt x="629675" y="248681"/>
                  </a:lnTo>
                  <a:lnTo>
                    <a:pt x="554612" y="248681"/>
                  </a:lnTo>
                  <a:lnTo>
                    <a:pt x="507769" y="245220"/>
                  </a:lnTo>
                  <a:lnTo>
                    <a:pt x="475377" y="233650"/>
                  </a:lnTo>
                  <a:lnTo>
                    <a:pt x="443905" y="215132"/>
                  </a:lnTo>
                  <a:lnTo>
                    <a:pt x="417831" y="193429"/>
                  </a:lnTo>
                  <a:close/>
                </a:path>
                <a:path w="683259" h="303529">
                  <a:moveTo>
                    <a:pt x="653776" y="192761"/>
                  </a:moveTo>
                  <a:lnTo>
                    <a:pt x="653646" y="192761"/>
                  </a:lnTo>
                  <a:lnTo>
                    <a:pt x="634337" y="218534"/>
                  </a:lnTo>
                  <a:lnTo>
                    <a:pt x="599074" y="238468"/>
                  </a:lnTo>
                  <a:lnTo>
                    <a:pt x="554612" y="248681"/>
                  </a:lnTo>
                  <a:lnTo>
                    <a:pt x="629675" y="248681"/>
                  </a:lnTo>
                  <a:lnTo>
                    <a:pt x="642832" y="232357"/>
                  </a:lnTo>
                  <a:lnTo>
                    <a:pt x="653776" y="192871"/>
                  </a:lnTo>
                  <a:close/>
                </a:path>
                <a:path w="683259" h="303529">
                  <a:moveTo>
                    <a:pt x="286350" y="62245"/>
                  </a:moveTo>
                  <a:lnTo>
                    <a:pt x="150796" y="62245"/>
                  </a:lnTo>
                  <a:lnTo>
                    <a:pt x="152725" y="62258"/>
                  </a:lnTo>
                  <a:lnTo>
                    <a:pt x="186322" y="68508"/>
                  </a:lnTo>
                  <a:lnTo>
                    <a:pt x="218613" y="86174"/>
                  </a:lnTo>
                  <a:lnTo>
                    <a:pt x="250743" y="113629"/>
                  </a:lnTo>
                  <a:lnTo>
                    <a:pt x="283853" y="149245"/>
                  </a:lnTo>
                  <a:lnTo>
                    <a:pt x="285334" y="150938"/>
                  </a:lnTo>
                  <a:lnTo>
                    <a:pt x="283735" y="152786"/>
                  </a:lnTo>
                  <a:lnTo>
                    <a:pt x="249411" y="190002"/>
                  </a:lnTo>
                  <a:lnTo>
                    <a:pt x="217376" y="217653"/>
                  </a:lnTo>
                  <a:lnTo>
                    <a:pt x="185783" y="234849"/>
                  </a:lnTo>
                  <a:lnTo>
                    <a:pt x="152725" y="240765"/>
                  </a:lnTo>
                  <a:lnTo>
                    <a:pt x="285668" y="240765"/>
                  </a:lnTo>
                  <a:lnTo>
                    <a:pt x="292656" y="234849"/>
                  </a:lnTo>
                  <a:lnTo>
                    <a:pt x="330962" y="193429"/>
                  </a:lnTo>
                  <a:lnTo>
                    <a:pt x="417831" y="193429"/>
                  </a:lnTo>
                  <a:lnTo>
                    <a:pt x="411968" y="188549"/>
                  </a:lnTo>
                  <a:lnTo>
                    <a:pt x="378125" y="152721"/>
                  </a:lnTo>
                  <a:lnTo>
                    <a:pt x="376621" y="150938"/>
                  </a:lnTo>
                  <a:lnTo>
                    <a:pt x="378096" y="149245"/>
                  </a:lnTo>
                  <a:lnTo>
                    <a:pt x="411209" y="113626"/>
                  </a:lnTo>
                  <a:lnTo>
                    <a:pt x="417263" y="108453"/>
                  </a:lnTo>
                  <a:lnTo>
                    <a:pt x="330961" y="108453"/>
                  </a:lnTo>
                  <a:lnTo>
                    <a:pt x="293555" y="68289"/>
                  </a:lnTo>
                  <a:lnTo>
                    <a:pt x="286350" y="62245"/>
                  </a:lnTo>
                  <a:close/>
                </a:path>
                <a:path w="683259" h="303529">
                  <a:moveTo>
                    <a:pt x="631766" y="62258"/>
                  </a:moveTo>
                  <a:lnTo>
                    <a:pt x="509204" y="62258"/>
                  </a:lnTo>
                  <a:lnTo>
                    <a:pt x="530150" y="64677"/>
                  </a:lnTo>
                  <a:lnTo>
                    <a:pt x="549728" y="71733"/>
                  </a:lnTo>
                  <a:lnTo>
                    <a:pt x="567185" y="83055"/>
                  </a:lnTo>
                  <a:lnTo>
                    <a:pt x="581763" y="98271"/>
                  </a:lnTo>
                  <a:lnTo>
                    <a:pt x="536110" y="124588"/>
                  </a:lnTo>
                  <a:lnTo>
                    <a:pt x="652152" y="155646"/>
                  </a:lnTo>
                  <a:lnTo>
                    <a:pt x="675935" y="66992"/>
                  </a:lnTo>
                  <a:lnTo>
                    <a:pt x="635917" y="66992"/>
                  </a:lnTo>
                  <a:lnTo>
                    <a:pt x="631766" y="62258"/>
                  </a:lnTo>
                  <a:close/>
                </a:path>
                <a:path w="683259" h="303529">
                  <a:moveTo>
                    <a:pt x="509204" y="0"/>
                  </a:moveTo>
                  <a:lnTo>
                    <a:pt x="456269" y="9214"/>
                  </a:lnTo>
                  <a:lnTo>
                    <a:pt x="409723" y="33608"/>
                  </a:lnTo>
                  <a:lnTo>
                    <a:pt x="368357" y="68311"/>
                  </a:lnTo>
                  <a:lnTo>
                    <a:pt x="330961" y="108453"/>
                  </a:lnTo>
                  <a:lnTo>
                    <a:pt x="417263" y="108453"/>
                  </a:lnTo>
                  <a:lnTo>
                    <a:pt x="443338" y="86172"/>
                  </a:lnTo>
                  <a:lnTo>
                    <a:pt x="475624" y="68507"/>
                  </a:lnTo>
                  <a:lnTo>
                    <a:pt x="509204" y="62258"/>
                  </a:lnTo>
                  <a:lnTo>
                    <a:pt x="631766" y="62258"/>
                  </a:lnTo>
                  <a:lnTo>
                    <a:pt x="611228" y="38832"/>
                  </a:lnTo>
                  <a:lnTo>
                    <a:pt x="580902" y="17761"/>
                  </a:lnTo>
                  <a:lnTo>
                    <a:pt x="546405" y="4558"/>
                  </a:lnTo>
                  <a:lnTo>
                    <a:pt x="509204" y="0"/>
                  </a:lnTo>
                  <a:close/>
                </a:path>
                <a:path w="683259" h="303529">
                  <a:moveTo>
                    <a:pt x="683259" y="39689"/>
                  </a:moveTo>
                  <a:lnTo>
                    <a:pt x="635917" y="66992"/>
                  </a:lnTo>
                  <a:lnTo>
                    <a:pt x="675935" y="66992"/>
                  </a:lnTo>
                  <a:lnTo>
                    <a:pt x="683259" y="39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999219" y="2763011"/>
              <a:ext cx="2329180" cy="1483360"/>
            </a:xfrm>
            <a:custGeom>
              <a:avLst/>
              <a:gdLst/>
              <a:ahLst/>
              <a:cxnLst/>
              <a:rect l="l" t="t" r="r" b="b"/>
              <a:pathLst>
                <a:path w="2329179" h="1483360">
                  <a:moveTo>
                    <a:pt x="1164335" y="0"/>
                  </a:moveTo>
                  <a:lnTo>
                    <a:pt x="0" y="248412"/>
                  </a:lnTo>
                  <a:lnTo>
                    <a:pt x="0" y="1482852"/>
                  </a:lnTo>
                  <a:lnTo>
                    <a:pt x="1164335" y="1234439"/>
                  </a:lnTo>
                  <a:lnTo>
                    <a:pt x="2328672" y="1482852"/>
                  </a:lnTo>
                  <a:lnTo>
                    <a:pt x="2328672" y="248412"/>
                  </a:lnTo>
                  <a:lnTo>
                    <a:pt x="116433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999219" y="2763011"/>
              <a:ext cx="2329180" cy="1483360"/>
            </a:xfrm>
            <a:custGeom>
              <a:avLst/>
              <a:gdLst/>
              <a:ahLst/>
              <a:cxnLst/>
              <a:rect l="l" t="t" r="r" b="b"/>
              <a:pathLst>
                <a:path w="2329179" h="1483360">
                  <a:moveTo>
                    <a:pt x="0" y="1482852"/>
                  </a:moveTo>
                  <a:lnTo>
                    <a:pt x="0" y="248412"/>
                  </a:lnTo>
                  <a:lnTo>
                    <a:pt x="1164335" y="0"/>
                  </a:lnTo>
                  <a:lnTo>
                    <a:pt x="2328672" y="248412"/>
                  </a:lnTo>
                  <a:lnTo>
                    <a:pt x="2328672" y="1482852"/>
                  </a:lnTo>
                  <a:lnTo>
                    <a:pt x="1164335" y="1234439"/>
                  </a:lnTo>
                  <a:lnTo>
                    <a:pt x="0" y="148285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390633" y="3389503"/>
            <a:ext cx="15462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38989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Sviluppo </a:t>
            </a:r>
            <a:r>
              <a:rPr kumimoji="0" sz="1600" b="1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delle</a:t>
            </a:r>
            <a:r>
              <a:rPr kumimoji="0" sz="1600" b="1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600" b="1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competenze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92869" y="1357630"/>
            <a:ext cx="2341880" cy="1992630"/>
            <a:chOff x="8992869" y="1357630"/>
            <a:chExt cx="2341880" cy="1992630"/>
          </a:xfrm>
        </p:grpSpPr>
        <p:sp>
          <p:nvSpPr>
            <p:cNvPr id="24" name="object 24"/>
            <p:cNvSpPr/>
            <p:nvPr/>
          </p:nvSpPr>
          <p:spPr>
            <a:xfrm>
              <a:off x="9991556" y="2934717"/>
              <a:ext cx="353695" cy="415925"/>
            </a:xfrm>
            <a:custGeom>
              <a:avLst/>
              <a:gdLst/>
              <a:ahLst/>
              <a:cxnLst/>
              <a:rect l="l" t="t" r="r" b="b"/>
              <a:pathLst>
                <a:path w="353695" h="415925">
                  <a:moveTo>
                    <a:pt x="156275" y="0"/>
                  </a:moveTo>
                  <a:lnTo>
                    <a:pt x="115241" y="5453"/>
                  </a:lnTo>
                  <a:lnTo>
                    <a:pt x="76447" y="21812"/>
                  </a:lnTo>
                  <a:lnTo>
                    <a:pt x="43364" y="47652"/>
                  </a:lnTo>
                  <a:lnTo>
                    <a:pt x="18856" y="80808"/>
                  </a:lnTo>
                  <a:lnTo>
                    <a:pt x="4030" y="119291"/>
                  </a:lnTo>
                  <a:lnTo>
                    <a:pt x="0" y="161009"/>
                  </a:lnTo>
                  <a:lnTo>
                    <a:pt x="4049" y="196917"/>
                  </a:lnTo>
                  <a:lnTo>
                    <a:pt x="16048" y="230517"/>
                  </a:lnTo>
                  <a:lnTo>
                    <a:pt x="35365" y="260524"/>
                  </a:lnTo>
                  <a:lnTo>
                    <a:pt x="61366" y="285652"/>
                  </a:lnTo>
                  <a:lnTo>
                    <a:pt x="61366" y="415488"/>
                  </a:lnTo>
                  <a:lnTo>
                    <a:pt x="225702" y="415489"/>
                  </a:lnTo>
                  <a:lnTo>
                    <a:pt x="225702" y="353687"/>
                  </a:lnTo>
                  <a:lnTo>
                    <a:pt x="251185" y="353687"/>
                  </a:lnTo>
                  <a:lnTo>
                    <a:pt x="294869" y="335509"/>
                  </a:lnTo>
                  <a:lnTo>
                    <a:pt x="312550" y="291885"/>
                  </a:lnTo>
                  <a:lnTo>
                    <a:pt x="312550" y="260724"/>
                  </a:lnTo>
                  <a:lnTo>
                    <a:pt x="335433" y="260724"/>
                  </a:lnTo>
                  <a:lnTo>
                    <a:pt x="344950" y="257389"/>
                  </a:lnTo>
                  <a:lnTo>
                    <a:pt x="351717" y="249623"/>
                  </a:lnTo>
                  <a:lnTo>
                    <a:pt x="352643" y="244105"/>
                  </a:lnTo>
                  <a:lnTo>
                    <a:pt x="93756" y="244105"/>
                  </a:lnTo>
                  <a:lnTo>
                    <a:pt x="67962" y="224045"/>
                  </a:lnTo>
                  <a:lnTo>
                    <a:pt x="74129" y="216207"/>
                  </a:lnTo>
                  <a:lnTo>
                    <a:pt x="74579" y="216164"/>
                  </a:lnTo>
                  <a:lnTo>
                    <a:pt x="57808" y="216164"/>
                  </a:lnTo>
                  <a:lnTo>
                    <a:pt x="33205" y="197039"/>
                  </a:lnTo>
                  <a:lnTo>
                    <a:pt x="60009" y="162667"/>
                  </a:lnTo>
                  <a:lnTo>
                    <a:pt x="53269" y="157478"/>
                  </a:lnTo>
                  <a:lnTo>
                    <a:pt x="46137" y="157478"/>
                  </a:lnTo>
                  <a:lnTo>
                    <a:pt x="39526" y="156258"/>
                  </a:lnTo>
                  <a:lnTo>
                    <a:pt x="35373" y="151417"/>
                  </a:lnTo>
                  <a:lnTo>
                    <a:pt x="34309" y="144692"/>
                  </a:lnTo>
                  <a:lnTo>
                    <a:pt x="36966" y="137816"/>
                  </a:lnTo>
                  <a:lnTo>
                    <a:pt x="37885" y="136630"/>
                  </a:lnTo>
                  <a:lnTo>
                    <a:pt x="43949" y="132333"/>
                  </a:lnTo>
                  <a:lnTo>
                    <a:pt x="50820" y="131611"/>
                  </a:lnTo>
                  <a:lnTo>
                    <a:pt x="84183" y="131611"/>
                  </a:lnTo>
                  <a:lnTo>
                    <a:pt x="94575" y="118272"/>
                  </a:lnTo>
                  <a:lnTo>
                    <a:pt x="136740" y="118272"/>
                  </a:lnTo>
                  <a:lnTo>
                    <a:pt x="136973" y="116662"/>
                  </a:lnTo>
                  <a:lnTo>
                    <a:pt x="140447" y="112457"/>
                  </a:lnTo>
                  <a:lnTo>
                    <a:pt x="146056" y="111386"/>
                  </a:lnTo>
                  <a:lnTo>
                    <a:pt x="152143" y="111386"/>
                  </a:lnTo>
                  <a:lnTo>
                    <a:pt x="157865" y="106976"/>
                  </a:lnTo>
                  <a:lnTo>
                    <a:pt x="135161" y="77771"/>
                  </a:lnTo>
                  <a:lnTo>
                    <a:pt x="156049" y="61572"/>
                  </a:lnTo>
                  <a:lnTo>
                    <a:pt x="170255" y="61572"/>
                  </a:lnTo>
                  <a:lnTo>
                    <a:pt x="169987" y="61546"/>
                  </a:lnTo>
                  <a:lnTo>
                    <a:pt x="164726" y="54855"/>
                  </a:lnTo>
                  <a:lnTo>
                    <a:pt x="186854" y="37704"/>
                  </a:lnTo>
                  <a:lnTo>
                    <a:pt x="256381" y="37704"/>
                  </a:lnTo>
                  <a:lnTo>
                    <a:pt x="236103" y="21812"/>
                  </a:lnTo>
                  <a:lnTo>
                    <a:pt x="197309" y="5453"/>
                  </a:lnTo>
                  <a:lnTo>
                    <a:pt x="156275" y="0"/>
                  </a:lnTo>
                  <a:close/>
                </a:path>
                <a:path w="353695" h="415925">
                  <a:moveTo>
                    <a:pt x="120435" y="209871"/>
                  </a:moveTo>
                  <a:lnTo>
                    <a:pt x="93756" y="244105"/>
                  </a:lnTo>
                  <a:lnTo>
                    <a:pt x="352643" y="244105"/>
                  </a:lnTo>
                  <a:lnTo>
                    <a:pt x="353591" y="238449"/>
                  </a:lnTo>
                  <a:lnTo>
                    <a:pt x="350676" y="230783"/>
                  </a:lnTo>
                  <a:lnTo>
                    <a:pt x="137509" y="230782"/>
                  </a:lnTo>
                  <a:lnTo>
                    <a:pt x="131711" y="228054"/>
                  </a:lnTo>
                  <a:lnTo>
                    <a:pt x="128873" y="222007"/>
                  </a:lnTo>
                  <a:lnTo>
                    <a:pt x="128296" y="216025"/>
                  </a:lnTo>
                  <a:lnTo>
                    <a:pt x="120435" y="209871"/>
                  </a:lnTo>
                  <a:close/>
                </a:path>
                <a:path w="353695" h="415925">
                  <a:moveTo>
                    <a:pt x="336837" y="204916"/>
                  </a:moveTo>
                  <a:lnTo>
                    <a:pt x="142186" y="204916"/>
                  </a:lnTo>
                  <a:lnTo>
                    <a:pt x="148802" y="206135"/>
                  </a:lnTo>
                  <a:lnTo>
                    <a:pt x="152957" y="210975"/>
                  </a:lnTo>
                  <a:lnTo>
                    <a:pt x="137509" y="230782"/>
                  </a:lnTo>
                  <a:lnTo>
                    <a:pt x="350676" y="230783"/>
                  </a:lnTo>
                  <a:lnTo>
                    <a:pt x="348434" y="224889"/>
                  </a:lnTo>
                  <a:lnTo>
                    <a:pt x="336837" y="204916"/>
                  </a:lnTo>
                  <a:close/>
                </a:path>
                <a:path w="353695" h="415925">
                  <a:moveTo>
                    <a:pt x="75803" y="190516"/>
                  </a:moveTo>
                  <a:lnTo>
                    <a:pt x="69071" y="191578"/>
                  </a:lnTo>
                  <a:lnTo>
                    <a:pt x="64228" y="195726"/>
                  </a:lnTo>
                  <a:lnTo>
                    <a:pt x="63008" y="202328"/>
                  </a:lnTo>
                  <a:lnTo>
                    <a:pt x="63923" y="208265"/>
                  </a:lnTo>
                  <a:lnTo>
                    <a:pt x="57808" y="216164"/>
                  </a:lnTo>
                  <a:lnTo>
                    <a:pt x="74579" y="216164"/>
                  </a:lnTo>
                  <a:lnTo>
                    <a:pt x="80113" y="215632"/>
                  </a:lnTo>
                  <a:lnTo>
                    <a:pt x="86176" y="212795"/>
                  </a:lnTo>
                  <a:lnTo>
                    <a:pt x="88911" y="207006"/>
                  </a:lnTo>
                  <a:lnTo>
                    <a:pt x="88187" y="200144"/>
                  </a:lnTo>
                  <a:lnTo>
                    <a:pt x="83875" y="194092"/>
                  </a:lnTo>
                  <a:lnTo>
                    <a:pt x="82688" y="193170"/>
                  </a:lnTo>
                  <a:lnTo>
                    <a:pt x="75803" y="190516"/>
                  </a:lnTo>
                  <a:close/>
                </a:path>
                <a:path w="353695" h="415925">
                  <a:moveTo>
                    <a:pt x="310995" y="145187"/>
                  </a:moveTo>
                  <a:lnTo>
                    <a:pt x="129202" y="145187"/>
                  </a:lnTo>
                  <a:lnTo>
                    <a:pt x="155135" y="165337"/>
                  </a:lnTo>
                  <a:lnTo>
                    <a:pt x="128340" y="199722"/>
                  </a:lnTo>
                  <a:lnTo>
                    <a:pt x="136244" y="205829"/>
                  </a:lnTo>
                  <a:lnTo>
                    <a:pt x="142186" y="204916"/>
                  </a:lnTo>
                  <a:lnTo>
                    <a:pt x="336837" y="204916"/>
                  </a:lnTo>
                  <a:lnTo>
                    <a:pt x="312550" y="163087"/>
                  </a:lnTo>
                  <a:lnTo>
                    <a:pt x="312550" y="161010"/>
                  </a:lnTo>
                  <a:lnTo>
                    <a:pt x="310995" y="145187"/>
                  </a:lnTo>
                  <a:close/>
                </a:path>
                <a:path w="353695" h="415925">
                  <a:moveTo>
                    <a:pt x="136740" y="118272"/>
                  </a:moveTo>
                  <a:lnTo>
                    <a:pt x="94575" y="118272"/>
                  </a:lnTo>
                  <a:lnTo>
                    <a:pt x="119061" y="137323"/>
                  </a:lnTo>
                  <a:lnTo>
                    <a:pt x="112898" y="145156"/>
                  </a:lnTo>
                  <a:lnTo>
                    <a:pt x="106913" y="145728"/>
                  </a:lnTo>
                  <a:lnTo>
                    <a:pt x="100847" y="148564"/>
                  </a:lnTo>
                  <a:lnTo>
                    <a:pt x="98112" y="154354"/>
                  </a:lnTo>
                  <a:lnTo>
                    <a:pt x="98837" y="161215"/>
                  </a:lnTo>
                  <a:lnTo>
                    <a:pt x="103147" y="167268"/>
                  </a:lnTo>
                  <a:lnTo>
                    <a:pt x="104330" y="168194"/>
                  </a:lnTo>
                  <a:lnTo>
                    <a:pt x="111221" y="170843"/>
                  </a:lnTo>
                  <a:lnTo>
                    <a:pt x="117959" y="169776"/>
                  </a:lnTo>
                  <a:lnTo>
                    <a:pt x="122807" y="165626"/>
                  </a:lnTo>
                  <a:lnTo>
                    <a:pt x="124027" y="159027"/>
                  </a:lnTo>
                  <a:lnTo>
                    <a:pt x="123113" y="153089"/>
                  </a:lnTo>
                  <a:lnTo>
                    <a:pt x="129202" y="145187"/>
                  </a:lnTo>
                  <a:lnTo>
                    <a:pt x="310995" y="145187"/>
                  </a:lnTo>
                  <a:lnTo>
                    <a:pt x="310973" y="144966"/>
                  </a:lnTo>
                  <a:lnTo>
                    <a:pt x="187426" y="144966"/>
                  </a:lnTo>
                  <a:lnTo>
                    <a:pt x="180769" y="136405"/>
                  </a:lnTo>
                  <a:lnTo>
                    <a:pt x="144938" y="136405"/>
                  </a:lnTo>
                  <a:lnTo>
                    <a:pt x="139217" y="129412"/>
                  </a:lnTo>
                  <a:lnTo>
                    <a:pt x="138415" y="128395"/>
                  </a:lnTo>
                  <a:lnTo>
                    <a:pt x="136131" y="122482"/>
                  </a:lnTo>
                  <a:lnTo>
                    <a:pt x="136740" y="118272"/>
                  </a:lnTo>
                  <a:close/>
                </a:path>
                <a:path w="353695" h="415925">
                  <a:moveTo>
                    <a:pt x="52083" y="156565"/>
                  </a:moveTo>
                  <a:lnTo>
                    <a:pt x="46137" y="157478"/>
                  </a:lnTo>
                  <a:lnTo>
                    <a:pt x="53269" y="157478"/>
                  </a:lnTo>
                  <a:lnTo>
                    <a:pt x="52083" y="156565"/>
                  </a:lnTo>
                  <a:close/>
                </a:path>
                <a:path w="353695" h="415925">
                  <a:moveTo>
                    <a:pt x="84183" y="131611"/>
                  </a:moveTo>
                  <a:lnTo>
                    <a:pt x="50820" y="131611"/>
                  </a:lnTo>
                  <a:lnTo>
                    <a:pt x="56618" y="134338"/>
                  </a:lnTo>
                  <a:lnTo>
                    <a:pt x="59459" y="140387"/>
                  </a:lnTo>
                  <a:lnTo>
                    <a:pt x="60035" y="146364"/>
                  </a:lnTo>
                  <a:lnTo>
                    <a:pt x="67897" y="152518"/>
                  </a:lnTo>
                  <a:lnTo>
                    <a:pt x="84183" y="131611"/>
                  </a:lnTo>
                  <a:close/>
                </a:path>
                <a:path w="353695" h="415925">
                  <a:moveTo>
                    <a:pt x="201558" y="100246"/>
                  </a:moveTo>
                  <a:lnTo>
                    <a:pt x="195643" y="102527"/>
                  </a:lnTo>
                  <a:lnTo>
                    <a:pt x="194633" y="103315"/>
                  </a:lnTo>
                  <a:lnTo>
                    <a:pt x="187634" y="109027"/>
                  </a:lnTo>
                  <a:lnTo>
                    <a:pt x="189350" y="120643"/>
                  </a:lnTo>
                  <a:lnTo>
                    <a:pt x="203175" y="122011"/>
                  </a:lnTo>
                  <a:lnTo>
                    <a:pt x="208419" y="128693"/>
                  </a:lnTo>
                  <a:lnTo>
                    <a:pt x="187426" y="144966"/>
                  </a:lnTo>
                  <a:lnTo>
                    <a:pt x="310973" y="144966"/>
                  </a:lnTo>
                  <a:lnTo>
                    <a:pt x="308712" y="121955"/>
                  </a:lnTo>
                  <a:lnTo>
                    <a:pt x="217091" y="121955"/>
                  </a:lnTo>
                  <a:lnTo>
                    <a:pt x="211890" y="115221"/>
                  </a:lnTo>
                  <a:lnTo>
                    <a:pt x="212674" y="110161"/>
                  </a:lnTo>
                  <a:lnTo>
                    <a:pt x="211603" y="104565"/>
                  </a:lnTo>
                  <a:lnTo>
                    <a:pt x="207388" y="101092"/>
                  </a:lnTo>
                  <a:lnTo>
                    <a:pt x="201558" y="100246"/>
                  </a:lnTo>
                  <a:close/>
                </a:path>
                <a:path w="353695" h="415925">
                  <a:moveTo>
                    <a:pt x="164626" y="115645"/>
                  </a:moveTo>
                  <a:lnTo>
                    <a:pt x="157913" y="120886"/>
                  </a:lnTo>
                  <a:lnTo>
                    <a:pt x="156578" y="134700"/>
                  </a:lnTo>
                  <a:lnTo>
                    <a:pt x="144938" y="136405"/>
                  </a:lnTo>
                  <a:lnTo>
                    <a:pt x="180769" y="136405"/>
                  </a:lnTo>
                  <a:lnTo>
                    <a:pt x="164626" y="115645"/>
                  </a:lnTo>
                  <a:close/>
                </a:path>
                <a:path w="353695" h="415925">
                  <a:moveTo>
                    <a:pt x="223145" y="70488"/>
                  </a:moveTo>
                  <a:lnTo>
                    <a:pt x="216397" y="75681"/>
                  </a:lnTo>
                  <a:lnTo>
                    <a:pt x="239093" y="104920"/>
                  </a:lnTo>
                  <a:lnTo>
                    <a:pt x="217091" y="121955"/>
                  </a:lnTo>
                  <a:lnTo>
                    <a:pt x="308712" y="121955"/>
                  </a:lnTo>
                  <a:lnTo>
                    <a:pt x="308440" y="119265"/>
                  </a:lnTo>
                  <a:lnTo>
                    <a:pt x="293667" y="81000"/>
                  </a:lnTo>
                  <a:lnTo>
                    <a:pt x="293577" y="80808"/>
                  </a:lnTo>
                  <a:lnTo>
                    <a:pt x="286536" y="71271"/>
                  </a:lnTo>
                  <a:lnTo>
                    <a:pt x="228207" y="71271"/>
                  </a:lnTo>
                  <a:lnTo>
                    <a:pt x="223145" y="70488"/>
                  </a:lnTo>
                  <a:close/>
                </a:path>
                <a:path w="353695" h="415925">
                  <a:moveTo>
                    <a:pt x="152143" y="111386"/>
                  </a:moveTo>
                  <a:lnTo>
                    <a:pt x="146056" y="111386"/>
                  </a:lnTo>
                  <a:lnTo>
                    <a:pt x="151126" y="112169"/>
                  </a:lnTo>
                  <a:lnTo>
                    <a:pt x="152143" y="111386"/>
                  </a:lnTo>
                  <a:close/>
                </a:path>
                <a:path w="353695" h="415925">
                  <a:moveTo>
                    <a:pt x="170255" y="61572"/>
                  </a:moveTo>
                  <a:lnTo>
                    <a:pt x="156049" y="61572"/>
                  </a:lnTo>
                  <a:lnTo>
                    <a:pt x="161250" y="68285"/>
                  </a:lnTo>
                  <a:lnTo>
                    <a:pt x="160466" y="73366"/>
                  </a:lnTo>
                  <a:lnTo>
                    <a:pt x="161537" y="78966"/>
                  </a:lnTo>
                  <a:lnTo>
                    <a:pt x="165752" y="82438"/>
                  </a:lnTo>
                  <a:lnTo>
                    <a:pt x="171580" y="83282"/>
                  </a:lnTo>
                  <a:lnTo>
                    <a:pt x="177493" y="81000"/>
                  </a:lnTo>
                  <a:lnTo>
                    <a:pt x="178533" y="80217"/>
                  </a:lnTo>
                  <a:lnTo>
                    <a:pt x="185528" y="74504"/>
                  </a:lnTo>
                  <a:lnTo>
                    <a:pt x="183816" y="62884"/>
                  </a:lnTo>
                  <a:lnTo>
                    <a:pt x="170255" y="61572"/>
                  </a:lnTo>
                  <a:close/>
                </a:path>
                <a:path w="353695" h="415925">
                  <a:moveTo>
                    <a:pt x="267304" y="46265"/>
                  </a:moveTo>
                  <a:lnTo>
                    <a:pt x="229342" y="46265"/>
                  </a:lnTo>
                  <a:lnTo>
                    <a:pt x="235063" y="53258"/>
                  </a:lnTo>
                  <a:lnTo>
                    <a:pt x="235847" y="54262"/>
                  </a:lnTo>
                  <a:lnTo>
                    <a:pt x="238134" y="60176"/>
                  </a:lnTo>
                  <a:lnTo>
                    <a:pt x="237291" y="65996"/>
                  </a:lnTo>
                  <a:lnTo>
                    <a:pt x="233816" y="70202"/>
                  </a:lnTo>
                  <a:lnTo>
                    <a:pt x="228207" y="71271"/>
                  </a:lnTo>
                  <a:lnTo>
                    <a:pt x="286536" y="71271"/>
                  </a:lnTo>
                  <a:lnTo>
                    <a:pt x="269129" y="47695"/>
                  </a:lnTo>
                  <a:lnTo>
                    <a:pt x="267304" y="46265"/>
                  </a:lnTo>
                  <a:close/>
                </a:path>
                <a:path w="353695" h="415925">
                  <a:moveTo>
                    <a:pt x="256381" y="37704"/>
                  </a:moveTo>
                  <a:lnTo>
                    <a:pt x="186854" y="37704"/>
                  </a:lnTo>
                  <a:lnTo>
                    <a:pt x="209654" y="67025"/>
                  </a:lnTo>
                  <a:lnTo>
                    <a:pt x="216367" y="61784"/>
                  </a:lnTo>
                  <a:lnTo>
                    <a:pt x="217701" y="47965"/>
                  </a:lnTo>
                  <a:lnTo>
                    <a:pt x="229342" y="46265"/>
                  </a:lnTo>
                  <a:lnTo>
                    <a:pt x="267304" y="46265"/>
                  </a:lnTo>
                  <a:lnTo>
                    <a:pt x="256381" y="377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8999219" y="1363980"/>
              <a:ext cx="2329180" cy="1483360"/>
            </a:xfrm>
            <a:custGeom>
              <a:avLst/>
              <a:gdLst/>
              <a:ahLst/>
              <a:cxnLst/>
              <a:rect l="l" t="t" r="r" b="b"/>
              <a:pathLst>
                <a:path w="2329179" h="1483360">
                  <a:moveTo>
                    <a:pt x="1164335" y="0"/>
                  </a:moveTo>
                  <a:lnTo>
                    <a:pt x="0" y="248412"/>
                  </a:lnTo>
                  <a:lnTo>
                    <a:pt x="0" y="1482852"/>
                  </a:lnTo>
                  <a:lnTo>
                    <a:pt x="1164335" y="1234440"/>
                  </a:lnTo>
                  <a:lnTo>
                    <a:pt x="2328672" y="1482852"/>
                  </a:lnTo>
                  <a:lnTo>
                    <a:pt x="2328672" y="248412"/>
                  </a:lnTo>
                  <a:lnTo>
                    <a:pt x="1164335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999219" y="1363980"/>
              <a:ext cx="2329180" cy="1483360"/>
            </a:xfrm>
            <a:custGeom>
              <a:avLst/>
              <a:gdLst/>
              <a:ahLst/>
              <a:cxnLst/>
              <a:rect l="l" t="t" r="r" b="b"/>
              <a:pathLst>
                <a:path w="2329179" h="1483360">
                  <a:moveTo>
                    <a:pt x="0" y="1482852"/>
                  </a:moveTo>
                  <a:lnTo>
                    <a:pt x="0" y="248412"/>
                  </a:lnTo>
                  <a:lnTo>
                    <a:pt x="1164335" y="0"/>
                  </a:lnTo>
                  <a:lnTo>
                    <a:pt x="2328672" y="248412"/>
                  </a:lnTo>
                  <a:lnTo>
                    <a:pt x="2328672" y="1482852"/>
                  </a:lnTo>
                  <a:lnTo>
                    <a:pt x="1164335" y="1234440"/>
                  </a:lnTo>
                  <a:lnTo>
                    <a:pt x="0" y="148285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294621" y="1989581"/>
            <a:ext cx="17399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Stimolo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80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della</a:t>
            </a:r>
            <a:r>
              <a:rPr kumimoji="0" sz="1600" b="1" i="0" u="none" strike="noStrike" kern="0" cap="none" spc="-125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600" b="1" i="0" u="none" strike="noStrike" kern="0" cap="none" spc="-75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collaborazione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830761" y="1593715"/>
            <a:ext cx="614045" cy="368300"/>
            <a:chOff x="9830761" y="1593715"/>
            <a:chExt cx="614045" cy="368300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53692" y="1797676"/>
              <a:ext cx="203708" cy="15259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30761" y="1593715"/>
              <a:ext cx="143522" cy="17015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917722" y="1657259"/>
              <a:ext cx="379730" cy="304800"/>
            </a:xfrm>
            <a:custGeom>
              <a:avLst/>
              <a:gdLst/>
              <a:ahLst/>
              <a:cxnLst/>
              <a:rect l="l" t="t" r="r" b="b"/>
              <a:pathLst>
                <a:path w="379729" h="304800">
                  <a:moveTo>
                    <a:pt x="338835" y="217464"/>
                  </a:moveTo>
                  <a:lnTo>
                    <a:pt x="231900" y="217464"/>
                  </a:lnTo>
                  <a:lnTo>
                    <a:pt x="238263" y="219582"/>
                  </a:lnTo>
                  <a:lnTo>
                    <a:pt x="243212" y="224525"/>
                  </a:lnTo>
                  <a:lnTo>
                    <a:pt x="248869" y="229467"/>
                  </a:lnTo>
                  <a:lnTo>
                    <a:pt x="252404" y="236528"/>
                  </a:lnTo>
                  <a:lnTo>
                    <a:pt x="253111" y="243588"/>
                  </a:lnTo>
                  <a:lnTo>
                    <a:pt x="253818" y="251355"/>
                  </a:lnTo>
                  <a:lnTo>
                    <a:pt x="250990" y="258415"/>
                  </a:lnTo>
                  <a:lnTo>
                    <a:pt x="222002" y="291600"/>
                  </a:lnTo>
                  <a:lnTo>
                    <a:pt x="231900" y="299366"/>
                  </a:lnTo>
                  <a:lnTo>
                    <a:pt x="236849" y="302191"/>
                  </a:lnTo>
                  <a:lnTo>
                    <a:pt x="242506" y="304309"/>
                  </a:lnTo>
                  <a:lnTo>
                    <a:pt x="248869" y="303603"/>
                  </a:lnTo>
                  <a:lnTo>
                    <a:pt x="259606" y="300448"/>
                  </a:lnTo>
                  <a:lnTo>
                    <a:pt x="267958" y="293718"/>
                  </a:lnTo>
                  <a:lnTo>
                    <a:pt x="273128" y="284341"/>
                  </a:lnTo>
                  <a:lnTo>
                    <a:pt x="274321" y="273242"/>
                  </a:lnTo>
                  <a:lnTo>
                    <a:pt x="274321" y="272536"/>
                  </a:lnTo>
                  <a:lnTo>
                    <a:pt x="283794" y="272536"/>
                  </a:lnTo>
                  <a:lnTo>
                    <a:pt x="306844" y="242176"/>
                  </a:lnTo>
                  <a:lnTo>
                    <a:pt x="316317" y="242176"/>
                  </a:lnTo>
                  <a:lnTo>
                    <a:pt x="324652" y="239727"/>
                  </a:lnTo>
                  <a:lnTo>
                    <a:pt x="333003" y="232997"/>
                  </a:lnTo>
                  <a:lnTo>
                    <a:pt x="338173" y="223620"/>
                  </a:lnTo>
                  <a:lnTo>
                    <a:pt x="338835" y="217464"/>
                  </a:lnTo>
                  <a:close/>
                </a:path>
                <a:path w="379729" h="304800">
                  <a:moveTo>
                    <a:pt x="283794" y="272536"/>
                  </a:moveTo>
                  <a:lnTo>
                    <a:pt x="274321" y="272536"/>
                  </a:lnTo>
                  <a:lnTo>
                    <a:pt x="276442" y="273242"/>
                  </a:lnTo>
                  <a:lnTo>
                    <a:pt x="281391" y="273242"/>
                  </a:lnTo>
                  <a:lnTo>
                    <a:pt x="283794" y="272536"/>
                  </a:lnTo>
                  <a:close/>
                </a:path>
                <a:path w="379729" h="304800">
                  <a:moveTo>
                    <a:pt x="316317" y="242176"/>
                  </a:moveTo>
                  <a:lnTo>
                    <a:pt x="306844" y="242176"/>
                  </a:lnTo>
                  <a:lnTo>
                    <a:pt x="308965" y="242882"/>
                  </a:lnTo>
                  <a:lnTo>
                    <a:pt x="313914" y="242882"/>
                  </a:lnTo>
                  <a:lnTo>
                    <a:pt x="316317" y="242176"/>
                  </a:lnTo>
                  <a:close/>
                </a:path>
                <a:path w="379729" h="304800">
                  <a:moveTo>
                    <a:pt x="378048" y="189222"/>
                  </a:moveTo>
                  <a:lnTo>
                    <a:pt x="193014" y="189222"/>
                  </a:lnTo>
                  <a:lnTo>
                    <a:pt x="200085" y="192046"/>
                  </a:lnTo>
                  <a:lnTo>
                    <a:pt x="206448" y="196989"/>
                  </a:lnTo>
                  <a:lnTo>
                    <a:pt x="212811" y="202637"/>
                  </a:lnTo>
                  <a:lnTo>
                    <a:pt x="216346" y="210404"/>
                  </a:lnTo>
                  <a:lnTo>
                    <a:pt x="217053" y="218876"/>
                  </a:lnTo>
                  <a:lnTo>
                    <a:pt x="219174" y="218170"/>
                  </a:lnTo>
                  <a:lnTo>
                    <a:pt x="222002" y="217464"/>
                  </a:lnTo>
                  <a:lnTo>
                    <a:pt x="338835" y="217464"/>
                  </a:lnTo>
                  <a:lnTo>
                    <a:pt x="339366" y="212522"/>
                  </a:lnTo>
                  <a:lnTo>
                    <a:pt x="339366" y="211110"/>
                  </a:lnTo>
                  <a:lnTo>
                    <a:pt x="338659" y="209698"/>
                  </a:lnTo>
                  <a:lnTo>
                    <a:pt x="338659" y="208286"/>
                  </a:lnTo>
                  <a:lnTo>
                    <a:pt x="363118" y="208286"/>
                  </a:lnTo>
                  <a:lnTo>
                    <a:pt x="364244" y="207955"/>
                  </a:lnTo>
                  <a:lnTo>
                    <a:pt x="372596" y="201225"/>
                  </a:lnTo>
                  <a:lnTo>
                    <a:pt x="377766" y="191848"/>
                  </a:lnTo>
                  <a:lnTo>
                    <a:pt x="378048" y="189222"/>
                  </a:lnTo>
                  <a:close/>
                </a:path>
                <a:path w="379729" h="304800">
                  <a:moveTo>
                    <a:pt x="363118" y="208286"/>
                  </a:moveTo>
                  <a:lnTo>
                    <a:pt x="338659" y="208286"/>
                  </a:lnTo>
                  <a:lnTo>
                    <a:pt x="342901" y="210404"/>
                  </a:lnTo>
                  <a:lnTo>
                    <a:pt x="347851" y="211816"/>
                  </a:lnTo>
                  <a:lnTo>
                    <a:pt x="353507" y="211110"/>
                  </a:lnTo>
                  <a:lnTo>
                    <a:pt x="363118" y="208286"/>
                  </a:lnTo>
                  <a:close/>
                </a:path>
                <a:path w="379729" h="304800">
                  <a:moveTo>
                    <a:pt x="364583" y="156038"/>
                  </a:moveTo>
                  <a:lnTo>
                    <a:pt x="149180" y="156037"/>
                  </a:lnTo>
                  <a:lnTo>
                    <a:pt x="157664" y="158862"/>
                  </a:lnTo>
                  <a:lnTo>
                    <a:pt x="164027" y="164510"/>
                  </a:lnTo>
                  <a:lnTo>
                    <a:pt x="169186" y="170181"/>
                  </a:lnTo>
                  <a:lnTo>
                    <a:pt x="172953" y="176513"/>
                  </a:lnTo>
                  <a:lnTo>
                    <a:pt x="175262" y="183375"/>
                  </a:lnTo>
                  <a:lnTo>
                    <a:pt x="176046" y="190634"/>
                  </a:lnTo>
                  <a:lnTo>
                    <a:pt x="178874" y="189928"/>
                  </a:lnTo>
                  <a:lnTo>
                    <a:pt x="182409" y="189222"/>
                  </a:lnTo>
                  <a:lnTo>
                    <a:pt x="378048" y="189222"/>
                  </a:lnTo>
                  <a:lnTo>
                    <a:pt x="378959" y="180749"/>
                  </a:lnTo>
                  <a:lnTo>
                    <a:pt x="379666" y="172983"/>
                  </a:lnTo>
                  <a:lnTo>
                    <a:pt x="376131" y="166628"/>
                  </a:lnTo>
                  <a:lnTo>
                    <a:pt x="371182" y="161686"/>
                  </a:lnTo>
                  <a:lnTo>
                    <a:pt x="364583" y="156038"/>
                  </a:lnTo>
                  <a:close/>
                </a:path>
                <a:path w="379729" h="304800">
                  <a:moveTo>
                    <a:pt x="153508" y="124265"/>
                  </a:moveTo>
                  <a:lnTo>
                    <a:pt x="101810" y="124265"/>
                  </a:lnTo>
                  <a:lnTo>
                    <a:pt x="110294" y="127089"/>
                  </a:lnTo>
                  <a:lnTo>
                    <a:pt x="116657" y="132738"/>
                  </a:lnTo>
                  <a:lnTo>
                    <a:pt x="121716" y="138000"/>
                  </a:lnTo>
                  <a:lnTo>
                    <a:pt x="125318" y="144123"/>
                  </a:lnTo>
                  <a:lnTo>
                    <a:pt x="127593" y="150908"/>
                  </a:lnTo>
                  <a:lnTo>
                    <a:pt x="128676" y="158156"/>
                  </a:lnTo>
                  <a:lnTo>
                    <a:pt x="132211" y="156744"/>
                  </a:lnTo>
                  <a:lnTo>
                    <a:pt x="136453" y="156037"/>
                  </a:lnTo>
                  <a:lnTo>
                    <a:pt x="364583" y="156038"/>
                  </a:lnTo>
                  <a:lnTo>
                    <a:pt x="330764" y="127089"/>
                  </a:lnTo>
                  <a:lnTo>
                    <a:pt x="168976" y="127089"/>
                  </a:lnTo>
                  <a:lnTo>
                    <a:pt x="161188" y="126427"/>
                  </a:lnTo>
                  <a:lnTo>
                    <a:pt x="153863" y="124442"/>
                  </a:lnTo>
                  <a:lnTo>
                    <a:pt x="153508" y="124265"/>
                  </a:lnTo>
                  <a:close/>
                </a:path>
                <a:path w="379729" h="304800">
                  <a:moveTo>
                    <a:pt x="61510" y="0"/>
                  </a:moveTo>
                  <a:lnTo>
                    <a:pt x="0" y="101671"/>
                  </a:lnTo>
                  <a:lnTo>
                    <a:pt x="48077" y="157450"/>
                  </a:lnTo>
                  <a:lnTo>
                    <a:pt x="66459" y="136268"/>
                  </a:lnTo>
                  <a:lnTo>
                    <a:pt x="71850" y="131116"/>
                  </a:lnTo>
                  <a:lnTo>
                    <a:pt x="78301" y="127354"/>
                  </a:lnTo>
                  <a:lnTo>
                    <a:pt x="85548" y="125048"/>
                  </a:lnTo>
                  <a:lnTo>
                    <a:pt x="93325" y="124265"/>
                  </a:lnTo>
                  <a:lnTo>
                    <a:pt x="153508" y="124265"/>
                  </a:lnTo>
                  <a:lnTo>
                    <a:pt x="147202" y="121132"/>
                  </a:lnTo>
                  <a:lnTo>
                    <a:pt x="141402" y="116498"/>
                  </a:lnTo>
                  <a:lnTo>
                    <a:pt x="131195" y="103050"/>
                  </a:lnTo>
                  <a:lnTo>
                    <a:pt x="127085" y="87285"/>
                  </a:lnTo>
                  <a:lnTo>
                    <a:pt x="129074" y="71123"/>
                  </a:lnTo>
                  <a:lnTo>
                    <a:pt x="137160" y="56484"/>
                  </a:lnTo>
                  <a:lnTo>
                    <a:pt x="177034" y="10590"/>
                  </a:lnTo>
                  <a:lnTo>
                    <a:pt x="124169" y="10590"/>
                  </a:lnTo>
                  <a:lnTo>
                    <a:pt x="93469" y="9664"/>
                  </a:lnTo>
                  <a:lnTo>
                    <a:pt x="61510" y="0"/>
                  </a:lnTo>
                  <a:close/>
                </a:path>
                <a:path w="379729" h="304800">
                  <a:moveTo>
                    <a:pt x="249575" y="57190"/>
                  </a:moveTo>
                  <a:lnTo>
                    <a:pt x="200791" y="112968"/>
                  </a:lnTo>
                  <a:lnTo>
                    <a:pt x="172511" y="127089"/>
                  </a:lnTo>
                  <a:lnTo>
                    <a:pt x="330764" y="127089"/>
                  </a:lnTo>
                  <a:lnTo>
                    <a:pt x="257353" y="64251"/>
                  </a:lnTo>
                  <a:lnTo>
                    <a:pt x="249575" y="57190"/>
                  </a:lnTo>
                  <a:close/>
                </a:path>
                <a:path w="379729" h="304800">
                  <a:moveTo>
                    <a:pt x="152880" y="8340"/>
                  </a:moveTo>
                  <a:lnTo>
                    <a:pt x="124169" y="10590"/>
                  </a:lnTo>
                  <a:lnTo>
                    <a:pt x="177034" y="10590"/>
                  </a:lnTo>
                  <a:lnTo>
                    <a:pt x="178874" y="8472"/>
                  </a:lnTo>
                  <a:lnTo>
                    <a:pt x="152880" y="8340"/>
                  </a:lnTo>
                  <a:close/>
                </a:path>
              </a:pathLst>
            </a:custGeom>
            <a:solidFill>
              <a:srgbClr val="00449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00924" y="1593715"/>
              <a:ext cx="143518" cy="1701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057711" y="1650905"/>
              <a:ext cx="299085" cy="166370"/>
            </a:xfrm>
            <a:custGeom>
              <a:avLst/>
              <a:gdLst/>
              <a:ahLst/>
              <a:cxnLst/>
              <a:rect l="l" t="t" r="r" b="b"/>
              <a:pathLst>
                <a:path w="299084" h="166369">
                  <a:moveTo>
                    <a:pt x="259723" y="43069"/>
                  </a:moveTo>
                  <a:lnTo>
                    <a:pt x="108173" y="43069"/>
                  </a:lnTo>
                  <a:lnTo>
                    <a:pt x="240384" y="156744"/>
                  </a:lnTo>
                  <a:lnTo>
                    <a:pt x="245333" y="161686"/>
                  </a:lnTo>
                  <a:lnTo>
                    <a:pt x="248161" y="165922"/>
                  </a:lnTo>
                  <a:lnTo>
                    <a:pt x="299066" y="107320"/>
                  </a:lnTo>
                  <a:lnTo>
                    <a:pt x="259723" y="43069"/>
                  </a:lnTo>
                  <a:close/>
                </a:path>
                <a:path w="299084" h="166369">
                  <a:moveTo>
                    <a:pt x="86962" y="0"/>
                  </a:moveTo>
                  <a:lnTo>
                    <a:pt x="7070" y="72723"/>
                  </a:lnTo>
                  <a:lnTo>
                    <a:pt x="0" y="93287"/>
                  </a:lnTo>
                  <a:lnTo>
                    <a:pt x="2894" y="103602"/>
                  </a:lnTo>
                  <a:lnTo>
                    <a:pt x="9898" y="112262"/>
                  </a:lnTo>
                  <a:lnTo>
                    <a:pt x="16261" y="117204"/>
                  </a:lnTo>
                  <a:lnTo>
                    <a:pt x="23331" y="120029"/>
                  </a:lnTo>
                  <a:lnTo>
                    <a:pt x="38178" y="118617"/>
                  </a:lnTo>
                  <a:lnTo>
                    <a:pt x="45248" y="115792"/>
                  </a:lnTo>
                  <a:lnTo>
                    <a:pt x="50198" y="109438"/>
                  </a:lnTo>
                  <a:lnTo>
                    <a:pt x="108173" y="43069"/>
                  </a:lnTo>
                  <a:lnTo>
                    <a:pt x="259723" y="43069"/>
                  </a:lnTo>
                  <a:lnTo>
                    <a:pt x="244422" y="18081"/>
                  </a:lnTo>
                  <a:lnTo>
                    <a:pt x="197676" y="18081"/>
                  </a:lnTo>
                  <a:lnTo>
                    <a:pt x="160492" y="16327"/>
                  </a:lnTo>
                  <a:lnTo>
                    <a:pt x="125428" y="8880"/>
                  </a:lnTo>
                  <a:lnTo>
                    <a:pt x="90497" y="706"/>
                  </a:lnTo>
                  <a:lnTo>
                    <a:pt x="89790" y="706"/>
                  </a:lnTo>
                  <a:lnTo>
                    <a:pt x="86962" y="0"/>
                  </a:lnTo>
                  <a:close/>
                </a:path>
                <a:path w="299084" h="166369">
                  <a:moveTo>
                    <a:pt x="238970" y="9178"/>
                  </a:moveTo>
                  <a:lnTo>
                    <a:pt x="197676" y="18081"/>
                  </a:lnTo>
                  <a:lnTo>
                    <a:pt x="244422" y="18081"/>
                  </a:lnTo>
                  <a:lnTo>
                    <a:pt x="238970" y="9178"/>
                  </a:lnTo>
                  <a:close/>
                </a:path>
              </a:pathLst>
            </a:custGeom>
            <a:solidFill>
              <a:srgbClr val="00449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94766" y="158876"/>
            <a:ext cx="62649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Gli</a:t>
            </a:r>
            <a:r>
              <a:rPr spc="-240" dirty="0"/>
              <a:t> </a:t>
            </a:r>
            <a:r>
              <a:rPr spc="-135" dirty="0"/>
              <a:t>obiettivi</a:t>
            </a:r>
            <a:r>
              <a:rPr spc="-235" dirty="0"/>
              <a:t> </a:t>
            </a:r>
            <a:r>
              <a:rPr spc="-125" dirty="0"/>
              <a:t>della</a:t>
            </a:r>
            <a:r>
              <a:rPr spc="-210" dirty="0"/>
              <a:t> </a:t>
            </a:r>
            <a:r>
              <a:rPr spc="-100" dirty="0"/>
              <a:t>Piattaforma</a:t>
            </a:r>
            <a:r>
              <a:rPr spc="-215" dirty="0"/>
              <a:t> </a:t>
            </a:r>
            <a:r>
              <a:rPr spc="-160" dirty="0"/>
              <a:t>Pi.Co.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4085" y="1013586"/>
            <a:ext cx="7048500" cy="3424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Pi.Co.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è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una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piattaforma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studiata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per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accompagnare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il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Sistema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delle 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Province</a:t>
            </a:r>
            <a:r>
              <a:rPr kumimoji="0" sz="18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italiane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in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un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percorso</a:t>
            </a:r>
            <a:r>
              <a:rPr kumimoji="0" sz="1800" b="1" i="0" u="none" strike="noStrike" kern="0" cap="none" spc="45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di</a:t>
            </a:r>
            <a:r>
              <a:rPr kumimoji="0" sz="1800" b="1" i="0" u="none" strike="noStrike" kern="0" cap="none" spc="60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trasformazione</a:t>
            </a:r>
            <a:r>
              <a:rPr kumimoji="0" sz="1800" b="1" i="0" u="none" strike="noStrike" kern="0" cap="none" spc="55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digitale</a:t>
            </a:r>
            <a:r>
              <a:rPr kumimoji="0" sz="1800" b="1" i="0" u="none" strike="noStrike" kern="0" cap="none" spc="60" normalizeH="0" baseline="0" noProof="0" dirty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volto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a </a:t>
            </a:r>
            <a:r>
              <a:rPr kumimoji="0" sz="1800" b="0" i="0" u="none" strike="noStrike" kern="0" cap="none" spc="-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migliorare</a:t>
            </a:r>
            <a:r>
              <a:rPr kumimoji="0" sz="18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l’efficacia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dei</a:t>
            </a:r>
            <a:r>
              <a:rPr kumimoji="0" sz="1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servizi</a:t>
            </a:r>
            <a:r>
              <a:rPr kumimoji="0" sz="1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strategici</a:t>
            </a:r>
            <a:r>
              <a:rPr kumimoji="0" sz="18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di</a:t>
            </a:r>
            <a:r>
              <a:rPr kumimoji="0" sz="18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una</a:t>
            </a:r>
            <a:r>
              <a:rPr kumimoji="0" sz="1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Provincia,</a:t>
            </a:r>
            <a:r>
              <a:rPr kumimoji="0" sz="18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con</a:t>
            </a:r>
            <a:r>
              <a:rPr kumimoji="0" sz="1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particolare 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riferimento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alle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attività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di: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550545" marR="5080" lvl="0" indent="-285115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550545" algn="l"/>
              </a:tabLst>
              <a:defRPr/>
            </a:pP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gestione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di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appalti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su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delega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e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iniziative</a:t>
            </a:r>
            <a:r>
              <a:rPr kumimoji="0" sz="1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di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aggregazione</a:t>
            </a:r>
            <a:r>
              <a:rPr kumimoji="0" sz="1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della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spesa</a:t>
            </a: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(«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SUA-</a:t>
            </a:r>
            <a:r>
              <a:rPr kumimoji="0" sz="18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Stazione</a:t>
            </a:r>
            <a:r>
              <a:rPr kumimoji="0" sz="1800" b="1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Unica</a:t>
            </a:r>
            <a:r>
              <a:rPr kumimoji="0" sz="1800" b="1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Appaltante</a:t>
            </a:r>
            <a:r>
              <a:rPr kumimoji="0" sz="1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»)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549910" marR="0" lvl="0" indent="-284480" algn="just" defTabSz="91440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549910" algn="l"/>
              </a:tabLst>
              <a:defRPr/>
            </a:pPr>
            <a:r>
              <a:rPr kumimoji="0" sz="1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erogazione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di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servizi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innovativi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per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gli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Enti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locali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del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territorio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(«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SIT-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pPr marL="55054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Servizi</a:t>
            </a:r>
            <a:r>
              <a:rPr kumimoji="0" sz="1800" b="1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Innovativi</a:t>
            </a:r>
            <a:r>
              <a:rPr kumimoji="0" sz="18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Territoriali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»)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550545" marR="7620" lvl="0" indent="-285115" algn="just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550545" algn="l"/>
              </a:tabLst>
              <a:defRPr/>
            </a:pP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redazione</a:t>
            </a:r>
            <a:r>
              <a:rPr kumimoji="0" sz="18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di</a:t>
            </a:r>
            <a:r>
              <a:rPr kumimoji="0" sz="18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progettualità</a:t>
            </a:r>
            <a:r>
              <a:rPr kumimoji="0" sz="18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che</a:t>
            </a:r>
            <a:r>
              <a:rPr kumimoji="0" sz="18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consentano</a:t>
            </a:r>
            <a:r>
              <a:rPr kumimoji="0" sz="18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di</a:t>
            </a:r>
            <a:r>
              <a:rPr kumimoji="0" sz="18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accedere</a:t>
            </a:r>
            <a:r>
              <a:rPr kumimoji="0" sz="18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alle 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opportunità</a:t>
            </a:r>
            <a:r>
              <a:rPr kumimoji="0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di</a:t>
            </a:r>
            <a:r>
              <a:rPr kumimoji="0" sz="18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finanziamento</a:t>
            </a:r>
            <a:r>
              <a:rPr kumimoji="0" sz="18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derivanti</a:t>
            </a:r>
            <a:r>
              <a:rPr kumimoji="0" sz="18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dalla</a:t>
            </a:r>
            <a:r>
              <a:rPr kumimoji="0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programmazione </a:t>
            </a:r>
            <a:r>
              <a:rPr kumimoji="0" sz="18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europea</a:t>
            </a:r>
            <a:r>
              <a:rPr kumimoji="0" sz="1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(«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SAPE-</a:t>
            </a:r>
            <a:r>
              <a:rPr kumimoji="0" sz="1800" b="1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Servizio</a:t>
            </a:r>
            <a:r>
              <a:rPr kumimoji="0" sz="1800" b="1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Associato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Politiche</a:t>
            </a:r>
            <a:r>
              <a:rPr kumimoji="0" sz="1800" b="1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Europee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»)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4ADA9C52-6A01-6DAF-8F48-4960334D48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92" y="6156202"/>
            <a:ext cx="7989463" cy="67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3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1480</Words>
  <Application>Microsoft Office PowerPoint</Application>
  <PresentationFormat>Widescreen</PresentationFormat>
  <Paragraphs>200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31" baseType="lpstr">
      <vt:lpstr>Aharoni</vt:lpstr>
      <vt:lpstr>Aptos</vt:lpstr>
      <vt:lpstr>Arial</vt:lpstr>
      <vt:lpstr>Arial MT</vt:lpstr>
      <vt:lpstr>Calibri</vt:lpstr>
      <vt:lpstr>Courier New</vt:lpstr>
      <vt:lpstr>Garamond</vt:lpstr>
      <vt:lpstr>Lucida Sans Unicode</vt:lpstr>
      <vt:lpstr>Tempus Sans ITC</vt:lpstr>
      <vt:lpstr>Times New Roman</vt:lpstr>
      <vt:lpstr>Titillium Web</vt:lpstr>
      <vt:lpstr>Trebuchet MS</vt:lpstr>
      <vt:lpstr>Wingdings</vt:lpstr>
      <vt:lpstr>Office Theme</vt:lpstr>
      <vt:lpstr>Presentazione standard di PowerPoint</vt:lpstr>
      <vt:lpstr>Il progetto "Province e Comuni"</vt:lpstr>
      <vt:lpstr>Il progetto "Province e Comuni"</vt:lpstr>
      <vt:lpstr>Il progetto "Province e Comuni"</vt:lpstr>
      <vt:lpstr>Il progetto "Province e Comuni"</vt:lpstr>
      <vt:lpstr>Il progetto "Province e Comuni"</vt:lpstr>
      <vt:lpstr>Il progetto "Province e Comuni"</vt:lpstr>
      <vt:lpstr>Il progetto "Province e Comuni"</vt:lpstr>
      <vt:lpstr>Gli obiettivi della Piattaforma Pi.Co.</vt:lpstr>
      <vt:lpstr>I moduli che compongono la soluzione</vt:lpstr>
      <vt:lpstr>Presentazione standard di PowerPoint</vt:lpstr>
      <vt:lpstr>Il progetto "Province e Comuni"</vt:lpstr>
      <vt:lpstr>Il progetto "Province e Comuni"</vt:lpstr>
      <vt:lpstr>Presentazione standard di PowerPoint</vt:lpstr>
      <vt:lpstr>Presentazione standard di PowerPoint</vt:lpstr>
      <vt:lpstr>LE CONCLUSIONI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Gardenal</dc:creator>
  <cp:lastModifiedBy>upi3</cp:lastModifiedBy>
  <cp:revision>44</cp:revision>
  <cp:lastPrinted>2025-11-17T12:05:35Z</cp:lastPrinted>
  <dcterms:created xsi:type="dcterms:W3CDTF">2024-04-15T08:33:22Z</dcterms:created>
  <dcterms:modified xsi:type="dcterms:W3CDTF">2025-11-17T12:12:15Z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2024-04-15T00:00:00Z</vt:filetime>
  </property>
  <property fmtid="{D5CDD505-2E9C-101B-9397-08002B2CF9AE}" pid="5" name="Producer">
    <vt:lpwstr>Microsoft® PowerPoint® per Microsoft 365</vt:lpwstr>
  </property>
</Properties>
</file>