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4" r:id="rId2"/>
    <p:sldId id="304" r:id="rId3"/>
    <p:sldId id="294" r:id="rId4"/>
    <p:sldId id="305" r:id="rId5"/>
    <p:sldId id="306" r:id="rId6"/>
    <p:sldId id="310" r:id="rId7"/>
    <p:sldId id="311" r:id="rId8"/>
    <p:sldId id="307" r:id="rId9"/>
    <p:sldId id="315" r:id="rId10"/>
    <p:sldId id="312" r:id="rId11"/>
    <p:sldId id="313" r:id="rId12"/>
    <p:sldId id="314" r:id="rId13"/>
    <p:sldId id="320" r:id="rId14"/>
    <p:sldId id="337" r:id="rId15"/>
    <p:sldId id="338" r:id="rId16"/>
    <p:sldId id="339" r:id="rId17"/>
    <p:sldId id="321" r:id="rId18"/>
    <p:sldId id="322" r:id="rId19"/>
    <p:sldId id="323" r:id="rId20"/>
    <p:sldId id="340"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08" r:id="rId3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72" d="100"/>
          <a:sy n="72" d="100"/>
        </p:scale>
        <p:origin x="-1026" y="-72"/>
      </p:cViewPr>
      <p:guideLst>
        <p:guide orient="horz" pos="2160"/>
        <p:guide pos="2880"/>
      </p:guideLst>
    </p:cSldViewPr>
  </p:slideViewPr>
  <p:outlineViewPr>
    <p:cViewPr>
      <p:scale>
        <a:sx n="33" d="100"/>
        <a:sy n="33" d="100"/>
      </p:scale>
      <p:origin x="0" y="890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0F0E1ED-5F90-47EB-803A-44ADB27A86A1}" type="datetimeFigureOut">
              <a:rPr lang="it-IT"/>
              <a:pPr>
                <a:defRPr/>
              </a:pPr>
              <a:t>18/02/2013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393C542-B7CC-478A-808D-2DF19265323D}"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CC55D80D-851A-4580-A7CA-5DE639A4CC91}" type="datetimeFigureOut">
              <a:rPr lang="it-IT"/>
              <a:pPr>
                <a:defRPr/>
              </a:pPr>
              <a:t>18/02/2013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7003D36-4C1E-444C-B9B9-1C6EF5C100B9}"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AD1572D-7BB2-4FCE-8AE8-AAE6401C6678}" type="datetimeFigureOut">
              <a:rPr lang="it-IT"/>
              <a:pPr>
                <a:defRPr/>
              </a:pPr>
              <a:t>18/02/2013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9CC6592-A116-482C-AF0A-7F73B993A5C8}"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3F67130-EBC3-461D-9BDD-EF78F63C3A00}" type="datetimeFigureOut">
              <a:rPr lang="it-IT"/>
              <a:pPr>
                <a:defRPr/>
              </a:pPr>
              <a:t>18/02/2013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6914B88-6881-4178-ADB2-814B85AE9FBA}"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075C2C6-928E-4730-A46D-6D8A7E75C72F}" type="datetimeFigureOut">
              <a:rPr lang="it-IT"/>
              <a:pPr>
                <a:defRPr/>
              </a:pPr>
              <a:t>18/02/2013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994F380-F5EA-43E9-AB24-39A4EBEF7530}"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81E56CCA-4D7D-4F52-AF2D-4EEFCCCCC746}" type="datetimeFigureOut">
              <a:rPr lang="it-IT"/>
              <a:pPr>
                <a:defRPr/>
              </a:pPr>
              <a:t>18/02/2013</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298B27A-085B-467E-A772-AF9A6D5234D0}"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45000CA-A79C-4644-AE0B-654C33C85B6E}" type="datetimeFigureOut">
              <a:rPr lang="it-IT"/>
              <a:pPr>
                <a:defRPr/>
              </a:pPr>
              <a:t>18/02/2013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7333104-64DE-41B4-9319-FB4EACF77644}"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988E942-14E7-46DA-B779-5C5F0DE362E5}" type="datetimeFigureOut">
              <a:rPr lang="it-IT"/>
              <a:pPr>
                <a:defRPr/>
              </a:pPr>
              <a:t>18/02/2013</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8A619165-622E-48C5-B739-2501DA63A8DF}"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0EA3232A-FE48-45B8-A92B-9424F7302419}" type="datetimeFigureOut">
              <a:rPr lang="it-IT"/>
              <a:pPr>
                <a:defRPr/>
              </a:pPr>
              <a:t>18/02/2013</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55E6CBC7-0CE4-4897-AB5A-D3B14BF3A73E}"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EE78261-58DD-46B1-A1CF-2969CED4B2FF}" type="datetimeFigureOut">
              <a:rPr lang="it-IT"/>
              <a:pPr>
                <a:defRPr/>
              </a:pPr>
              <a:t>18/02/2013</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1B91FE80-9F8D-4C92-BECC-BA38651E965D}"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8B33A79-C0E6-488E-A245-B3C94287B53B}" type="datetimeFigureOut">
              <a:rPr lang="it-IT"/>
              <a:pPr>
                <a:defRPr/>
              </a:pPr>
              <a:t>18/02/2013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45AC678-86FC-4584-A8E8-277F4658558E}"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76F3C69-056A-47E5-9A2C-491A219EDE3A}" type="datetimeFigureOut">
              <a:rPr lang="it-IT"/>
              <a:pPr>
                <a:defRPr/>
              </a:pPr>
              <a:t>18/02/2013</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FA57FAE-32B0-4125-9CD6-31B4BF4DA31A}"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93EFDE2-D973-46A8-AAA3-696E0FA9B586}" type="datetimeFigureOut">
              <a:rPr lang="it-IT"/>
              <a:pPr>
                <a:defRPr/>
              </a:pPr>
              <a:t>18/02/2013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8DFAB59-7C63-4EC7-BC73-56957E619B3F}"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0" y="2571744"/>
            <a:ext cx="9144000" cy="4286256"/>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it-IT"/>
          </a:p>
        </p:txBody>
      </p:sp>
      <p:pic>
        <p:nvPicPr>
          <p:cNvPr id="14340" name="Picture 3" descr="C:\Users\ren.ricci\Desktop\RAGIONERIA\Archivio\Immagini\barra_istituzionali_varie\barra_corporate\barra_risorse_fin_serv_3_pol_entrate_finanza.jpg"/>
          <p:cNvPicPr>
            <a:picLocks noChangeAspect="1" noChangeArrowheads="1"/>
          </p:cNvPicPr>
          <p:nvPr/>
        </p:nvPicPr>
        <p:blipFill>
          <a:blip r:embed="rId2"/>
          <a:srcRect/>
          <a:stretch>
            <a:fillRect/>
          </a:stretch>
        </p:blipFill>
        <p:spPr bwMode="auto">
          <a:xfrm>
            <a:off x="0" y="0"/>
            <a:ext cx="9144000" cy="923925"/>
          </a:xfrm>
          <a:prstGeom prst="rect">
            <a:avLst/>
          </a:prstGeom>
          <a:noFill/>
          <a:ln w="9525">
            <a:noFill/>
            <a:miter lim="800000"/>
            <a:headEnd/>
            <a:tailEnd/>
          </a:ln>
        </p:spPr>
      </p:pic>
      <p:pic>
        <p:nvPicPr>
          <p:cNvPr id="14341" name="Immagine 5" descr="UPI_completo.bmp"/>
          <p:cNvPicPr>
            <a:picLocks noChangeAspect="1" noChangeArrowheads="1"/>
          </p:cNvPicPr>
          <p:nvPr/>
        </p:nvPicPr>
        <p:blipFill>
          <a:blip r:embed="rId3"/>
          <a:srcRect/>
          <a:stretch>
            <a:fillRect/>
          </a:stretch>
        </p:blipFill>
        <p:spPr bwMode="auto">
          <a:xfrm>
            <a:off x="284163" y="1143000"/>
            <a:ext cx="1573212" cy="1214438"/>
          </a:xfrm>
          <a:prstGeom prst="rect">
            <a:avLst/>
          </a:prstGeom>
          <a:noFill/>
          <a:ln w="9525">
            <a:noFill/>
            <a:miter lim="800000"/>
            <a:headEnd/>
            <a:tailEnd/>
          </a:ln>
        </p:spPr>
      </p:pic>
      <p:pic>
        <p:nvPicPr>
          <p:cNvPr id="14342" name="Picture 3" descr="C:\Users\ren.ricci\Desktop\RAGIONERIA\Archivio\Immagini\master\stemmi provincia\stemma_provincia_vert.jpg"/>
          <p:cNvPicPr>
            <a:picLocks noChangeAspect="1" noChangeArrowheads="1"/>
          </p:cNvPicPr>
          <p:nvPr/>
        </p:nvPicPr>
        <p:blipFill>
          <a:blip r:embed="rId4"/>
          <a:srcRect/>
          <a:stretch>
            <a:fillRect/>
          </a:stretch>
        </p:blipFill>
        <p:spPr bwMode="auto">
          <a:xfrm>
            <a:off x="7572375" y="928688"/>
            <a:ext cx="1397000" cy="1604962"/>
          </a:xfrm>
          <a:prstGeom prst="rect">
            <a:avLst/>
          </a:prstGeom>
          <a:noFill/>
          <a:ln w="9525">
            <a:noFill/>
            <a:miter lim="800000"/>
            <a:headEnd/>
            <a:tailEnd/>
          </a:ln>
        </p:spPr>
      </p:pic>
      <p:sp>
        <p:nvSpPr>
          <p:cNvPr id="11" name="CasellaDiTesto 10"/>
          <p:cNvSpPr txBox="1"/>
          <p:nvPr/>
        </p:nvSpPr>
        <p:spPr>
          <a:xfrm>
            <a:off x="500034" y="2928934"/>
            <a:ext cx="8143932" cy="2339102"/>
          </a:xfrm>
          <a:prstGeom prst="rect">
            <a:avLst/>
          </a:prstGeom>
          <a:ln>
            <a:solidFill>
              <a:schemeClr val="accent1"/>
            </a:solidFill>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it-IT" sz="3200" dirty="0">
                <a:ln w="18415" cmpd="sng">
                  <a:solidFill>
                    <a:srgbClr val="FFFFFF"/>
                  </a:solidFill>
                  <a:prstDash val="solid"/>
                </a:ln>
                <a:solidFill>
                  <a:srgbClr val="FFFFFF"/>
                </a:solidFill>
                <a:effectLst>
                  <a:glow rad="101600">
                    <a:schemeClr val="accent1">
                      <a:satMod val="175000"/>
                      <a:alpha val="40000"/>
                    </a:schemeClr>
                  </a:glow>
                  <a:outerShdw blurRad="60007" dist="200025" dir="15000000" sy="30000" kx="-1800000" algn="bl" rotWithShape="0">
                    <a:prstClr val="black">
                      <a:alpha val="32000"/>
                    </a:prstClr>
                  </a:outerShdw>
                </a:effectLst>
                <a:latin typeface="Georgia" pitchFamily="18" charset="0"/>
              </a:rPr>
              <a:t>Seminario di approfondimento</a:t>
            </a:r>
          </a:p>
          <a:p>
            <a:pPr algn="ctr">
              <a:defRPr/>
            </a:pPr>
            <a:r>
              <a:rPr lang="it-IT" sz="3200" dirty="0">
                <a:ln w="18415" cmpd="sng">
                  <a:solidFill>
                    <a:srgbClr val="FFFFFF"/>
                  </a:solidFill>
                  <a:prstDash val="solid"/>
                </a:ln>
                <a:solidFill>
                  <a:srgbClr val="FFFFFF"/>
                </a:solidFill>
                <a:effectLst>
                  <a:glow rad="101600">
                    <a:schemeClr val="accent1">
                      <a:satMod val="175000"/>
                      <a:alpha val="40000"/>
                    </a:schemeClr>
                  </a:glow>
                  <a:outerShdw blurRad="60007" dist="200025" dir="15000000" sy="30000" kx="-1800000" algn="bl" rotWithShape="0">
                    <a:prstClr val="black">
                      <a:alpha val="32000"/>
                    </a:prstClr>
                  </a:outerShdw>
                </a:effectLst>
                <a:latin typeface="Georgia" pitchFamily="18" charset="0"/>
              </a:rPr>
              <a:t>su</a:t>
            </a:r>
          </a:p>
          <a:p>
            <a:pPr algn="ctr">
              <a:defRPr/>
            </a:pPr>
            <a:r>
              <a:rPr lang="it-IT" sz="4200" dirty="0">
                <a:ln w="18415" cmpd="sng">
                  <a:solidFill>
                    <a:srgbClr val="FFFFFF"/>
                  </a:solidFill>
                  <a:prstDash val="solid"/>
                </a:ln>
                <a:solidFill>
                  <a:srgbClr val="FFFFFF"/>
                </a:solidFill>
                <a:effectLst>
                  <a:glow rad="101600">
                    <a:schemeClr val="accent1">
                      <a:satMod val="175000"/>
                      <a:alpha val="40000"/>
                    </a:schemeClr>
                  </a:glow>
                  <a:outerShdw blurRad="60007" dist="200025" dir="15000000" sy="30000" kx="-1800000" algn="bl" rotWithShape="0">
                    <a:prstClr val="black">
                      <a:alpha val="32000"/>
                    </a:prstClr>
                  </a:outerShdw>
                </a:effectLst>
                <a:latin typeface="Georgia" pitchFamily="18" charset="0"/>
              </a:rPr>
              <a:t>FINANZA PROVINCIALE 2013</a:t>
            </a:r>
          </a:p>
          <a:p>
            <a:pPr algn="ctr">
              <a:defRPr/>
            </a:pPr>
            <a:r>
              <a:rPr lang="it-IT" sz="4000" dirty="0">
                <a:ln w="18415" cmpd="sng">
                  <a:solidFill>
                    <a:srgbClr val="FFFFFF"/>
                  </a:solidFill>
                  <a:prstDash val="solid"/>
                </a:ln>
                <a:solidFill>
                  <a:srgbClr val="FFFFFF"/>
                </a:solidFill>
                <a:effectLst>
                  <a:glow rad="101600">
                    <a:schemeClr val="accent1">
                      <a:satMod val="175000"/>
                      <a:alpha val="40000"/>
                    </a:schemeClr>
                  </a:glow>
                  <a:outerShdw blurRad="60007" dist="200025" dir="15000000" sy="30000" kx="-1800000" algn="bl" rotWithShape="0">
                    <a:prstClr val="black">
                      <a:alpha val="32000"/>
                    </a:prstClr>
                  </a:outerShdw>
                </a:effectLst>
                <a:latin typeface="Georgia" pitchFamily="18" charset="0"/>
              </a:rPr>
              <a:t>E IL SISTEMA DEI CONTROLLI</a:t>
            </a:r>
          </a:p>
        </p:txBody>
      </p:sp>
      <p:sp>
        <p:nvSpPr>
          <p:cNvPr id="14" name="CasellaDiTesto 13"/>
          <p:cNvSpPr txBox="1"/>
          <p:nvPr/>
        </p:nvSpPr>
        <p:spPr>
          <a:xfrm>
            <a:off x="3071802" y="5786454"/>
            <a:ext cx="3000396" cy="7632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it-IT" sz="2010" dirty="0">
                <a:ln w="18415" cmpd="sng">
                  <a:solidFill>
                    <a:srgbClr val="FFFFFF"/>
                  </a:solidFill>
                  <a:prstDash val="solid"/>
                </a:ln>
                <a:solidFill>
                  <a:srgbClr val="FFFFFF"/>
                </a:solidFill>
                <a:effectLst>
                  <a:outerShdw blurRad="63500" dir="3600000" algn="tl" rotWithShape="0">
                    <a:srgbClr val="000000">
                      <a:alpha val="70000"/>
                    </a:srgbClr>
                  </a:outerShdw>
                </a:effectLst>
              </a:rPr>
              <a:t>Roma, 18 febbraio 2013</a:t>
            </a:r>
          </a:p>
          <a:p>
            <a:pPr algn="ctr">
              <a:defRPr/>
            </a:pPr>
            <a:r>
              <a:rPr lang="it-IT" sz="1250" dirty="0">
                <a:ln w="18415" cmpd="sng">
                  <a:solidFill>
                    <a:srgbClr val="FFFFFF"/>
                  </a:solidFill>
                  <a:prstDash val="solid"/>
                </a:ln>
                <a:solidFill>
                  <a:srgbClr val="FFFFFF"/>
                </a:solidFill>
                <a:effectLst>
                  <a:outerShdw blurRad="63500" dir="3600000" algn="tl" rotWithShape="0">
                    <a:srgbClr val="000000">
                      <a:alpha val="70000"/>
                    </a:srgbClr>
                  </a:outerShdw>
                </a:effectLst>
              </a:rPr>
              <a:t>Sala del Consiglio Provinciale di Roma</a:t>
            </a:r>
          </a:p>
          <a:p>
            <a:pPr algn="ctr">
              <a:defRPr/>
            </a:pPr>
            <a:r>
              <a:rPr lang="it-IT" sz="1100" dirty="0">
                <a:ln w="18415" cmpd="sng">
                  <a:solidFill>
                    <a:srgbClr val="FFFFFF"/>
                  </a:solidFill>
                  <a:prstDash val="solid"/>
                </a:ln>
                <a:solidFill>
                  <a:srgbClr val="FFFFFF"/>
                </a:solidFill>
                <a:effectLst>
                  <a:outerShdw blurRad="63500" dir="3600000" algn="tl" rotWithShape="0">
                    <a:srgbClr val="000000">
                      <a:alpha val="70000"/>
                    </a:srgbClr>
                  </a:outerShdw>
                </a:effectLst>
              </a:rPr>
              <a:t>Palazzo </a:t>
            </a:r>
            <a:r>
              <a:rPr lang="it-IT" sz="11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Valentini</a:t>
            </a:r>
            <a:r>
              <a:rPr lang="it-IT" sz="1100" dirty="0">
                <a:ln w="18415" cmpd="sng">
                  <a:solidFill>
                    <a:srgbClr val="FFFFFF"/>
                  </a:solidFill>
                  <a:prstDash val="solid"/>
                </a:ln>
                <a:solidFill>
                  <a:srgbClr val="FFFFFF"/>
                </a:solidFill>
                <a:effectLst>
                  <a:outerShdw blurRad="63500" dir="3600000" algn="tl" rotWithShape="0">
                    <a:srgbClr val="000000">
                      <a:alpha val="70000"/>
                    </a:srgbClr>
                  </a:outerShdw>
                </a:effectLst>
              </a:rPr>
              <a:t> -  Via IV Novembre, 119/A</a:t>
            </a:r>
          </a:p>
        </p:txBody>
      </p:sp>
      <p:sp>
        <p:nvSpPr>
          <p:cNvPr id="15" name="CasellaDiTesto 14"/>
          <p:cNvSpPr txBox="1"/>
          <p:nvPr/>
        </p:nvSpPr>
        <p:spPr>
          <a:xfrm>
            <a:off x="2714612" y="1630908"/>
            <a:ext cx="4000528"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it-IT"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In collaborazione con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descr="C:\Users\ren.ricci\Desktop\RAGIONERIA\Archivio\Immagini\barra_istituzionali_varie\barra_corporate\barra_risorse_fin_serv_3_pol_entrate_finanza.jpg"/>
          <p:cNvPicPr>
            <a:picLocks noChangeAspect="1" noChangeArrowheads="1"/>
          </p:cNvPicPr>
          <p:nvPr/>
        </p:nvPicPr>
        <p:blipFill>
          <a:blip r:embed="rId2"/>
          <a:srcRect/>
          <a:stretch>
            <a:fillRect/>
          </a:stretch>
        </p:blipFill>
        <p:spPr bwMode="auto">
          <a:xfrm>
            <a:off x="0" y="0"/>
            <a:ext cx="9144000" cy="923925"/>
          </a:xfrm>
          <a:prstGeom prst="rect">
            <a:avLst/>
          </a:prstGeom>
          <a:noFill/>
          <a:ln w="9525">
            <a:noFill/>
            <a:miter lim="800000"/>
            <a:headEnd/>
            <a:tailEnd/>
          </a:ln>
        </p:spPr>
      </p:pic>
      <p:sp>
        <p:nvSpPr>
          <p:cNvPr id="23554" name="Segnaposto contenuto 2"/>
          <p:cNvSpPr txBox="1">
            <a:spLocks/>
          </p:cNvSpPr>
          <p:nvPr/>
        </p:nvSpPr>
        <p:spPr bwMode="auto">
          <a:xfrm>
            <a:off x="314325" y="2286000"/>
            <a:ext cx="8472488" cy="4024313"/>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Char char="•"/>
            </a:pPr>
            <a:endParaRPr lang="it-IT" sz="2200">
              <a:solidFill>
                <a:srgbClr val="002060"/>
              </a:solidFill>
              <a:latin typeface="Calibri" pitchFamily="34" charset="0"/>
            </a:endParaRPr>
          </a:p>
        </p:txBody>
      </p:sp>
      <p:sp>
        <p:nvSpPr>
          <p:cNvPr id="23555" name="Segnaposto contenuto 2"/>
          <p:cNvSpPr txBox="1">
            <a:spLocks/>
          </p:cNvSpPr>
          <p:nvPr/>
        </p:nvSpPr>
        <p:spPr bwMode="auto">
          <a:xfrm>
            <a:off x="323850" y="2349500"/>
            <a:ext cx="8472488" cy="4024313"/>
          </a:xfrm>
          <a:prstGeom prst="rect">
            <a:avLst/>
          </a:prstGeom>
          <a:noFill/>
          <a:ln w="9525">
            <a:noFill/>
            <a:miter lim="800000"/>
            <a:headEnd/>
            <a:tailEnd/>
          </a:ln>
        </p:spPr>
        <p:txBody>
          <a:bodyPr/>
          <a:lstStyle/>
          <a:p>
            <a:pPr marL="342900" indent="-342900" algn="ctr">
              <a:lnSpc>
                <a:spcPct val="80000"/>
              </a:lnSpc>
              <a:spcBef>
                <a:spcPct val="20000"/>
              </a:spcBef>
              <a:buFont typeface="Arial" charset="0"/>
              <a:buNone/>
            </a:pPr>
            <a:endParaRPr lang="it-IT" b="1">
              <a:solidFill>
                <a:srgbClr val="002060"/>
              </a:solidFill>
              <a:latin typeface="Georgia" pitchFamily="18" charset="0"/>
            </a:endParaRPr>
          </a:p>
          <a:p>
            <a:pPr marL="342900" indent="-342900" algn="ctr">
              <a:spcBef>
                <a:spcPct val="20000"/>
              </a:spcBef>
              <a:buFont typeface="Wingdings" pitchFamily="2" charset="2"/>
              <a:buNone/>
            </a:pPr>
            <a:endParaRPr lang="it-IT" sz="2400" b="1">
              <a:solidFill>
                <a:srgbClr val="002060"/>
              </a:solidFill>
              <a:latin typeface="Georgia" pitchFamily="18" charset="0"/>
            </a:endParaRPr>
          </a:p>
          <a:p>
            <a:pPr marL="342900" indent="-342900" algn="ctr">
              <a:spcBef>
                <a:spcPct val="20000"/>
              </a:spcBef>
              <a:buFont typeface="Wingdings" pitchFamily="2" charset="2"/>
              <a:buNone/>
            </a:pPr>
            <a:r>
              <a:rPr lang="it-IT" b="1">
                <a:solidFill>
                  <a:srgbClr val="002060"/>
                </a:solidFill>
              </a:rPr>
              <a:t> </a:t>
            </a:r>
            <a:endParaRPr lang="it-IT" b="1">
              <a:solidFill>
                <a:srgbClr val="002060"/>
              </a:solidFill>
              <a:latin typeface="Georgia" pitchFamily="18" charset="0"/>
            </a:endParaRPr>
          </a:p>
          <a:p>
            <a:pPr marL="342900" indent="-342900" algn="ctr">
              <a:spcBef>
                <a:spcPct val="20000"/>
              </a:spcBef>
              <a:buFont typeface="Wingdings" pitchFamily="2" charset="2"/>
              <a:buNone/>
            </a:pPr>
            <a:endParaRPr lang="it-IT" sz="2000">
              <a:solidFill>
                <a:srgbClr val="002060"/>
              </a:solidFill>
              <a:latin typeface="Georgia" pitchFamily="18" charset="0"/>
            </a:endParaRPr>
          </a:p>
          <a:p>
            <a:pPr marL="342900" indent="-342900" algn="ctr">
              <a:lnSpc>
                <a:spcPct val="80000"/>
              </a:lnSpc>
              <a:spcBef>
                <a:spcPct val="20000"/>
              </a:spcBef>
              <a:buFont typeface="Arial" charset="0"/>
              <a:buNone/>
            </a:pPr>
            <a:endParaRPr lang="it-IT" sz="2000">
              <a:solidFill>
                <a:srgbClr val="002060"/>
              </a:solidFill>
              <a:latin typeface="Calibri" pitchFamily="34" charset="0"/>
            </a:endParaRPr>
          </a:p>
          <a:p>
            <a:pPr marL="342900" indent="-342900" algn="ctr">
              <a:lnSpc>
                <a:spcPct val="80000"/>
              </a:lnSpc>
              <a:spcBef>
                <a:spcPct val="20000"/>
              </a:spcBef>
              <a:buFont typeface="Arial" charset="0"/>
              <a:buChar char="•"/>
            </a:pPr>
            <a:endParaRPr lang="it-IT" sz="2200">
              <a:solidFill>
                <a:srgbClr val="002060"/>
              </a:solidFill>
              <a:latin typeface="Calibri" pitchFamily="34" charset="0"/>
            </a:endParaRPr>
          </a:p>
        </p:txBody>
      </p:sp>
      <p:sp>
        <p:nvSpPr>
          <p:cNvPr id="5" name="Titolo 1"/>
          <p:cNvSpPr txBox="1">
            <a:spLocks/>
          </p:cNvSpPr>
          <p:nvPr/>
        </p:nvSpPr>
        <p:spPr>
          <a:xfrm>
            <a:off x="0" y="1357298"/>
            <a:ext cx="9144000" cy="642942"/>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2800" b="1">
                <a:solidFill>
                  <a:srgbClr val="002060"/>
                </a:solidFill>
                <a:latin typeface="Georgia" pitchFamily="18" charset="0"/>
                <a:cs typeface="Arial" charset="0"/>
              </a:rPr>
              <a:t>ANALISI ENTRATE CORRENTI 2010 - 2012</a:t>
            </a:r>
          </a:p>
        </p:txBody>
      </p:sp>
      <p:pic>
        <p:nvPicPr>
          <p:cNvPr id="23559" name="Picture 324"/>
          <p:cNvPicPr>
            <a:picLocks noChangeAspect="1" noChangeArrowheads="1"/>
          </p:cNvPicPr>
          <p:nvPr/>
        </p:nvPicPr>
        <p:blipFill>
          <a:blip r:embed="rId3"/>
          <a:srcRect/>
          <a:stretch>
            <a:fillRect/>
          </a:stretch>
        </p:blipFill>
        <p:spPr bwMode="auto">
          <a:xfrm>
            <a:off x="179388" y="2060575"/>
            <a:ext cx="8785225" cy="3436938"/>
          </a:xfrm>
          <a:prstGeom prst="rect">
            <a:avLst/>
          </a:prstGeom>
          <a:noFill/>
          <a:ln w="9525">
            <a:noFill/>
            <a:miter lim="800000"/>
            <a:headEnd/>
            <a:tailEnd/>
          </a:ln>
        </p:spPr>
      </p:pic>
      <p:pic>
        <p:nvPicPr>
          <p:cNvPr id="23560" name="Picture 327"/>
          <p:cNvPicPr>
            <a:picLocks noChangeAspect="1" noChangeArrowheads="1"/>
          </p:cNvPicPr>
          <p:nvPr/>
        </p:nvPicPr>
        <p:blipFill>
          <a:blip r:embed="rId4"/>
          <a:srcRect/>
          <a:stretch>
            <a:fillRect/>
          </a:stretch>
        </p:blipFill>
        <p:spPr bwMode="auto">
          <a:xfrm>
            <a:off x="179388" y="5659438"/>
            <a:ext cx="8785225" cy="27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24578"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5" name="Titolo 1"/>
          <p:cNvSpPr txBox="1">
            <a:spLocks/>
          </p:cNvSpPr>
          <p:nvPr/>
        </p:nvSpPr>
        <p:spPr>
          <a:xfrm>
            <a:off x="59570" y="1329034"/>
            <a:ext cx="9029562" cy="786645"/>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2800" b="1">
                <a:solidFill>
                  <a:srgbClr val="002060"/>
                </a:solidFill>
                <a:latin typeface="Arial" charset="0"/>
                <a:cs typeface="Arial" charset="0"/>
              </a:rPr>
              <a:t>ANALISI ENTRATE CORRENTI 2010 - 2012</a:t>
            </a:r>
          </a:p>
        </p:txBody>
      </p:sp>
      <p:pic>
        <p:nvPicPr>
          <p:cNvPr id="24582" name="Picture 9"/>
          <p:cNvPicPr>
            <a:picLocks noChangeAspect="1" noChangeArrowheads="1"/>
          </p:cNvPicPr>
          <p:nvPr/>
        </p:nvPicPr>
        <p:blipFill>
          <a:blip r:embed="rId4"/>
          <a:srcRect/>
          <a:stretch>
            <a:fillRect/>
          </a:stretch>
        </p:blipFill>
        <p:spPr bwMode="auto">
          <a:xfrm>
            <a:off x="250825" y="2205038"/>
            <a:ext cx="8713788" cy="1152525"/>
          </a:xfrm>
          <a:prstGeom prst="rect">
            <a:avLst/>
          </a:prstGeom>
          <a:noFill/>
          <a:ln w="9525">
            <a:noFill/>
            <a:miter lim="800000"/>
            <a:headEnd/>
            <a:tailEnd/>
          </a:ln>
        </p:spPr>
      </p:pic>
      <p:pic>
        <p:nvPicPr>
          <p:cNvPr id="24583" name="Picture 10"/>
          <p:cNvPicPr>
            <a:picLocks noChangeAspect="1" noChangeArrowheads="1"/>
          </p:cNvPicPr>
          <p:nvPr/>
        </p:nvPicPr>
        <p:blipFill>
          <a:blip r:embed="rId5"/>
          <a:srcRect/>
          <a:stretch>
            <a:fillRect/>
          </a:stretch>
        </p:blipFill>
        <p:spPr bwMode="auto">
          <a:xfrm>
            <a:off x="250825" y="3716338"/>
            <a:ext cx="8713788" cy="647700"/>
          </a:xfrm>
          <a:prstGeom prst="rect">
            <a:avLst/>
          </a:prstGeom>
          <a:noFill/>
          <a:ln w="9525">
            <a:noFill/>
            <a:miter lim="800000"/>
            <a:headEnd/>
            <a:tailEnd/>
          </a:ln>
        </p:spPr>
      </p:pic>
      <p:pic>
        <p:nvPicPr>
          <p:cNvPr id="24584" name="Picture 12"/>
          <p:cNvPicPr>
            <a:picLocks noChangeAspect="1" noChangeArrowheads="1"/>
          </p:cNvPicPr>
          <p:nvPr/>
        </p:nvPicPr>
        <p:blipFill>
          <a:blip r:embed="rId6"/>
          <a:srcRect/>
          <a:stretch>
            <a:fillRect/>
          </a:stretch>
        </p:blipFill>
        <p:spPr bwMode="auto">
          <a:xfrm>
            <a:off x="250825" y="4868863"/>
            <a:ext cx="8713788" cy="64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25602"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25603" name="Segnaposto contenuto 2"/>
          <p:cNvSpPr txBox="1">
            <a:spLocks/>
          </p:cNvSpPr>
          <p:nvPr/>
        </p:nvSpPr>
        <p:spPr bwMode="auto">
          <a:xfrm>
            <a:off x="314325" y="2286000"/>
            <a:ext cx="8472488" cy="4024313"/>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Char char="•"/>
            </a:pPr>
            <a:endParaRPr lang="it-IT" sz="2200">
              <a:solidFill>
                <a:srgbClr val="002060"/>
              </a:solidFill>
              <a:latin typeface="Calibri" pitchFamily="34" charset="0"/>
            </a:endParaRPr>
          </a:p>
        </p:txBody>
      </p:sp>
      <p:sp>
        <p:nvSpPr>
          <p:cNvPr id="5" name="Titolo 1"/>
          <p:cNvSpPr txBox="1">
            <a:spLocks/>
          </p:cNvSpPr>
          <p:nvPr/>
        </p:nvSpPr>
        <p:spPr>
          <a:xfrm>
            <a:off x="0" y="1357298"/>
            <a:ext cx="9144000" cy="642942"/>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3200" b="1">
                <a:solidFill>
                  <a:srgbClr val="002060"/>
                </a:solidFill>
                <a:latin typeface="Georgia" pitchFamily="18" charset="0"/>
                <a:cs typeface="Arial" charset="0"/>
              </a:rPr>
              <a:t>ANALISI ENTRATE IN CONTO CAPITALE</a:t>
            </a:r>
          </a:p>
        </p:txBody>
      </p:sp>
      <p:pic>
        <p:nvPicPr>
          <p:cNvPr id="25607" name="Picture 11"/>
          <p:cNvPicPr>
            <a:picLocks noChangeAspect="1" noChangeArrowheads="1"/>
          </p:cNvPicPr>
          <p:nvPr/>
        </p:nvPicPr>
        <p:blipFill>
          <a:blip r:embed="rId4"/>
          <a:srcRect/>
          <a:stretch>
            <a:fillRect/>
          </a:stretch>
        </p:blipFill>
        <p:spPr bwMode="auto">
          <a:xfrm>
            <a:off x="0" y="2060575"/>
            <a:ext cx="9144000" cy="1930400"/>
          </a:xfrm>
          <a:prstGeom prst="rect">
            <a:avLst/>
          </a:prstGeom>
          <a:noFill/>
          <a:ln w="9525">
            <a:noFill/>
            <a:miter lim="800000"/>
            <a:headEnd/>
            <a:tailEnd/>
          </a:ln>
        </p:spPr>
      </p:pic>
      <p:pic>
        <p:nvPicPr>
          <p:cNvPr id="25608" name="Picture 12"/>
          <p:cNvPicPr>
            <a:picLocks noChangeAspect="1" noChangeArrowheads="1"/>
          </p:cNvPicPr>
          <p:nvPr/>
        </p:nvPicPr>
        <p:blipFill>
          <a:blip r:embed="rId5"/>
          <a:srcRect/>
          <a:stretch>
            <a:fillRect/>
          </a:stretch>
        </p:blipFill>
        <p:spPr bwMode="auto">
          <a:xfrm>
            <a:off x="0" y="4149725"/>
            <a:ext cx="9144000" cy="800100"/>
          </a:xfrm>
          <a:prstGeom prst="rect">
            <a:avLst/>
          </a:prstGeom>
          <a:noFill/>
          <a:ln w="9525">
            <a:noFill/>
            <a:miter lim="800000"/>
            <a:headEnd/>
            <a:tailEnd/>
          </a:ln>
        </p:spPr>
      </p:pic>
      <p:pic>
        <p:nvPicPr>
          <p:cNvPr id="25609" name="Picture 13"/>
          <p:cNvPicPr>
            <a:picLocks noChangeAspect="1" noChangeArrowheads="1"/>
          </p:cNvPicPr>
          <p:nvPr/>
        </p:nvPicPr>
        <p:blipFill>
          <a:blip r:embed="rId6"/>
          <a:srcRect/>
          <a:stretch>
            <a:fillRect/>
          </a:stretch>
        </p:blipFill>
        <p:spPr bwMode="auto">
          <a:xfrm>
            <a:off x="0" y="5229225"/>
            <a:ext cx="9144000" cy="80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26626"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5" name="Segnaposto contenuto 2"/>
          <p:cNvSpPr txBox="1">
            <a:spLocks/>
          </p:cNvSpPr>
          <p:nvPr/>
        </p:nvSpPr>
        <p:spPr>
          <a:xfrm>
            <a:off x="214313" y="2286000"/>
            <a:ext cx="8786812" cy="4286250"/>
          </a:xfrm>
          <a:prstGeom prst="rect">
            <a:avLst/>
          </a:prstGeom>
        </p:spPr>
        <p:txBody>
          <a:bodyPr/>
          <a:lstStyle/>
          <a:p>
            <a:pPr marL="342900" indent="-342900" algn="ctr">
              <a:spcBef>
                <a:spcPct val="20000"/>
              </a:spcBef>
              <a:buFont typeface="Arial" charset="0"/>
              <a:buNone/>
              <a:defRPr/>
            </a:pPr>
            <a:r>
              <a:rPr lang="it-IT" b="1" dirty="0">
                <a:solidFill>
                  <a:srgbClr val="002060"/>
                </a:solidFill>
                <a:latin typeface="Georgia" pitchFamily="18" charset="0"/>
                <a:cs typeface="+mn-cs"/>
              </a:rPr>
              <a:t>Il quadro normativo individua fonti di finanziamento poco articolate</a:t>
            </a:r>
          </a:p>
          <a:p>
            <a:pPr marL="342900" indent="-342900" algn="ctr">
              <a:spcBef>
                <a:spcPct val="20000"/>
              </a:spcBef>
              <a:buFont typeface="Arial" charset="0"/>
              <a:buNone/>
              <a:defRPr/>
            </a:pPr>
            <a:r>
              <a:rPr lang="it-IT" b="1" dirty="0">
                <a:solidFill>
                  <a:srgbClr val="002060"/>
                </a:solidFill>
                <a:latin typeface="Georgia" pitchFamily="18" charset="0"/>
                <a:cs typeface="+mn-cs"/>
              </a:rPr>
              <a:t>e limitate al trasporto su gomma:</a:t>
            </a:r>
          </a:p>
          <a:p>
            <a:pPr marL="342900" indent="-342900" algn="just">
              <a:spcBef>
                <a:spcPct val="20000"/>
              </a:spcBef>
              <a:buFont typeface="Wingdings" pitchFamily="2" charset="2"/>
              <a:buChar char="Ø"/>
              <a:defRPr/>
            </a:pPr>
            <a:r>
              <a:rPr lang="it-IT" b="1" dirty="0">
                <a:solidFill>
                  <a:srgbClr val="002060"/>
                </a:solidFill>
                <a:latin typeface="Georgia" pitchFamily="18" charset="0"/>
                <a:cs typeface="+mn-cs"/>
              </a:rPr>
              <a:t>Imposta sulle assicurazioni </a:t>
            </a:r>
            <a:r>
              <a:rPr lang="it-IT" dirty="0">
                <a:solidFill>
                  <a:srgbClr val="002060"/>
                </a:solidFill>
                <a:latin typeface="Georgia" pitchFamily="18" charset="0"/>
                <a:cs typeface="+mn-cs"/>
              </a:rPr>
              <a:t>contro la responsabilità civile derivante dalla circolazione dei veicoli a motore, con aliquota pari al 12,5% (con possibilità di aumento o diminuzione del 3,5 %). L’accertamento di eventuali violazione spettano alle amministrazioni provinciali. E’ data inoltre, alle Province la facoltà di stipulare convenzioni non onerose con l’Agenzia delle Entrate per l’espletamento, totale o anche parziale, delle attività di liquidazione, accertamento e riscossione dell’imposta, </a:t>
            </a:r>
            <a:r>
              <a:rPr lang="it-IT" i="1" dirty="0">
                <a:solidFill>
                  <a:srgbClr val="002060"/>
                </a:solidFill>
                <a:latin typeface="Georgia" pitchFamily="18" charset="0"/>
                <a:cs typeface="+mn-cs"/>
              </a:rPr>
              <a:t>(art. 17, commi 1, 2, 3</a:t>
            </a:r>
            <a:r>
              <a:rPr lang="it-IT" dirty="0">
                <a:solidFill>
                  <a:srgbClr val="002060"/>
                </a:solidFill>
                <a:latin typeface="Georgia" pitchFamily="18" charset="0"/>
                <a:cs typeface="+mn-cs"/>
              </a:rPr>
              <a:t>). </a:t>
            </a:r>
          </a:p>
          <a:p>
            <a:pPr algn="just" fontAlgn="auto">
              <a:spcAft>
                <a:spcPts val="0"/>
              </a:spcAft>
              <a:buFont typeface="Wingdings" pitchFamily="2" charset="2"/>
              <a:buChar char="Ø"/>
              <a:defRPr/>
            </a:pPr>
            <a:r>
              <a:rPr lang="it-IT" b="1" dirty="0">
                <a:solidFill>
                  <a:srgbClr val="002060"/>
                </a:solidFill>
                <a:latin typeface="Georgia" pitchFamily="18" charset="0"/>
                <a:cs typeface="+mn-cs"/>
              </a:rPr>
              <a:t>  Imposta provinciale di trascrizione (IPT), </a:t>
            </a:r>
            <a:r>
              <a:rPr lang="it-IT" dirty="0">
                <a:solidFill>
                  <a:srgbClr val="002060"/>
                </a:solidFill>
                <a:latin typeface="Georgia" pitchFamily="18" charset="0"/>
              </a:rPr>
              <a:t>a tariffa proporzionale in     </a:t>
            </a:r>
          </a:p>
          <a:p>
            <a:pPr algn="just" fontAlgn="auto">
              <a:spcAft>
                <a:spcPts val="0"/>
              </a:spcAft>
              <a:defRPr/>
            </a:pPr>
            <a:r>
              <a:rPr lang="it-IT" dirty="0">
                <a:solidFill>
                  <a:srgbClr val="002060"/>
                </a:solidFill>
                <a:latin typeface="Georgia" pitchFamily="18" charset="0"/>
              </a:rPr>
              <a:t>     base ai </a:t>
            </a:r>
            <a:r>
              <a:rPr lang="it-IT" dirty="0" err="1">
                <a:solidFill>
                  <a:srgbClr val="002060"/>
                </a:solidFill>
                <a:latin typeface="Georgia" pitchFamily="18" charset="0"/>
              </a:rPr>
              <a:t>kw</a:t>
            </a:r>
            <a:r>
              <a:rPr lang="it-IT" dirty="0">
                <a:solidFill>
                  <a:srgbClr val="002060"/>
                </a:solidFill>
                <a:latin typeface="Georgia" pitchFamily="18" charset="0"/>
              </a:rPr>
              <a:t> dal 2011; l’imposta può essere oggetto di riordino </a:t>
            </a:r>
            <a:r>
              <a:rPr lang="it-IT" i="1" dirty="0">
                <a:solidFill>
                  <a:srgbClr val="002060"/>
                </a:solidFill>
                <a:latin typeface="Georgia" pitchFamily="18" charset="0"/>
              </a:rPr>
              <a:t>(art.17, commi 6  e 7).</a:t>
            </a:r>
          </a:p>
          <a:p>
            <a:pPr algn="just" fontAlgn="auto">
              <a:spcAft>
                <a:spcPts val="0"/>
              </a:spcAft>
              <a:defRPr/>
            </a:pPr>
            <a:r>
              <a:rPr lang="it-IT" dirty="0">
                <a:solidFill>
                  <a:srgbClr val="002060"/>
                </a:solidFill>
                <a:latin typeface="Georgia" pitchFamily="18" charset="0"/>
              </a:rPr>
              <a:t>     Alle Province spettano, inoltre, gli altri tributi ad esse riconosciuti dalla   </a:t>
            </a:r>
          </a:p>
          <a:p>
            <a:pPr algn="just" fontAlgn="auto">
              <a:spcAft>
                <a:spcPts val="0"/>
              </a:spcAft>
              <a:defRPr/>
            </a:pPr>
            <a:r>
              <a:rPr lang="it-IT" dirty="0">
                <a:solidFill>
                  <a:srgbClr val="002060"/>
                </a:solidFill>
                <a:latin typeface="Georgia" pitchFamily="18" charset="0"/>
              </a:rPr>
              <a:t>     legislazione vigente </a:t>
            </a:r>
            <a:r>
              <a:rPr lang="it-IT" i="1" dirty="0">
                <a:solidFill>
                  <a:srgbClr val="002060"/>
                </a:solidFill>
                <a:latin typeface="Georgia" pitchFamily="18" charset="0"/>
              </a:rPr>
              <a:t>(art.20)</a:t>
            </a:r>
            <a:r>
              <a:rPr lang="it-IT" dirty="0">
                <a:solidFill>
                  <a:srgbClr val="002060"/>
                </a:solidFill>
                <a:latin typeface="Georgia" pitchFamily="18" charset="0"/>
              </a:rPr>
              <a:t> e tra questi spicca il </a:t>
            </a:r>
            <a:r>
              <a:rPr lang="it-IT" b="1" dirty="0">
                <a:solidFill>
                  <a:srgbClr val="002060"/>
                </a:solidFill>
                <a:latin typeface="Georgia" pitchFamily="18" charset="0"/>
              </a:rPr>
              <a:t>Tributo per l’esercizio delle </a:t>
            </a:r>
          </a:p>
          <a:p>
            <a:pPr algn="just" fontAlgn="auto">
              <a:spcAft>
                <a:spcPts val="0"/>
              </a:spcAft>
              <a:defRPr/>
            </a:pPr>
            <a:r>
              <a:rPr lang="it-IT" b="1" dirty="0">
                <a:solidFill>
                  <a:srgbClr val="002060"/>
                </a:solidFill>
                <a:latin typeface="Georgia" pitchFamily="18" charset="0"/>
              </a:rPr>
              <a:t>     funzioni ambientali </a:t>
            </a:r>
            <a:r>
              <a:rPr lang="it-IT" dirty="0">
                <a:solidFill>
                  <a:srgbClr val="002060"/>
                </a:solidFill>
                <a:latin typeface="Georgia" pitchFamily="18" charset="0"/>
              </a:rPr>
              <a:t>(TEFA), che si configura come addizionale su tassa/tariffa</a:t>
            </a:r>
          </a:p>
          <a:p>
            <a:pPr algn="just" fontAlgn="auto">
              <a:spcAft>
                <a:spcPts val="0"/>
              </a:spcAft>
              <a:defRPr/>
            </a:pPr>
            <a:r>
              <a:rPr lang="it-IT" dirty="0">
                <a:solidFill>
                  <a:srgbClr val="002060"/>
                </a:solidFill>
                <a:latin typeface="Georgia" pitchFamily="18" charset="0"/>
              </a:rPr>
              <a:t>     rifiuti comunale.</a:t>
            </a:r>
          </a:p>
        </p:txBody>
      </p:sp>
      <p:sp>
        <p:nvSpPr>
          <p:cNvPr id="7" name="Titolo 1"/>
          <p:cNvSpPr txBox="1">
            <a:spLocks/>
          </p:cNvSpPr>
          <p:nvPr/>
        </p:nvSpPr>
        <p:spPr>
          <a:xfrm>
            <a:off x="0" y="1214422"/>
            <a:ext cx="9144000" cy="642942"/>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3200" b="1" dirty="0">
                <a:solidFill>
                  <a:srgbClr val="002060"/>
                </a:solidFill>
                <a:latin typeface="Georgia" pitchFamily="18" charset="0"/>
                <a:ea typeface="+mj-ea"/>
                <a:cs typeface="+mj-cs"/>
              </a:rPr>
              <a:t>Le Entrate Tributarie delle Province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27650"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27651" name="Segnaposto contenuto 2"/>
          <p:cNvSpPr txBox="1">
            <a:spLocks/>
          </p:cNvSpPr>
          <p:nvPr/>
        </p:nvSpPr>
        <p:spPr bwMode="auto">
          <a:xfrm>
            <a:off x="314325" y="2286000"/>
            <a:ext cx="8472488" cy="4024313"/>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Char char="•"/>
            </a:pPr>
            <a:endParaRPr lang="it-IT" sz="2200">
              <a:solidFill>
                <a:srgbClr val="002060"/>
              </a:solidFill>
              <a:latin typeface="Calibri" pitchFamily="34" charset="0"/>
            </a:endParaRPr>
          </a:p>
        </p:txBody>
      </p:sp>
      <p:sp>
        <p:nvSpPr>
          <p:cNvPr id="27652" name="Segnaposto contenuto 2"/>
          <p:cNvSpPr txBox="1">
            <a:spLocks/>
          </p:cNvSpPr>
          <p:nvPr/>
        </p:nvSpPr>
        <p:spPr bwMode="auto">
          <a:xfrm>
            <a:off x="323850" y="2349500"/>
            <a:ext cx="8472488" cy="4024313"/>
          </a:xfrm>
          <a:prstGeom prst="rect">
            <a:avLst/>
          </a:prstGeom>
          <a:noFill/>
          <a:ln w="9525">
            <a:noFill/>
            <a:miter lim="800000"/>
            <a:headEnd/>
            <a:tailEnd/>
          </a:ln>
        </p:spPr>
        <p:txBody>
          <a:bodyPr/>
          <a:lstStyle/>
          <a:p>
            <a:pPr marL="342900" indent="-342900" algn="ctr">
              <a:lnSpc>
                <a:spcPct val="80000"/>
              </a:lnSpc>
              <a:spcBef>
                <a:spcPct val="20000"/>
              </a:spcBef>
              <a:buFont typeface="Arial" charset="0"/>
              <a:buNone/>
            </a:pPr>
            <a:endParaRPr lang="it-IT" sz="2000">
              <a:solidFill>
                <a:srgbClr val="002060"/>
              </a:solidFill>
              <a:latin typeface="Calibri" pitchFamily="34" charset="0"/>
            </a:endParaRPr>
          </a:p>
          <a:p>
            <a:pPr marL="342900" indent="-342900" algn="ctr">
              <a:lnSpc>
                <a:spcPct val="80000"/>
              </a:lnSpc>
              <a:spcBef>
                <a:spcPct val="20000"/>
              </a:spcBef>
              <a:buFont typeface="Arial" charset="0"/>
              <a:buNone/>
            </a:pPr>
            <a:endParaRPr lang="it-IT" sz="2000">
              <a:solidFill>
                <a:srgbClr val="002060"/>
              </a:solidFill>
              <a:latin typeface="Calibri" pitchFamily="34" charset="0"/>
            </a:endParaRPr>
          </a:p>
          <a:p>
            <a:pPr marL="342900" indent="-342900" algn="ctr">
              <a:spcBef>
                <a:spcPct val="20000"/>
              </a:spcBef>
              <a:buFont typeface="Wingdings" pitchFamily="2" charset="2"/>
              <a:buNone/>
            </a:pPr>
            <a:endParaRPr lang="it-IT" b="1">
              <a:solidFill>
                <a:srgbClr val="002060"/>
              </a:solidFill>
              <a:latin typeface="Georgia" pitchFamily="18" charset="0"/>
            </a:endParaRPr>
          </a:p>
          <a:p>
            <a:pPr marL="342900" indent="-342900" algn="ctr">
              <a:spcBef>
                <a:spcPct val="20000"/>
              </a:spcBef>
              <a:buFont typeface="Wingdings" pitchFamily="2" charset="2"/>
              <a:buNone/>
            </a:pPr>
            <a:endParaRPr lang="it-IT" b="1">
              <a:solidFill>
                <a:srgbClr val="002060"/>
              </a:solidFill>
              <a:latin typeface="Georgia" pitchFamily="18" charset="0"/>
            </a:endParaRPr>
          </a:p>
          <a:p>
            <a:pPr marL="342900" indent="-342900" algn="ctr">
              <a:spcBef>
                <a:spcPct val="20000"/>
              </a:spcBef>
              <a:buFont typeface="Wingdings" pitchFamily="2" charset="2"/>
              <a:buNone/>
            </a:pPr>
            <a:endParaRPr lang="it-IT" sz="2400" b="1">
              <a:solidFill>
                <a:srgbClr val="002060"/>
              </a:solidFill>
              <a:latin typeface="Georgia" pitchFamily="18" charset="0"/>
            </a:endParaRPr>
          </a:p>
          <a:p>
            <a:pPr marL="342900" indent="-342900" algn="ctr">
              <a:spcBef>
                <a:spcPct val="20000"/>
              </a:spcBef>
              <a:buFont typeface="Wingdings" pitchFamily="2" charset="2"/>
              <a:buNone/>
            </a:pPr>
            <a:r>
              <a:rPr lang="it-IT" b="1">
                <a:solidFill>
                  <a:srgbClr val="002060"/>
                </a:solidFill>
              </a:rPr>
              <a:t> </a:t>
            </a:r>
            <a:endParaRPr lang="it-IT" b="1">
              <a:solidFill>
                <a:srgbClr val="002060"/>
              </a:solidFill>
              <a:latin typeface="Georgia" pitchFamily="18" charset="0"/>
            </a:endParaRPr>
          </a:p>
          <a:p>
            <a:pPr marL="342900" indent="-342900" algn="ctr">
              <a:spcBef>
                <a:spcPct val="20000"/>
              </a:spcBef>
              <a:buFont typeface="Wingdings" pitchFamily="2" charset="2"/>
              <a:buNone/>
            </a:pPr>
            <a:endParaRPr lang="it-IT" sz="2000">
              <a:solidFill>
                <a:srgbClr val="002060"/>
              </a:solidFill>
              <a:latin typeface="Georgia" pitchFamily="18" charset="0"/>
            </a:endParaRPr>
          </a:p>
          <a:p>
            <a:pPr marL="342900" indent="-342900" algn="ctr">
              <a:lnSpc>
                <a:spcPct val="80000"/>
              </a:lnSpc>
              <a:spcBef>
                <a:spcPct val="20000"/>
              </a:spcBef>
              <a:buFont typeface="Arial" charset="0"/>
              <a:buNone/>
            </a:pPr>
            <a:endParaRPr lang="it-IT" sz="2000">
              <a:solidFill>
                <a:srgbClr val="002060"/>
              </a:solidFill>
              <a:latin typeface="Calibri" pitchFamily="34" charset="0"/>
            </a:endParaRPr>
          </a:p>
          <a:p>
            <a:pPr marL="342900" indent="-342900" algn="ctr">
              <a:lnSpc>
                <a:spcPct val="80000"/>
              </a:lnSpc>
              <a:spcBef>
                <a:spcPct val="20000"/>
              </a:spcBef>
              <a:buFont typeface="Arial" charset="0"/>
              <a:buChar char="•"/>
            </a:pPr>
            <a:endParaRPr lang="it-IT" sz="2200">
              <a:solidFill>
                <a:srgbClr val="002060"/>
              </a:solidFill>
              <a:latin typeface="Calibri" pitchFamily="34" charset="0"/>
            </a:endParaRPr>
          </a:p>
        </p:txBody>
      </p:sp>
      <p:sp>
        <p:nvSpPr>
          <p:cNvPr id="5" name="Titolo 1"/>
          <p:cNvSpPr txBox="1">
            <a:spLocks/>
          </p:cNvSpPr>
          <p:nvPr/>
        </p:nvSpPr>
        <p:spPr>
          <a:xfrm>
            <a:off x="0" y="1357298"/>
            <a:ext cx="9144000" cy="642942"/>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3200" b="1">
                <a:solidFill>
                  <a:srgbClr val="002060"/>
                </a:solidFill>
                <a:latin typeface="Georgia" pitchFamily="18" charset="0"/>
                <a:cs typeface="Arial" charset="0"/>
              </a:rPr>
              <a:t>L’autonomia impositiva</a:t>
            </a:r>
          </a:p>
        </p:txBody>
      </p:sp>
      <p:sp>
        <p:nvSpPr>
          <p:cNvPr id="27656" name="Segnaposto contenuto 8"/>
          <p:cNvSpPr txBox="1">
            <a:spLocks/>
          </p:cNvSpPr>
          <p:nvPr/>
        </p:nvSpPr>
        <p:spPr bwMode="auto">
          <a:xfrm>
            <a:off x="395288" y="2276475"/>
            <a:ext cx="8229600" cy="3779838"/>
          </a:xfrm>
          <a:prstGeom prst="rect">
            <a:avLst/>
          </a:prstGeom>
          <a:noFill/>
          <a:ln w="9525">
            <a:noFill/>
            <a:miter lim="800000"/>
            <a:headEnd/>
            <a:tailEnd/>
          </a:ln>
        </p:spPr>
        <p:txBody>
          <a:bodyPr/>
          <a:lstStyle/>
          <a:p>
            <a:pPr marL="342900" indent="-342900" algn="just">
              <a:spcAft>
                <a:spcPts val="600"/>
              </a:spcAft>
              <a:buFont typeface="Wingdings" pitchFamily="2" charset="2"/>
              <a:buChar char="Ø"/>
            </a:pPr>
            <a:r>
              <a:rPr lang="it-IT" sz="2400">
                <a:solidFill>
                  <a:srgbClr val="002060"/>
                </a:solidFill>
                <a:latin typeface="Georgia" pitchFamily="18" charset="0"/>
              </a:rPr>
              <a:t>Nel 2013 le leve fiscali delle Province potranno essere attivate su:</a:t>
            </a:r>
          </a:p>
          <a:p>
            <a:pPr marL="342900" indent="-342900" algn="just">
              <a:spcAft>
                <a:spcPts val="600"/>
              </a:spcAft>
              <a:buFont typeface="Wingdings" pitchFamily="2" charset="2"/>
              <a:buNone/>
            </a:pPr>
            <a:endParaRPr lang="it-IT" sz="2400">
              <a:solidFill>
                <a:srgbClr val="002060"/>
              </a:solidFill>
              <a:latin typeface="Georgia" pitchFamily="18" charset="0"/>
            </a:endParaRPr>
          </a:p>
          <a:p>
            <a:pPr marL="342900" indent="-342900" algn="just">
              <a:spcAft>
                <a:spcPts val="600"/>
              </a:spcAft>
              <a:buFont typeface="Wingdings" pitchFamily="2" charset="2"/>
              <a:buAutoNum type="arabicPeriod"/>
            </a:pPr>
            <a:r>
              <a:rPr lang="it-IT" sz="2400" b="1">
                <a:solidFill>
                  <a:srgbClr val="FF0000"/>
                </a:solidFill>
                <a:latin typeface="Georgia" pitchFamily="18" charset="0"/>
              </a:rPr>
              <a:t>IPT </a:t>
            </a:r>
            <a:r>
              <a:rPr lang="it-IT" b="1">
                <a:solidFill>
                  <a:srgbClr val="FF0000"/>
                </a:solidFill>
                <a:latin typeface="Georgia" pitchFamily="18" charset="0"/>
              </a:rPr>
              <a:t>(max 30% rispetto a tariffa base)</a:t>
            </a:r>
          </a:p>
          <a:p>
            <a:pPr marL="342900" indent="-342900" algn="just">
              <a:spcAft>
                <a:spcPts val="600"/>
              </a:spcAft>
              <a:buFont typeface="Wingdings" pitchFamily="2" charset="2"/>
              <a:buAutoNum type="arabicPeriod"/>
            </a:pPr>
            <a:endParaRPr lang="it-IT" b="1">
              <a:solidFill>
                <a:srgbClr val="FF0000"/>
              </a:solidFill>
              <a:latin typeface="Georgia" pitchFamily="18" charset="0"/>
            </a:endParaRPr>
          </a:p>
          <a:p>
            <a:pPr marL="342900" indent="-342900" algn="just">
              <a:spcAft>
                <a:spcPts val="600"/>
              </a:spcAft>
              <a:buFont typeface="Wingdings" pitchFamily="2" charset="2"/>
              <a:buAutoNum type="arabicPeriod"/>
            </a:pPr>
            <a:r>
              <a:rPr lang="it-IT" sz="2400" b="1">
                <a:solidFill>
                  <a:srgbClr val="FF0000"/>
                </a:solidFill>
                <a:latin typeface="Georgia" pitchFamily="18" charset="0"/>
              </a:rPr>
              <a:t>RCauto </a:t>
            </a:r>
            <a:r>
              <a:rPr lang="it-IT" b="1">
                <a:solidFill>
                  <a:srgbClr val="FF0000"/>
                </a:solidFill>
                <a:latin typeface="Georgia" pitchFamily="18" charset="0"/>
              </a:rPr>
              <a:t>(+/- 3,5 punti rispetto alla tariffa del 12,5%)</a:t>
            </a:r>
          </a:p>
          <a:p>
            <a:pPr marL="342900" indent="-342900" algn="just">
              <a:spcAft>
                <a:spcPts val="600"/>
              </a:spcAft>
              <a:buFont typeface="Wingdings" pitchFamily="2" charset="2"/>
              <a:buAutoNum type="arabicPeriod"/>
            </a:pPr>
            <a:endParaRPr lang="it-IT" b="1">
              <a:solidFill>
                <a:srgbClr val="FF0000"/>
              </a:solidFill>
              <a:latin typeface="Georgia" pitchFamily="18" charset="0"/>
            </a:endParaRPr>
          </a:p>
          <a:p>
            <a:pPr marL="342900" indent="-342900" algn="just">
              <a:spcAft>
                <a:spcPts val="600"/>
              </a:spcAft>
              <a:buFont typeface="Wingdings" pitchFamily="2" charset="2"/>
              <a:buAutoNum type="arabicPeriod"/>
            </a:pPr>
            <a:r>
              <a:rPr lang="it-IT" sz="2400" b="1">
                <a:solidFill>
                  <a:srgbClr val="FF0000"/>
                </a:solidFill>
                <a:latin typeface="Georgia" pitchFamily="18" charset="0"/>
              </a:rPr>
              <a:t>Tributo Ambientale</a:t>
            </a:r>
            <a:r>
              <a:rPr lang="it-IT" b="1">
                <a:solidFill>
                  <a:srgbClr val="FF0000"/>
                </a:solidFill>
                <a:latin typeface="Georgia" pitchFamily="18" charset="0"/>
              </a:rPr>
              <a:t>  (fino al 5%)</a:t>
            </a:r>
          </a:p>
          <a:p>
            <a:pPr marL="342900" indent="-342900" algn="just">
              <a:spcAft>
                <a:spcPts val="600"/>
              </a:spcAft>
              <a:buFont typeface="Wingdings" pitchFamily="2" charset="2"/>
              <a:buNone/>
            </a:pPr>
            <a:endParaRPr lang="it-IT" b="1">
              <a:solidFill>
                <a:srgbClr val="FF0000"/>
              </a:solidFill>
              <a:latin typeface="Georgia" pitchFamily="18" charset="0"/>
            </a:endParaRPr>
          </a:p>
          <a:p>
            <a:pPr marL="342900" indent="-342900" algn="just">
              <a:spcAft>
                <a:spcPts val="600"/>
              </a:spcAft>
              <a:buFont typeface="Wingdings" pitchFamily="2" charset="2"/>
              <a:buChar char="Ø"/>
            </a:pPr>
            <a:endParaRPr lang="it-IT" sz="2400">
              <a:solidFill>
                <a:srgbClr val="002060"/>
              </a:solidFill>
              <a:latin typeface="Georg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28674"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28675" name="Segnaposto contenuto 2"/>
          <p:cNvSpPr txBox="1">
            <a:spLocks/>
          </p:cNvSpPr>
          <p:nvPr/>
        </p:nvSpPr>
        <p:spPr bwMode="auto">
          <a:xfrm>
            <a:off x="314325" y="2286000"/>
            <a:ext cx="8472488" cy="4024313"/>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Char char="•"/>
            </a:pPr>
            <a:endParaRPr lang="it-IT" sz="2200">
              <a:solidFill>
                <a:srgbClr val="002060"/>
              </a:solidFill>
              <a:latin typeface="Calibri" pitchFamily="34" charset="0"/>
            </a:endParaRPr>
          </a:p>
        </p:txBody>
      </p:sp>
      <p:sp>
        <p:nvSpPr>
          <p:cNvPr id="28676" name="Segnaposto contenuto 2"/>
          <p:cNvSpPr txBox="1">
            <a:spLocks/>
          </p:cNvSpPr>
          <p:nvPr/>
        </p:nvSpPr>
        <p:spPr bwMode="auto">
          <a:xfrm>
            <a:off x="323850" y="2349500"/>
            <a:ext cx="8472488" cy="4024313"/>
          </a:xfrm>
          <a:prstGeom prst="rect">
            <a:avLst/>
          </a:prstGeom>
          <a:noFill/>
          <a:ln w="9525">
            <a:noFill/>
            <a:miter lim="800000"/>
            <a:headEnd/>
            <a:tailEnd/>
          </a:ln>
        </p:spPr>
        <p:txBody>
          <a:bodyPr/>
          <a:lstStyle/>
          <a:p>
            <a:pPr marL="342900" indent="-342900" algn="ctr">
              <a:lnSpc>
                <a:spcPct val="80000"/>
              </a:lnSpc>
              <a:spcBef>
                <a:spcPct val="20000"/>
              </a:spcBef>
              <a:buFont typeface="Arial" charset="0"/>
              <a:buNone/>
            </a:pPr>
            <a:endParaRPr lang="it-IT" sz="2000">
              <a:solidFill>
                <a:srgbClr val="002060"/>
              </a:solidFill>
              <a:latin typeface="Calibri" pitchFamily="34" charset="0"/>
            </a:endParaRPr>
          </a:p>
          <a:p>
            <a:pPr marL="342900" indent="-342900" algn="ctr">
              <a:lnSpc>
                <a:spcPct val="80000"/>
              </a:lnSpc>
              <a:spcBef>
                <a:spcPct val="20000"/>
              </a:spcBef>
              <a:buFont typeface="Arial" charset="0"/>
              <a:buNone/>
            </a:pPr>
            <a:endParaRPr lang="it-IT" sz="2000">
              <a:solidFill>
                <a:srgbClr val="002060"/>
              </a:solidFill>
              <a:latin typeface="Calibri" pitchFamily="34" charset="0"/>
            </a:endParaRPr>
          </a:p>
          <a:p>
            <a:pPr marL="342900" indent="-342900" algn="ctr">
              <a:spcBef>
                <a:spcPct val="20000"/>
              </a:spcBef>
              <a:buFont typeface="Wingdings" pitchFamily="2" charset="2"/>
              <a:buNone/>
            </a:pPr>
            <a:endParaRPr lang="it-IT" b="1">
              <a:solidFill>
                <a:srgbClr val="002060"/>
              </a:solidFill>
              <a:latin typeface="Georgia" pitchFamily="18" charset="0"/>
            </a:endParaRPr>
          </a:p>
          <a:p>
            <a:pPr marL="342900" indent="-342900" algn="ctr">
              <a:spcBef>
                <a:spcPct val="20000"/>
              </a:spcBef>
              <a:buFont typeface="Wingdings" pitchFamily="2" charset="2"/>
              <a:buNone/>
            </a:pPr>
            <a:endParaRPr lang="it-IT" b="1">
              <a:solidFill>
                <a:srgbClr val="002060"/>
              </a:solidFill>
              <a:latin typeface="Georgia" pitchFamily="18" charset="0"/>
            </a:endParaRPr>
          </a:p>
          <a:p>
            <a:pPr marL="342900" indent="-342900" algn="ctr">
              <a:spcBef>
                <a:spcPct val="20000"/>
              </a:spcBef>
              <a:buFont typeface="Wingdings" pitchFamily="2" charset="2"/>
              <a:buNone/>
            </a:pPr>
            <a:endParaRPr lang="it-IT" sz="2400" b="1">
              <a:solidFill>
                <a:srgbClr val="002060"/>
              </a:solidFill>
              <a:latin typeface="Georgia" pitchFamily="18" charset="0"/>
            </a:endParaRPr>
          </a:p>
          <a:p>
            <a:pPr marL="342900" indent="-342900" algn="ctr">
              <a:spcBef>
                <a:spcPct val="20000"/>
              </a:spcBef>
              <a:buFont typeface="Wingdings" pitchFamily="2" charset="2"/>
              <a:buNone/>
            </a:pPr>
            <a:r>
              <a:rPr lang="it-IT" b="1">
                <a:solidFill>
                  <a:srgbClr val="002060"/>
                </a:solidFill>
              </a:rPr>
              <a:t> </a:t>
            </a:r>
            <a:endParaRPr lang="it-IT" b="1">
              <a:solidFill>
                <a:srgbClr val="002060"/>
              </a:solidFill>
              <a:latin typeface="Georgia" pitchFamily="18" charset="0"/>
            </a:endParaRPr>
          </a:p>
          <a:p>
            <a:pPr marL="342900" indent="-342900" algn="ctr">
              <a:spcBef>
                <a:spcPct val="20000"/>
              </a:spcBef>
              <a:buFont typeface="Wingdings" pitchFamily="2" charset="2"/>
              <a:buNone/>
            </a:pPr>
            <a:endParaRPr lang="it-IT" sz="2000">
              <a:solidFill>
                <a:srgbClr val="002060"/>
              </a:solidFill>
              <a:latin typeface="Georgia" pitchFamily="18" charset="0"/>
            </a:endParaRPr>
          </a:p>
          <a:p>
            <a:pPr marL="342900" indent="-342900" algn="ctr">
              <a:lnSpc>
                <a:spcPct val="80000"/>
              </a:lnSpc>
              <a:spcBef>
                <a:spcPct val="20000"/>
              </a:spcBef>
              <a:buFont typeface="Arial" charset="0"/>
              <a:buNone/>
            </a:pPr>
            <a:endParaRPr lang="it-IT" sz="2000">
              <a:solidFill>
                <a:srgbClr val="002060"/>
              </a:solidFill>
              <a:latin typeface="Calibri" pitchFamily="34" charset="0"/>
            </a:endParaRPr>
          </a:p>
          <a:p>
            <a:pPr marL="342900" indent="-342900" algn="ctr">
              <a:lnSpc>
                <a:spcPct val="80000"/>
              </a:lnSpc>
              <a:spcBef>
                <a:spcPct val="20000"/>
              </a:spcBef>
              <a:buFont typeface="Arial" charset="0"/>
              <a:buChar char="•"/>
            </a:pPr>
            <a:endParaRPr lang="it-IT" sz="2200">
              <a:solidFill>
                <a:srgbClr val="002060"/>
              </a:solidFill>
              <a:latin typeface="Calibri" pitchFamily="34" charset="0"/>
            </a:endParaRPr>
          </a:p>
        </p:txBody>
      </p:sp>
      <p:sp>
        <p:nvSpPr>
          <p:cNvPr id="5" name="Titolo 1"/>
          <p:cNvSpPr txBox="1">
            <a:spLocks/>
          </p:cNvSpPr>
          <p:nvPr/>
        </p:nvSpPr>
        <p:spPr>
          <a:xfrm>
            <a:off x="0" y="1357298"/>
            <a:ext cx="9144000" cy="642942"/>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3200" b="1">
                <a:solidFill>
                  <a:srgbClr val="002060"/>
                </a:solidFill>
                <a:latin typeface="Georgia" pitchFamily="18" charset="0"/>
                <a:cs typeface="Arial" charset="0"/>
              </a:rPr>
              <a:t>IPT</a:t>
            </a:r>
          </a:p>
        </p:txBody>
      </p:sp>
      <p:sp>
        <p:nvSpPr>
          <p:cNvPr id="28680" name="Segnaposto contenuto 8"/>
          <p:cNvSpPr txBox="1">
            <a:spLocks/>
          </p:cNvSpPr>
          <p:nvPr/>
        </p:nvSpPr>
        <p:spPr bwMode="auto">
          <a:xfrm>
            <a:off x="395288" y="2276475"/>
            <a:ext cx="8229600" cy="3779838"/>
          </a:xfrm>
          <a:prstGeom prst="rect">
            <a:avLst/>
          </a:prstGeom>
          <a:noFill/>
          <a:ln w="9525">
            <a:noFill/>
            <a:miter lim="800000"/>
            <a:headEnd/>
            <a:tailEnd/>
          </a:ln>
        </p:spPr>
        <p:txBody>
          <a:bodyPr/>
          <a:lstStyle/>
          <a:p>
            <a:pPr marL="342900" indent="-342900" algn="just">
              <a:spcAft>
                <a:spcPts val="600"/>
              </a:spcAft>
              <a:buFont typeface="Wingdings" pitchFamily="2" charset="2"/>
              <a:buNone/>
            </a:pPr>
            <a:r>
              <a:rPr lang="it-IT" sz="2400" b="1">
                <a:solidFill>
                  <a:srgbClr val="FF0000"/>
                </a:solidFill>
                <a:latin typeface="Georgia" pitchFamily="18" charset="0"/>
              </a:rPr>
              <a:t>	</a:t>
            </a:r>
            <a:r>
              <a:rPr lang="it-IT" sz="2000" b="1">
                <a:solidFill>
                  <a:schemeClr val="tx2"/>
                </a:solidFill>
                <a:latin typeface="Georgia" pitchFamily="18" charset="0"/>
              </a:rPr>
              <a:t>Nel 2012 nonostante la crisi del mercato automobilistico l’IPT ha visto un incremento di gettito rispetto all’anno precedente grazie, soprattutto, all’entrata in vigore del nuovo sistema impositivo per gli atti soggetti ad IVA.  </a:t>
            </a:r>
          </a:p>
          <a:p>
            <a:pPr marL="342900" indent="-342900" algn="just">
              <a:spcAft>
                <a:spcPts val="600"/>
              </a:spcAft>
              <a:buFont typeface="Wingdings" pitchFamily="2" charset="2"/>
              <a:buNone/>
            </a:pPr>
            <a:r>
              <a:rPr lang="it-IT" sz="2000" b="1">
                <a:solidFill>
                  <a:schemeClr val="tx2"/>
                </a:solidFill>
                <a:latin typeface="Georgia" pitchFamily="18" charset="0"/>
              </a:rPr>
              <a:t>	L’aumento delle aliquote è stato già effettuato da quasi tutte le province negli anni precedenti per cui non si prospettano maggiori gettiti derivanti dall’attivazione delle leve fiscali, anzi, visti i primi dati del 2013 si prospetta un ulteriore calo delle entrate in virtu del permanere della crisi del mercato</a:t>
            </a:r>
            <a:endParaRPr lang="it-IT" sz="2400">
              <a:solidFill>
                <a:schemeClr val="tx2"/>
              </a:solidFill>
              <a:latin typeface="Georgia" pitchFamily="18" charset="0"/>
            </a:endParaRPr>
          </a:p>
        </p:txBody>
      </p:sp>
      <p:pic>
        <p:nvPicPr>
          <p:cNvPr id="28681" name="Picture 13"/>
          <p:cNvPicPr>
            <a:picLocks noChangeAspect="1" noChangeArrowheads="1"/>
          </p:cNvPicPr>
          <p:nvPr/>
        </p:nvPicPr>
        <p:blipFill>
          <a:blip r:embed="rId4"/>
          <a:srcRect/>
          <a:stretch>
            <a:fillRect/>
          </a:stretch>
        </p:blipFill>
        <p:spPr bwMode="auto">
          <a:xfrm>
            <a:off x="0" y="5734050"/>
            <a:ext cx="9144000" cy="57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29698"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29699" name="Segnaposto contenuto 2"/>
          <p:cNvSpPr txBox="1">
            <a:spLocks/>
          </p:cNvSpPr>
          <p:nvPr/>
        </p:nvSpPr>
        <p:spPr bwMode="auto">
          <a:xfrm>
            <a:off x="314325" y="2286000"/>
            <a:ext cx="8472488" cy="4024313"/>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Char char="•"/>
            </a:pPr>
            <a:endParaRPr lang="it-IT" sz="2200">
              <a:solidFill>
                <a:srgbClr val="002060"/>
              </a:solidFill>
              <a:latin typeface="Calibri" pitchFamily="34" charset="0"/>
            </a:endParaRPr>
          </a:p>
        </p:txBody>
      </p:sp>
      <p:sp>
        <p:nvSpPr>
          <p:cNvPr id="29700" name="Segnaposto contenuto 2"/>
          <p:cNvSpPr txBox="1">
            <a:spLocks/>
          </p:cNvSpPr>
          <p:nvPr/>
        </p:nvSpPr>
        <p:spPr bwMode="auto">
          <a:xfrm>
            <a:off x="323850" y="2349500"/>
            <a:ext cx="8472488" cy="4024313"/>
          </a:xfrm>
          <a:prstGeom prst="rect">
            <a:avLst/>
          </a:prstGeom>
          <a:noFill/>
          <a:ln w="9525">
            <a:noFill/>
            <a:miter lim="800000"/>
            <a:headEnd/>
            <a:tailEnd/>
          </a:ln>
        </p:spPr>
        <p:txBody>
          <a:bodyPr/>
          <a:lstStyle/>
          <a:p>
            <a:pPr marL="342900" indent="-342900" algn="ctr">
              <a:lnSpc>
                <a:spcPct val="80000"/>
              </a:lnSpc>
              <a:spcBef>
                <a:spcPct val="20000"/>
              </a:spcBef>
              <a:buFont typeface="Arial" charset="0"/>
              <a:buNone/>
            </a:pPr>
            <a:endParaRPr lang="it-IT" sz="2000">
              <a:solidFill>
                <a:srgbClr val="002060"/>
              </a:solidFill>
              <a:latin typeface="Calibri" pitchFamily="34" charset="0"/>
            </a:endParaRPr>
          </a:p>
          <a:p>
            <a:pPr marL="342900" indent="-342900" algn="ctr">
              <a:lnSpc>
                <a:spcPct val="80000"/>
              </a:lnSpc>
              <a:spcBef>
                <a:spcPct val="20000"/>
              </a:spcBef>
              <a:buFont typeface="Arial" charset="0"/>
              <a:buNone/>
            </a:pPr>
            <a:endParaRPr lang="it-IT" sz="2000">
              <a:solidFill>
                <a:srgbClr val="002060"/>
              </a:solidFill>
              <a:latin typeface="Calibri" pitchFamily="34" charset="0"/>
            </a:endParaRPr>
          </a:p>
          <a:p>
            <a:pPr marL="342900" indent="-342900" algn="ctr">
              <a:spcBef>
                <a:spcPct val="20000"/>
              </a:spcBef>
              <a:buFont typeface="Wingdings" pitchFamily="2" charset="2"/>
              <a:buNone/>
            </a:pPr>
            <a:endParaRPr lang="it-IT" b="1">
              <a:solidFill>
                <a:srgbClr val="002060"/>
              </a:solidFill>
              <a:latin typeface="Georgia" pitchFamily="18" charset="0"/>
            </a:endParaRPr>
          </a:p>
          <a:p>
            <a:pPr marL="342900" indent="-342900" algn="ctr">
              <a:spcBef>
                <a:spcPct val="20000"/>
              </a:spcBef>
              <a:buFont typeface="Wingdings" pitchFamily="2" charset="2"/>
              <a:buNone/>
            </a:pPr>
            <a:endParaRPr lang="it-IT" b="1">
              <a:solidFill>
                <a:srgbClr val="002060"/>
              </a:solidFill>
              <a:latin typeface="Georgia" pitchFamily="18" charset="0"/>
            </a:endParaRPr>
          </a:p>
          <a:p>
            <a:pPr marL="342900" indent="-342900" algn="ctr">
              <a:spcBef>
                <a:spcPct val="20000"/>
              </a:spcBef>
              <a:buFont typeface="Wingdings" pitchFamily="2" charset="2"/>
              <a:buNone/>
            </a:pPr>
            <a:endParaRPr lang="it-IT" sz="2400" b="1">
              <a:solidFill>
                <a:srgbClr val="002060"/>
              </a:solidFill>
              <a:latin typeface="Georgia" pitchFamily="18" charset="0"/>
            </a:endParaRPr>
          </a:p>
          <a:p>
            <a:pPr marL="342900" indent="-342900" algn="ctr">
              <a:spcBef>
                <a:spcPct val="20000"/>
              </a:spcBef>
              <a:buFont typeface="Wingdings" pitchFamily="2" charset="2"/>
              <a:buNone/>
            </a:pPr>
            <a:r>
              <a:rPr lang="it-IT" b="1">
                <a:solidFill>
                  <a:srgbClr val="002060"/>
                </a:solidFill>
              </a:rPr>
              <a:t> </a:t>
            </a:r>
            <a:endParaRPr lang="it-IT" b="1">
              <a:solidFill>
                <a:srgbClr val="002060"/>
              </a:solidFill>
              <a:latin typeface="Georgia" pitchFamily="18" charset="0"/>
            </a:endParaRPr>
          </a:p>
          <a:p>
            <a:pPr marL="342900" indent="-342900" algn="ctr">
              <a:spcBef>
                <a:spcPct val="20000"/>
              </a:spcBef>
              <a:buFont typeface="Wingdings" pitchFamily="2" charset="2"/>
              <a:buNone/>
            </a:pPr>
            <a:endParaRPr lang="it-IT" sz="2000">
              <a:solidFill>
                <a:srgbClr val="002060"/>
              </a:solidFill>
              <a:latin typeface="Georgia" pitchFamily="18" charset="0"/>
            </a:endParaRPr>
          </a:p>
          <a:p>
            <a:pPr marL="342900" indent="-342900" algn="ctr">
              <a:lnSpc>
                <a:spcPct val="80000"/>
              </a:lnSpc>
              <a:spcBef>
                <a:spcPct val="20000"/>
              </a:spcBef>
              <a:buFont typeface="Arial" charset="0"/>
              <a:buNone/>
            </a:pPr>
            <a:endParaRPr lang="it-IT" sz="2000">
              <a:solidFill>
                <a:srgbClr val="002060"/>
              </a:solidFill>
              <a:latin typeface="Calibri" pitchFamily="34" charset="0"/>
            </a:endParaRPr>
          </a:p>
          <a:p>
            <a:pPr marL="342900" indent="-342900" algn="ctr">
              <a:lnSpc>
                <a:spcPct val="80000"/>
              </a:lnSpc>
              <a:spcBef>
                <a:spcPct val="20000"/>
              </a:spcBef>
              <a:buFont typeface="Arial" charset="0"/>
              <a:buChar char="•"/>
            </a:pPr>
            <a:endParaRPr lang="it-IT" sz="2200">
              <a:solidFill>
                <a:srgbClr val="002060"/>
              </a:solidFill>
              <a:latin typeface="Calibri" pitchFamily="34" charset="0"/>
            </a:endParaRPr>
          </a:p>
        </p:txBody>
      </p:sp>
      <p:sp>
        <p:nvSpPr>
          <p:cNvPr id="5" name="Titolo 1"/>
          <p:cNvSpPr txBox="1">
            <a:spLocks/>
          </p:cNvSpPr>
          <p:nvPr/>
        </p:nvSpPr>
        <p:spPr>
          <a:xfrm>
            <a:off x="0" y="1357298"/>
            <a:ext cx="9144000" cy="642942"/>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3200" b="1">
                <a:solidFill>
                  <a:srgbClr val="002060"/>
                </a:solidFill>
                <a:latin typeface="Georgia" pitchFamily="18" charset="0"/>
                <a:cs typeface="Arial" charset="0"/>
              </a:rPr>
              <a:t>RC auto</a:t>
            </a:r>
          </a:p>
        </p:txBody>
      </p:sp>
      <p:sp>
        <p:nvSpPr>
          <p:cNvPr id="29704" name="Segnaposto contenuto 8"/>
          <p:cNvSpPr txBox="1">
            <a:spLocks/>
          </p:cNvSpPr>
          <p:nvPr/>
        </p:nvSpPr>
        <p:spPr bwMode="auto">
          <a:xfrm>
            <a:off x="395288" y="2276475"/>
            <a:ext cx="8229600" cy="3779838"/>
          </a:xfrm>
          <a:prstGeom prst="rect">
            <a:avLst/>
          </a:prstGeom>
          <a:noFill/>
          <a:ln w="9525">
            <a:noFill/>
            <a:miter lim="800000"/>
            <a:headEnd/>
            <a:tailEnd/>
          </a:ln>
        </p:spPr>
        <p:txBody>
          <a:bodyPr/>
          <a:lstStyle/>
          <a:p>
            <a:pPr marL="342900" indent="-342900" algn="just">
              <a:spcAft>
                <a:spcPts val="600"/>
              </a:spcAft>
              <a:buFont typeface="Wingdings" pitchFamily="2" charset="2"/>
              <a:buNone/>
            </a:pPr>
            <a:r>
              <a:rPr lang="it-IT" sz="2400">
                <a:solidFill>
                  <a:srgbClr val="002060"/>
                </a:solidFill>
                <a:latin typeface="Georgia" pitchFamily="18" charset="0"/>
              </a:rPr>
              <a:t>	</a:t>
            </a:r>
            <a:r>
              <a:rPr lang="it-IT">
                <a:solidFill>
                  <a:srgbClr val="002060"/>
                </a:solidFill>
                <a:latin typeface="Georgia" pitchFamily="18" charset="0"/>
              </a:rPr>
              <a:t>Per fronteggiare la riduzione delle risorse derivante dai tagli del 2011, 2012 e 2013, quasi tutte le province hanno provveduto ad innalzare la propria pressione fiscale sul tributo RC auto</a:t>
            </a:r>
          </a:p>
          <a:p>
            <a:pPr marL="342900" indent="-342900" algn="just">
              <a:spcAft>
                <a:spcPts val="600"/>
              </a:spcAft>
              <a:buFont typeface="Wingdings" pitchFamily="2" charset="2"/>
              <a:buNone/>
            </a:pPr>
            <a:r>
              <a:rPr lang="it-IT">
                <a:solidFill>
                  <a:srgbClr val="002060"/>
                </a:solidFill>
                <a:latin typeface="Georgia" pitchFamily="18" charset="0"/>
              </a:rPr>
              <a:t>	Aosta		- 3,5 punti</a:t>
            </a:r>
          </a:p>
          <a:p>
            <a:pPr marL="342900" indent="-342900" algn="just">
              <a:spcAft>
                <a:spcPts val="600"/>
              </a:spcAft>
              <a:buFont typeface="Wingdings" pitchFamily="2" charset="2"/>
              <a:buNone/>
            </a:pPr>
            <a:r>
              <a:rPr lang="it-IT">
                <a:solidFill>
                  <a:srgbClr val="002060"/>
                </a:solidFill>
                <a:latin typeface="Georgia" pitchFamily="18" charset="0"/>
              </a:rPr>
              <a:t>	Firenze		- 1,5 punti</a:t>
            </a:r>
          </a:p>
          <a:p>
            <a:pPr marL="342900" indent="-342900" algn="just">
              <a:spcAft>
                <a:spcPts val="600"/>
              </a:spcAft>
              <a:buFont typeface="Wingdings" pitchFamily="2" charset="2"/>
              <a:buNone/>
            </a:pPr>
            <a:r>
              <a:rPr lang="it-IT">
                <a:solidFill>
                  <a:srgbClr val="002060"/>
                </a:solidFill>
                <a:latin typeface="Georgia" pitchFamily="18" charset="0"/>
              </a:rPr>
              <a:t>	9 Province		+ 0 punti</a:t>
            </a:r>
          </a:p>
          <a:p>
            <a:pPr marL="342900" indent="-342900" algn="just">
              <a:spcAft>
                <a:spcPts val="600"/>
              </a:spcAft>
              <a:buFont typeface="Wingdings" pitchFamily="2" charset="2"/>
              <a:buNone/>
            </a:pPr>
            <a:r>
              <a:rPr lang="it-IT">
                <a:solidFill>
                  <a:srgbClr val="002060"/>
                </a:solidFill>
                <a:latin typeface="Georgia" pitchFamily="18" charset="0"/>
              </a:rPr>
              <a:t>	6 Province 		+ 2 -3 punti</a:t>
            </a:r>
          </a:p>
          <a:p>
            <a:pPr marL="342900" indent="-342900" algn="just">
              <a:spcAft>
                <a:spcPts val="600"/>
              </a:spcAft>
              <a:buFont typeface="Wingdings" pitchFamily="2" charset="2"/>
              <a:buNone/>
            </a:pPr>
            <a:r>
              <a:rPr lang="it-IT">
                <a:solidFill>
                  <a:srgbClr val="002060"/>
                </a:solidFill>
                <a:latin typeface="Georgia" pitchFamily="18" charset="0"/>
              </a:rPr>
              <a:t>	</a:t>
            </a:r>
            <a:r>
              <a:rPr lang="it-IT" b="1">
                <a:solidFill>
                  <a:srgbClr val="FF0000"/>
                </a:solidFill>
                <a:latin typeface="Georgia" pitchFamily="18" charset="0"/>
              </a:rPr>
              <a:t>77 Province		+ 3,5 punti</a:t>
            </a:r>
          </a:p>
        </p:txBody>
      </p:sp>
      <p:pic>
        <p:nvPicPr>
          <p:cNvPr id="29705" name="Picture 10"/>
          <p:cNvPicPr>
            <a:picLocks noChangeAspect="1" noChangeArrowheads="1"/>
          </p:cNvPicPr>
          <p:nvPr/>
        </p:nvPicPr>
        <p:blipFill>
          <a:blip r:embed="rId4"/>
          <a:srcRect/>
          <a:stretch>
            <a:fillRect/>
          </a:stretch>
        </p:blipFill>
        <p:spPr bwMode="auto">
          <a:xfrm>
            <a:off x="0" y="5229225"/>
            <a:ext cx="9144000" cy="51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descr="C:\Users\ren.ricci\Desktop\RAGIONERIA\Archivio\Immagini\barra_istituzionali_varie\barra_corporate\barra_risorse_fin_serv_3_pol_entrate_finanza.jpg"/>
          <p:cNvPicPr>
            <a:picLocks noChangeAspect="1" noChangeArrowheads="1"/>
          </p:cNvPicPr>
          <p:nvPr/>
        </p:nvPicPr>
        <p:blipFill>
          <a:blip r:embed="rId2"/>
          <a:srcRect/>
          <a:stretch>
            <a:fillRect/>
          </a:stretch>
        </p:blipFill>
        <p:spPr bwMode="auto">
          <a:xfrm>
            <a:off x="0" y="0"/>
            <a:ext cx="9144000" cy="923925"/>
          </a:xfrm>
          <a:prstGeom prst="rect">
            <a:avLst/>
          </a:prstGeom>
          <a:noFill/>
          <a:ln w="9525">
            <a:noFill/>
            <a:miter lim="800000"/>
            <a:headEnd/>
            <a:tailEnd/>
          </a:ln>
        </p:spPr>
      </p:pic>
      <p:sp>
        <p:nvSpPr>
          <p:cNvPr id="5" name="Titolo 1"/>
          <p:cNvSpPr txBox="1">
            <a:spLocks/>
          </p:cNvSpPr>
          <p:nvPr/>
        </p:nvSpPr>
        <p:spPr>
          <a:xfrm>
            <a:off x="0" y="1285860"/>
            <a:ext cx="9144000" cy="642942"/>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eaLnBrk="0" hangingPunct="0">
              <a:defRPr/>
            </a:pPr>
            <a:r>
              <a:rPr lang="it-IT" sz="3200" b="1" dirty="0">
                <a:solidFill>
                  <a:srgbClr val="002060"/>
                </a:solidFill>
                <a:latin typeface="Georgia" pitchFamily="18" charset="0"/>
              </a:rPr>
              <a:t>Il comparto di riferimento</a:t>
            </a:r>
          </a:p>
        </p:txBody>
      </p:sp>
      <p:sp>
        <p:nvSpPr>
          <p:cNvPr id="7" name="Titolo 1"/>
          <p:cNvSpPr txBox="1">
            <a:spLocks/>
          </p:cNvSpPr>
          <p:nvPr/>
        </p:nvSpPr>
        <p:spPr>
          <a:xfrm>
            <a:off x="457200" y="274638"/>
            <a:ext cx="8229600" cy="1143000"/>
          </a:xfrm>
          <a:prstGeom prst="rect">
            <a:avLst/>
          </a:prstGeom>
        </p:spPr>
        <p:txBody>
          <a:bodyPr/>
          <a:lstStyle/>
          <a:p>
            <a:pPr algn="ctr" eaLnBrk="0" hangingPunct="0">
              <a:defRPr/>
            </a:pPr>
            <a:endParaRPr lang="it-IT" sz="3200" b="1" dirty="0">
              <a:latin typeface="Georgia" pitchFamily="18" charset="0"/>
              <a:ea typeface="+mj-ea"/>
              <a:cs typeface="+mj-cs"/>
            </a:endParaRPr>
          </a:p>
        </p:txBody>
      </p:sp>
      <p:sp>
        <p:nvSpPr>
          <p:cNvPr id="8" name="Segnaposto contenuto 2"/>
          <p:cNvSpPr txBox="1">
            <a:spLocks/>
          </p:cNvSpPr>
          <p:nvPr/>
        </p:nvSpPr>
        <p:spPr>
          <a:xfrm>
            <a:off x="457200" y="2357438"/>
            <a:ext cx="8229600" cy="4143375"/>
          </a:xfrm>
          <a:prstGeom prst="rect">
            <a:avLst/>
          </a:prstGeom>
        </p:spPr>
        <p:txBody>
          <a:bodyPr/>
          <a:lstStyle/>
          <a:p>
            <a:pPr marL="342900" indent="-342900" eaLnBrk="0" hangingPunct="0">
              <a:spcBef>
                <a:spcPct val="20000"/>
              </a:spcBef>
              <a:buFont typeface="Arial" charset="0"/>
              <a:buChar char="•"/>
              <a:defRPr/>
            </a:pPr>
            <a:endParaRPr lang="it-IT" sz="2000" dirty="0">
              <a:latin typeface="Georgia" pitchFamily="18" charset="0"/>
              <a:cs typeface="+mn-cs"/>
            </a:endParaRPr>
          </a:p>
          <a:p>
            <a:pPr marL="342900" indent="-342900" eaLnBrk="0" hangingPunct="0">
              <a:spcBef>
                <a:spcPct val="20000"/>
              </a:spcBef>
              <a:buFont typeface="Arial" charset="0"/>
              <a:buChar char="•"/>
              <a:defRPr/>
            </a:pPr>
            <a:endParaRPr lang="it-IT" sz="2000" dirty="0">
              <a:latin typeface="Georgia" pitchFamily="18" charset="0"/>
              <a:cs typeface="+mn-cs"/>
            </a:endParaRPr>
          </a:p>
        </p:txBody>
      </p:sp>
      <p:graphicFrame>
        <p:nvGraphicFramePr>
          <p:cNvPr id="10" name="Tabella 9"/>
          <p:cNvGraphicFramePr>
            <a:graphicFrameLocks noGrp="1"/>
          </p:cNvGraphicFramePr>
          <p:nvPr/>
        </p:nvGraphicFramePr>
        <p:xfrm>
          <a:off x="1619250" y="2349500"/>
          <a:ext cx="5905500" cy="2244725"/>
        </p:xfrm>
        <a:graphic>
          <a:graphicData uri="http://schemas.openxmlformats.org/drawingml/2006/table">
            <a:tbl>
              <a:tblPr/>
              <a:tblGrid>
                <a:gridCol w="716909"/>
                <a:gridCol w="1467423"/>
                <a:gridCol w="1702658"/>
                <a:gridCol w="2017665"/>
              </a:tblGrid>
              <a:tr h="386952">
                <a:tc>
                  <a:txBody>
                    <a:bodyPr/>
                    <a:lstStyle/>
                    <a:p>
                      <a:pPr algn="ctr" fontAlgn="ctr"/>
                      <a:r>
                        <a:rPr lang="it-IT" sz="1800" b="0" i="0" u="none" strike="noStrike" dirty="0">
                          <a:solidFill>
                            <a:srgbClr val="000000"/>
                          </a:solidFill>
                          <a:latin typeface="Georgi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latin typeface="Georgia"/>
                        </a:rPr>
                        <a:t>prime iscrizioni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latin typeface="Georgia"/>
                        </a:rPr>
                        <a:t>passaggi proprietà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latin typeface="Georgia"/>
                        </a:rPr>
                        <a:t>radiazioni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9880">
                <a:tc>
                  <a:txBody>
                    <a:bodyPr/>
                    <a:lstStyle/>
                    <a:p>
                      <a:pPr algn="ctr" fontAlgn="ctr"/>
                      <a:r>
                        <a:rPr lang="it-IT" sz="1800" b="0" i="0" u="none" strike="noStrike" dirty="0">
                          <a:solidFill>
                            <a:srgbClr val="000000"/>
                          </a:solidFill>
                          <a:latin typeface="Georgia"/>
                        </a:rPr>
                        <a:t>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dirty="0">
                          <a:solidFill>
                            <a:srgbClr val="000000"/>
                          </a:solidFill>
                          <a:latin typeface="Georgia"/>
                        </a:rPr>
                        <a:t>             1.400.880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dirty="0">
                          <a:solidFill>
                            <a:srgbClr val="000000"/>
                          </a:solidFill>
                          <a:latin typeface="Georgia"/>
                        </a:rPr>
                        <a:t>                  2.505.479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dirty="0">
                          <a:solidFill>
                            <a:srgbClr val="000000"/>
                          </a:solidFill>
                          <a:latin typeface="Georgia"/>
                        </a:rPr>
                        <a:t>         1.429.361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148">
                <a:tc>
                  <a:txBody>
                    <a:bodyPr/>
                    <a:lstStyle/>
                    <a:p>
                      <a:pPr algn="ctr" fontAlgn="ctr"/>
                      <a:r>
                        <a:rPr lang="it-IT" sz="1800" b="0" i="0" u="none" strike="noStrike" dirty="0">
                          <a:solidFill>
                            <a:srgbClr val="000000"/>
                          </a:solidFill>
                          <a:latin typeface="Georgia"/>
                        </a:rPr>
                        <a:t>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000000"/>
                          </a:solidFill>
                          <a:latin typeface="Georgia"/>
                        </a:rPr>
                        <a:t>              1.762.747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dirty="0">
                          <a:solidFill>
                            <a:srgbClr val="000000"/>
                          </a:solidFill>
                          <a:latin typeface="Georgia"/>
                        </a:rPr>
                        <a:t>                  2.784.042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dirty="0">
                          <a:solidFill>
                            <a:srgbClr val="000000"/>
                          </a:solidFill>
                          <a:latin typeface="Georgia"/>
                        </a:rPr>
                        <a:t>        1.409.934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0245">
                <a:tc>
                  <a:txBody>
                    <a:bodyPr/>
                    <a:lstStyle/>
                    <a:p>
                      <a:pPr algn="ctr" fontAlgn="ctr"/>
                      <a:r>
                        <a:rPr lang="it-IT" sz="1800" b="0" i="0" u="none" strike="noStrike" dirty="0">
                          <a:solidFill>
                            <a:srgbClr val="000000"/>
                          </a:solidFill>
                          <a:latin typeface="Georgia"/>
                        </a:rPr>
                        <a:t>2010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000000"/>
                          </a:solidFill>
                          <a:latin typeface="Georgia"/>
                        </a:rPr>
                        <a:t>              1.972.058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000000"/>
                          </a:solidFill>
                          <a:latin typeface="Georgia"/>
                        </a:rPr>
                        <a:t>                   2.746.773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dirty="0">
                          <a:solidFill>
                            <a:srgbClr val="000000"/>
                          </a:solidFill>
                          <a:latin typeface="Georgia"/>
                        </a:rPr>
                        <a:t>         1.586.224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1" name="Tabella 10"/>
          <p:cNvGraphicFramePr>
            <a:graphicFrameLocks noGrp="1"/>
          </p:cNvGraphicFramePr>
          <p:nvPr/>
        </p:nvGraphicFramePr>
        <p:xfrm>
          <a:off x="1619250" y="5300663"/>
          <a:ext cx="5832475" cy="930275"/>
        </p:xfrm>
        <a:graphic>
          <a:graphicData uri="http://schemas.openxmlformats.org/drawingml/2006/table">
            <a:tbl>
              <a:tblPr/>
              <a:tblGrid>
                <a:gridCol w="2699918"/>
                <a:gridCol w="3132730"/>
              </a:tblGrid>
              <a:tr h="144016">
                <a:tc gridSpan="2">
                  <a:txBody>
                    <a:bodyPr/>
                    <a:lstStyle/>
                    <a:p>
                      <a:pPr algn="ctr" fontAlgn="ctr"/>
                      <a:r>
                        <a:rPr lang="it-IT" sz="1800" b="1" i="0" u="none" strike="noStrike" dirty="0">
                          <a:solidFill>
                            <a:srgbClr val="000000"/>
                          </a:solidFill>
                          <a:latin typeface="Georgia"/>
                        </a:rPr>
                        <a:t>prime iscrizioni autovetture nuove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it-IT"/>
                    </a:p>
                  </a:txBody>
                  <a:tcPr/>
                </a:tc>
              </a:tr>
              <a:tr h="180975">
                <a:tc>
                  <a:txBody>
                    <a:bodyPr/>
                    <a:lstStyle/>
                    <a:p>
                      <a:pPr algn="ctr" fontAlgn="ctr"/>
                      <a:r>
                        <a:rPr lang="it-IT" sz="1800" b="0" i="0" u="none" strike="noStrike" dirty="0" err="1">
                          <a:solidFill>
                            <a:srgbClr val="000000"/>
                          </a:solidFill>
                          <a:latin typeface="Georgia"/>
                        </a:rPr>
                        <a:t>Var</a:t>
                      </a:r>
                      <a:r>
                        <a:rPr lang="it-IT" sz="1800" b="0" i="0" u="none" strike="noStrike" dirty="0">
                          <a:solidFill>
                            <a:srgbClr val="000000"/>
                          </a:solidFill>
                          <a:latin typeface="Georgia"/>
                        </a:rPr>
                        <a:t> % 2011/2010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it-IT" sz="1800" b="0" i="0" u="none" strike="noStrike" dirty="0" err="1">
                          <a:solidFill>
                            <a:srgbClr val="000000"/>
                          </a:solidFill>
                          <a:latin typeface="Georgia"/>
                        </a:rPr>
                        <a:t>Var</a:t>
                      </a:r>
                      <a:r>
                        <a:rPr lang="it-IT" sz="1800" b="0" i="0" u="none" strike="noStrike" dirty="0">
                          <a:solidFill>
                            <a:srgbClr val="000000"/>
                          </a:solidFill>
                          <a:latin typeface="Georgia"/>
                        </a:rPr>
                        <a:t> % 2012/2011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361950">
                <a:tc>
                  <a:txBody>
                    <a:bodyPr/>
                    <a:lstStyle/>
                    <a:p>
                      <a:pPr algn="ctr" fontAlgn="ctr"/>
                      <a:r>
                        <a:rPr lang="it-IT" sz="1800" b="1" i="0" u="none" strike="noStrike" dirty="0">
                          <a:solidFill>
                            <a:srgbClr val="000000"/>
                          </a:solidFill>
                          <a:latin typeface="Georgia"/>
                        </a:rPr>
                        <a:t>-10,5</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it-IT" sz="1800" b="1" i="0" u="none" strike="noStrike" dirty="0">
                          <a:solidFill>
                            <a:srgbClr val="000000"/>
                          </a:solidFill>
                          <a:latin typeface="Georgia"/>
                        </a:rPr>
                        <a:t>-20,5</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magine 8" descr="1138_example.jpg"/>
          <p:cNvPicPr>
            <a:picLocks noChangeAspect="1"/>
          </p:cNvPicPr>
          <p:nvPr/>
        </p:nvPicPr>
        <p:blipFill>
          <a:blip r:embed="rId2"/>
          <a:srcRect/>
          <a:stretch>
            <a:fillRect/>
          </a:stretch>
        </p:blipFill>
        <p:spPr bwMode="auto">
          <a:xfrm>
            <a:off x="0" y="1844675"/>
            <a:ext cx="9144000" cy="5329238"/>
          </a:xfrm>
          <a:prstGeom prst="rect">
            <a:avLst/>
          </a:prstGeom>
          <a:noFill/>
          <a:ln w="9525">
            <a:noFill/>
            <a:miter lim="800000"/>
            <a:headEnd/>
            <a:tailEnd/>
          </a:ln>
        </p:spPr>
      </p:pic>
      <p:pic>
        <p:nvPicPr>
          <p:cNvPr id="31746"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5" name="Titolo 1"/>
          <p:cNvSpPr txBox="1">
            <a:spLocks/>
          </p:cNvSpPr>
          <p:nvPr/>
        </p:nvSpPr>
        <p:spPr>
          <a:xfrm>
            <a:off x="0" y="1285860"/>
            <a:ext cx="9144000" cy="642942"/>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eaLnBrk="0" hangingPunct="0">
              <a:defRPr/>
            </a:pPr>
            <a:r>
              <a:rPr lang="it-IT" sz="3200" b="1" dirty="0">
                <a:solidFill>
                  <a:srgbClr val="002060"/>
                </a:solidFill>
                <a:latin typeface="Georgia" pitchFamily="18" charset="0"/>
              </a:rPr>
              <a:t>L’utilizzo della leva fiscale</a:t>
            </a:r>
          </a:p>
        </p:txBody>
      </p:sp>
      <p:sp>
        <p:nvSpPr>
          <p:cNvPr id="7" name="Titolo 1"/>
          <p:cNvSpPr txBox="1">
            <a:spLocks/>
          </p:cNvSpPr>
          <p:nvPr/>
        </p:nvSpPr>
        <p:spPr>
          <a:xfrm>
            <a:off x="457200" y="274638"/>
            <a:ext cx="8229600" cy="1143000"/>
          </a:xfrm>
          <a:prstGeom prst="rect">
            <a:avLst/>
          </a:prstGeom>
        </p:spPr>
        <p:txBody>
          <a:bodyPr/>
          <a:lstStyle/>
          <a:p>
            <a:pPr algn="ctr" eaLnBrk="0" hangingPunct="0">
              <a:defRPr/>
            </a:pPr>
            <a:endParaRPr lang="it-IT" sz="3200" b="1" dirty="0">
              <a:latin typeface="Georgia" pitchFamily="18" charset="0"/>
              <a:ea typeface="+mj-ea"/>
              <a:cs typeface="+mj-cs"/>
            </a:endParaRPr>
          </a:p>
        </p:txBody>
      </p:sp>
      <p:sp>
        <p:nvSpPr>
          <p:cNvPr id="8" name="Segnaposto contenuto 2"/>
          <p:cNvSpPr txBox="1">
            <a:spLocks/>
          </p:cNvSpPr>
          <p:nvPr/>
        </p:nvSpPr>
        <p:spPr>
          <a:xfrm>
            <a:off x="457200" y="2357438"/>
            <a:ext cx="8229600" cy="4143375"/>
          </a:xfrm>
          <a:prstGeom prst="rect">
            <a:avLst/>
          </a:prstGeom>
        </p:spPr>
        <p:txBody>
          <a:bodyPr/>
          <a:lstStyle/>
          <a:p>
            <a:pPr marL="342900" indent="-342900" eaLnBrk="0" hangingPunct="0">
              <a:spcBef>
                <a:spcPct val="20000"/>
              </a:spcBef>
              <a:buFont typeface="Arial" charset="0"/>
              <a:buChar char="•"/>
              <a:defRPr/>
            </a:pPr>
            <a:endParaRPr lang="it-IT" sz="2000" dirty="0">
              <a:latin typeface="Georgia" pitchFamily="18" charset="0"/>
              <a:cs typeface="+mn-cs"/>
            </a:endParaRPr>
          </a:p>
          <a:p>
            <a:pPr marL="342900" indent="-342900" eaLnBrk="0" hangingPunct="0">
              <a:spcBef>
                <a:spcPct val="20000"/>
              </a:spcBef>
              <a:buFont typeface="Arial" charset="0"/>
              <a:buChar char="•"/>
              <a:defRPr/>
            </a:pPr>
            <a:endParaRPr lang="it-IT" sz="2000" dirty="0">
              <a:latin typeface="Georgia" pitchFamily="18" charset="0"/>
              <a:cs typeface="+mn-cs"/>
            </a:endParaRPr>
          </a:p>
        </p:txBody>
      </p:sp>
      <p:graphicFrame>
        <p:nvGraphicFramePr>
          <p:cNvPr id="13" name="Tabella 12"/>
          <p:cNvGraphicFramePr>
            <a:graphicFrameLocks noGrp="1"/>
          </p:cNvGraphicFramePr>
          <p:nvPr/>
        </p:nvGraphicFramePr>
        <p:xfrm>
          <a:off x="900113" y="2420938"/>
          <a:ext cx="2592387" cy="3455987"/>
        </p:xfrm>
        <a:graphic>
          <a:graphicData uri="http://schemas.openxmlformats.org/drawingml/2006/table">
            <a:tbl>
              <a:tblPr/>
              <a:tblGrid>
                <a:gridCol w="1166530"/>
                <a:gridCol w="1425758"/>
              </a:tblGrid>
              <a:tr h="329680">
                <a:tc gridSpan="2">
                  <a:txBody>
                    <a:bodyPr/>
                    <a:lstStyle/>
                    <a:p>
                      <a:pPr algn="ctr" fontAlgn="ctr"/>
                      <a:r>
                        <a:rPr lang="it-IT" sz="2000" b="1" i="0" u="none" strike="noStrike" dirty="0">
                          <a:solidFill>
                            <a:srgbClr val="000000"/>
                          </a:solidFill>
                          <a:latin typeface="Georgia"/>
                        </a:rPr>
                        <a:t>IPT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329680">
                <a:tc>
                  <a:txBody>
                    <a:bodyPr/>
                    <a:lstStyle/>
                    <a:p>
                      <a:pPr algn="ctr" fontAlgn="ctr"/>
                      <a:r>
                        <a:rPr lang="it-IT" sz="2000" b="1" i="0" u="none" strike="noStrike" dirty="0">
                          <a:solidFill>
                            <a:srgbClr val="000000"/>
                          </a:solidFill>
                          <a:latin typeface="Georgia"/>
                        </a:rPr>
                        <a:t>% </a:t>
                      </a:r>
                      <a:r>
                        <a:rPr lang="it-IT" sz="2000" b="1" i="0" u="none" strike="noStrike" dirty="0" err="1" smtClean="0">
                          <a:solidFill>
                            <a:srgbClr val="000000"/>
                          </a:solidFill>
                          <a:latin typeface="Georgia"/>
                        </a:rPr>
                        <a:t>aum</a:t>
                      </a:r>
                      <a:r>
                        <a:rPr lang="it-IT" sz="2000" b="1" i="0" u="none" strike="noStrike" dirty="0" smtClean="0">
                          <a:solidFill>
                            <a:srgbClr val="000000"/>
                          </a:solidFill>
                          <a:latin typeface="Georgia"/>
                        </a:rPr>
                        <a:t>.</a:t>
                      </a:r>
                      <a:endParaRPr lang="it-IT" sz="2000" b="1" i="0" u="none" strike="noStrike" dirty="0">
                        <a:solidFill>
                          <a:srgbClr val="000000"/>
                        </a:solidFill>
                        <a:latin typeface="Georg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1" i="0" u="none" strike="noStrike" dirty="0">
                          <a:solidFill>
                            <a:srgbClr val="000000"/>
                          </a:solidFill>
                          <a:latin typeface="Georgia"/>
                        </a:rPr>
                        <a:t>Province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980">
                <a:tc>
                  <a:txBody>
                    <a:bodyPr/>
                    <a:lstStyle/>
                    <a:p>
                      <a:pPr algn="ctr" fontAlgn="ctr"/>
                      <a:r>
                        <a:rPr lang="it-IT" sz="2000" b="0" i="0" u="none" strike="noStrike" dirty="0">
                          <a:solidFill>
                            <a:srgbClr val="000000"/>
                          </a:solidFill>
                          <a:latin typeface="Georgia"/>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0" i="0" u="none" strike="noStrike" dirty="0">
                          <a:solidFill>
                            <a:srgbClr val="000000"/>
                          </a:solidFill>
                          <a:latin typeface="Georgia"/>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575">
                <a:tc>
                  <a:txBody>
                    <a:bodyPr/>
                    <a:lstStyle/>
                    <a:p>
                      <a:pPr algn="ctr" fontAlgn="ctr"/>
                      <a:r>
                        <a:rPr lang="it-IT" sz="2000" b="0" i="0" u="none" strike="noStrike" dirty="0">
                          <a:solidFill>
                            <a:srgbClr val="000000"/>
                          </a:solidFill>
                          <a:latin typeface="Georgia"/>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0" i="0" u="none" strike="noStrike" dirty="0">
                          <a:solidFill>
                            <a:srgbClr val="000000"/>
                          </a:solidFill>
                          <a:latin typeface="Georgi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683">
                <a:tc>
                  <a:txBody>
                    <a:bodyPr/>
                    <a:lstStyle/>
                    <a:p>
                      <a:pPr algn="ctr" fontAlgn="ctr"/>
                      <a:r>
                        <a:rPr lang="it-IT" sz="2000" b="0" i="0" u="none" strike="noStrike" dirty="0">
                          <a:solidFill>
                            <a:srgbClr val="000000"/>
                          </a:solidFill>
                          <a:latin typeface="Georgia"/>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0" i="0" u="none" strike="noStrike" dirty="0">
                          <a:solidFill>
                            <a:srgbClr val="000000"/>
                          </a:solidFill>
                          <a:latin typeface="Georgia"/>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276">
                <a:tc>
                  <a:txBody>
                    <a:bodyPr/>
                    <a:lstStyle/>
                    <a:p>
                      <a:pPr algn="ctr" fontAlgn="ctr"/>
                      <a:r>
                        <a:rPr lang="it-IT" sz="2000" b="0" i="0" u="none" strike="noStrike" dirty="0">
                          <a:solidFill>
                            <a:srgbClr val="000000"/>
                          </a:solidFill>
                          <a:latin typeface="Georgia"/>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0" i="0" u="none" strike="noStrike" dirty="0">
                          <a:solidFill>
                            <a:srgbClr val="000000"/>
                          </a:solidFill>
                          <a:latin typeface="Georgia"/>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680">
                <a:tc>
                  <a:txBody>
                    <a:bodyPr/>
                    <a:lstStyle/>
                    <a:p>
                      <a:pPr algn="ctr" fontAlgn="ctr"/>
                      <a:r>
                        <a:rPr lang="it-IT" sz="2000" b="0" i="0" u="none" strike="noStrike" dirty="0">
                          <a:solidFill>
                            <a:srgbClr val="000000"/>
                          </a:solidFill>
                          <a:latin typeface="Georgia"/>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0" i="0" u="none" strike="noStrike" dirty="0">
                          <a:solidFill>
                            <a:srgbClr val="000000"/>
                          </a:solidFill>
                          <a:latin typeface="Georgi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680">
                <a:tc>
                  <a:txBody>
                    <a:bodyPr/>
                    <a:lstStyle/>
                    <a:p>
                      <a:pPr algn="ctr" fontAlgn="ctr"/>
                      <a:r>
                        <a:rPr lang="it-IT" sz="2000" b="0" i="0" u="none" strike="noStrike" dirty="0">
                          <a:solidFill>
                            <a:srgbClr val="000000"/>
                          </a:solidFill>
                          <a:latin typeface="Georgia"/>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0" i="0" u="none" strike="noStrike" dirty="0">
                          <a:solidFill>
                            <a:srgbClr val="000000"/>
                          </a:solidFill>
                          <a:latin typeface="Georgi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575">
                <a:tc>
                  <a:txBody>
                    <a:bodyPr/>
                    <a:lstStyle/>
                    <a:p>
                      <a:pPr algn="ctr" fontAlgn="ctr"/>
                      <a:r>
                        <a:rPr lang="it-IT" sz="2000" b="0" i="0" u="none" strike="noStrike" dirty="0">
                          <a:solidFill>
                            <a:srgbClr val="000000"/>
                          </a:solidFill>
                          <a:latin typeface="Georgia"/>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0" i="0" u="none" strike="noStrike" dirty="0">
                          <a:solidFill>
                            <a:srgbClr val="000000"/>
                          </a:solidFill>
                          <a:latin typeface="Georgi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575">
                <a:tc>
                  <a:txBody>
                    <a:bodyPr/>
                    <a:lstStyle/>
                    <a:p>
                      <a:pPr algn="ctr" fontAlgn="ctr"/>
                      <a:r>
                        <a:rPr lang="it-IT" sz="2000" b="0" i="0" u="none" strike="noStrike" dirty="0">
                          <a:solidFill>
                            <a:srgbClr val="000000"/>
                          </a:solidFill>
                          <a:latin typeface="Georgia"/>
                        </a:rPr>
                        <a:t>nessuno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0" i="0" u="none" strike="noStrike" dirty="0">
                          <a:solidFill>
                            <a:srgbClr val="000000"/>
                          </a:solidFill>
                          <a:latin typeface="Georgia"/>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4" name="Tabella 13"/>
          <p:cNvGraphicFramePr>
            <a:graphicFrameLocks noGrp="1"/>
          </p:cNvGraphicFramePr>
          <p:nvPr/>
        </p:nvGraphicFramePr>
        <p:xfrm>
          <a:off x="4643438" y="2492375"/>
          <a:ext cx="2881312" cy="3379788"/>
        </p:xfrm>
        <a:graphic>
          <a:graphicData uri="http://schemas.openxmlformats.org/drawingml/2006/table">
            <a:tbl>
              <a:tblPr/>
              <a:tblGrid>
                <a:gridCol w="1440160"/>
                <a:gridCol w="1440160"/>
              </a:tblGrid>
              <a:tr h="246804">
                <a:tc gridSpan="2">
                  <a:txBody>
                    <a:bodyPr/>
                    <a:lstStyle/>
                    <a:p>
                      <a:pPr algn="ctr" fontAlgn="ctr"/>
                      <a:r>
                        <a:rPr lang="it-IT" sz="2000" b="1" i="0" u="none" strike="noStrike" dirty="0">
                          <a:solidFill>
                            <a:srgbClr val="000000"/>
                          </a:solidFill>
                          <a:latin typeface="Georgia"/>
                        </a:rPr>
                        <a:t>RCAUTO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r>
              <a:tr h="493608">
                <a:tc>
                  <a:txBody>
                    <a:bodyPr/>
                    <a:lstStyle/>
                    <a:p>
                      <a:pPr algn="ctr" fontAlgn="ctr"/>
                      <a:r>
                        <a:rPr lang="it-IT" sz="2000" b="1" i="0" u="none" strike="noStrike" dirty="0">
                          <a:solidFill>
                            <a:srgbClr val="000000"/>
                          </a:solidFill>
                          <a:latin typeface="Georgia"/>
                        </a:rPr>
                        <a:t>% </a:t>
                      </a:r>
                      <a:r>
                        <a:rPr lang="it-IT" sz="2000" b="1" i="0" u="none" strike="noStrike" dirty="0" smtClean="0">
                          <a:solidFill>
                            <a:srgbClr val="000000"/>
                          </a:solidFill>
                          <a:latin typeface="Georgia"/>
                        </a:rPr>
                        <a:t>imposta</a:t>
                      </a:r>
                      <a:endParaRPr lang="it-IT" sz="2000" b="1" i="0" u="none" strike="noStrike" dirty="0">
                        <a:solidFill>
                          <a:srgbClr val="000000"/>
                        </a:solidFill>
                        <a:latin typeface="Georg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1" i="0" u="none" strike="noStrike" dirty="0">
                          <a:solidFill>
                            <a:srgbClr val="000000"/>
                          </a:solidFill>
                          <a:latin typeface="Georgia"/>
                        </a:rPr>
                        <a:t>Province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9691">
                <a:tc>
                  <a:txBody>
                    <a:bodyPr/>
                    <a:lstStyle/>
                    <a:p>
                      <a:pPr algn="ctr" fontAlgn="ctr"/>
                      <a:r>
                        <a:rPr lang="it-IT" sz="2000" b="0" i="0" u="none" strike="noStrike">
                          <a:solidFill>
                            <a:srgbClr val="000000"/>
                          </a:solidFill>
                          <a:latin typeface="Georgia"/>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0" i="0" u="none" strike="noStrike" dirty="0" smtClean="0">
                          <a:solidFill>
                            <a:srgbClr val="000000"/>
                          </a:solidFill>
                          <a:latin typeface="Georgia"/>
                        </a:rPr>
                        <a:t>77</a:t>
                      </a:r>
                      <a:endParaRPr lang="it-IT" sz="2000" b="0" i="0" u="none" strike="noStrike" dirty="0">
                        <a:solidFill>
                          <a:srgbClr val="000000"/>
                        </a:solidFill>
                        <a:latin typeface="Georg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7629">
                <a:tc>
                  <a:txBody>
                    <a:bodyPr/>
                    <a:lstStyle/>
                    <a:p>
                      <a:pPr algn="ctr" fontAlgn="ctr"/>
                      <a:r>
                        <a:rPr lang="it-IT" sz="2000" b="0" i="0" u="none" strike="noStrike" dirty="0">
                          <a:solidFill>
                            <a:srgbClr val="000000"/>
                          </a:solidFill>
                          <a:latin typeface="Georgia"/>
                        </a:rPr>
                        <a:t>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0" i="0" u="none" strike="noStrike" dirty="0">
                          <a:solidFill>
                            <a:srgbClr val="000000"/>
                          </a:solidFill>
                          <a:latin typeface="Georgia"/>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638">
                <a:tc>
                  <a:txBody>
                    <a:bodyPr/>
                    <a:lstStyle/>
                    <a:p>
                      <a:pPr algn="ctr" fontAlgn="ctr"/>
                      <a:r>
                        <a:rPr lang="it-IT" sz="2000" b="0" i="0" u="none" strike="noStrike">
                          <a:solidFill>
                            <a:srgbClr val="000000"/>
                          </a:solidFill>
                          <a:latin typeface="Georgia"/>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0" i="0" u="none" strike="noStrike" dirty="0">
                          <a:solidFill>
                            <a:srgbClr val="000000"/>
                          </a:solidFill>
                          <a:latin typeface="Georgia"/>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5670">
                <a:tc>
                  <a:txBody>
                    <a:bodyPr/>
                    <a:lstStyle/>
                    <a:p>
                      <a:pPr algn="ctr" fontAlgn="ctr"/>
                      <a:r>
                        <a:rPr lang="it-IT" sz="2000" b="0" i="0" u="none" strike="noStrike">
                          <a:solidFill>
                            <a:srgbClr val="000000"/>
                          </a:solidFill>
                          <a:latin typeface="Georgia"/>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0" i="0" u="none" strike="noStrike" dirty="0">
                          <a:solidFill>
                            <a:srgbClr val="000000"/>
                          </a:solidFill>
                          <a:latin typeface="Georgi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5670">
                <a:tc>
                  <a:txBody>
                    <a:bodyPr/>
                    <a:lstStyle/>
                    <a:p>
                      <a:pPr algn="ctr" fontAlgn="ctr"/>
                      <a:r>
                        <a:rPr lang="it-IT" sz="2000" b="0" i="0" u="none" strike="noStrike">
                          <a:solidFill>
                            <a:srgbClr val="000000"/>
                          </a:solidFill>
                          <a:latin typeface="Georgia"/>
                        </a:rPr>
                        <a:t>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0" i="0" u="none" strike="noStrike" dirty="0">
                          <a:solidFill>
                            <a:srgbClr val="000000"/>
                          </a:solidFill>
                          <a:latin typeface="Georgia"/>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59">
                <a:tc>
                  <a:txBody>
                    <a:bodyPr/>
                    <a:lstStyle/>
                    <a:p>
                      <a:pPr algn="ctr" fontAlgn="ctr"/>
                      <a:r>
                        <a:rPr lang="it-IT" sz="2000" b="0" i="0" u="none" strike="noStrike">
                          <a:solidFill>
                            <a:srgbClr val="000000"/>
                          </a:solidFill>
                          <a:latin typeface="Georgia"/>
                        </a:rPr>
                        <a:t>&lt;12,5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2000" b="0" i="0" u="none" strike="noStrike" dirty="0">
                          <a:solidFill>
                            <a:srgbClr val="000000"/>
                          </a:solidFill>
                          <a:latin typeface="Georgia"/>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32770"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5" name="Titolo 1"/>
          <p:cNvSpPr txBox="1">
            <a:spLocks/>
          </p:cNvSpPr>
          <p:nvPr/>
        </p:nvSpPr>
        <p:spPr>
          <a:xfrm>
            <a:off x="0" y="1285860"/>
            <a:ext cx="9144000" cy="642942"/>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eaLnBrk="0" hangingPunct="0">
              <a:defRPr/>
            </a:pPr>
            <a:r>
              <a:rPr lang="it-IT" sz="3200" b="1" dirty="0">
                <a:solidFill>
                  <a:srgbClr val="002060"/>
                </a:solidFill>
                <a:latin typeface="Georgia" pitchFamily="18" charset="0"/>
              </a:rPr>
              <a:t>I Tributi: criticità</a:t>
            </a:r>
          </a:p>
        </p:txBody>
      </p:sp>
      <p:sp>
        <p:nvSpPr>
          <p:cNvPr id="7" name="Titolo 1"/>
          <p:cNvSpPr txBox="1">
            <a:spLocks/>
          </p:cNvSpPr>
          <p:nvPr/>
        </p:nvSpPr>
        <p:spPr>
          <a:xfrm>
            <a:off x="457200" y="274638"/>
            <a:ext cx="8229600" cy="1143000"/>
          </a:xfrm>
          <a:prstGeom prst="rect">
            <a:avLst/>
          </a:prstGeom>
        </p:spPr>
        <p:txBody>
          <a:bodyPr/>
          <a:lstStyle/>
          <a:p>
            <a:pPr algn="ctr" eaLnBrk="0" hangingPunct="0">
              <a:defRPr/>
            </a:pPr>
            <a:endParaRPr lang="it-IT" sz="3200" b="1" dirty="0">
              <a:latin typeface="Georgia" pitchFamily="18" charset="0"/>
              <a:ea typeface="+mj-ea"/>
              <a:cs typeface="+mj-cs"/>
            </a:endParaRPr>
          </a:p>
        </p:txBody>
      </p:sp>
      <p:sp>
        <p:nvSpPr>
          <p:cNvPr id="8" name="Segnaposto contenuto 2"/>
          <p:cNvSpPr txBox="1">
            <a:spLocks/>
          </p:cNvSpPr>
          <p:nvPr/>
        </p:nvSpPr>
        <p:spPr>
          <a:xfrm>
            <a:off x="457200" y="2357438"/>
            <a:ext cx="8229600" cy="4143375"/>
          </a:xfrm>
          <a:prstGeom prst="rect">
            <a:avLst/>
          </a:prstGeom>
        </p:spPr>
        <p:txBody>
          <a:bodyPr/>
          <a:lstStyle/>
          <a:p>
            <a:pPr marL="342900" indent="-342900" algn="just" eaLnBrk="0" hangingPunct="0">
              <a:spcBef>
                <a:spcPct val="20000"/>
              </a:spcBef>
              <a:buFont typeface="Wingdings" pitchFamily="2" charset="2"/>
              <a:buChar char="Ø"/>
              <a:defRPr/>
            </a:pPr>
            <a:r>
              <a:rPr lang="it-IT" sz="2200" b="1" dirty="0">
                <a:solidFill>
                  <a:srgbClr val="002060"/>
                </a:solidFill>
                <a:latin typeface="Georgia" pitchFamily="18" charset="0"/>
                <a:cs typeface="+mn-cs"/>
              </a:rPr>
              <a:t>RCAUTO</a:t>
            </a:r>
            <a:r>
              <a:rPr lang="it-IT" sz="2200" dirty="0">
                <a:solidFill>
                  <a:srgbClr val="002060"/>
                </a:solidFill>
                <a:latin typeface="Georgia" pitchFamily="18" charset="0"/>
                <a:cs typeface="+mn-cs"/>
              </a:rPr>
              <a:t>: modesta conoscenza della base imponibile derivante dalla limitata integrazione delle varie banche dati disponibili (Ag. Entrate, MCTC, ACI PRA, Bollo Regionale, </a:t>
            </a:r>
            <a:r>
              <a:rPr lang="it-IT" sz="2200" dirty="0" err="1">
                <a:solidFill>
                  <a:srgbClr val="002060"/>
                </a:solidFill>
                <a:latin typeface="Georgia" pitchFamily="18" charset="0"/>
                <a:cs typeface="+mn-cs"/>
              </a:rPr>
              <a:t>Ass.ni</a:t>
            </a:r>
            <a:r>
              <a:rPr lang="it-IT" sz="2200" dirty="0">
                <a:solidFill>
                  <a:srgbClr val="002060"/>
                </a:solidFill>
                <a:latin typeface="Georgia" pitchFamily="18" charset="0"/>
                <a:cs typeface="+mn-cs"/>
              </a:rPr>
              <a:t>)</a:t>
            </a:r>
          </a:p>
          <a:p>
            <a:pPr marL="342900" indent="-342900" algn="just" eaLnBrk="0" hangingPunct="0">
              <a:spcBef>
                <a:spcPct val="20000"/>
              </a:spcBef>
              <a:buFont typeface="Wingdings" pitchFamily="2" charset="2"/>
              <a:buChar char="Ø"/>
              <a:defRPr/>
            </a:pPr>
            <a:r>
              <a:rPr lang="it-IT" sz="2200" b="1" dirty="0">
                <a:solidFill>
                  <a:srgbClr val="002060"/>
                </a:solidFill>
                <a:latin typeface="Georgia" pitchFamily="18" charset="0"/>
                <a:cs typeface="+mn-cs"/>
              </a:rPr>
              <a:t>IPT:</a:t>
            </a:r>
            <a:r>
              <a:rPr lang="it-IT" sz="2200" dirty="0">
                <a:solidFill>
                  <a:srgbClr val="002060"/>
                </a:solidFill>
                <a:latin typeface="Georgia" pitchFamily="18" charset="0"/>
                <a:cs typeface="+mn-cs"/>
              </a:rPr>
              <a:t> vetustà della struttura tariffaria del tributo che andrebbe adeguata alle raccomandazioni europee in tema ambientale, problematiche derivante dal dumping fiscale</a:t>
            </a:r>
          </a:p>
          <a:p>
            <a:pPr marL="342900" indent="-342900" algn="just" eaLnBrk="0" hangingPunct="0">
              <a:spcBef>
                <a:spcPct val="20000"/>
              </a:spcBef>
              <a:buFont typeface="Wingdings" pitchFamily="2" charset="2"/>
              <a:buChar char="Ø"/>
              <a:defRPr/>
            </a:pPr>
            <a:r>
              <a:rPr lang="it-IT" sz="2200" b="1" dirty="0">
                <a:solidFill>
                  <a:srgbClr val="002060"/>
                </a:solidFill>
                <a:latin typeface="Georgia" pitchFamily="18" charset="0"/>
                <a:cs typeface="+mn-cs"/>
              </a:rPr>
              <a:t>TEFA</a:t>
            </a:r>
            <a:r>
              <a:rPr lang="it-IT" sz="2200" dirty="0">
                <a:solidFill>
                  <a:srgbClr val="002060"/>
                </a:solidFill>
                <a:latin typeface="Georgia" pitchFamily="18" charset="0"/>
                <a:cs typeface="+mn-cs"/>
              </a:rPr>
              <a:t>: scarso accesso ai dati di accertamento di ciascun Comune per formulare previsioni, ritardi nei riversamenti e nelle rendicontazioni, estrema disomogeneità nelle modalità di riscossione, </a:t>
            </a:r>
            <a:r>
              <a:rPr lang="it-IT" sz="2200" b="1" u="sng" dirty="0">
                <a:solidFill>
                  <a:srgbClr val="002060"/>
                </a:solidFill>
                <a:latin typeface="Georgia" pitchFamily="18" charset="0"/>
                <a:cs typeface="+mn-cs"/>
              </a:rPr>
              <a:t>impatto della nuova TARES.</a:t>
            </a:r>
          </a:p>
          <a:p>
            <a:pPr marL="342900" indent="-342900" eaLnBrk="0" hangingPunct="0">
              <a:spcBef>
                <a:spcPct val="20000"/>
              </a:spcBef>
              <a:buFont typeface="Arial" charset="0"/>
              <a:buChar char="•"/>
              <a:defRPr/>
            </a:pPr>
            <a:endParaRPr lang="it-IT" sz="2000" dirty="0">
              <a:latin typeface="Georgia" pitchFamily="18" charset="0"/>
              <a:cs typeface="+mn-cs"/>
            </a:endParaRPr>
          </a:p>
          <a:p>
            <a:pPr marL="342900" indent="-342900" eaLnBrk="0" hangingPunct="0">
              <a:spcBef>
                <a:spcPct val="20000"/>
              </a:spcBef>
              <a:buFont typeface="Arial" charset="0"/>
              <a:buChar char="•"/>
              <a:defRPr/>
            </a:pPr>
            <a:endParaRPr lang="it-IT" sz="2000" dirty="0">
              <a:latin typeface="Georgia" pitchFamily="18" charset="0"/>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15362"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pic>
        <p:nvPicPr>
          <p:cNvPr id="15" name="Immagine 14" descr="bianca_standard.jpg"/>
          <p:cNvPicPr>
            <a:picLocks noChangeAspect="1"/>
          </p:cNvPicPr>
          <p:nvPr/>
        </p:nvPicPr>
        <p:blipFill>
          <a:blip r:embed="rId4" cstate="print"/>
          <a:stretch>
            <a:fillRect/>
          </a:stretch>
        </p:blipFill>
        <p:spPr>
          <a:xfrm>
            <a:off x="500034" y="1714488"/>
            <a:ext cx="8143932" cy="27860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364" name="Rettangolo 15"/>
          <p:cNvSpPr>
            <a:spLocks noChangeArrowheads="1"/>
          </p:cNvSpPr>
          <p:nvPr/>
        </p:nvSpPr>
        <p:spPr bwMode="auto">
          <a:xfrm>
            <a:off x="642938" y="2143125"/>
            <a:ext cx="7858125" cy="1771650"/>
          </a:xfrm>
          <a:prstGeom prst="rect">
            <a:avLst/>
          </a:prstGeom>
          <a:noFill/>
          <a:ln w="9525">
            <a:noFill/>
            <a:miter lim="800000"/>
            <a:headEnd/>
            <a:tailEnd/>
          </a:ln>
        </p:spPr>
        <p:txBody>
          <a:bodyPr>
            <a:spAutoFit/>
          </a:bodyPr>
          <a:lstStyle/>
          <a:p>
            <a:pPr marL="342900" indent="-342900" algn="just">
              <a:spcBef>
                <a:spcPct val="20000"/>
              </a:spcBef>
            </a:pPr>
            <a:r>
              <a:rPr lang="it-IT" sz="2400" b="1" u="sng">
                <a:solidFill>
                  <a:srgbClr val="002060"/>
                </a:solidFill>
                <a:latin typeface="Georgia" pitchFamily="18" charset="0"/>
              </a:rPr>
              <a:t>Le risorse finanziarie delle Province per il 2013:</a:t>
            </a:r>
          </a:p>
          <a:p>
            <a:pPr marL="342900" indent="-342900" algn="ctr">
              <a:spcBef>
                <a:spcPct val="20000"/>
              </a:spcBef>
            </a:pPr>
            <a:r>
              <a:rPr lang="it-IT" sz="2400" b="1">
                <a:solidFill>
                  <a:srgbClr val="002060"/>
                </a:solidFill>
                <a:latin typeface="Georgia" pitchFamily="18" charset="0"/>
              </a:rPr>
              <a:t>Le entrate tributarie, le manovre sulle risorse</a:t>
            </a:r>
          </a:p>
          <a:p>
            <a:pPr marL="342900" indent="-342900" algn="ctr">
              <a:spcBef>
                <a:spcPct val="20000"/>
              </a:spcBef>
            </a:pPr>
            <a:r>
              <a:rPr lang="it-IT" sz="2400" b="1">
                <a:solidFill>
                  <a:srgbClr val="002060"/>
                </a:solidFill>
                <a:latin typeface="Georgia" pitchFamily="18" charset="0"/>
              </a:rPr>
              <a:t>del fondo sperimentale di riequilibrio, gli effetti</a:t>
            </a:r>
          </a:p>
          <a:p>
            <a:pPr marL="342900" indent="-342900" algn="ctr">
              <a:spcBef>
                <a:spcPct val="20000"/>
              </a:spcBef>
            </a:pPr>
            <a:r>
              <a:rPr lang="it-IT" sz="2400" b="1">
                <a:solidFill>
                  <a:srgbClr val="002060"/>
                </a:solidFill>
                <a:latin typeface="Georgia" pitchFamily="18" charset="0"/>
              </a:rPr>
              <a:t>Sugli equilibri finanziari 2013. </a:t>
            </a:r>
            <a:endParaRPr lang="it-IT" sz="2400">
              <a:solidFill>
                <a:srgbClr val="002060"/>
              </a:solidFill>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33794"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33795" name="Segnaposto contenuto 2"/>
          <p:cNvSpPr txBox="1">
            <a:spLocks/>
          </p:cNvSpPr>
          <p:nvPr/>
        </p:nvSpPr>
        <p:spPr bwMode="auto">
          <a:xfrm>
            <a:off x="314325" y="2286000"/>
            <a:ext cx="8472488" cy="4024313"/>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Char char="•"/>
            </a:pPr>
            <a:endParaRPr lang="it-IT" sz="2200">
              <a:solidFill>
                <a:srgbClr val="002060"/>
              </a:solidFill>
              <a:latin typeface="Calibri" pitchFamily="34" charset="0"/>
            </a:endParaRPr>
          </a:p>
        </p:txBody>
      </p:sp>
      <p:sp>
        <p:nvSpPr>
          <p:cNvPr id="33796" name="Segnaposto contenuto 2"/>
          <p:cNvSpPr txBox="1">
            <a:spLocks/>
          </p:cNvSpPr>
          <p:nvPr/>
        </p:nvSpPr>
        <p:spPr bwMode="auto">
          <a:xfrm>
            <a:off x="323850" y="2349500"/>
            <a:ext cx="8472488" cy="4024313"/>
          </a:xfrm>
          <a:prstGeom prst="rect">
            <a:avLst/>
          </a:prstGeom>
          <a:noFill/>
          <a:ln w="9525">
            <a:noFill/>
            <a:miter lim="800000"/>
            <a:headEnd/>
            <a:tailEnd/>
          </a:ln>
        </p:spPr>
        <p:txBody>
          <a:bodyPr/>
          <a:lstStyle/>
          <a:p>
            <a:pPr marL="342900" indent="-342900" algn="ctr">
              <a:lnSpc>
                <a:spcPct val="80000"/>
              </a:lnSpc>
              <a:spcBef>
                <a:spcPct val="20000"/>
              </a:spcBef>
              <a:buFont typeface="Arial" charset="0"/>
              <a:buNone/>
            </a:pPr>
            <a:endParaRPr lang="it-IT" sz="2000">
              <a:solidFill>
                <a:srgbClr val="002060"/>
              </a:solidFill>
              <a:latin typeface="Calibri" pitchFamily="34" charset="0"/>
            </a:endParaRPr>
          </a:p>
          <a:p>
            <a:pPr marL="342900" indent="-342900" algn="ctr">
              <a:lnSpc>
                <a:spcPct val="80000"/>
              </a:lnSpc>
              <a:spcBef>
                <a:spcPct val="20000"/>
              </a:spcBef>
              <a:buFont typeface="Arial" charset="0"/>
              <a:buNone/>
            </a:pPr>
            <a:endParaRPr lang="it-IT" sz="2000">
              <a:solidFill>
                <a:srgbClr val="002060"/>
              </a:solidFill>
              <a:latin typeface="Calibri" pitchFamily="34" charset="0"/>
            </a:endParaRPr>
          </a:p>
          <a:p>
            <a:pPr marL="342900" indent="-342900" algn="ctr">
              <a:spcBef>
                <a:spcPct val="20000"/>
              </a:spcBef>
              <a:buFont typeface="Wingdings" pitchFamily="2" charset="2"/>
              <a:buNone/>
            </a:pPr>
            <a:endParaRPr lang="it-IT" b="1">
              <a:solidFill>
                <a:srgbClr val="002060"/>
              </a:solidFill>
              <a:latin typeface="Georgia" pitchFamily="18" charset="0"/>
            </a:endParaRPr>
          </a:p>
          <a:p>
            <a:pPr marL="342900" indent="-342900" algn="ctr">
              <a:spcBef>
                <a:spcPct val="20000"/>
              </a:spcBef>
              <a:buFont typeface="Wingdings" pitchFamily="2" charset="2"/>
              <a:buNone/>
            </a:pPr>
            <a:endParaRPr lang="it-IT" b="1">
              <a:solidFill>
                <a:srgbClr val="002060"/>
              </a:solidFill>
              <a:latin typeface="Georgia" pitchFamily="18" charset="0"/>
            </a:endParaRPr>
          </a:p>
          <a:p>
            <a:pPr marL="342900" indent="-342900" algn="ctr">
              <a:spcBef>
                <a:spcPct val="20000"/>
              </a:spcBef>
              <a:buFont typeface="Wingdings" pitchFamily="2" charset="2"/>
              <a:buNone/>
            </a:pPr>
            <a:endParaRPr lang="it-IT" sz="2400" b="1">
              <a:solidFill>
                <a:srgbClr val="002060"/>
              </a:solidFill>
              <a:latin typeface="Georgia" pitchFamily="18" charset="0"/>
            </a:endParaRPr>
          </a:p>
          <a:p>
            <a:pPr marL="342900" indent="-342900" algn="ctr">
              <a:spcBef>
                <a:spcPct val="20000"/>
              </a:spcBef>
              <a:buFont typeface="Wingdings" pitchFamily="2" charset="2"/>
              <a:buNone/>
            </a:pPr>
            <a:r>
              <a:rPr lang="it-IT" b="1">
                <a:solidFill>
                  <a:srgbClr val="002060"/>
                </a:solidFill>
              </a:rPr>
              <a:t> </a:t>
            </a:r>
            <a:endParaRPr lang="it-IT" b="1">
              <a:solidFill>
                <a:srgbClr val="002060"/>
              </a:solidFill>
              <a:latin typeface="Georgia" pitchFamily="18" charset="0"/>
            </a:endParaRPr>
          </a:p>
          <a:p>
            <a:pPr marL="342900" indent="-342900" algn="ctr">
              <a:spcBef>
                <a:spcPct val="20000"/>
              </a:spcBef>
              <a:buFont typeface="Wingdings" pitchFamily="2" charset="2"/>
              <a:buNone/>
            </a:pPr>
            <a:endParaRPr lang="it-IT" sz="2000">
              <a:solidFill>
                <a:srgbClr val="002060"/>
              </a:solidFill>
              <a:latin typeface="Georgia" pitchFamily="18" charset="0"/>
            </a:endParaRPr>
          </a:p>
          <a:p>
            <a:pPr marL="342900" indent="-342900" algn="ctr">
              <a:lnSpc>
                <a:spcPct val="80000"/>
              </a:lnSpc>
              <a:spcBef>
                <a:spcPct val="20000"/>
              </a:spcBef>
              <a:buFont typeface="Arial" charset="0"/>
              <a:buNone/>
            </a:pPr>
            <a:endParaRPr lang="it-IT" sz="2000">
              <a:solidFill>
                <a:srgbClr val="002060"/>
              </a:solidFill>
              <a:latin typeface="Calibri" pitchFamily="34" charset="0"/>
            </a:endParaRPr>
          </a:p>
          <a:p>
            <a:pPr marL="342900" indent="-342900" algn="ctr">
              <a:lnSpc>
                <a:spcPct val="80000"/>
              </a:lnSpc>
              <a:spcBef>
                <a:spcPct val="20000"/>
              </a:spcBef>
              <a:buFont typeface="Arial" charset="0"/>
              <a:buChar char="•"/>
            </a:pPr>
            <a:endParaRPr lang="it-IT" sz="2200">
              <a:solidFill>
                <a:srgbClr val="002060"/>
              </a:solidFill>
              <a:latin typeface="Calibri" pitchFamily="34" charset="0"/>
            </a:endParaRPr>
          </a:p>
        </p:txBody>
      </p:sp>
      <p:sp>
        <p:nvSpPr>
          <p:cNvPr id="5" name="Titolo 1"/>
          <p:cNvSpPr txBox="1">
            <a:spLocks/>
          </p:cNvSpPr>
          <p:nvPr/>
        </p:nvSpPr>
        <p:spPr>
          <a:xfrm>
            <a:off x="0" y="1357298"/>
            <a:ext cx="9144000" cy="642942"/>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3200" b="1">
                <a:solidFill>
                  <a:srgbClr val="002060"/>
                </a:solidFill>
                <a:latin typeface="Georgia" pitchFamily="18" charset="0"/>
                <a:cs typeface="Arial" charset="0"/>
              </a:rPr>
              <a:t>TRIBUTO AMBIENTALE</a:t>
            </a:r>
          </a:p>
        </p:txBody>
      </p:sp>
      <p:sp>
        <p:nvSpPr>
          <p:cNvPr id="33800" name="Segnaposto contenuto 8"/>
          <p:cNvSpPr txBox="1">
            <a:spLocks/>
          </p:cNvSpPr>
          <p:nvPr/>
        </p:nvSpPr>
        <p:spPr bwMode="auto">
          <a:xfrm>
            <a:off x="395288" y="2276475"/>
            <a:ext cx="8229600" cy="3779838"/>
          </a:xfrm>
          <a:prstGeom prst="rect">
            <a:avLst/>
          </a:prstGeom>
          <a:noFill/>
          <a:ln w="9525">
            <a:noFill/>
            <a:miter lim="800000"/>
            <a:headEnd/>
            <a:tailEnd/>
          </a:ln>
        </p:spPr>
        <p:txBody>
          <a:bodyPr/>
          <a:lstStyle/>
          <a:p>
            <a:pPr marL="342900" indent="-342900" algn="just">
              <a:spcAft>
                <a:spcPts val="600"/>
              </a:spcAft>
              <a:buFont typeface="Wingdings" pitchFamily="2" charset="2"/>
              <a:buNone/>
            </a:pPr>
            <a:endParaRPr lang="it-IT" sz="2400">
              <a:solidFill>
                <a:srgbClr val="002060"/>
              </a:solidFill>
              <a:latin typeface="Georgia" pitchFamily="18" charset="0"/>
            </a:endParaRPr>
          </a:p>
          <a:p>
            <a:pPr marL="342900" indent="-342900" algn="just">
              <a:spcAft>
                <a:spcPts val="600"/>
              </a:spcAft>
              <a:buFont typeface="Wingdings" pitchFamily="2" charset="2"/>
              <a:buNone/>
            </a:pPr>
            <a:r>
              <a:rPr lang="it-IT" sz="2400" b="1">
                <a:solidFill>
                  <a:srgbClr val="FF0000"/>
                </a:solidFill>
                <a:latin typeface="Georgia" pitchFamily="18" charset="0"/>
              </a:rPr>
              <a:t>	</a:t>
            </a:r>
            <a:endParaRPr lang="it-IT" sz="2400">
              <a:solidFill>
                <a:srgbClr val="002060"/>
              </a:solidFill>
              <a:latin typeface="Georgia" pitchFamily="18" charset="0"/>
            </a:endParaRPr>
          </a:p>
        </p:txBody>
      </p:sp>
      <p:sp>
        <p:nvSpPr>
          <p:cNvPr id="33801" name="Segnaposto contenuto 8"/>
          <p:cNvSpPr txBox="1">
            <a:spLocks/>
          </p:cNvSpPr>
          <p:nvPr/>
        </p:nvSpPr>
        <p:spPr bwMode="auto">
          <a:xfrm>
            <a:off x="468313" y="2060575"/>
            <a:ext cx="8229600" cy="3384550"/>
          </a:xfrm>
          <a:prstGeom prst="rect">
            <a:avLst/>
          </a:prstGeom>
          <a:noFill/>
          <a:ln w="9525">
            <a:noFill/>
            <a:miter lim="800000"/>
            <a:headEnd/>
            <a:tailEnd/>
          </a:ln>
        </p:spPr>
        <p:txBody>
          <a:bodyPr/>
          <a:lstStyle/>
          <a:p>
            <a:pPr marL="342900" indent="-342900" algn="just">
              <a:spcAft>
                <a:spcPts val="600"/>
              </a:spcAft>
              <a:buFont typeface="Wingdings" pitchFamily="2" charset="2"/>
              <a:buNone/>
            </a:pPr>
            <a:r>
              <a:rPr lang="it-IT" sz="2400">
                <a:solidFill>
                  <a:srgbClr val="002060"/>
                </a:solidFill>
                <a:latin typeface="Georgia" pitchFamily="18" charset="0"/>
              </a:rPr>
              <a:t>	</a:t>
            </a:r>
            <a:r>
              <a:rPr lang="it-IT">
                <a:solidFill>
                  <a:srgbClr val="002060"/>
                </a:solidFill>
                <a:latin typeface="Georgia" pitchFamily="18" charset="0"/>
              </a:rPr>
              <a:t>Le aliquote relative al tributo ambientale sono state oggetto di manovra da parte delle Province già negli anni passati. </a:t>
            </a:r>
          </a:p>
          <a:p>
            <a:pPr marL="342900" indent="-342900" algn="just">
              <a:spcAft>
                <a:spcPts val="600"/>
              </a:spcAft>
              <a:buFont typeface="Wingdings" pitchFamily="2" charset="2"/>
              <a:buNone/>
            </a:pPr>
            <a:r>
              <a:rPr lang="it-IT">
                <a:solidFill>
                  <a:srgbClr val="002060"/>
                </a:solidFill>
                <a:latin typeface="Georgia" pitchFamily="18" charset="0"/>
              </a:rPr>
              <a:t>	Per il 2013 la novità più importante è rappresentata dall’entrata in vigore della nuova</a:t>
            </a:r>
            <a:r>
              <a:rPr lang="it-IT" sz="2400">
                <a:solidFill>
                  <a:srgbClr val="002060"/>
                </a:solidFill>
                <a:latin typeface="Georgia" pitchFamily="18" charset="0"/>
              </a:rPr>
              <a:t> </a:t>
            </a:r>
            <a:r>
              <a:rPr lang="it-IT">
                <a:solidFill>
                  <a:srgbClr val="002060"/>
                </a:solidFill>
                <a:latin typeface="Georgia" pitchFamily="18" charset="0"/>
              </a:rPr>
              <a:t>imposta TARES</a:t>
            </a:r>
            <a:endParaRPr lang="it-IT">
              <a:solidFill>
                <a:srgbClr val="002060"/>
              </a:solidFill>
            </a:endParaRPr>
          </a:p>
          <a:p>
            <a:pPr marL="342900" indent="-342900" algn="just">
              <a:spcAft>
                <a:spcPts val="600"/>
              </a:spcAft>
              <a:buFont typeface="Wingdings" pitchFamily="2" charset="2"/>
              <a:buNone/>
            </a:pPr>
            <a:r>
              <a:rPr lang="it-IT">
                <a:solidFill>
                  <a:srgbClr val="002060"/>
                </a:solidFill>
              </a:rPr>
              <a:t>	</a:t>
            </a:r>
            <a:r>
              <a:rPr lang="it-IT">
                <a:solidFill>
                  <a:srgbClr val="002060"/>
                </a:solidFill>
                <a:latin typeface="Georgia" pitchFamily="18" charset="0"/>
              </a:rPr>
              <a:t>dal 1° gennaio 2013 è istituito tributo comunale sui rifiuti e sui servizi (c.d. TARES) a copertura:</a:t>
            </a:r>
          </a:p>
          <a:p>
            <a:pPr marL="800100" lvl="1" indent="-342900">
              <a:buFontTx/>
              <a:buAutoNum type="arabicPeriod"/>
            </a:pPr>
            <a:r>
              <a:rPr lang="it-IT" sz="1400">
                <a:solidFill>
                  <a:srgbClr val="002060"/>
                </a:solidFill>
                <a:latin typeface="Georgia" pitchFamily="18" charset="0"/>
              </a:rPr>
              <a:t>Dei costi relativi al servizio di gestione dei rifiuti urbani e dei rifiuti assimilati avviati allo smaltimento</a:t>
            </a:r>
          </a:p>
          <a:p>
            <a:pPr marL="800100" lvl="1" indent="-342900">
              <a:buFontTx/>
              <a:buAutoNum type="arabicPeriod"/>
            </a:pPr>
            <a:r>
              <a:rPr lang="it-IT" sz="1400">
                <a:solidFill>
                  <a:srgbClr val="002060"/>
                </a:solidFill>
                <a:latin typeface="Georgia" pitchFamily="18" charset="0"/>
              </a:rPr>
              <a:t>Dei costi relativi ai servizi indivisibili dei comuni.</a:t>
            </a:r>
          </a:p>
          <a:p>
            <a:pPr marL="800100" lvl="1" indent="-342900">
              <a:buFontTx/>
              <a:buAutoNum type="arabicPeriod"/>
            </a:pPr>
            <a:r>
              <a:rPr lang="it-IT" sz="1400">
                <a:solidFill>
                  <a:srgbClr val="002060"/>
                </a:solidFill>
                <a:latin typeface="Georgia" pitchFamily="18" charset="0"/>
              </a:rPr>
              <a:t>Contestuale soppressione di tutti i vigenti prelievi sia di natura tributaria che di natura patrimoniale (TARSU, TIA1 E TIA2) compresa l’ex Eca (addizionale per l’integrazione dei bilanci degli enti comunali).</a:t>
            </a:r>
          </a:p>
        </p:txBody>
      </p:sp>
      <p:pic>
        <p:nvPicPr>
          <p:cNvPr id="33802" name="Picture 11"/>
          <p:cNvPicPr>
            <a:picLocks noChangeAspect="1" noChangeArrowheads="1"/>
          </p:cNvPicPr>
          <p:nvPr/>
        </p:nvPicPr>
        <p:blipFill>
          <a:blip r:embed="rId4"/>
          <a:srcRect/>
          <a:stretch>
            <a:fillRect/>
          </a:stretch>
        </p:blipFill>
        <p:spPr bwMode="auto">
          <a:xfrm>
            <a:off x="0" y="5516563"/>
            <a:ext cx="9144000" cy="57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descr="C:\Users\ren.ricci\Desktop\RAGIONERIA\Archivio\Immagini\barra_istituzionali_varie\barra_corporate\barra_risorse_fin_serv_3_pol_entrate_finanza.jpg"/>
          <p:cNvPicPr>
            <a:picLocks noChangeAspect="1" noChangeArrowheads="1"/>
          </p:cNvPicPr>
          <p:nvPr/>
        </p:nvPicPr>
        <p:blipFill>
          <a:blip r:embed="rId2"/>
          <a:srcRect/>
          <a:stretch>
            <a:fillRect/>
          </a:stretch>
        </p:blipFill>
        <p:spPr bwMode="auto">
          <a:xfrm>
            <a:off x="0" y="0"/>
            <a:ext cx="9144000" cy="923925"/>
          </a:xfrm>
          <a:prstGeom prst="rect">
            <a:avLst/>
          </a:prstGeom>
          <a:noFill/>
          <a:ln w="9525">
            <a:noFill/>
            <a:miter lim="800000"/>
            <a:headEnd/>
            <a:tailEnd/>
          </a:ln>
        </p:spPr>
      </p:pic>
      <p:sp>
        <p:nvSpPr>
          <p:cNvPr id="9" name="Sottotitolo 3"/>
          <p:cNvSpPr txBox="1">
            <a:spLocks/>
          </p:cNvSpPr>
          <p:nvPr/>
        </p:nvSpPr>
        <p:spPr>
          <a:xfrm>
            <a:off x="71438" y="2857500"/>
            <a:ext cx="8643937" cy="3286125"/>
          </a:xfrm>
          <a:prstGeom prst="rect">
            <a:avLst/>
          </a:prstGeom>
        </p:spPr>
        <p:txBody>
          <a:bodyPr/>
          <a:lstStyle/>
          <a:p>
            <a:pPr marL="742950" lvl="1" indent="-285750" algn="ctr">
              <a:spcBef>
                <a:spcPct val="20000"/>
              </a:spcBef>
              <a:defRPr/>
            </a:pPr>
            <a:r>
              <a:rPr lang="it-IT" sz="2000" dirty="0">
                <a:solidFill>
                  <a:srgbClr val="002060"/>
                </a:solidFill>
                <a:latin typeface="Georgia" pitchFamily="18" charset="0"/>
                <a:cs typeface="+mn-cs"/>
              </a:rPr>
              <a:t>A decorrere dal 1° gennaio 2013 è istituito tributo comunale sui rifiuti e sui servizi (c.d. </a:t>
            </a:r>
            <a:r>
              <a:rPr lang="it-IT" sz="2000" b="1" dirty="0">
                <a:solidFill>
                  <a:srgbClr val="002060"/>
                </a:solidFill>
                <a:latin typeface="Georgia" pitchFamily="18" charset="0"/>
                <a:cs typeface="+mn-cs"/>
              </a:rPr>
              <a:t>TARES</a:t>
            </a:r>
            <a:r>
              <a:rPr lang="it-IT" sz="2000" dirty="0">
                <a:solidFill>
                  <a:srgbClr val="002060"/>
                </a:solidFill>
                <a:latin typeface="Georgia" pitchFamily="18" charset="0"/>
                <a:cs typeface="+mn-cs"/>
              </a:rPr>
              <a:t>) a copertura:</a:t>
            </a:r>
          </a:p>
          <a:p>
            <a:pPr marL="742950" lvl="1" indent="-285750" algn="just">
              <a:spcBef>
                <a:spcPct val="20000"/>
              </a:spcBef>
              <a:buFont typeface="Wingdings" pitchFamily="2" charset="2"/>
              <a:buChar char="Ø"/>
              <a:defRPr/>
            </a:pPr>
            <a:r>
              <a:rPr lang="it-IT" sz="2000" dirty="0">
                <a:solidFill>
                  <a:srgbClr val="002060"/>
                </a:solidFill>
                <a:latin typeface="Georgia" pitchFamily="18" charset="0"/>
                <a:cs typeface="+mn-cs"/>
              </a:rPr>
              <a:t>Dei costi relativi al servizio di gestione dei rifiuti urbani e dei rifiuti assimilati avviati allo smaltimento </a:t>
            </a:r>
          </a:p>
          <a:p>
            <a:pPr marL="742950" lvl="1" indent="-285750" algn="just">
              <a:spcBef>
                <a:spcPct val="20000"/>
              </a:spcBef>
              <a:buFont typeface="Wingdings" pitchFamily="2" charset="2"/>
              <a:buChar char="Ø"/>
              <a:defRPr/>
            </a:pPr>
            <a:r>
              <a:rPr lang="it-IT" sz="2000" dirty="0">
                <a:solidFill>
                  <a:srgbClr val="002060"/>
                </a:solidFill>
                <a:latin typeface="Georgia" pitchFamily="18" charset="0"/>
                <a:cs typeface="+mn-cs"/>
              </a:rPr>
              <a:t>Dei costi relativi ai servizi indivisibili dei comuni. </a:t>
            </a:r>
          </a:p>
          <a:p>
            <a:pPr marL="742950" lvl="1" indent="-285750" algn="just">
              <a:spcBef>
                <a:spcPct val="20000"/>
              </a:spcBef>
              <a:buFont typeface="Wingdings" pitchFamily="2" charset="2"/>
              <a:buChar char="Ø"/>
              <a:defRPr/>
            </a:pPr>
            <a:r>
              <a:rPr lang="it-IT" sz="2000" b="1" i="1" dirty="0">
                <a:solidFill>
                  <a:srgbClr val="002060"/>
                </a:solidFill>
                <a:latin typeface="Georgia" pitchFamily="18" charset="0"/>
                <a:cs typeface="+mn-cs"/>
              </a:rPr>
              <a:t>Contestuale soppressione</a:t>
            </a:r>
            <a:r>
              <a:rPr lang="it-IT" sz="2000" b="1" dirty="0">
                <a:solidFill>
                  <a:srgbClr val="002060"/>
                </a:solidFill>
                <a:latin typeface="Georgia" pitchFamily="18" charset="0"/>
                <a:cs typeface="+mn-cs"/>
              </a:rPr>
              <a:t> </a:t>
            </a:r>
            <a:r>
              <a:rPr lang="it-IT" sz="2000" dirty="0">
                <a:solidFill>
                  <a:srgbClr val="002060"/>
                </a:solidFill>
                <a:latin typeface="Georgia" pitchFamily="18" charset="0"/>
                <a:cs typeface="+mn-cs"/>
              </a:rPr>
              <a:t>di tutti i vigenti prelievi sia di natura tributaria che di natura patrimoniale (TARSU, TIA1 E TIA2) compresa l’ex </a:t>
            </a:r>
            <a:r>
              <a:rPr lang="it-IT" sz="2000" dirty="0" err="1">
                <a:solidFill>
                  <a:srgbClr val="002060"/>
                </a:solidFill>
                <a:latin typeface="Georgia" pitchFamily="18" charset="0"/>
                <a:cs typeface="+mn-cs"/>
              </a:rPr>
              <a:t>Eca</a:t>
            </a:r>
            <a:r>
              <a:rPr lang="it-IT" sz="2000" dirty="0">
                <a:solidFill>
                  <a:srgbClr val="002060"/>
                </a:solidFill>
                <a:latin typeface="Georgia" pitchFamily="18" charset="0"/>
                <a:cs typeface="+mn-cs"/>
              </a:rPr>
              <a:t> (addizionale per l’integrazione dei bilanci degli enti comunali).</a:t>
            </a:r>
          </a:p>
        </p:txBody>
      </p:sp>
      <p:sp>
        <p:nvSpPr>
          <p:cNvPr id="6" name="Titolo 1"/>
          <p:cNvSpPr txBox="1">
            <a:spLocks/>
          </p:cNvSpPr>
          <p:nvPr/>
        </p:nvSpPr>
        <p:spPr>
          <a:xfrm>
            <a:off x="0" y="1285860"/>
            <a:ext cx="9144000" cy="1214446"/>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eaLnBrk="0" hangingPunct="0">
              <a:defRPr/>
            </a:pPr>
            <a:r>
              <a:rPr lang="it-IT" sz="3200" b="1" dirty="0">
                <a:solidFill>
                  <a:srgbClr val="002060"/>
                </a:solidFill>
                <a:latin typeface="Georgia" pitchFamily="18" charset="0"/>
              </a:rPr>
              <a:t>TARES</a:t>
            </a:r>
            <a:br>
              <a:rPr lang="it-IT" sz="3200" b="1" dirty="0">
                <a:solidFill>
                  <a:srgbClr val="002060"/>
                </a:solidFill>
                <a:latin typeface="Georgia" pitchFamily="18" charset="0"/>
              </a:rPr>
            </a:br>
            <a:r>
              <a:rPr lang="it-IT" sz="1600" b="1" dirty="0">
                <a:solidFill>
                  <a:srgbClr val="002060"/>
                </a:solidFill>
                <a:latin typeface="Georgia" pitchFamily="18" charset="0"/>
              </a:rPr>
              <a:t>Istituzione del tributo art. 14 D.l. 201/2011 </a:t>
            </a:r>
            <a:r>
              <a:rPr lang="it-IT" sz="1600" b="1" dirty="0" err="1">
                <a:solidFill>
                  <a:srgbClr val="002060"/>
                </a:solidFill>
                <a:latin typeface="Georgia" pitchFamily="18" charset="0"/>
              </a:rPr>
              <a:t>Conv</a:t>
            </a:r>
            <a:r>
              <a:rPr lang="it-IT" sz="1600" b="1" dirty="0">
                <a:solidFill>
                  <a:srgbClr val="002060"/>
                </a:solidFill>
                <a:latin typeface="Georgia" pitchFamily="18" charset="0"/>
              </a:rPr>
              <a:t>. con modifiche dalla L. 214/2011 </a:t>
            </a:r>
          </a:p>
          <a:p>
            <a:pPr algn="ctr" eaLnBrk="0" hangingPunct="0">
              <a:defRPr/>
            </a:pPr>
            <a:r>
              <a:rPr lang="it-IT" sz="1600" b="1" dirty="0">
                <a:solidFill>
                  <a:srgbClr val="002060"/>
                </a:solidFill>
                <a:latin typeface="Georgia" pitchFamily="18" charset="0"/>
              </a:rPr>
              <a:t>e modificato dal - comma 387 art. 1 L. 228/2012</a:t>
            </a:r>
            <a:endParaRPr lang="it-IT" sz="3600" b="1" dirty="0">
              <a:solidFill>
                <a:srgbClr val="002060"/>
              </a:solidFill>
              <a:latin typeface="Georgia"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35842"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8" name="Segnaposto contenuto 2"/>
          <p:cNvSpPr txBox="1">
            <a:spLocks/>
          </p:cNvSpPr>
          <p:nvPr/>
        </p:nvSpPr>
        <p:spPr>
          <a:xfrm>
            <a:off x="457200" y="2071688"/>
            <a:ext cx="8401050" cy="4643437"/>
          </a:xfrm>
          <a:prstGeom prst="rect">
            <a:avLst/>
          </a:prstGeom>
        </p:spPr>
        <p:txBody>
          <a:bodyPr>
            <a:normAutofit fontScale="85000" lnSpcReduction="20000"/>
          </a:bodyPr>
          <a:lstStyle/>
          <a:p>
            <a:pPr marL="609600" indent="-609600" algn="just">
              <a:lnSpc>
                <a:spcPct val="70000"/>
              </a:lnSpc>
              <a:spcBef>
                <a:spcPct val="20000"/>
              </a:spcBef>
              <a:defRPr/>
            </a:pPr>
            <a:r>
              <a:rPr lang="it-IT" sz="2400" b="1" dirty="0">
                <a:solidFill>
                  <a:srgbClr val="002060"/>
                </a:solidFill>
                <a:latin typeface="Georgia" pitchFamily="18" charset="0"/>
                <a:cs typeface="+mn-cs"/>
              </a:rPr>
              <a:t>Il tributo è volto a coprire:</a:t>
            </a:r>
          </a:p>
          <a:p>
            <a:pPr marL="609600" indent="-609600" algn="just">
              <a:lnSpc>
                <a:spcPct val="70000"/>
              </a:lnSpc>
              <a:spcBef>
                <a:spcPct val="20000"/>
              </a:spcBef>
              <a:defRPr/>
            </a:pPr>
            <a:endParaRPr lang="it-IT" sz="2400" dirty="0">
              <a:solidFill>
                <a:srgbClr val="002060"/>
              </a:solidFill>
              <a:latin typeface="Georgia" pitchFamily="18" charset="0"/>
              <a:cs typeface="+mn-cs"/>
            </a:endParaRPr>
          </a:p>
          <a:p>
            <a:pPr marL="609600" indent="-609600" algn="just">
              <a:lnSpc>
                <a:spcPct val="70000"/>
              </a:lnSpc>
              <a:spcBef>
                <a:spcPct val="20000"/>
              </a:spcBef>
              <a:buFont typeface="Arial" charset="0"/>
              <a:buNone/>
              <a:defRPr/>
            </a:pPr>
            <a:r>
              <a:rPr lang="it-IT" sz="2400" dirty="0">
                <a:solidFill>
                  <a:srgbClr val="002060"/>
                </a:solidFill>
                <a:latin typeface="Georgia" pitchFamily="18" charset="0"/>
                <a:cs typeface="+mn-cs"/>
              </a:rPr>
              <a:t>I </a:t>
            </a:r>
            <a:r>
              <a:rPr lang="it-IT" sz="2400" i="1" dirty="0">
                <a:solidFill>
                  <a:srgbClr val="002060"/>
                </a:solidFill>
                <a:latin typeface="Georgia" pitchFamily="18" charset="0"/>
                <a:cs typeface="+mn-cs"/>
              </a:rPr>
              <a:t>costi relativi al servizio di gestione dei rifiuti urbani e dei</a:t>
            </a:r>
          </a:p>
          <a:p>
            <a:pPr marL="609600" indent="-609600" algn="just">
              <a:lnSpc>
                <a:spcPct val="70000"/>
              </a:lnSpc>
              <a:spcBef>
                <a:spcPct val="20000"/>
              </a:spcBef>
              <a:buFont typeface="Arial" charset="0"/>
              <a:buNone/>
              <a:defRPr/>
            </a:pPr>
            <a:r>
              <a:rPr lang="it-IT" sz="2400" i="1" dirty="0">
                <a:solidFill>
                  <a:srgbClr val="002060"/>
                </a:solidFill>
                <a:latin typeface="Georgia" pitchFamily="18" charset="0"/>
                <a:cs typeface="+mn-cs"/>
              </a:rPr>
              <a:t>rifiuti assimilati avviati allo smaltimento così composti: </a:t>
            </a:r>
          </a:p>
          <a:p>
            <a:pPr marL="609600" indent="-609600" algn="just">
              <a:lnSpc>
                <a:spcPct val="70000"/>
              </a:lnSpc>
              <a:spcBef>
                <a:spcPct val="20000"/>
              </a:spcBef>
              <a:buFont typeface="Arial" charset="0"/>
              <a:buNone/>
              <a:defRPr/>
            </a:pPr>
            <a:endParaRPr lang="it-IT" sz="2400" i="1" dirty="0">
              <a:solidFill>
                <a:srgbClr val="002060"/>
              </a:solidFill>
              <a:latin typeface="Georgia" pitchFamily="18" charset="0"/>
              <a:cs typeface="+mn-cs"/>
            </a:endParaRPr>
          </a:p>
          <a:p>
            <a:pPr marL="609600" indent="-609600" algn="just">
              <a:lnSpc>
                <a:spcPct val="120000"/>
              </a:lnSpc>
              <a:spcBef>
                <a:spcPct val="20000"/>
              </a:spcBef>
              <a:buFont typeface="Wingdings" pitchFamily="2" charset="2"/>
              <a:buChar char="Ø"/>
              <a:defRPr/>
            </a:pPr>
            <a:r>
              <a:rPr lang="it-IT" sz="2000" b="1" dirty="0">
                <a:solidFill>
                  <a:srgbClr val="002060"/>
                </a:solidFill>
                <a:latin typeface="Georgia" pitchFamily="18" charset="0"/>
                <a:cs typeface="+mn-cs"/>
              </a:rPr>
              <a:t>Quota fissa </a:t>
            </a:r>
            <a:r>
              <a:rPr lang="it-IT" sz="2000" dirty="0">
                <a:solidFill>
                  <a:srgbClr val="002060"/>
                </a:solidFill>
                <a:latin typeface="Georgia" pitchFamily="18" charset="0"/>
                <a:cs typeface="+mn-cs"/>
              </a:rPr>
              <a:t>in relazione ai componenti essenziali del</a:t>
            </a:r>
          </a:p>
          <a:p>
            <a:pPr marL="609600" indent="-609600" algn="just">
              <a:lnSpc>
                <a:spcPct val="120000"/>
              </a:lnSpc>
              <a:spcBef>
                <a:spcPct val="20000"/>
              </a:spcBef>
              <a:buFont typeface="Arial" charset="0"/>
              <a:buNone/>
              <a:defRPr/>
            </a:pPr>
            <a:r>
              <a:rPr lang="it-IT" sz="2000" dirty="0">
                <a:solidFill>
                  <a:srgbClr val="002060"/>
                </a:solidFill>
                <a:latin typeface="Georgia" pitchFamily="18" charset="0"/>
                <a:cs typeface="+mn-cs"/>
              </a:rPr>
              <a:t> </a:t>
            </a:r>
            <a:r>
              <a:rPr lang="it-IT" sz="2000" dirty="0">
                <a:solidFill>
                  <a:srgbClr val="002060"/>
                </a:solidFill>
                <a:latin typeface="Georgia" pitchFamily="18" charset="0"/>
                <a:cs typeface="+mn-cs"/>
              </a:rPr>
              <a:t>     	costo del servizio della gestione rifiuti (investimento ed</a:t>
            </a:r>
          </a:p>
          <a:p>
            <a:pPr marL="609600" indent="-609600" algn="just">
              <a:lnSpc>
                <a:spcPct val="120000"/>
              </a:lnSpc>
              <a:spcBef>
                <a:spcPct val="20000"/>
              </a:spcBef>
              <a:buFont typeface="Arial" charset="0"/>
              <a:buNone/>
              <a:defRPr/>
            </a:pPr>
            <a:r>
              <a:rPr lang="it-IT" sz="2000" dirty="0">
                <a:solidFill>
                  <a:srgbClr val="002060"/>
                </a:solidFill>
                <a:latin typeface="Georgia" pitchFamily="18" charset="0"/>
                <a:cs typeface="+mn-cs"/>
              </a:rPr>
              <a:t>	</a:t>
            </a:r>
            <a:r>
              <a:rPr lang="it-IT" sz="2000" dirty="0">
                <a:solidFill>
                  <a:srgbClr val="002060"/>
                </a:solidFill>
                <a:latin typeface="Georgia" pitchFamily="18" charset="0"/>
                <a:cs typeface="+mn-cs"/>
              </a:rPr>
              <a:t>ammortamento delle opere) </a:t>
            </a:r>
          </a:p>
          <a:p>
            <a:pPr marL="609600" indent="-609600" algn="just">
              <a:lnSpc>
                <a:spcPct val="120000"/>
              </a:lnSpc>
              <a:spcBef>
                <a:spcPct val="20000"/>
              </a:spcBef>
              <a:buFont typeface="Wingdings" pitchFamily="2" charset="2"/>
              <a:buChar char="Ø"/>
              <a:defRPr/>
            </a:pPr>
            <a:endParaRPr lang="it-IT" sz="2000" dirty="0">
              <a:solidFill>
                <a:srgbClr val="002060"/>
              </a:solidFill>
              <a:effectLst>
                <a:outerShdw blurRad="38100" dist="38100" dir="2700000" algn="tl">
                  <a:srgbClr val="C0C0C0"/>
                </a:outerShdw>
              </a:effectLst>
              <a:latin typeface="Georgia" pitchFamily="18" charset="0"/>
              <a:cs typeface="+mn-cs"/>
            </a:endParaRPr>
          </a:p>
          <a:p>
            <a:pPr marL="609600" indent="-609600" algn="just">
              <a:lnSpc>
                <a:spcPct val="120000"/>
              </a:lnSpc>
              <a:spcBef>
                <a:spcPct val="20000"/>
              </a:spcBef>
              <a:buFont typeface="Wingdings" pitchFamily="2" charset="2"/>
              <a:buChar char="Ø"/>
              <a:defRPr/>
            </a:pPr>
            <a:r>
              <a:rPr lang="it-IT" sz="2000" b="1" dirty="0">
                <a:solidFill>
                  <a:srgbClr val="002060"/>
                </a:solidFill>
                <a:effectLst>
                  <a:outerShdw blurRad="38100" dist="38100" dir="2700000" algn="tl">
                    <a:srgbClr val="C0C0C0"/>
                  </a:outerShdw>
                </a:effectLst>
                <a:latin typeface="Georgia" pitchFamily="18" charset="0"/>
                <a:cs typeface="+mn-cs"/>
              </a:rPr>
              <a:t>Quota variabile</a:t>
            </a:r>
            <a:r>
              <a:rPr lang="it-IT" sz="2000" b="1" dirty="0">
                <a:solidFill>
                  <a:srgbClr val="002060"/>
                </a:solidFill>
                <a:latin typeface="Georgia" pitchFamily="18" charset="0"/>
                <a:cs typeface="+mn-cs"/>
              </a:rPr>
              <a:t> </a:t>
            </a:r>
            <a:r>
              <a:rPr lang="it-IT" sz="2000" dirty="0">
                <a:solidFill>
                  <a:srgbClr val="002060"/>
                </a:solidFill>
                <a:latin typeface="Georgia" pitchFamily="18" charset="0"/>
                <a:cs typeface="+mn-cs"/>
              </a:rPr>
              <a:t>rapportata ai rifiuti conferiti, al servizio fornito e all’entità dei costi di gestione (compreso I costi di smaltimento rifiuti)</a:t>
            </a:r>
          </a:p>
          <a:p>
            <a:pPr marL="609600" indent="-609600" algn="just">
              <a:lnSpc>
                <a:spcPct val="120000"/>
              </a:lnSpc>
              <a:spcBef>
                <a:spcPct val="20000"/>
              </a:spcBef>
              <a:buFont typeface="Wingdings" pitchFamily="2" charset="2"/>
              <a:buChar char="Ø"/>
              <a:defRPr/>
            </a:pPr>
            <a:endParaRPr lang="it-IT" sz="2000" dirty="0">
              <a:solidFill>
                <a:srgbClr val="002060"/>
              </a:solidFill>
              <a:latin typeface="Georgia" pitchFamily="18" charset="0"/>
              <a:cs typeface="+mn-cs"/>
            </a:endParaRPr>
          </a:p>
          <a:p>
            <a:pPr marL="609600" indent="-609600" algn="just">
              <a:lnSpc>
                <a:spcPct val="120000"/>
              </a:lnSpc>
              <a:spcBef>
                <a:spcPct val="20000"/>
              </a:spcBef>
              <a:buFont typeface="Wingdings" pitchFamily="2" charset="2"/>
              <a:buChar char="Ø"/>
              <a:defRPr/>
            </a:pPr>
            <a:r>
              <a:rPr lang="it-IT" sz="2000" b="1" dirty="0">
                <a:solidFill>
                  <a:srgbClr val="002060"/>
                </a:solidFill>
                <a:latin typeface="Georgia" pitchFamily="18" charset="0"/>
                <a:cs typeface="+mn-cs"/>
              </a:rPr>
              <a:t>I </a:t>
            </a:r>
            <a:r>
              <a:rPr lang="it-IT" sz="2000" b="1" i="1" dirty="0">
                <a:solidFill>
                  <a:srgbClr val="002060"/>
                </a:solidFill>
                <a:latin typeface="Georgia" pitchFamily="18" charset="0"/>
                <a:cs typeface="+mn-cs"/>
              </a:rPr>
              <a:t>costi relativi ai servizi indivisibili dei Comuni</a:t>
            </a:r>
            <a:r>
              <a:rPr lang="it-IT" sz="2000" b="1" dirty="0">
                <a:solidFill>
                  <a:srgbClr val="002060"/>
                </a:solidFill>
                <a:latin typeface="Georgia" pitchFamily="18" charset="0"/>
                <a:cs typeface="+mn-cs"/>
              </a:rPr>
              <a:t>  </a:t>
            </a:r>
            <a:r>
              <a:rPr lang="it-IT" sz="2000" dirty="0">
                <a:solidFill>
                  <a:srgbClr val="002060"/>
                </a:solidFill>
                <a:latin typeface="Georgia" pitchFamily="18" charset="0"/>
                <a:cs typeface="+mn-cs"/>
              </a:rPr>
              <a:t>(illuminazione pubblica, cura del verde pubblico ecc.)  tramite  una maggiorazione pari a 0,30 euro per metro quadrato (possibilità di aumento fino a 0,40 euro con deliberazione consiglio comunale).</a:t>
            </a:r>
            <a:endParaRPr lang="it-IT" sz="2400" dirty="0">
              <a:solidFill>
                <a:srgbClr val="002060"/>
              </a:solidFill>
              <a:latin typeface="Georgia" pitchFamily="18" charset="0"/>
              <a:cs typeface="+mn-cs"/>
            </a:endParaRPr>
          </a:p>
          <a:p>
            <a:pPr marL="609600" indent="-609600" algn="just">
              <a:lnSpc>
                <a:spcPct val="90000"/>
              </a:lnSpc>
              <a:spcBef>
                <a:spcPct val="20000"/>
              </a:spcBef>
              <a:buFont typeface="Arial" charset="0"/>
              <a:buChar char="•"/>
              <a:defRPr/>
            </a:pPr>
            <a:endParaRPr lang="it-IT" sz="3000" dirty="0">
              <a:solidFill>
                <a:srgbClr val="002060"/>
              </a:solidFill>
              <a:latin typeface="+mn-lt"/>
              <a:cs typeface="+mn-cs"/>
            </a:endParaRPr>
          </a:p>
        </p:txBody>
      </p:sp>
      <p:sp>
        <p:nvSpPr>
          <p:cNvPr id="10" name="Titolo 2"/>
          <p:cNvSpPr txBox="1">
            <a:spLocks/>
          </p:cNvSpPr>
          <p:nvPr/>
        </p:nvSpPr>
        <p:spPr>
          <a:xfrm>
            <a:off x="1" y="1214422"/>
            <a:ext cx="9144000" cy="571504"/>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3200" b="1" dirty="0">
                <a:solidFill>
                  <a:srgbClr val="002060"/>
                </a:solidFill>
                <a:latin typeface="Georgia" pitchFamily="18" charset="0"/>
              </a:rPr>
              <a:t>Finalità del Tributo </a:t>
            </a:r>
            <a:endParaRPr lang="it-IT" sz="3200" b="1" dirty="0">
              <a:solidFill>
                <a:srgbClr val="002060"/>
              </a:solidFill>
              <a:latin typeface="Georgi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36866"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5" name="Titolo 1"/>
          <p:cNvSpPr txBox="1">
            <a:spLocks/>
          </p:cNvSpPr>
          <p:nvPr/>
        </p:nvSpPr>
        <p:spPr>
          <a:xfrm>
            <a:off x="0" y="1142984"/>
            <a:ext cx="9144000" cy="606462"/>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2800" b="1" dirty="0">
                <a:solidFill>
                  <a:srgbClr val="002060"/>
                </a:solidFill>
                <a:latin typeface="Georgia" pitchFamily="18" charset="0"/>
                <a:ea typeface="+mj-ea"/>
                <a:cs typeface="+mj-cs"/>
              </a:rPr>
              <a:t>Soggetti – presupposti - esclusioni</a:t>
            </a:r>
          </a:p>
        </p:txBody>
      </p:sp>
      <p:sp>
        <p:nvSpPr>
          <p:cNvPr id="6" name="Segnaposto contenuto 2"/>
          <p:cNvSpPr txBox="1">
            <a:spLocks/>
          </p:cNvSpPr>
          <p:nvPr/>
        </p:nvSpPr>
        <p:spPr>
          <a:xfrm>
            <a:off x="357188" y="2000250"/>
            <a:ext cx="8229600" cy="4643438"/>
          </a:xfrm>
          <a:prstGeom prst="rect">
            <a:avLst/>
          </a:prstGeom>
        </p:spPr>
        <p:txBody>
          <a:bodyPr/>
          <a:lstStyle/>
          <a:p>
            <a:pPr marL="342900" indent="-342900" algn="just">
              <a:spcBef>
                <a:spcPct val="20000"/>
              </a:spcBef>
              <a:buFont typeface="Arial" charset="0"/>
              <a:buNone/>
              <a:defRPr/>
            </a:pPr>
            <a:r>
              <a:rPr lang="it-IT" sz="2000" dirty="0">
                <a:solidFill>
                  <a:srgbClr val="002060"/>
                </a:solidFill>
                <a:latin typeface="Georgia" pitchFamily="18" charset="0"/>
                <a:cs typeface="+mn-cs"/>
              </a:rPr>
              <a:t>Il tributo è dovuto da chiunque possieda, occupi o detenga a qualsiasi titolo locali o aree scoperte, a qualsiasi uso adibiti, suscettibili di produrre rifiuti urbani. </a:t>
            </a:r>
          </a:p>
          <a:p>
            <a:pPr marL="342900" indent="-342900" algn="just">
              <a:spcBef>
                <a:spcPct val="20000"/>
              </a:spcBef>
              <a:buFont typeface="Arial" charset="0"/>
              <a:buNone/>
              <a:defRPr/>
            </a:pPr>
            <a:endParaRPr lang="it-IT" sz="2000" dirty="0">
              <a:solidFill>
                <a:srgbClr val="002060"/>
              </a:solidFill>
              <a:latin typeface="Georgia" pitchFamily="18" charset="0"/>
              <a:cs typeface="+mn-cs"/>
            </a:endParaRPr>
          </a:p>
          <a:p>
            <a:pPr marL="342900" indent="-342900" algn="just">
              <a:spcBef>
                <a:spcPct val="20000"/>
              </a:spcBef>
              <a:buFont typeface="Wingdings" pitchFamily="2" charset="2"/>
              <a:buChar char="Ø"/>
              <a:defRPr/>
            </a:pPr>
            <a:r>
              <a:rPr lang="it-IT" sz="2000" b="1" i="1" dirty="0">
                <a:solidFill>
                  <a:srgbClr val="002060"/>
                </a:solidFill>
                <a:latin typeface="Georgia" pitchFamily="18" charset="0"/>
                <a:cs typeface="+mn-cs"/>
              </a:rPr>
              <a:t>Soggetto attivo</a:t>
            </a:r>
            <a:r>
              <a:rPr lang="it-IT" sz="2000" b="1" dirty="0">
                <a:solidFill>
                  <a:srgbClr val="002060"/>
                </a:solidFill>
                <a:latin typeface="Georgia" pitchFamily="18" charset="0"/>
                <a:cs typeface="+mn-cs"/>
              </a:rPr>
              <a:t> </a:t>
            </a:r>
            <a:r>
              <a:rPr lang="it-IT" sz="2000" dirty="0">
                <a:solidFill>
                  <a:srgbClr val="002060"/>
                </a:solidFill>
                <a:latin typeface="Georgia" pitchFamily="18" charset="0"/>
                <a:cs typeface="+mn-cs"/>
              </a:rPr>
              <a:t>– e’ il comune nel cui territorio insiste, interamente o prevalentemente, la superficie degli immobili assoggettabili al tributo</a:t>
            </a:r>
          </a:p>
          <a:p>
            <a:pPr marL="342900" indent="-342900" algn="just">
              <a:spcBef>
                <a:spcPct val="20000"/>
              </a:spcBef>
              <a:buFont typeface="Wingdings" pitchFamily="2" charset="2"/>
              <a:buChar char="Ø"/>
              <a:defRPr/>
            </a:pPr>
            <a:r>
              <a:rPr lang="it-IT" sz="2000" b="1" i="1" dirty="0">
                <a:solidFill>
                  <a:srgbClr val="002060"/>
                </a:solidFill>
                <a:latin typeface="Georgia" pitchFamily="18" charset="0"/>
                <a:cs typeface="+mn-cs"/>
              </a:rPr>
              <a:t>Soggetto passivo</a:t>
            </a:r>
            <a:r>
              <a:rPr lang="it-IT" sz="2000" b="1" dirty="0">
                <a:solidFill>
                  <a:srgbClr val="002060"/>
                </a:solidFill>
                <a:latin typeface="Georgia" pitchFamily="18" charset="0"/>
                <a:cs typeface="+mn-cs"/>
              </a:rPr>
              <a:t> – </a:t>
            </a:r>
            <a:r>
              <a:rPr lang="it-IT" sz="2000" dirty="0">
                <a:solidFill>
                  <a:srgbClr val="002060"/>
                </a:solidFill>
                <a:latin typeface="Georgia" pitchFamily="18" charset="0"/>
                <a:cs typeface="+mn-cs"/>
              </a:rPr>
              <a:t>E’ dovuto da chiunque possieda, occupi o detenga a qualsiasi titolo locali o aree scoperte, a qualsiasi uso adibiti suscettibili di produrre rifiuti urbani</a:t>
            </a:r>
          </a:p>
          <a:p>
            <a:pPr marL="342900" indent="-342900" algn="just">
              <a:spcBef>
                <a:spcPct val="20000"/>
              </a:spcBef>
              <a:buFont typeface="Wingdings" pitchFamily="2" charset="2"/>
              <a:buChar char="Ø"/>
              <a:defRPr/>
            </a:pPr>
            <a:r>
              <a:rPr lang="it-IT" sz="2000" b="1" i="1" dirty="0">
                <a:solidFill>
                  <a:srgbClr val="002060"/>
                </a:solidFill>
                <a:latin typeface="Georgia" pitchFamily="18" charset="0"/>
                <a:cs typeface="+mn-cs"/>
              </a:rPr>
              <a:t>Aree escluse</a:t>
            </a:r>
            <a:r>
              <a:rPr lang="it-IT" sz="2000" b="1" dirty="0">
                <a:solidFill>
                  <a:srgbClr val="002060"/>
                </a:solidFill>
                <a:latin typeface="Georgia" pitchFamily="18" charset="0"/>
                <a:cs typeface="+mn-cs"/>
              </a:rPr>
              <a:t> - </a:t>
            </a:r>
            <a:r>
              <a:rPr lang="it-IT" sz="2000" dirty="0">
                <a:solidFill>
                  <a:srgbClr val="002060"/>
                </a:solidFill>
                <a:latin typeface="Georgia" pitchFamily="18" charset="0"/>
                <a:cs typeface="+mn-cs"/>
              </a:rPr>
              <a:t>Sono escluse dalla tassazione le aree scoperte accessorie o di pertinenza a civili abitazioni e le aree comuni condominiali non detenute o occupate in via esclusiva.</a:t>
            </a:r>
          </a:p>
          <a:p>
            <a:pPr marL="342900" indent="-342900">
              <a:spcBef>
                <a:spcPct val="20000"/>
              </a:spcBef>
              <a:buFont typeface="Arial" charset="0"/>
              <a:buChar char="•"/>
              <a:defRPr/>
            </a:pPr>
            <a:endParaRPr lang="it-IT" sz="2400" dirty="0">
              <a:solidFill>
                <a:srgbClr val="002060"/>
              </a:solidFill>
              <a:latin typeface="Georgia" pitchFamily="18" charset="0"/>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37890"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5" name="Titolo 1"/>
          <p:cNvSpPr txBox="1">
            <a:spLocks/>
          </p:cNvSpPr>
          <p:nvPr/>
        </p:nvSpPr>
        <p:spPr>
          <a:xfrm>
            <a:off x="0" y="1285859"/>
            <a:ext cx="9143999" cy="785819"/>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2000" b="1" dirty="0">
                <a:solidFill>
                  <a:srgbClr val="002060"/>
                </a:solidFill>
                <a:latin typeface="Georgia" pitchFamily="18" charset="0"/>
                <a:ea typeface="+mj-ea"/>
                <a:cs typeface="+mj-cs"/>
              </a:rPr>
              <a:t>Determinazione della tariffa </a:t>
            </a:r>
            <a:r>
              <a:rPr lang="it-IT" sz="2000" b="1" dirty="0" err="1">
                <a:solidFill>
                  <a:srgbClr val="002060"/>
                </a:solidFill>
                <a:latin typeface="Georgia" pitchFamily="18" charset="0"/>
                <a:ea typeface="+mj-ea"/>
                <a:cs typeface="+mj-cs"/>
              </a:rPr>
              <a:t>co</a:t>
            </a:r>
            <a:r>
              <a:rPr lang="it-IT" sz="2000" b="1" dirty="0">
                <a:solidFill>
                  <a:srgbClr val="002060"/>
                </a:solidFill>
                <a:latin typeface="Georgia" pitchFamily="18" charset="0"/>
                <a:ea typeface="+mj-ea"/>
                <a:cs typeface="+mj-cs"/>
              </a:rPr>
              <a:t>. 9 art. 14 D.L. 201/2011come modificato dall’art. 1 comma 387 lett. b) L. 228/2012</a:t>
            </a:r>
          </a:p>
        </p:txBody>
      </p:sp>
      <p:sp>
        <p:nvSpPr>
          <p:cNvPr id="6" name="Segnaposto contenuto 2"/>
          <p:cNvSpPr txBox="1">
            <a:spLocks/>
          </p:cNvSpPr>
          <p:nvPr/>
        </p:nvSpPr>
        <p:spPr>
          <a:xfrm>
            <a:off x="500063" y="2571750"/>
            <a:ext cx="8143875" cy="3857625"/>
          </a:xfrm>
          <a:prstGeom prst="rect">
            <a:avLst/>
          </a:prstGeom>
        </p:spPr>
        <p:txBody>
          <a:bodyPr/>
          <a:lstStyle/>
          <a:p>
            <a:pPr marL="342900" indent="-342900" algn="just">
              <a:spcBef>
                <a:spcPct val="20000"/>
              </a:spcBef>
              <a:buFont typeface="Arial" pitchFamily="34" charset="0"/>
              <a:buChar char="•"/>
              <a:defRPr/>
            </a:pPr>
            <a:r>
              <a:rPr lang="it-IT" sz="2000" dirty="0">
                <a:solidFill>
                  <a:srgbClr val="002060"/>
                </a:solidFill>
                <a:latin typeface="Georgia" pitchFamily="18" charset="0"/>
                <a:cs typeface="+mn-cs"/>
              </a:rPr>
              <a:t>La tariffa è commisurata alle quantità e qualità medie ordinarie di rifiuti prodotti per unità di superficie, in relazione agli usi e alla tipologia di attività svolte, sulla base dei criteri determinati con il regolamento di cui al D.P.R. 158/1999 (fonte secondaria) </a:t>
            </a:r>
          </a:p>
          <a:p>
            <a:pPr marL="342900" indent="-342900" algn="just">
              <a:spcBef>
                <a:spcPct val="20000"/>
              </a:spcBef>
              <a:buFont typeface="Arial" charset="0"/>
              <a:buNone/>
              <a:defRPr/>
            </a:pPr>
            <a:endParaRPr lang="it-IT" sz="2000" dirty="0">
              <a:solidFill>
                <a:srgbClr val="002060"/>
              </a:solidFill>
              <a:latin typeface="Georgia" pitchFamily="18" charset="0"/>
              <a:cs typeface="+mn-cs"/>
            </a:endParaRPr>
          </a:p>
          <a:p>
            <a:pPr marL="342900" indent="-342900" algn="ctr">
              <a:spcBef>
                <a:spcPct val="20000"/>
              </a:spcBef>
              <a:defRPr/>
            </a:pPr>
            <a:r>
              <a:rPr lang="it-IT" sz="2000" dirty="0">
                <a:solidFill>
                  <a:srgbClr val="002060"/>
                </a:solidFill>
                <a:latin typeface="Georgia" pitchFamily="18" charset="0"/>
                <a:cs typeface="+mn-cs"/>
              </a:rPr>
              <a:t>DETERMINAZIONE DEL TRIBUTO</a:t>
            </a:r>
          </a:p>
          <a:p>
            <a:pPr marL="342900" indent="-342900" algn="just">
              <a:spcBef>
                <a:spcPct val="20000"/>
              </a:spcBef>
              <a:defRPr/>
            </a:pPr>
            <a:r>
              <a:rPr lang="it-IT" sz="2000" dirty="0">
                <a:solidFill>
                  <a:srgbClr val="002060"/>
                </a:solidFill>
                <a:latin typeface="Georgia" pitchFamily="18" charset="0"/>
                <a:cs typeface="+mn-cs"/>
              </a:rPr>
              <a:t>	</a:t>
            </a:r>
            <a:r>
              <a:rPr lang="it-IT" sz="2000" dirty="0">
                <a:solidFill>
                  <a:srgbClr val="002060"/>
                </a:solidFill>
                <a:latin typeface="Georgia" pitchFamily="18" charset="0"/>
                <a:cs typeface="+mn-cs"/>
              </a:rPr>
              <a:t> Ai fini dell’applicazione del tributo si considerano le superficie dichiarate o accertate ai fini </a:t>
            </a:r>
            <a:r>
              <a:rPr lang="it-IT" sz="2000" dirty="0" err="1">
                <a:solidFill>
                  <a:srgbClr val="002060"/>
                </a:solidFill>
                <a:latin typeface="Georgia" pitchFamily="18" charset="0"/>
                <a:cs typeface="+mn-cs"/>
              </a:rPr>
              <a:t>Tarsu</a:t>
            </a:r>
            <a:r>
              <a:rPr lang="it-IT" sz="2000" dirty="0">
                <a:solidFill>
                  <a:srgbClr val="002060"/>
                </a:solidFill>
                <a:latin typeface="Georgia" pitchFamily="18" charset="0"/>
                <a:cs typeface="+mn-cs"/>
              </a:rPr>
              <a:t>, della Tia1 o della Tia2 </a:t>
            </a:r>
            <a:r>
              <a:rPr lang="it-IT" sz="2000" i="1" dirty="0">
                <a:solidFill>
                  <a:srgbClr val="002060"/>
                </a:solidFill>
                <a:latin typeface="Georgia" pitchFamily="18" charset="0"/>
                <a:cs typeface="+mn-cs"/>
              </a:rPr>
              <a:t>accertamento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38914"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5" name="Titolo 1"/>
          <p:cNvSpPr txBox="1">
            <a:spLocks/>
          </p:cNvSpPr>
          <p:nvPr/>
        </p:nvSpPr>
        <p:spPr>
          <a:xfrm>
            <a:off x="0" y="1285860"/>
            <a:ext cx="9144000" cy="714380"/>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b="1" dirty="0">
                <a:solidFill>
                  <a:srgbClr val="002060"/>
                </a:solidFill>
                <a:latin typeface="Georgia" pitchFamily="18" charset="0"/>
                <a:ea typeface="+mj-ea"/>
                <a:cs typeface="+mj-cs"/>
              </a:rPr>
              <a:t>Determinazione tariffa fase transitoria e a regime art. 14 D.L. 201/2011</a:t>
            </a:r>
          </a:p>
          <a:p>
            <a:pPr algn="ctr">
              <a:defRPr/>
            </a:pPr>
            <a:r>
              <a:rPr lang="it-IT" b="1" dirty="0">
                <a:solidFill>
                  <a:srgbClr val="002060"/>
                </a:solidFill>
                <a:latin typeface="Georgia" pitchFamily="18" charset="0"/>
                <a:ea typeface="+mj-ea"/>
                <a:cs typeface="+mj-cs"/>
              </a:rPr>
              <a:t>come modificato dall’art. 1 comma 387 lett. b) e c) L. 228/2012</a:t>
            </a:r>
          </a:p>
        </p:txBody>
      </p:sp>
      <p:sp>
        <p:nvSpPr>
          <p:cNvPr id="6" name="Segnaposto contenuto 2"/>
          <p:cNvSpPr txBox="1">
            <a:spLocks/>
          </p:cNvSpPr>
          <p:nvPr/>
        </p:nvSpPr>
        <p:spPr>
          <a:xfrm>
            <a:off x="457200" y="2357438"/>
            <a:ext cx="8229600" cy="3929062"/>
          </a:xfrm>
          <a:prstGeom prst="rect">
            <a:avLst/>
          </a:prstGeom>
        </p:spPr>
        <p:txBody>
          <a:bodyPr/>
          <a:lstStyle/>
          <a:p>
            <a:pPr marL="342900" indent="-342900" algn="just">
              <a:spcBef>
                <a:spcPct val="20000"/>
              </a:spcBef>
              <a:defRPr/>
            </a:pPr>
            <a:endParaRPr lang="it-IT" i="1" dirty="0">
              <a:solidFill>
                <a:srgbClr val="002060"/>
              </a:solidFill>
              <a:latin typeface="Georgia" pitchFamily="18" charset="0"/>
              <a:cs typeface="+mn-cs"/>
            </a:endParaRPr>
          </a:p>
          <a:p>
            <a:pPr marL="342900" indent="-342900" algn="just">
              <a:spcBef>
                <a:spcPct val="20000"/>
              </a:spcBef>
              <a:buFont typeface="Wingdings" pitchFamily="2" charset="2"/>
              <a:buChar char="Ø"/>
              <a:defRPr/>
            </a:pPr>
            <a:r>
              <a:rPr lang="it-IT" b="1" i="1" dirty="0">
                <a:solidFill>
                  <a:srgbClr val="002060"/>
                </a:solidFill>
                <a:latin typeface="Georgia" pitchFamily="18" charset="0"/>
              </a:rPr>
              <a:t>A regime (comma 9 bis) </a:t>
            </a:r>
            <a:r>
              <a:rPr lang="it-IT" b="1" dirty="0">
                <a:solidFill>
                  <a:srgbClr val="002060"/>
                </a:solidFill>
                <a:latin typeface="Georgia" pitchFamily="18" charset="0"/>
                <a:cs typeface="+mn-cs"/>
              </a:rPr>
              <a:t>Per le unità immobiliari a destinazione ordinaria.</a:t>
            </a:r>
            <a:r>
              <a:rPr lang="it-IT" dirty="0">
                <a:solidFill>
                  <a:srgbClr val="002060"/>
                </a:solidFill>
                <a:latin typeface="Georgia" pitchFamily="18" charset="0"/>
                <a:cs typeface="+mn-cs"/>
              </a:rPr>
              <a:t> La  superficie assoggettabile al tributo è pari all'80 per cento di quella catastale. A tal fine vengono attivate le procedure per l'allineamento tra i dati catastali detenuti dall’Agenzia del territorio relativi alle unità immobiliari a destinazione ordinaria e i dati riguardanti la toponomastica e la numerazione civica interna ed esterna di ciascun comune</a:t>
            </a:r>
          </a:p>
          <a:p>
            <a:pPr marL="342900" indent="-342900" algn="just">
              <a:spcBef>
                <a:spcPct val="20000"/>
              </a:spcBef>
              <a:buFont typeface="Wingdings" pitchFamily="2" charset="2"/>
              <a:buChar char="Ø"/>
              <a:defRPr/>
            </a:pPr>
            <a:r>
              <a:rPr lang="it-IT" b="1" i="1" dirty="0">
                <a:solidFill>
                  <a:srgbClr val="002060"/>
                </a:solidFill>
                <a:latin typeface="Georgia" pitchFamily="18" charset="0"/>
                <a:cs typeface="+mn-cs"/>
              </a:rPr>
              <a:t>Fase transitoria (comma 9). </a:t>
            </a:r>
            <a:r>
              <a:rPr lang="it-IT" dirty="0">
                <a:solidFill>
                  <a:srgbClr val="002060"/>
                </a:solidFill>
                <a:latin typeface="Georgia" pitchFamily="18" charset="0"/>
                <a:cs typeface="+mn-cs"/>
              </a:rPr>
              <a:t>Fino all’attuazione di quanto sopra richiamato la superficie delle unità immobiliari a destinazione ordinaria iscritte o iscrivibili nel catasto edilizio urbano assoggettabile al tributo è </a:t>
            </a:r>
            <a:r>
              <a:rPr lang="it-IT" u="sng" dirty="0">
                <a:solidFill>
                  <a:srgbClr val="002060"/>
                </a:solidFill>
                <a:latin typeface="Georgia" pitchFamily="18" charset="0"/>
                <a:cs typeface="+mn-cs"/>
              </a:rPr>
              <a:t>costituita da quella calpestabile</a:t>
            </a:r>
            <a:r>
              <a:rPr lang="it-IT" dirty="0">
                <a:solidFill>
                  <a:srgbClr val="002060"/>
                </a:solidFill>
                <a:latin typeface="Georgia" pitchFamily="18" charset="0"/>
                <a:cs typeface="+mn-cs"/>
              </a:rPr>
              <a:t> dei locali e delle aree suscettibili di produrre rifiuti urbani e assimilati </a:t>
            </a:r>
          </a:p>
          <a:p>
            <a:pPr marL="342900" indent="-342900">
              <a:lnSpc>
                <a:spcPct val="80000"/>
              </a:lnSpc>
              <a:spcBef>
                <a:spcPct val="20000"/>
              </a:spcBef>
              <a:buFont typeface="Arial" charset="0"/>
              <a:buChar char="•"/>
              <a:defRPr/>
            </a:pPr>
            <a:endParaRPr lang="it-IT" sz="2200" dirty="0">
              <a:solidFill>
                <a:srgbClr val="002060"/>
              </a:solidFill>
              <a:latin typeface="+mn-lt"/>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39938"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4" name="Titolo 1"/>
          <p:cNvSpPr txBox="1">
            <a:spLocks/>
          </p:cNvSpPr>
          <p:nvPr/>
        </p:nvSpPr>
        <p:spPr>
          <a:xfrm>
            <a:off x="0" y="1285860"/>
            <a:ext cx="9144000" cy="926506"/>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2200" b="1" dirty="0">
                <a:solidFill>
                  <a:srgbClr val="002060"/>
                </a:solidFill>
                <a:latin typeface="Georgia" pitchFamily="18" charset="0"/>
                <a:ea typeface="+mj-ea"/>
                <a:cs typeface="+mj-cs"/>
              </a:rPr>
              <a:t>Gestione e Riscossione  - Art. 14 </a:t>
            </a:r>
            <a:r>
              <a:rPr lang="it-IT" sz="2200" b="1" dirty="0" err="1">
                <a:solidFill>
                  <a:srgbClr val="002060"/>
                </a:solidFill>
                <a:latin typeface="Georgia" pitchFamily="18" charset="0"/>
                <a:ea typeface="+mj-ea"/>
                <a:cs typeface="+mj-cs"/>
              </a:rPr>
              <a:t>co</a:t>
            </a:r>
            <a:r>
              <a:rPr lang="it-IT" sz="2200" b="1" dirty="0">
                <a:solidFill>
                  <a:srgbClr val="002060"/>
                </a:solidFill>
                <a:latin typeface="Georgia" pitchFamily="18" charset="0"/>
                <a:ea typeface="+mj-ea"/>
                <a:cs typeface="+mj-cs"/>
              </a:rPr>
              <a:t>. 35 D.lgs. 201/2011così come sostituito art. 1 comma 387 lett. f. L. 228/2012</a:t>
            </a:r>
          </a:p>
        </p:txBody>
      </p:sp>
      <p:sp>
        <p:nvSpPr>
          <p:cNvPr id="5" name="Segnaposto contenuto 2"/>
          <p:cNvSpPr txBox="1">
            <a:spLocks/>
          </p:cNvSpPr>
          <p:nvPr/>
        </p:nvSpPr>
        <p:spPr>
          <a:xfrm>
            <a:off x="428625" y="2617788"/>
            <a:ext cx="8229600" cy="3954462"/>
          </a:xfrm>
          <a:prstGeom prst="rect">
            <a:avLst/>
          </a:prstGeom>
        </p:spPr>
        <p:txBody>
          <a:bodyPr/>
          <a:lstStyle/>
          <a:p>
            <a:pPr marL="342900" indent="-342900" algn="just">
              <a:spcBef>
                <a:spcPct val="20000"/>
              </a:spcBef>
              <a:buFont typeface="Arial" charset="0"/>
              <a:buNone/>
              <a:defRPr/>
            </a:pPr>
            <a:r>
              <a:rPr lang="it-IT" sz="2000" u="sng" dirty="0">
                <a:solidFill>
                  <a:srgbClr val="002060"/>
                </a:solidFill>
                <a:latin typeface="Georgia" pitchFamily="18" charset="0"/>
                <a:cs typeface="+mn-cs"/>
              </a:rPr>
              <a:t>Fino al 31 dicembre 2013</a:t>
            </a:r>
            <a:r>
              <a:rPr lang="it-IT" sz="2000" dirty="0">
                <a:solidFill>
                  <a:srgbClr val="002060"/>
                </a:solidFill>
                <a:latin typeface="Georgia" pitchFamily="18" charset="0"/>
                <a:cs typeface="+mn-cs"/>
              </a:rPr>
              <a:t> i comuni, possono affidare, la gestione del</a:t>
            </a:r>
          </a:p>
          <a:p>
            <a:pPr marL="342900" indent="-342900" algn="just">
              <a:spcBef>
                <a:spcPct val="20000"/>
              </a:spcBef>
              <a:buFont typeface="Arial" charset="0"/>
              <a:buNone/>
              <a:defRPr/>
            </a:pPr>
            <a:r>
              <a:rPr lang="it-IT" sz="2000" dirty="0">
                <a:solidFill>
                  <a:srgbClr val="002060"/>
                </a:solidFill>
                <a:latin typeface="Georgia" pitchFamily="18" charset="0"/>
                <a:cs typeface="+mn-cs"/>
              </a:rPr>
              <a:t>tributo o della tariffa, ai soggetti che, </a:t>
            </a:r>
            <a:r>
              <a:rPr lang="it-IT" sz="2000" u="sng" dirty="0">
                <a:solidFill>
                  <a:srgbClr val="002060"/>
                </a:solidFill>
                <a:latin typeface="Georgia" pitchFamily="18" charset="0"/>
                <a:cs typeface="+mn-cs"/>
              </a:rPr>
              <a:t>alla data del 31 dicembre 2012,</a:t>
            </a:r>
            <a:endParaRPr lang="it-IT" sz="2000" dirty="0">
              <a:solidFill>
                <a:srgbClr val="002060"/>
              </a:solidFill>
              <a:latin typeface="Georgia" pitchFamily="18" charset="0"/>
              <a:cs typeface="+mn-cs"/>
            </a:endParaRPr>
          </a:p>
          <a:p>
            <a:pPr marL="342900" indent="-342900" algn="just">
              <a:spcBef>
                <a:spcPct val="20000"/>
              </a:spcBef>
              <a:buFont typeface="Arial" charset="0"/>
              <a:buNone/>
              <a:defRPr/>
            </a:pPr>
            <a:r>
              <a:rPr lang="it-IT" sz="2000" dirty="0">
                <a:solidFill>
                  <a:srgbClr val="002060"/>
                </a:solidFill>
                <a:latin typeface="Georgia" pitchFamily="18" charset="0"/>
                <a:cs typeface="+mn-cs"/>
              </a:rPr>
              <a:t>svolgono, anche disgiuntamente, il servizio di gestione dei rifiuti e di</a:t>
            </a:r>
          </a:p>
          <a:p>
            <a:pPr marL="342900" indent="-342900" algn="just">
              <a:spcBef>
                <a:spcPct val="20000"/>
              </a:spcBef>
              <a:buFont typeface="Arial" charset="0"/>
              <a:buNone/>
              <a:defRPr/>
            </a:pPr>
            <a:r>
              <a:rPr lang="it-IT" sz="2000" dirty="0">
                <a:solidFill>
                  <a:srgbClr val="002060"/>
                </a:solidFill>
                <a:latin typeface="Georgia" pitchFamily="18" charset="0"/>
                <a:cs typeface="+mn-cs"/>
              </a:rPr>
              <a:t>accertamento e riscossione della TARSU, TIA 1 o TIA 2.</a:t>
            </a:r>
          </a:p>
          <a:p>
            <a:pPr marL="342900" indent="-342900" algn="just">
              <a:spcBef>
                <a:spcPct val="20000"/>
              </a:spcBef>
              <a:buFont typeface="Arial" charset="0"/>
              <a:buNone/>
              <a:defRPr/>
            </a:pPr>
            <a:r>
              <a:rPr lang="it-IT" sz="2000" dirty="0">
                <a:solidFill>
                  <a:srgbClr val="002060"/>
                </a:solidFill>
                <a:latin typeface="Georgia" pitchFamily="18" charset="0"/>
                <a:cs typeface="+mn-cs"/>
              </a:rPr>
              <a:t> </a:t>
            </a:r>
          </a:p>
          <a:p>
            <a:pPr marL="342900" indent="-342900" algn="just">
              <a:spcBef>
                <a:spcPct val="20000"/>
              </a:spcBef>
              <a:buFont typeface="Wingdings" pitchFamily="2" charset="2"/>
              <a:buChar char="Ø"/>
              <a:defRPr/>
            </a:pPr>
            <a:r>
              <a:rPr lang="it-IT" sz="2000" b="1" u="sng" dirty="0">
                <a:solidFill>
                  <a:srgbClr val="002060"/>
                </a:solidFill>
                <a:latin typeface="Georgia" pitchFamily="18" charset="0"/>
                <a:cs typeface="+mn-cs"/>
              </a:rPr>
              <a:t>Dal 01/</a:t>
            </a:r>
            <a:r>
              <a:rPr lang="it-IT" sz="2000" b="1" u="sng" dirty="0" err="1">
                <a:solidFill>
                  <a:srgbClr val="002060"/>
                </a:solidFill>
                <a:latin typeface="Georgia" pitchFamily="18" charset="0"/>
                <a:cs typeface="+mn-cs"/>
              </a:rPr>
              <a:t>01</a:t>
            </a:r>
            <a:r>
              <a:rPr lang="it-IT" sz="2000" b="1" u="sng" dirty="0">
                <a:solidFill>
                  <a:srgbClr val="002060"/>
                </a:solidFill>
                <a:latin typeface="Georgia" pitchFamily="18" charset="0"/>
                <a:cs typeface="+mn-cs"/>
              </a:rPr>
              <a:t>/2014</a:t>
            </a:r>
            <a:r>
              <a:rPr lang="it-IT" sz="2000" b="1" dirty="0">
                <a:solidFill>
                  <a:srgbClr val="002060"/>
                </a:solidFill>
                <a:latin typeface="Georgia" pitchFamily="18" charset="0"/>
                <a:cs typeface="+mn-cs"/>
              </a:rPr>
              <a:t> </a:t>
            </a:r>
            <a:r>
              <a:rPr lang="it-IT" sz="2000" dirty="0">
                <a:solidFill>
                  <a:srgbClr val="002060"/>
                </a:solidFill>
                <a:latin typeface="Georgia" pitchFamily="18" charset="0"/>
                <a:cs typeface="+mn-cs"/>
              </a:rPr>
              <a:t>tributo e la maggiorazione sono versati esclusivamente al Comune.</a:t>
            </a:r>
          </a:p>
          <a:p>
            <a:pPr marL="342900" indent="-342900" algn="just">
              <a:spcBef>
                <a:spcPct val="20000"/>
              </a:spcBef>
              <a:buFont typeface="Wingdings" pitchFamily="2" charset="2"/>
              <a:buChar char="Ø"/>
              <a:defRPr/>
            </a:pPr>
            <a:r>
              <a:rPr lang="it-IT" sz="2000" b="1" dirty="0">
                <a:solidFill>
                  <a:srgbClr val="002060"/>
                </a:solidFill>
                <a:latin typeface="Georgia" pitchFamily="18" charset="0"/>
                <a:cs typeface="+mn-cs"/>
              </a:rPr>
              <a:t>Il versamento del tributo </a:t>
            </a:r>
            <a:r>
              <a:rPr lang="it-IT" sz="2000" dirty="0">
                <a:solidFill>
                  <a:srgbClr val="002060"/>
                </a:solidFill>
                <a:latin typeface="Georgia" pitchFamily="18" charset="0"/>
                <a:cs typeface="+mn-cs"/>
              </a:rPr>
              <a:t>o della tariffa nonché della maggiorazione è effettuato, secondo le disposizioni di cui all'articolo 17 del decreto legislativo 9 luglio 1997, n. 241, (modello F24) nonché, tramite apposito bollettino di conto corrente postale</a:t>
            </a:r>
          </a:p>
          <a:p>
            <a:pPr marL="342900" indent="-342900">
              <a:spcBef>
                <a:spcPct val="20000"/>
              </a:spcBef>
              <a:buFont typeface="Arial" charset="0"/>
              <a:buChar char="•"/>
              <a:defRPr/>
            </a:pPr>
            <a:endParaRPr lang="it-IT" sz="3200" dirty="0">
              <a:solidFill>
                <a:srgbClr val="002060"/>
              </a:solidFill>
              <a:latin typeface="+mn-lt"/>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40962"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4" name="Titolo 1"/>
          <p:cNvSpPr txBox="1">
            <a:spLocks/>
          </p:cNvSpPr>
          <p:nvPr/>
        </p:nvSpPr>
        <p:spPr>
          <a:xfrm>
            <a:off x="0" y="1363689"/>
            <a:ext cx="9144000" cy="565113"/>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2600" b="1" dirty="0">
                <a:solidFill>
                  <a:srgbClr val="002060"/>
                </a:solidFill>
                <a:latin typeface="Georgia" pitchFamily="18" charset="0"/>
                <a:ea typeface="+mj-ea"/>
                <a:cs typeface="+mj-cs"/>
              </a:rPr>
              <a:t>Tariffa corrispettiva – art. 14 D.l. </a:t>
            </a:r>
            <a:r>
              <a:rPr lang="it-IT" sz="2600" b="1" dirty="0" err="1">
                <a:solidFill>
                  <a:srgbClr val="002060"/>
                </a:solidFill>
                <a:latin typeface="Georgia" pitchFamily="18" charset="0"/>
                <a:ea typeface="+mj-ea"/>
                <a:cs typeface="+mj-cs"/>
              </a:rPr>
              <a:t>co</a:t>
            </a:r>
            <a:r>
              <a:rPr lang="it-IT" sz="2600" b="1" dirty="0">
                <a:solidFill>
                  <a:srgbClr val="002060"/>
                </a:solidFill>
                <a:latin typeface="Georgia" pitchFamily="18" charset="0"/>
                <a:ea typeface="+mj-ea"/>
                <a:cs typeface="+mj-cs"/>
              </a:rPr>
              <a:t> 29 201/2011</a:t>
            </a:r>
          </a:p>
        </p:txBody>
      </p:sp>
      <p:sp>
        <p:nvSpPr>
          <p:cNvPr id="5" name="Segnaposto contenuto 2"/>
          <p:cNvSpPr txBox="1">
            <a:spLocks/>
          </p:cNvSpPr>
          <p:nvPr/>
        </p:nvSpPr>
        <p:spPr>
          <a:xfrm>
            <a:off x="285750" y="2714625"/>
            <a:ext cx="8643938" cy="3525838"/>
          </a:xfrm>
          <a:prstGeom prst="rect">
            <a:avLst/>
          </a:prstGeom>
        </p:spPr>
        <p:txBody>
          <a:bodyPr/>
          <a:lstStyle/>
          <a:p>
            <a:pPr marL="342900" indent="-342900">
              <a:spcBef>
                <a:spcPct val="20000"/>
              </a:spcBef>
              <a:buFont typeface="Arial" charset="0"/>
              <a:buNone/>
              <a:defRPr/>
            </a:pPr>
            <a:r>
              <a:rPr lang="it-IT" sz="2400" dirty="0">
                <a:solidFill>
                  <a:srgbClr val="002060"/>
                </a:solidFill>
                <a:latin typeface="Georgia" pitchFamily="18" charset="0"/>
                <a:cs typeface="+mn-cs"/>
              </a:rPr>
              <a:t>I comuni che hanno realizzato sistemi di misurazione puntuale</a:t>
            </a:r>
          </a:p>
          <a:p>
            <a:pPr marL="342900" indent="-342900">
              <a:spcBef>
                <a:spcPct val="20000"/>
              </a:spcBef>
              <a:buFont typeface="Arial" charset="0"/>
              <a:buNone/>
              <a:defRPr/>
            </a:pPr>
            <a:r>
              <a:rPr lang="it-IT" sz="2400" dirty="0">
                <a:solidFill>
                  <a:srgbClr val="002060"/>
                </a:solidFill>
                <a:latin typeface="Georgia" pitchFamily="18" charset="0"/>
                <a:cs typeface="+mn-cs"/>
              </a:rPr>
              <a:t>della quantità di rifiuti conferiti al servizio pubblico (es.</a:t>
            </a:r>
          </a:p>
          <a:p>
            <a:pPr marL="342900" indent="-342900">
              <a:spcBef>
                <a:spcPct val="20000"/>
              </a:spcBef>
              <a:buFont typeface="Arial" charset="0"/>
              <a:buNone/>
              <a:defRPr/>
            </a:pPr>
            <a:r>
              <a:rPr lang="it-IT" sz="2400" dirty="0">
                <a:solidFill>
                  <a:srgbClr val="002060"/>
                </a:solidFill>
                <a:latin typeface="Georgia" pitchFamily="18" charset="0"/>
                <a:cs typeface="+mn-cs"/>
              </a:rPr>
              <a:t>pesatura dei rifiuti relativi alla singola utenza oppure a Volume</a:t>
            </a:r>
          </a:p>
          <a:p>
            <a:pPr marL="342900" indent="-342900">
              <a:spcBef>
                <a:spcPct val="20000"/>
              </a:spcBef>
              <a:buFont typeface="Arial" charset="0"/>
              <a:buNone/>
              <a:defRPr/>
            </a:pPr>
            <a:r>
              <a:rPr lang="it-IT" sz="2400" dirty="0">
                <a:solidFill>
                  <a:srgbClr val="002060"/>
                </a:solidFill>
                <a:latin typeface="Georgia" pitchFamily="18" charset="0"/>
                <a:cs typeface="+mn-cs"/>
              </a:rPr>
              <a:t>numero di sacchi ritirati/o svuotamento dei contenitori)</a:t>
            </a:r>
          </a:p>
          <a:p>
            <a:pPr marL="342900" indent="-342900">
              <a:spcBef>
                <a:spcPct val="20000"/>
              </a:spcBef>
              <a:buFont typeface="Arial" charset="0"/>
              <a:buNone/>
              <a:defRPr/>
            </a:pPr>
            <a:r>
              <a:rPr lang="it-IT" sz="2400" dirty="0">
                <a:solidFill>
                  <a:srgbClr val="002060"/>
                </a:solidFill>
                <a:latin typeface="Georgia" pitchFamily="18" charset="0"/>
                <a:cs typeface="+mn-cs"/>
              </a:rPr>
              <a:t>possono con regolamento prevedere l’applicazione di una</a:t>
            </a:r>
          </a:p>
          <a:p>
            <a:pPr marL="342900" indent="-342900">
              <a:spcBef>
                <a:spcPct val="20000"/>
              </a:spcBef>
              <a:buFont typeface="Arial" charset="0"/>
              <a:buNone/>
              <a:defRPr/>
            </a:pPr>
            <a:r>
              <a:rPr lang="it-IT" sz="2400" dirty="0">
                <a:solidFill>
                  <a:srgbClr val="002060"/>
                </a:solidFill>
                <a:latin typeface="Georgia" pitchFamily="18" charset="0"/>
                <a:cs typeface="+mn-cs"/>
              </a:rPr>
              <a:t>tariffa avente natura corrispettiva, in luogo del tributo.</a:t>
            </a:r>
          </a:p>
          <a:p>
            <a:pPr marL="342900" indent="-342900" algn="just">
              <a:spcBef>
                <a:spcPct val="20000"/>
              </a:spcBef>
              <a:buFont typeface="Arial" charset="0"/>
              <a:buChar char="•"/>
              <a:defRPr/>
            </a:pPr>
            <a:endParaRPr lang="it-IT" sz="3200" dirty="0">
              <a:solidFill>
                <a:srgbClr val="002060"/>
              </a:solidFill>
              <a:latin typeface="+mn-lt"/>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41986"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4" name="Titolo 1"/>
          <p:cNvSpPr txBox="1">
            <a:spLocks/>
          </p:cNvSpPr>
          <p:nvPr/>
        </p:nvSpPr>
        <p:spPr>
          <a:xfrm>
            <a:off x="0" y="1214422"/>
            <a:ext cx="9144000" cy="1071570"/>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2000" b="1" dirty="0">
                <a:solidFill>
                  <a:srgbClr val="002060"/>
                </a:solidFill>
                <a:latin typeface="Georgia" pitchFamily="18" charset="0"/>
                <a:ea typeface="+mj-ea"/>
                <a:cs typeface="+mj-cs"/>
              </a:rPr>
              <a:t>Tributo per l’esercizio delle funzioni di tutela, protezione e igiene dell’ambiente  ex art. 19 D.lgs. 504/1992 (TEFA)</a:t>
            </a:r>
          </a:p>
          <a:p>
            <a:pPr algn="ctr">
              <a:defRPr/>
            </a:pPr>
            <a:r>
              <a:rPr lang="it-IT" sz="2000" b="1" dirty="0">
                <a:solidFill>
                  <a:srgbClr val="002060"/>
                </a:solidFill>
                <a:latin typeface="Georgia" pitchFamily="18" charset="0"/>
                <a:ea typeface="+mj-ea"/>
                <a:cs typeface="+mj-cs"/>
              </a:rPr>
              <a:t>Art. 14 </a:t>
            </a:r>
            <a:r>
              <a:rPr lang="it-IT" sz="2000" b="1" dirty="0" err="1">
                <a:solidFill>
                  <a:srgbClr val="002060"/>
                </a:solidFill>
                <a:latin typeface="Georgia" pitchFamily="18" charset="0"/>
                <a:ea typeface="+mj-ea"/>
                <a:cs typeface="+mj-cs"/>
              </a:rPr>
              <a:t>co</a:t>
            </a:r>
            <a:r>
              <a:rPr lang="it-IT" sz="2000" b="1" dirty="0">
                <a:solidFill>
                  <a:srgbClr val="002060"/>
                </a:solidFill>
                <a:latin typeface="Georgia" pitchFamily="18" charset="0"/>
                <a:ea typeface="+mj-ea"/>
                <a:cs typeface="+mj-cs"/>
              </a:rPr>
              <a:t>. 28 D.lgs. 201/2011</a:t>
            </a:r>
          </a:p>
        </p:txBody>
      </p:sp>
      <p:sp>
        <p:nvSpPr>
          <p:cNvPr id="5" name="Segnaposto contenuto 2"/>
          <p:cNvSpPr txBox="1">
            <a:spLocks/>
          </p:cNvSpPr>
          <p:nvPr/>
        </p:nvSpPr>
        <p:spPr>
          <a:xfrm>
            <a:off x="457200" y="2643188"/>
            <a:ext cx="8401050" cy="4071937"/>
          </a:xfrm>
          <a:prstGeom prst="rect">
            <a:avLst/>
          </a:prstGeom>
        </p:spPr>
        <p:txBody>
          <a:bodyPr/>
          <a:lstStyle/>
          <a:p>
            <a:pPr marL="342900" indent="-342900" algn="just">
              <a:spcBef>
                <a:spcPct val="20000"/>
              </a:spcBef>
              <a:defRPr/>
            </a:pPr>
            <a:r>
              <a:rPr lang="it-IT" sz="2000" u="sng" dirty="0">
                <a:solidFill>
                  <a:srgbClr val="002060"/>
                </a:solidFill>
                <a:latin typeface="Georgia" pitchFamily="18" charset="0"/>
                <a:cs typeface="+mn-cs"/>
              </a:rPr>
              <a:t>E` fatta salva l’applicazione di tale tributo provinciale ex art. 19 D.lgs.</a:t>
            </a:r>
          </a:p>
          <a:p>
            <a:pPr marL="342900" indent="-342900" algn="just">
              <a:spcBef>
                <a:spcPct val="20000"/>
              </a:spcBef>
              <a:defRPr/>
            </a:pPr>
            <a:r>
              <a:rPr lang="it-IT" sz="2000" u="sng" dirty="0">
                <a:solidFill>
                  <a:srgbClr val="002060"/>
                </a:solidFill>
                <a:latin typeface="Georgia" pitchFamily="18" charset="0"/>
                <a:cs typeface="+mn-cs"/>
              </a:rPr>
              <a:t>504/1992. </a:t>
            </a:r>
          </a:p>
          <a:p>
            <a:pPr marL="342900" indent="-342900" algn="just">
              <a:spcBef>
                <a:spcPct val="20000"/>
              </a:spcBef>
              <a:buFont typeface="Wingdings" pitchFamily="2" charset="2"/>
              <a:buChar char="Ø"/>
              <a:defRPr/>
            </a:pPr>
            <a:r>
              <a:rPr lang="it-IT" sz="2000" b="1" dirty="0">
                <a:solidFill>
                  <a:srgbClr val="002060"/>
                </a:solidFill>
                <a:latin typeface="Georgia" pitchFamily="18" charset="0"/>
                <a:cs typeface="+mn-cs"/>
              </a:rPr>
              <a:t>il tributo provinciale</a:t>
            </a:r>
            <a:r>
              <a:rPr lang="it-IT" sz="2000" dirty="0">
                <a:solidFill>
                  <a:srgbClr val="002060"/>
                </a:solidFill>
                <a:latin typeface="Georgia" pitchFamily="18" charset="0"/>
                <a:cs typeface="+mn-cs"/>
              </a:rPr>
              <a:t> è commisurato alla superficie dei locali e aree assoggettabili al tributo </a:t>
            </a:r>
            <a:r>
              <a:rPr lang="it-IT" sz="2000" dirty="0" err="1">
                <a:solidFill>
                  <a:srgbClr val="002060"/>
                </a:solidFill>
                <a:latin typeface="Georgia" pitchFamily="18" charset="0"/>
                <a:cs typeface="+mn-cs"/>
              </a:rPr>
              <a:t>Tares</a:t>
            </a:r>
            <a:r>
              <a:rPr lang="it-IT" sz="2000" dirty="0">
                <a:solidFill>
                  <a:srgbClr val="002060"/>
                </a:solidFill>
                <a:latin typeface="Georgia" pitchFamily="18" charset="0"/>
                <a:cs typeface="+mn-cs"/>
              </a:rPr>
              <a:t>  ed è applicato nella misura percentuale deliberata dalla Provincia sull’importo del suddetto tributo </a:t>
            </a:r>
            <a:r>
              <a:rPr lang="it-IT" sz="2000" b="1" i="1" dirty="0">
                <a:solidFill>
                  <a:srgbClr val="002060"/>
                </a:solidFill>
                <a:latin typeface="Georgia" pitchFamily="18" charset="0"/>
                <a:cs typeface="+mn-cs"/>
              </a:rPr>
              <a:t>con esclusione della maggiorazione prevista per i servizi indivisibili</a:t>
            </a:r>
            <a:r>
              <a:rPr lang="it-IT" sz="2000" b="1" dirty="0">
                <a:solidFill>
                  <a:srgbClr val="002060"/>
                </a:solidFill>
                <a:latin typeface="Georgia" pitchFamily="18" charset="0"/>
                <a:cs typeface="+mn-cs"/>
              </a:rPr>
              <a:t>. </a:t>
            </a:r>
          </a:p>
          <a:p>
            <a:pPr marL="342900" indent="-342900" algn="just">
              <a:spcBef>
                <a:spcPct val="20000"/>
              </a:spcBef>
              <a:buFont typeface="Wingdings" pitchFamily="2" charset="2"/>
              <a:buChar char="Ø"/>
              <a:defRPr/>
            </a:pPr>
            <a:r>
              <a:rPr lang="it-IT" sz="2000" b="1" dirty="0">
                <a:solidFill>
                  <a:srgbClr val="002060"/>
                </a:solidFill>
                <a:latin typeface="Georgia" pitchFamily="18" charset="0"/>
                <a:cs typeface="+mn-cs"/>
              </a:rPr>
              <a:t>In sostanza</a:t>
            </a:r>
            <a:r>
              <a:rPr lang="it-IT" sz="2000" dirty="0">
                <a:solidFill>
                  <a:srgbClr val="002060"/>
                </a:solidFill>
                <a:latin typeface="Georgia" pitchFamily="18" charset="0"/>
                <a:cs typeface="+mn-cs"/>
              </a:rPr>
              <a:t>, nulla cambia per l’applicazione del tributo provinciale  dal punto di vista strutturale/qualitativo, al contrario dal punto di vista quantitativo  si dovrebbe  determinare un incremento di gettito come dimostra l’esempio che segue.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43010"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4" name="Titolo 1"/>
          <p:cNvSpPr txBox="1">
            <a:spLocks/>
          </p:cNvSpPr>
          <p:nvPr/>
        </p:nvSpPr>
        <p:spPr>
          <a:xfrm>
            <a:off x="0" y="1285860"/>
            <a:ext cx="9144000" cy="649325"/>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2800" b="1" dirty="0">
                <a:solidFill>
                  <a:srgbClr val="002060"/>
                </a:solidFill>
                <a:latin typeface="Georgia" pitchFamily="18" charset="0"/>
                <a:ea typeface="+mj-ea"/>
                <a:cs typeface="+mj-cs"/>
              </a:rPr>
              <a:t>Esempio - Incrementi di gettito </a:t>
            </a:r>
            <a:r>
              <a:rPr lang="it-IT" sz="2000" b="1" dirty="0">
                <a:solidFill>
                  <a:srgbClr val="002060"/>
                </a:solidFill>
                <a:latin typeface="Georgia" pitchFamily="18" charset="0"/>
                <a:ea typeface="+mj-ea"/>
                <a:cs typeface="+mj-cs"/>
              </a:rPr>
              <a:t>/1</a:t>
            </a:r>
            <a:endParaRPr lang="it-IT" sz="2800" b="1" dirty="0">
              <a:solidFill>
                <a:srgbClr val="002060"/>
              </a:solidFill>
              <a:latin typeface="Georgia" pitchFamily="18" charset="0"/>
              <a:ea typeface="+mj-ea"/>
              <a:cs typeface="+mj-cs"/>
            </a:endParaRPr>
          </a:p>
        </p:txBody>
      </p:sp>
      <p:sp>
        <p:nvSpPr>
          <p:cNvPr id="5" name="Segnaposto contenuto 2"/>
          <p:cNvSpPr txBox="1">
            <a:spLocks/>
          </p:cNvSpPr>
          <p:nvPr/>
        </p:nvSpPr>
        <p:spPr>
          <a:xfrm>
            <a:off x="457200" y="2571750"/>
            <a:ext cx="8229600" cy="4214813"/>
          </a:xfrm>
          <a:prstGeom prst="rect">
            <a:avLst/>
          </a:prstGeom>
        </p:spPr>
        <p:txBody>
          <a:bodyPr/>
          <a:lstStyle/>
          <a:p>
            <a:pPr marL="342900" indent="-342900" algn="just">
              <a:spcBef>
                <a:spcPct val="20000"/>
              </a:spcBef>
              <a:buFont typeface="Wingdings" pitchFamily="2" charset="2"/>
              <a:buChar char="Ø"/>
              <a:defRPr/>
            </a:pPr>
            <a:r>
              <a:rPr lang="it-IT" sz="2400" dirty="0">
                <a:solidFill>
                  <a:srgbClr val="002060"/>
                </a:solidFill>
                <a:latin typeface="Georgia" pitchFamily="18" charset="0"/>
                <a:cs typeface="+mn-cs"/>
              </a:rPr>
              <a:t>Si rileva che circa l’80% (circa 6.700) dei comuni italiani applica la </a:t>
            </a:r>
            <a:r>
              <a:rPr lang="it-IT" sz="2400" dirty="0" err="1">
                <a:solidFill>
                  <a:srgbClr val="002060"/>
                </a:solidFill>
                <a:latin typeface="Georgia" pitchFamily="18" charset="0"/>
                <a:cs typeface="+mn-cs"/>
              </a:rPr>
              <a:t>Tarsu</a:t>
            </a:r>
            <a:r>
              <a:rPr lang="it-IT" sz="2400" dirty="0">
                <a:solidFill>
                  <a:srgbClr val="002060"/>
                </a:solidFill>
                <a:latin typeface="Georgia" pitchFamily="18" charset="0"/>
                <a:cs typeface="+mn-cs"/>
              </a:rPr>
              <a:t>.</a:t>
            </a:r>
          </a:p>
          <a:p>
            <a:pPr marL="342900" indent="-342900" algn="just">
              <a:spcBef>
                <a:spcPct val="20000"/>
              </a:spcBef>
              <a:buFont typeface="Wingdings" pitchFamily="2" charset="2"/>
              <a:buChar char="Ø"/>
              <a:defRPr/>
            </a:pPr>
            <a:r>
              <a:rPr lang="it-IT" sz="2400" dirty="0">
                <a:solidFill>
                  <a:srgbClr val="002060"/>
                </a:solidFill>
                <a:latin typeface="Georgia" pitchFamily="18" charset="0"/>
                <a:cs typeface="+mn-cs"/>
              </a:rPr>
              <a:t>E’ noto che l’applicazione della </a:t>
            </a:r>
            <a:r>
              <a:rPr lang="it-IT" sz="2400" dirty="0" err="1">
                <a:solidFill>
                  <a:srgbClr val="002060"/>
                </a:solidFill>
                <a:latin typeface="Georgia" pitchFamily="18" charset="0"/>
                <a:cs typeface="+mn-cs"/>
              </a:rPr>
              <a:t>Tarsu</a:t>
            </a:r>
            <a:r>
              <a:rPr lang="it-IT" sz="2400" dirty="0">
                <a:solidFill>
                  <a:srgbClr val="002060"/>
                </a:solidFill>
                <a:latin typeface="Georgia" pitchFamily="18" charset="0"/>
                <a:cs typeface="+mn-cs"/>
              </a:rPr>
              <a:t> determina una copertura parziale del costo totale del servizio di gestione e smaltimento dei rifiuti</a:t>
            </a:r>
          </a:p>
          <a:p>
            <a:pPr marL="342900" indent="-342900" algn="just">
              <a:spcBef>
                <a:spcPct val="20000"/>
              </a:spcBef>
              <a:buFont typeface="Wingdings" pitchFamily="2" charset="2"/>
              <a:buChar char="Ø"/>
              <a:defRPr/>
            </a:pPr>
            <a:r>
              <a:rPr lang="it-IT" sz="2400" dirty="0">
                <a:solidFill>
                  <a:srgbClr val="002060"/>
                </a:solidFill>
                <a:latin typeface="Georgia" pitchFamily="18" charset="0"/>
                <a:cs typeface="+mn-cs"/>
              </a:rPr>
              <a:t>Prendendo ad esempio il Comune di Milano  che dispone di entrate derivanti dall’applicazione della </a:t>
            </a:r>
            <a:r>
              <a:rPr lang="it-IT" sz="2400" dirty="0" err="1">
                <a:solidFill>
                  <a:srgbClr val="002060"/>
                </a:solidFill>
                <a:latin typeface="Georgia" pitchFamily="18" charset="0"/>
                <a:cs typeface="+mn-cs"/>
              </a:rPr>
              <a:t>Tarsu</a:t>
            </a:r>
            <a:r>
              <a:rPr lang="it-IT" sz="2400" dirty="0">
                <a:solidFill>
                  <a:srgbClr val="002060"/>
                </a:solidFill>
                <a:latin typeface="Georgia" pitchFamily="18" charset="0"/>
                <a:cs typeface="+mn-cs"/>
              </a:rPr>
              <a:t> inferiori del 5,4% rispetto ai costi del servizio ed aggiungendo la maggiorazione locale per i servizi indivisibili avremo i seguenti incrementi:</a:t>
            </a:r>
          </a:p>
          <a:p>
            <a:pPr marL="342900" indent="-342900">
              <a:spcBef>
                <a:spcPct val="20000"/>
              </a:spcBef>
              <a:buFont typeface="Arial" charset="0"/>
              <a:buChar char="•"/>
              <a:defRPr/>
            </a:pPr>
            <a:endParaRPr lang="it-IT" sz="3200" dirty="0">
              <a:solidFill>
                <a:srgbClr val="002060"/>
              </a:solidFill>
              <a:latin typeface="+mn-lt"/>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16386"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4" name="Titolo 1"/>
          <p:cNvSpPr txBox="1">
            <a:spLocks/>
          </p:cNvSpPr>
          <p:nvPr/>
        </p:nvSpPr>
        <p:spPr>
          <a:xfrm>
            <a:off x="0" y="1357298"/>
            <a:ext cx="9144000" cy="642942"/>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3200" b="1" dirty="0">
                <a:solidFill>
                  <a:srgbClr val="002060"/>
                </a:solidFill>
                <a:latin typeface="Georgia" pitchFamily="18" charset="0"/>
                <a:ea typeface="+mj-ea"/>
                <a:cs typeface="+mj-cs"/>
              </a:rPr>
              <a:t>Federalismo Provinciale</a:t>
            </a:r>
            <a:r>
              <a:rPr lang="it-IT" sz="2400" b="1" dirty="0">
                <a:solidFill>
                  <a:srgbClr val="002060"/>
                </a:solidFill>
                <a:latin typeface="Georgia" pitchFamily="18" charset="0"/>
                <a:ea typeface="+mj-ea"/>
                <a:cs typeface="+mj-cs"/>
              </a:rPr>
              <a:t>/1</a:t>
            </a:r>
            <a:endParaRPr lang="it-IT" sz="3200" b="1" dirty="0">
              <a:solidFill>
                <a:srgbClr val="002060"/>
              </a:solidFill>
              <a:latin typeface="Georgia" pitchFamily="18" charset="0"/>
              <a:ea typeface="+mj-ea"/>
              <a:cs typeface="+mj-cs"/>
            </a:endParaRPr>
          </a:p>
        </p:txBody>
      </p:sp>
      <p:sp>
        <p:nvSpPr>
          <p:cNvPr id="16390" name="Segnaposto contenuto 2"/>
          <p:cNvSpPr txBox="1">
            <a:spLocks/>
          </p:cNvSpPr>
          <p:nvPr/>
        </p:nvSpPr>
        <p:spPr bwMode="auto">
          <a:xfrm>
            <a:off x="457200" y="2571750"/>
            <a:ext cx="8401050" cy="3929063"/>
          </a:xfrm>
          <a:prstGeom prst="rect">
            <a:avLst/>
          </a:prstGeom>
          <a:noFill/>
          <a:ln w="9525">
            <a:noFill/>
            <a:miter lim="800000"/>
            <a:headEnd/>
            <a:tailEnd/>
          </a:ln>
        </p:spPr>
        <p:txBody>
          <a:bodyPr/>
          <a:lstStyle/>
          <a:p>
            <a:pPr marL="342900" indent="-342900" algn="just">
              <a:spcBef>
                <a:spcPct val="20000"/>
              </a:spcBef>
              <a:buFont typeface="Wingdings" pitchFamily="2" charset="2"/>
              <a:buChar char="Ø"/>
            </a:pPr>
            <a:r>
              <a:rPr lang="it-IT" sz="2400">
                <a:solidFill>
                  <a:srgbClr val="002060"/>
                </a:solidFill>
                <a:latin typeface="Georgia" pitchFamily="18" charset="0"/>
              </a:rPr>
              <a:t>Il </a:t>
            </a:r>
            <a:r>
              <a:rPr lang="it-IT" sz="2400" i="1">
                <a:solidFill>
                  <a:srgbClr val="002060"/>
                </a:solidFill>
                <a:latin typeface="Georgia" pitchFamily="18" charset="0"/>
              </a:rPr>
              <a:t>Capo II del d.lgs 68/2011</a:t>
            </a:r>
            <a:r>
              <a:rPr lang="it-IT" sz="2400" b="1">
                <a:solidFill>
                  <a:srgbClr val="002060"/>
                </a:solidFill>
                <a:latin typeface="Georgia" pitchFamily="18" charset="0"/>
              </a:rPr>
              <a:t> </a:t>
            </a:r>
            <a:r>
              <a:rPr lang="it-IT" sz="2400">
                <a:solidFill>
                  <a:srgbClr val="002060"/>
                </a:solidFill>
                <a:latin typeface="Georgia" pitchFamily="18" charset="0"/>
              </a:rPr>
              <a:t>dispone la soppressione dei trasferimenti alle Province aventi carattere di Generalità e di Permanenza nonché dell’ Addizionale per i consumi di Energia Elettrica.</a:t>
            </a:r>
          </a:p>
          <a:p>
            <a:pPr marL="342900" indent="-342900" algn="just">
              <a:spcBef>
                <a:spcPct val="20000"/>
              </a:spcBef>
            </a:pPr>
            <a:endParaRPr lang="it-IT" sz="2400">
              <a:solidFill>
                <a:srgbClr val="002060"/>
              </a:solidFill>
              <a:latin typeface="Georgia" pitchFamily="18" charset="0"/>
            </a:endParaRPr>
          </a:p>
          <a:p>
            <a:pPr marL="342900" indent="-342900" algn="just">
              <a:spcBef>
                <a:spcPct val="20000"/>
              </a:spcBef>
              <a:buFont typeface="Wingdings" pitchFamily="2" charset="2"/>
              <a:buChar char="Ø"/>
            </a:pPr>
            <a:r>
              <a:rPr lang="it-IT" sz="2400">
                <a:solidFill>
                  <a:srgbClr val="002060"/>
                </a:solidFill>
                <a:latin typeface="Georgia" pitchFamily="18" charset="0"/>
              </a:rPr>
              <a:t>Tali fonti vengono sostituite dalla </a:t>
            </a:r>
            <a:r>
              <a:rPr lang="it-IT" sz="2400" b="1">
                <a:solidFill>
                  <a:srgbClr val="002060"/>
                </a:solidFill>
                <a:latin typeface="Georgia" pitchFamily="18" charset="0"/>
              </a:rPr>
              <a:t>compartecipazione provinciale </a:t>
            </a:r>
            <a:r>
              <a:rPr lang="it-IT" sz="2400">
                <a:solidFill>
                  <a:srgbClr val="002060"/>
                </a:solidFill>
                <a:latin typeface="Georgia" pitchFamily="18" charset="0"/>
              </a:rPr>
              <a:t>all’IRPEF, in parte assegnata in forma diretta, in parte come quota del </a:t>
            </a:r>
            <a:r>
              <a:rPr lang="it-IT" sz="2400" i="1">
                <a:solidFill>
                  <a:srgbClr val="002060"/>
                </a:solidFill>
                <a:latin typeface="Georgia" pitchFamily="18" charset="0"/>
              </a:rPr>
              <a:t>Fondo sperimentale di riequilibrio</a:t>
            </a:r>
            <a:r>
              <a:rPr lang="it-IT" sz="2400">
                <a:solidFill>
                  <a:srgbClr val="002060"/>
                </a:solidFill>
                <a:latin typeface="Georgia" pitchFamily="18" charset="0"/>
              </a:rPr>
              <a:t>, strumento di passaggio verso il </a:t>
            </a:r>
            <a:r>
              <a:rPr lang="it-IT" sz="2400" i="1">
                <a:solidFill>
                  <a:srgbClr val="002060"/>
                </a:solidFill>
                <a:latin typeface="Georgia" pitchFamily="18" charset="0"/>
              </a:rPr>
              <a:t>Fondo perequativo (art.18).</a:t>
            </a:r>
          </a:p>
          <a:p>
            <a:pPr marL="342900" indent="-342900">
              <a:spcBef>
                <a:spcPct val="20000"/>
              </a:spcBef>
            </a:pPr>
            <a:endParaRPr lang="it-IT" sz="2000" i="1">
              <a:solidFill>
                <a:srgbClr val="002060"/>
              </a:solidFill>
              <a:latin typeface="Georgia" pitchFamily="18" charset="0"/>
            </a:endParaRPr>
          </a:p>
          <a:p>
            <a:pPr marL="342900" indent="-342900">
              <a:lnSpc>
                <a:spcPct val="80000"/>
              </a:lnSpc>
              <a:spcBef>
                <a:spcPct val="20000"/>
              </a:spcBef>
              <a:buFont typeface="Arial" charset="0"/>
              <a:buNone/>
            </a:pPr>
            <a:r>
              <a:rPr lang="it-IT" sz="3000">
                <a:solidFill>
                  <a:srgbClr val="002060"/>
                </a:solidFill>
                <a:latin typeface="Georgia" pitchFamily="18" charset="0"/>
              </a:rPr>
              <a:t/>
            </a:r>
            <a:br>
              <a:rPr lang="it-IT" sz="3000">
                <a:solidFill>
                  <a:srgbClr val="002060"/>
                </a:solidFill>
                <a:latin typeface="Georgia" pitchFamily="18" charset="0"/>
              </a:rPr>
            </a:br>
            <a:endParaRPr lang="it-IT" sz="300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44034"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6" name="Titolo 1"/>
          <p:cNvSpPr txBox="1">
            <a:spLocks/>
          </p:cNvSpPr>
          <p:nvPr/>
        </p:nvSpPr>
        <p:spPr>
          <a:xfrm>
            <a:off x="0" y="1285860"/>
            <a:ext cx="9144000" cy="577887"/>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3200" b="1" dirty="0">
                <a:solidFill>
                  <a:srgbClr val="002060"/>
                </a:solidFill>
                <a:latin typeface="Georgia" pitchFamily="18" charset="0"/>
                <a:ea typeface="+mj-ea"/>
                <a:cs typeface="+mj-cs"/>
              </a:rPr>
              <a:t>Incrementi di gettito </a:t>
            </a:r>
            <a:r>
              <a:rPr lang="it-IT" sz="2000" b="1" dirty="0">
                <a:solidFill>
                  <a:srgbClr val="002060"/>
                </a:solidFill>
                <a:latin typeface="Georgia" pitchFamily="18" charset="0"/>
                <a:ea typeface="+mj-ea"/>
                <a:cs typeface="+mj-cs"/>
              </a:rPr>
              <a:t>/2 </a:t>
            </a:r>
            <a:endParaRPr lang="it-IT" sz="3200" b="1" dirty="0">
              <a:solidFill>
                <a:srgbClr val="002060"/>
              </a:solidFill>
              <a:latin typeface="Georgia" pitchFamily="18" charset="0"/>
              <a:ea typeface="+mj-ea"/>
              <a:cs typeface="+mj-cs"/>
            </a:endParaRPr>
          </a:p>
        </p:txBody>
      </p:sp>
      <p:sp>
        <p:nvSpPr>
          <p:cNvPr id="7" name="Segnaposto contenuto 2"/>
          <p:cNvSpPr txBox="1">
            <a:spLocks/>
          </p:cNvSpPr>
          <p:nvPr/>
        </p:nvSpPr>
        <p:spPr>
          <a:xfrm>
            <a:off x="485804" y="2143117"/>
            <a:ext cx="8229600" cy="4429156"/>
          </a:xfrm>
          <a:prstGeom prst="rect">
            <a:avLst/>
          </a:prstGeom>
          <a:scene3d>
            <a:camera prst="isometricOffAxis1Right"/>
            <a:lightRig rig="threePt" dir="t"/>
          </a:scene3d>
        </p:spPr>
        <p:txBody>
          <a:bodyPr/>
          <a:lstStyle/>
          <a:p>
            <a:pPr marL="342900" indent="-342900" algn="just">
              <a:lnSpc>
                <a:spcPct val="60000"/>
              </a:lnSpc>
              <a:spcBef>
                <a:spcPct val="20000"/>
              </a:spcBef>
              <a:buFont typeface="Arial" charset="0"/>
              <a:buChar char="•"/>
              <a:defRPr/>
            </a:pPr>
            <a:r>
              <a:rPr lang="it-IT" sz="2000" u="sng" dirty="0">
                <a:solidFill>
                  <a:srgbClr val="002060"/>
                </a:solidFill>
                <a:latin typeface="+mn-lt"/>
                <a:cs typeface="+mn-cs"/>
              </a:rPr>
              <a:t>Single monolocale (40 mq)</a:t>
            </a:r>
          </a:p>
          <a:p>
            <a:pPr marL="342900" indent="-342900" algn="just">
              <a:lnSpc>
                <a:spcPct val="60000"/>
              </a:lnSpc>
              <a:spcBef>
                <a:spcPct val="20000"/>
              </a:spcBef>
              <a:defRPr/>
            </a:pPr>
            <a:r>
              <a:rPr lang="it-IT" sz="2000" dirty="0" err="1">
                <a:solidFill>
                  <a:srgbClr val="002060"/>
                </a:solidFill>
                <a:latin typeface="+mn-lt"/>
                <a:cs typeface="+mn-cs"/>
              </a:rPr>
              <a:t>Tarsu</a:t>
            </a:r>
            <a:r>
              <a:rPr lang="it-IT" sz="2000" dirty="0">
                <a:solidFill>
                  <a:srgbClr val="002060"/>
                </a:solidFill>
                <a:latin typeface="+mn-lt"/>
                <a:cs typeface="+mn-cs"/>
              </a:rPr>
              <a:t> 2012 = 					    	79,70 euro</a:t>
            </a:r>
          </a:p>
          <a:p>
            <a:pPr marL="342900" indent="-342900" algn="just">
              <a:lnSpc>
                <a:spcPct val="60000"/>
              </a:lnSpc>
              <a:spcBef>
                <a:spcPct val="20000"/>
              </a:spcBef>
              <a:defRPr/>
            </a:pPr>
            <a:r>
              <a:rPr lang="it-IT" sz="2000" dirty="0" err="1">
                <a:solidFill>
                  <a:srgbClr val="002060"/>
                </a:solidFill>
                <a:latin typeface="+mn-lt"/>
                <a:cs typeface="+mn-cs"/>
              </a:rPr>
              <a:t>Tares</a:t>
            </a:r>
            <a:r>
              <a:rPr lang="it-IT" sz="2000" dirty="0">
                <a:solidFill>
                  <a:srgbClr val="002060"/>
                </a:solidFill>
                <a:latin typeface="+mn-lt"/>
                <a:cs typeface="+mn-cs"/>
              </a:rPr>
              <a:t> 2013= 84,00 euro (rifiuti) + 12,00 euro (servizi)                  96,00 euro</a:t>
            </a:r>
          </a:p>
          <a:p>
            <a:pPr marL="342900" indent="-342900" algn="just">
              <a:lnSpc>
                <a:spcPct val="60000"/>
              </a:lnSpc>
              <a:spcBef>
                <a:spcPct val="20000"/>
              </a:spcBef>
              <a:defRPr/>
            </a:pPr>
            <a:r>
              <a:rPr lang="it-IT" sz="2000" dirty="0">
                <a:solidFill>
                  <a:srgbClr val="002060"/>
                </a:solidFill>
                <a:latin typeface="+mn-lt"/>
                <a:cs typeface="+mn-cs"/>
              </a:rPr>
              <a:t>			</a:t>
            </a:r>
            <a:r>
              <a:rPr lang="it-IT" sz="2000" i="1" dirty="0">
                <a:solidFill>
                  <a:srgbClr val="002060"/>
                </a:solidFill>
                <a:latin typeface="+mn-lt"/>
                <a:cs typeface="+mn-cs"/>
              </a:rPr>
              <a:t>esito   20,5% di aumento</a:t>
            </a:r>
          </a:p>
          <a:p>
            <a:pPr marL="342900" indent="-342900" algn="just">
              <a:lnSpc>
                <a:spcPct val="60000"/>
              </a:lnSpc>
              <a:spcBef>
                <a:spcPct val="20000"/>
              </a:spcBef>
              <a:buFont typeface="Arial" charset="0"/>
              <a:buChar char="•"/>
              <a:defRPr/>
            </a:pPr>
            <a:endParaRPr lang="it-IT" sz="2000" i="1" u="sng" dirty="0">
              <a:solidFill>
                <a:srgbClr val="002060"/>
              </a:solidFill>
              <a:latin typeface="+mn-lt"/>
              <a:cs typeface="+mn-cs"/>
            </a:endParaRPr>
          </a:p>
          <a:p>
            <a:pPr marL="342900" indent="-342900" algn="just">
              <a:lnSpc>
                <a:spcPct val="60000"/>
              </a:lnSpc>
              <a:spcBef>
                <a:spcPct val="20000"/>
              </a:spcBef>
              <a:buFont typeface="Arial" charset="0"/>
              <a:buChar char="•"/>
              <a:defRPr/>
            </a:pPr>
            <a:endParaRPr lang="it-IT" sz="2000" u="sng" dirty="0">
              <a:solidFill>
                <a:srgbClr val="002060"/>
              </a:solidFill>
              <a:latin typeface="+mn-lt"/>
              <a:cs typeface="+mn-cs"/>
            </a:endParaRPr>
          </a:p>
          <a:p>
            <a:pPr marL="342900" indent="-342900" algn="just">
              <a:lnSpc>
                <a:spcPct val="60000"/>
              </a:lnSpc>
              <a:spcBef>
                <a:spcPct val="20000"/>
              </a:spcBef>
              <a:buFont typeface="Arial" charset="0"/>
              <a:buChar char="•"/>
              <a:defRPr/>
            </a:pPr>
            <a:r>
              <a:rPr lang="it-IT" sz="2000" u="sng" dirty="0">
                <a:solidFill>
                  <a:srgbClr val="002060"/>
                </a:solidFill>
                <a:latin typeface="+mn-lt"/>
                <a:cs typeface="+mn-cs"/>
              </a:rPr>
              <a:t>Famiglia in appartamento (120 mq)</a:t>
            </a:r>
          </a:p>
          <a:p>
            <a:pPr marL="342900" indent="-342900" algn="just">
              <a:lnSpc>
                <a:spcPct val="60000"/>
              </a:lnSpc>
              <a:spcBef>
                <a:spcPct val="20000"/>
              </a:spcBef>
              <a:defRPr/>
            </a:pPr>
            <a:r>
              <a:rPr lang="it-IT" sz="2000" dirty="0" err="1">
                <a:solidFill>
                  <a:srgbClr val="002060"/>
                </a:solidFill>
                <a:latin typeface="+mn-lt"/>
                <a:cs typeface="+mn-cs"/>
              </a:rPr>
              <a:t>Tarsu</a:t>
            </a:r>
            <a:r>
              <a:rPr lang="it-IT" sz="2000" dirty="0">
                <a:solidFill>
                  <a:srgbClr val="002060"/>
                </a:solidFill>
                <a:latin typeface="+mn-lt"/>
                <a:cs typeface="+mn-cs"/>
              </a:rPr>
              <a:t> 2012 = 					   	358,80 euro</a:t>
            </a:r>
          </a:p>
          <a:p>
            <a:pPr marL="342900" indent="-342900" algn="just">
              <a:lnSpc>
                <a:spcPct val="60000"/>
              </a:lnSpc>
              <a:spcBef>
                <a:spcPct val="20000"/>
              </a:spcBef>
              <a:defRPr/>
            </a:pPr>
            <a:r>
              <a:rPr lang="it-IT" sz="2000" dirty="0" err="1">
                <a:solidFill>
                  <a:srgbClr val="002060"/>
                </a:solidFill>
                <a:latin typeface="+mn-lt"/>
                <a:cs typeface="+mn-cs"/>
              </a:rPr>
              <a:t>Tares</a:t>
            </a:r>
            <a:r>
              <a:rPr lang="it-IT" sz="2000" dirty="0">
                <a:solidFill>
                  <a:srgbClr val="002060"/>
                </a:solidFill>
                <a:latin typeface="+mn-lt"/>
                <a:cs typeface="+mn-cs"/>
              </a:rPr>
              <a:t> 2013= 378,20 euro (rifiuti) + 36,00 euro (servizi)   	414,20 euro</a:t>
            </a:r>
          </a:p>
          <a:p>
            <a:pPr marL="342900" indent="-342900" algn="just">
              <a:lnSpc>
                <a:spcPct val="60000"/>
              </a:lnSpc>
              <a:spcBef>
                <a:spcPct val="20000"/>
              </a:spcBef>
              <a:defRPr/>
            </a:pPr>
            <a:r>
              <a:rPr lang="it-IT" sz="2000" dirty="0">
                <a:solidFill>
                  <a:srgbClr val="002060"/>
                </a:solidFill>
                <a:latin typeface="+mn-lt"/>
                <a:cs typeface="+mn-cs"/>
              </a:rPr>
              <a:t>			</a:t>
            </a:r>
            <a:r>
              <a:rPr lang="it-IT" sz="2000" i="1" dirty="0">
                <a:solidFill>
                  <a:srgbClr val="002060"/>
                </a:solidFill>
                <a:latin typeface="+mn-lt"/>
                <a:cs typeface="+mn-cs"/>
              </a:rPr>
              <a:t>esito   15,40% di aumento</a:t>
            </a:r>
          </a:p>
          <a:p>
            <a:pPr marL="342900" indent="-342900" algn="just">
              <a:lnSpc>
                <a:spcPct val="60000"/>
              </a:lnSpc>
              <a:spcBef>
                <a:spcPct val="20000"/>
              </a:spcBef>
              <a:buFont typeface="Arial" charset="0"/>
              <a:buChar char="•"/>
              <a:defRPr/>
            </a:pPr>
            <a:endParaRPr lang="it-IT" sz="2000" i="1" u="sng" dirty="0">
              <a:solidFill>
                <a:srgbClr val="002060"/>
              </a:solidFill>
              <a:latin typeface="+mn-lt"/>
              <a:cs typeface="+mn-cs"/>
            </a:endParaRPr>
          </a:p>
          <a:p>
            <a:pPr marL="342900" indent="-342900" algn="just">
              <a:lnSpc>
                <a:spcPct val="60000"/>
              </a:lnSpc>
              <a:spcBef>
                <a:spcPct val="20000"/>
              </a:spcBef>
              <a:buFont typeface="Arial" charset="0"/>
              <a:buChar char="•"/>
              <a:defRPr/>
            </a:pPr>
            <a:endParaRPr lang="it-IT" sz="2000" u="sng" dirty="0">
              <a:solidFill>
                <a:srgbClr val="002060"/>
              </a:solidFill>
              <a:latin typeface="+mn-lt"/>
              <a:cs typeface="+mn-cs"/>
            </a:endParaRPr>
          </a:p>
          <a:p>
            <a:pPr marL="342900" indent="-342900" algn="just">
              <a:lnSpc>
                <a:spcPct val="60000"/>
              </a:lnSpc>
              <a:spcBef>
                <a:spcPct val="20000"/>
              </a:spcBef>
              <a:buFont typeface="Arial" charset="0"/>
              <a:buChar char="•"/>
              <a:defRPr/>
            </a:pPr>
            <a:r>
              <a:rPr lang="it-IT" sz="2000" u="sng" dirty="0">
                <a:solidFill>
                  <a:srgbClr val="002060"/>
                </a:solidFill>
                <a:latin typeface="+mn-lt"/>
                <a:cs typeface="+mn-cs"/>
              </a:rPr>
              <a:t>Esercizio commerciale non alimentare (300 mq)</a:t>
            </a:r>
          </a:p>
          <a:p>
            <a:pPr marL="342900" indent="-342900" algn="just">
              <a:lnSpc>
                <a:spcPct val="60000"/>
              </a:lnSpc>
              <a:spcBef>
                <a:spcPct val="20000"/>
              </a:spcBef>
              <a:defRPr/>
            </a:pPr>
            <a:r>
              <a:rPr lang="it-IT" sz="2000" dirty="0" err="1">
                <a:solidFill>
                  <a:srgbClr val="002060"/>
                </a:solidFill>
                <a:latin typeface="+mn-lt"/>
                <a:cs typeface="+mn-cs"/>
              </a:rPr>
              <a:t>Tarsu</a:t>
            </a:r>
            <a:r>
              <a:rPr lang="it-IT" sz="2000" dirty="0">
                <a:solidFill>
                  <a:srgbClr val="002060"/>
                </a:solidFill>
                <a:latin typeface="+mn-lt"/>
                <a:cs typeface="+mn-cs"/>
              </a:rPr>
              <a:t> 2012 = 					   	2.729,00 euro</a:t>
            </a:r>
          </a:p>
          <a:p>
            <a:pPr marL="342900" indent="-342900" algn="just">
              <a:lnSpc>
                <a:spcPct val="60000"/>
              </a:lnSpc>
              <a:spcBef>
                <a:spcPct val="20000"/>
              </a:spcBef>
              <a:defRPr/>
            </a:pPr>
            <a:r>
              <a:rPr lang="it-IT" sz="2000" dirty="0" err="1">
                <a:solidFill>
                  <a:srgbClr val="002060"/>
                </a:solidFill>
                <a:latin typeface="+mn-lt"/>
                <a:cs typeface="+mn-cs"/>
              </a:rPr>
              <a:t>Tares</a:t>
            </a:r>
            <a:r>
              <a:rPr lang="it-IT" sz="2000" dirty="0">
                <a:solidFill>
                  <a:srgbClr val="002060"/>
                </a:solidFill>
                <a:latin typeface="+mn-lt"/>
                <a:cs typeface="+mn-cs"/>
              </a:rPr>
              <a:t> 2013= 2876,40 euro (rifiuti) + 90,00 euro(servizi)   	2.966,40 euro</a:t>
            </a:r>
          </a:p>
          <a:p>
            <a:pPr marL="342900" indent="-342900" algn="just">
              <a:lnSpc>
                <a:spcPct val="60000"/>
              </a:lnSpc>
              <a:spcBef>
                <a:spcPct val="20000"/>
              </a:spcBef>
              <a:defRPr/>
            </a:pPr>
            <a:r>
              <a:rPr lang="it-IT" sz="2000" dirty="0">
                <a:solidFill>
                  <a:srgbClr val="002060"/>
                </a:solidFill>
                <a:latin typeface="+mn-lt"/>
                <a:cs typeface="+mn-cs"/>
              </a:rPr>
              <a:t>			</a:t>
            </a:r>
            <a:r>
              <a:rPr lang="it-IT" sz="2000" i="1" dirty="0">
                <a:solidFill>
                  <a:srgbClr val="002060"/>
                </a:solidFill>
                <a:latin typeface="+mn-lt"/>
                <a:cs typeface="+mn-cs"/>
              </a:rPr>
              <a:t>esito   8,70% di aumento</a:t>
            </a:r>
          </a:p>
          <a:p>
            <a:pPr marL="342900" indent="-342900" algn="just">
              <a:lnSpc>
                <a:spcPct val="60000"/>
              </a:lnSpc>
              <a:spcBef>
                <a:spcPct val="20000"/>
              </a:spcBef>
              <a:defRPr/>
            </a:pPr>
            <a:r>
              <a:rPr lang="it-IT" sz="2000" b="1" dirty="0">
                <a:solidFill>
                  <a:srgbClr val="002060"/>
                </a:solidFill>
                <a:latin typeface="+mn-lt"/>
                <a:cs typeface="+mn-cs"/>
              </a:rPr>
              <a:t>							</a:t>
            </a:r>
            <a:r>
              <a:rPr lang="it-IT" sz="2000" i="1" dirty="0">
                <a:solidFill>
                  <a:srgbClr val="002060"/>
                </a:solidFill>
                <a:latin typeface="+mn-lt"/>
                <a:cs typeface="+mn-cs"/>
              </a:rPr>
              <a:t>(fonte Il Sole 24 ore)</a:t>
            </a:r>
          </a:p>
          <a:p>
            <a:pPr marL="342900" indent="-342900">
              <a:lnSpc>
                <a:spcPct val="80000"/>
              </a:lnSpc>
              <a:spcBef>
                <a:spcPct val="20000"/>
              </a:spcBef>
              <a:buFont typeface="Arial" charset="0"/>
              <a:buChar char="•"/>
              <a:defRPr/>
            </a:pPr>
            <a:endParaRPr lang="it-IT" sz="2000" i="1" dirty="0">
              <a:solidFill>
                <a:srgbClr val="002060"/>
              </a:solidFill>
              <a:latin typeface="+mn-lt"/>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45058"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4" name="Titolo 1"/>
          <p:cNvSpPr txBox="1">
            <a:spLocks/>
          </p:cNvSpPr>
          <p:nvPr/>
        </p:nvSpPr>
        <p:spPr>
          <a:xfrm>
            <a:off x="0" y="1589101"/>
            <a:ext cx="9144000" cy="625453"/>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3200" b="1" dirty="0">
                <a:solidFill>
                  <a:srgbClr val="002060"/>
                </a:solidFill>
                <a:latin typeface="Georgia" pitchFamily="18" charset="0"/>
                <a:ea typeface="+mj-ea"/>
                <a:cs typeface="+mj-cs"/>
              </a:rPr>
              <a:t>Incremento di gettito </a:t>
            </a:r>
            <a:r>
              <a:rPr lang="it-IT" sz="2000" b="1" dirty="0">
                <a:solidFill>
                  <a:srgbClr val="002060"/>
                </a:solidFill>
                <a:latin typeface="Georgia" pitchFamily="18" charset="0"/>
                <a:ea typeface="+mj-ea"/>
                <a:cs typeface="+mj-cs"/>
              </a:rPr>
              <a:t>/3</a:t>
            </a:r>
            <a:endParaRPr lang="it-IT" sz="3200" b="1" dirty="0">
              <a:solidFill>
                <a:srgbClr val="002060"/>
              </a:solidFill>
              <a:latin typeface="Georgia" pitchFamily="18" charset="0"/>
              <a:ea typeface="+mj-ea"/>
              <a:cs typeface="+mj-cs"/>
            </a:endParaRPr>
          </a:p>
        </p:txBody>
      </p:sp>
      <p:sp>
        <p:nvSpPr>
          <p:cNvPr id="5" name="Segnaposto contenuto 2"/>
          <p:cNvSpPr txBox="1">
            <a:spLocks/>
          </p:cNvSpPr>
          <p:nvPr/>
        </p:nvSpPr>
        <p:spPr>
          <a:xfrm>
            <a:off x="285750" y="3071813"/>
            <a:ext cx="8643938" cy="3429000"/>
          </a:xfrm>
          <a:prstGeom prst="rect">
            <a:avLst/>
          </a:prstGeom>
        </p:spPr>
        <p:txBody>
          <a:bodyPr/>
          <a:lstStyle/>
          <a:p>
            <a:pPr marL="342900" indent="-342900" algn="just">
              <a:spcBef>
                <a:spcPct val="20000"/>
              </a:spcBef>
              <a:buFont typeface="Arial" charset="0"/>
              <a:buNone/>
              <a:defRPr/>
            </a:pPr>
            <a:r>
              <a:rPr lang="it-IT" sz="2400" dirty="0">
                <a:solidFill>
                  <a:srgbClr val="002060"/>
                </a:solidFill>
                <a:latin typeface="Georgia" pitchFamily="18" charset="0"/>
                <a:cs typeface="+mn-cs"/>
              </a:rPr>
              <a:t>È prevedibile un incremento di gettito del tributo anche a seguito </a:t>
            </a:r>
            <a:r>
              <a:rPr lang="it-IT" sz="2400" u="sng" dirty="0">
                <a:solidFill>
                  <a:srgbClr val="002060"/>
                </a:solidFill>
                <a:latin typeface="Georgia" pitchFamily="18" charset="0"/>
                <a:cs typeface="+mn-cs"/>
              </a:rPr>
              <a:t>dell’applicazione dello stesso  alle aree scoperte </a:t>
            </a:r>
            <a:r>
              <a:rPr lang="it-IT" sz="2400" u="sng" dirty="0" err="1">
                <a:solidFill>
                  <a:srgbClr val="002060"/>
                </a:solidFill>
                <a:latin typeface="Georgia" pitchFamily="18" charset="0"/>
                <a:cs typeface="+mn-cs"/>
              </a:rPr>
              <a:t>pertinenziali</a:t>
            </a:r>
            <a:r>
              <a:rPr lang="it-IT" sz="2400" u="sng" dirty="0">
                <a:solidFill>
                  <a:srgbClr val="002060"/>
                </a:solidFill>
                <a:latin typeface="Georgia" pitchFamily="18" charset="0"/>
                <a:cs typeface="+mn-cs"/>
              </a:rPr>
              <a:t> o accessorie a locali tassabili diversi dalle civili abitazioni</a:t>
            </a:r>
            <a:r>
              <a:rPr lang="it-IT" sz="2400" dirty="0">
                <a:solidFill>
                  <a:srgbClr val="002060"/>
                </a:solidFill>
                <a:latin typeface="Georgia" pitchFamily="18" charset="0"/>
                <a:cs typeface="+mn-cs"/>
              </a:rPr>
              <a:t> (es. immobili industriali, artigianali e commerciali) </a:t>
            </a:r>
          </a:p>
          <a:p>
            <a:pPr marL="342900" indent="-342900" algn="just">
              <a:spcBef>
                <a:spcPct val="20000"/>
              </a:spcBef>
              <a:buFont typeface="Arial" charset="0"/>
              <a:buNone/>
              <a:defRPr/>
            </a:pPr>
            <a:r>
              <a:rPr lang="it-IT" sz="2400" dirty="0">
                <a:solidFill>
                  <a:srgbClr val="002060"/>
                </a:solidFill>
                <a:latin typeface="Georgia" pitchFamily="18" charset="0"/>
                <a:cs typeface="+mn-cs"/>
              </a:rPr>
              <a:t>In precedenza tale aree nella disciplina </a:t>
            </a:r>
            <a:r>
              <a:rPr lang="it-IT" sz="2400" dirty="0" err="1">
                <a:solidFill>
                  <a:srgbClr val="002060"/>
                </a:solidFill>
                <a:latin typeface="Georgia" pitchFamily="18" charset="0"/>
                <a:cs typeface="+mn-cs"/>
              </a:rPr>
              <a:t>Tarsu</a:t>
            </a:r>
            <a:r>
              <a:rPr lang="it-IT" sz="2400" dirty="0">
                <a:solidFill>
                  <a:srgbClr val="002060"/>
                </a:solidFill>
                <a:latin typeface="Georgia" pitchFamily="18" charset="0"/>
                <a:cs typeface="+mn-cs"/>
              </a:rPr>
              <a:t> e </a:t>
            </a:r>
            <a:r>
              <a:rPr lang="it-IT" sz="2400" dirty="0" err="1">
                <a:solidFill>
                  <a:srgbClr val="002060"/>
                </a:solidFill>
                <a:latin typeface="Georgia" pitchFamily="18" charset="0"/>
                <a:cs typeface="+mn-cs"/>
              </a:rPr>
              <a:t>Tia</a:t>
            </a:r>
            <a:r>
              <a:rPr lang="it-IT" sz="2400" dirty="0">
                <a:solidFill>
                  <a:srgbClr val="002060"/>
                </a:solidFill>
                <a:latin typeface="Georgia" pitchFamily="18" charset="0"/>
                <a:cs typeface="+mn-cs"/>
              </a:rPr>
              <a:t> erano escluse  dal prelievo.</a:t>
            </a:r>
          </a:p>
          <a:p>
            <a:pPr marL="342900" indent="-342900">
              <a:spcBef>
                <a:spcPct val="20000"/>
              </a:spcBef>
              <a:buFont typeface="Arial" charset="0"/>
              <a:buChar char="•"/>
              <a:defRPr/>
            </a:pPr>
            <a:endParaRPr lang="it-IT" sz="4400" dirty="0">
              <a:solidFill>
                <a:srgbClr val="002060"/>
              </a:solidFill>
              <a:latin typeface="+mn-lt"/>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46082"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4" name="Titolo 1"/>
          <p:cNvSpPr txBox="1">
            <a:spLocks/>
          </p:cNvSpPr>
          <p:nvPr/>
        </p:nvSpPr>
        <p:spPr>
          <a:xfrm>
            <a:off x="0" y="1203331"/>
            <a:ext cx="9144000" cy="939785"/>
          </a:xfrm>
          <a:prstGeom prst="rect">
            <a:avLst/>
          </a:prstGeom>
        </p:spPr>
        <p:style>
          <a:lnRef idx="0">
            <a:schemeClr val="accent3"/>
          </a:lnRef>
          <a:fillRef idx="3">
            <a:schemeClr val="accent3"/>
          </a:fillRef>
          <a:effectRef idx="3">
            <a:schemeClr val="accent3"/>
          </a:effectRef>
          <a:fontRef idx="minor">
            <a:schemeClr val="lt1"/>
          </a:fontRef>
        </p:style>
        <p:txBody>
          <a:bodyPr>
            <a:normAutofit fontScale="97500"/>
          </a:bodyPr>
          <a:lstStyle/>
          <a:p>
            <a:pPr algn="ctr" fontAlgn="auto">
              <a:spcAft>
                <a:spcPts val="0"/>
              </a:spcAft>
              <a:defRPr/>
            </a:pPr>
            <a:r>
              <a:rPr lang="it-IT" sz="2800" b="1" dirty="0">
                <a:solidFill>
                  <a:srgbClr val="002060"/>
                </a:solidFill>
                <a:latin typeface="Georgia" pitchFamily="18" charset="0"/>
                <a:ea typeface="+mj-ea"/>
                <a:cs typeface="+mj-cs"/>
              </a:rPr>
              <a:t>Criticità e incongruenze – maggiorazione relativa</a:t>
            </a:r>
          </a:p>
          <a:p>
            <a:pPr algn="ctr" fontAlgn="auto">
              <a:spcAft>
                <a:spcPts val="0"/>
              </a:spcAft>
              <a:defRPr/>
            </a:pPr>
            <a:r>
              <a:rPr lang="it-IT" sz="2800" b="1" dirty="0">
                <a:solidFill>
                  <a:srgbClr val="002060"/>
                </a:solidFill>
                <a:latin typeface="Georgia" pitchFamily="18" charset="0"/>
                <a:ea typeface="+mj-ea"/>
                <a:cs typeface="+mj-cs"/>
              </a:rPr>
              <a:t>ai servizi indivisibili </a:t>
            </a:r>
          </a:p>
        </p:txBody>
      </p:sp>
      <p:sp>
        <p:nvSpPr>
          <p:cNvPr id="5" name="Segnaposto contenuto 2"/>
          <p:cNvSpPr txBox="1">
            <a:spLocks/>
          </p:cNvSpPr>
          <p:nvPr/>
        </p:nvSpPr>
        <p:spPr>
          <a:xfrm>
            <a:off x="457200" y="3000375"/>
            <a:ext cx="8229600" cy="3214688"/>
          </a:xfrm>
          <a:prstGeom prst="rect">
            <a:avLst/>
          </a:prstGeom>
        </p:spPr>
        <p:txBody>
          <a:bodyPr/>
          <a:lstStyle/>
          <a:p>
            <a:pPr marL="342900" indent="-342900" algn="just">
              <a:spcBef>
                <a:spcPct val="20000"/>
              </a:spcBef>
              <a:buFont typeface="Wingdings" pitchFamily="2" charset="2"/>
              <a:buChar char="Ø"/>
              <a:defRPr/>
            </a:pPr>
            <a:r>
              <a:rPr lang="it-IT" sz="2000" dirty="0">
                <a:solidFill>
                  <a:srgbClr val="002060"/>
                </a:solidFill>
                <a:latin typeface="Georgia" pitchFamily="18" charset="0"/>
                <a:cs typeface="+mn-cs"/>
              </a:rPr>
              <a:t>La base imponibile della componente del prelievo </a:t>
            </a:r>
            <a:r>
              <a:rPr lang="it-IT" sz="2000" u="sng" dirty="0">
                <a:solidFill>
                  <a:srgbClr val="002060"/>
                </a:solidFill>
                <a:latin typeface="Georgia" pitchFamily="18" charset="0"/>
                <a:cs typeface="+mn-cs"/>
              </a:rPr>
              <a:t>relativa ai servizi  indivisibili</a:t>
            </a:r>
            <a:r>
              <a:rPr lang="it-IT" sz="2000" dirty="0">
                <a:solidFill>
                  <a:srgbClr val="002060"/>
                </a:solidFill>
                <a:latin typeface="Georgia" pitchFamily="18" charset="0"/>
                <a:cs typeface="+mn-cs"/>
              </a:rPr>
              <a:t> è sempre costituita dalla superficie dell’immobile.</a:t>
            </a:r>
          </a:p>
          <a:p>
            <a:pPr marL="342900" indent="-342900" algn="just">
              <a:spcBef>
                <a:spcPct val="20000"/>
              </a:spcBef>
              <a:buFont typeface="Wingdings" pitchFamily="2" charset="2"/>
              <a:buChar char="Ø"/>
              <a:defRPr/>
            </a:pPr>
            <a:r>
              <a:rPr lang="it-IT" sz="2000" dirty="0">
                <a:solidFill>
                  <a:srgbClr val="002060"/>
                </a:solidFill>
                <a:latin typeface="Georgia" pitchFamily="18" charset="0"/>
                <a:cs typeface="+mn-cs"/>
              </a:rPr>
              <a:t>Si tratta di un’imposta addizionale fondata sul presupposto della tassa (superficie immobiliare) e quindi non collegata ad indici di capacità contributiva .</a:t>
            </a:r>
          </a:p>
          <a:p>
            <a:pPr marL="342900" indent="-342900" algn="just">
              <a:spcBef>
                <a:spcPct val="20000"/>
              </a:spcBef>
              <a:buFont typeface="Wingdings" pitchFamily="2" charset="2"/>
              <a:buChar char="Ø"/>
              <a:defRPr/>
            </a:pPr>
            <a:r>
              <a:rPr lang="it-IT" sz="2000" dirty="0">
                <a:solidFill>
                  <a:srgbClr val="002060"/>
                </a:solidFill>
                <a:latin typeface="Georgia" pitchFamily="18" charset="0"/>
                <a:cs typeface="+mn-cs"/>
              </a:rPr>
              <a:t>Alla maggiorazione si applicano le agevolazioni previste per la quota rifiuti (riferite alla ridotta capacità produttiva di rifiuti dell’utente) e non alla capacità contributiva dello stesso.</a:t>
            </a:r>
            <a:endParaRPr lang="it-IT" sz="2600" dirty="0">
              <a:solidFill>
                <a:srgbClr val="002060"/>
              </a:solidFill>
              <a:latin typeface="Georgia" pitchFamily="18" charset="0"/>
              <a:cs typeface="+mn-cs"/>
            </a:endParaRPr>
          </a:p>
          <a:p>
            <a:pPr marL="342900" indent="-342900">
              <a:lnSpc>
                <a:spcPct val="90000"/>
              </a:lnSpc>
              <a:spcBef>
                <a:spcPct val="20000"/>
              </a:spcBef>
              <a:buFont typeface="Arial" charset="0"/>
              <a:buChar char="•"/>
              <a:defRPr/>
            </a:pPr>
            <a:endParaRPr lang="it-IT" sz="3000" dirty="0">
              <a:solidFill>
                <a:srgbClr val="002060"/>
              </a:solidFill>
              <a:latin typeface="+mn-lt"/>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47106"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4" name="Titolo 1"/>
          <p:cNvSpPr txBox="1">
            <a:spLocks/>
          </p:cNvSpPr>
          <p:nvPr/>
        </p:nvSpPr>
        <p:spPr>
          <a:xfrm>
            <a:off x="0" y="1357298"/>
            <a:ext cx="9144000" cy="571504"/>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2800" b="1" dirty="0">
                <a:solidFill>
                  <a:srgbClr val="002060"/>
                </a:solidFill>
                <a:latin typeface="Georgia" pitchFamily="18" charset="0"/>
                <a:ea typeface="+mj-ea"/>
                <a:cs typeface="+mj-cs"/>
              </a:rPr>
              <a:t>TARES – TEFA: Prospettive</a:t>
            </a:r>
          </a:p>
        </p:txBody>
      </p:sp>
      <p:sp>
        <p:nvSpPr>
          <p:cNvPr id="5" name="Segnaposto contenuto 2"/>
          <p:cNvSpPr txBox="1">
            <a:spLocks/>
          </p:cNvSpPr>
          <p:nvPr/>
        </p:nvSpPr>
        <p:spPr>
          <a:xfrm>
            <a:off x="428625" y="2286000"/>
            <a:ext cx="8072438" cy="4357688"/>
          </a:xfrm>
          <a:prstGeom prst="rect">
            <a:avLst/>
          </a:prstGeom>
        </p:spPr>
        <p:txBody>
          <a:bodyPr/>
          <a:lstStyle/>
          <a:p>
            <a:pPr marL="342900" indent="-342900" algn="just">
              <a:spcBef>
                <a:spcPct val="20000"/>
              </a:spcBef>
              <a:buFont typeface="Arial" charset="0"/>
              <a:buNone/>
              <a:defRPr/>
            </a:pPr>
            <a:r>
              <a:rPr lang="it-IT" sz="2000" dirty="0">
                <a:solidFill>
                  <a:srgbClr val="002060"/>
                </a:solidFill>
                <a:latin typeface="Georgia" pitchFamily="18" charset="0"/>
                <a:cs typeface="+mn-cs"/>
              </a:rPr>
              <a:t>Per i comuni che attualmente applicano la </a:t>
            </a:r>
            <a:r>
              <a:rPr lang="it-IT" sz="2000" dirty="0" err="1">
                <a:solidFill>
                  <a:srgbClr val="002060"/>
                </a:solidFill>
                <a:latin typeface="Georgia" pitchFamily="18" charset="0"/>
                <a:cs typeface="+mn-cs"/>
              </a:rPr>
              <a:t>Tarsu</a:t>
            </a:r>
            <a:r>
              <a:rPr lang="it-IT" sz="2000" dirty="0">
                <a:solidFill>
                  <a:srgbClr val="002060"/>
                </a:solidFill>
                <a:latin typeface="Georgia" pitchFamily="18" charset="0"/>
                <a:cs typeface="+mn-cs"/>
              </a:rPr>
              <a:t> si determinerà un</a:t>
            </a:r>
          </a:p>
          <a:p>
            <a:pPr marL="342900" indent="-342900" algn="just">
              <a:spcBef>
                <a:spcPct val="20000"/>
              </a:spcBef>
              <a:buFont typeface="Arial" charset="0"/>
              <a:buNone/>
              <a:defRPr/>
            </a:pPr>
            <a:r>
              <a:rPr lang="it-IT" sz="2000" dirty="0">
                <a:solidFill>
                  <a:srgbClr val="002060"/>
                </a:solidFill>
                <a:latin typeface="Georgia" pitchFamily="18" charset="0"/>
                <a:cs typeface="+mn-cs"/>
              </a:rPr>
              <a:t>aumento dell’entità del prelievo dovuto sia all’obbligo di copertura</a:t>
            </a:r>
          </a:p>
          <a:p>
            <a:pPr marL="342900" indent="-342900" algn="just">
              <a:spcBef>
                <a:spcPct val="20000"/>
              </a:spcBef>
              <a:buFont typeface="Arial" charset="0"/>
              <a:buNone/>
              <a:defRPr/>
            </a:pPr>
            <a:r>
              <a:rPr lang="it-IT" sz="2000" dirty="0">
                <a:solidFill>
                  <a:srgbClr val="002060"/>
                </a:solidFill>
                <a:latin typeface="Georgia" pitchFamily="18" charset="0"/>
                <a:cs typeface="+mn-cs"/>
              </a:rPr>
              <a:t>integrale dei costi del servizio che per l’inclusione tra i costi da coprire</a:t>
            </a:r>
          </a:p>
          <a:p>
            <a:pPr marL="342900" indent="-342900" algn="just">
              <a:spcBef>
                <a:spcPct val="20000"/>
              </a:spcBef>
              <a:buFont typeface="Arial" charset="0"/>
              <a:buNone/>
              <a:defRPr/>
            </a:pPr>
            <a:r>
              <a:rPr lang="it-IT" sz="2000" dirty="0">
                <a:solidFill>
                  <a:srgbClr val="002060"/>
                </a:solidFill>
                <a:latin typeface="Georgia" pitchFamily="18" charset="0"/>
                <a:cs typeface="+mn-cs"/>
              </a:rPr>
              <a:t>delle spese amministrative di gestione e del costo d’uso del capitale.</a:t>
            </a:r>
          </a:p>
          <a:p>
            <a:pPr marL="342900" indent="-342900" algn="just">
              <a:spcBef>
                <a:spcPct val="20000"/>
              </a:spcBef>
              <a:buFont typeface="Arial" charset="0"/>
              <a:buNone/>
              <a:defRPr/>
            </a:pPr>
            <a:r>
              <a:rPr lang="it-IT" sz="2000" dirty="0">
                <a:solidFill>
                  <a:srgbClr val="002060"/>
                </a:solidFill>
                <a:latin typeface="Georgia" pitchFamily="18" charset="0"/>
                <a:cs typeface="+mn-cs"/>
              </a:rPr>
              <a:t>Detto incremento  avrà un effetto di trascinamento sul Tributo</a:t>
            </a:r>
          </a:p>
          <a:p>
            <a:pPr marL="342900" indent="-342900" algn="just">
              <a:spcBef>
                <a:spcPct val="20000"/>
              </a:spcBef>
              <a:buFont typeface="Arial" charset="0"/>
              <a:buNone/>
              <a:defRPr/>
            </a:pPr>
            <a:r>
              <a:rPr lang="it-IT" sz="2000" dirty="0">
                <a:solidFill>
                  <a:srgbClr val="002060"/>
                </a:solidFill>
                <a:latin typeface="Georgia" pitchFamily="18" charset="0"/>
                <a:cs typeface="+mn-cs"/>
              </a:rPr>
              <a:t>Provinciale (</a:t>
            </a:r>
            <a:r>
              <a:rPr lang="it-IT" sz="2000" dirty="0" err="1">
                <a:solidFill>
                  <a:srgbClr val="002060"/>
                </a:solidFill>
                <a:latin typeface="Georgia" pitchFamily="18" charset="0"/>
                <a:cs typeface="+mn-cs"/>
              </a:rPr>
              <a:t>Tefa</a:t>
            </a:r>
            <a:r>
              <a:rPr lang="it-IT" sz="2000" dirty="0">
                <a:solidFill>
                  <a:srgbClr val="002060"/>
                </a:solidFill>
                <a:latin typeface="Georgia" pitchFamily="18" charset="0"/>
                <a:cs typeface="+mn-cs"/>
              </a:rPr>
              <a:t>) dovuto alle Provincie.</a:t>
            </a:r>
          </a:p>
          <a:p>
            <a:pPr marL="342900" indent="-342900" algn="just">
              <a:spcBef>
                <a:spcPct val="20000"/>
              </a:spcBef>
              <a:buFont typeface="Arial" charset="0"/>
              <a:buNone/>
              <a:defRPr/>
            </a:pPr>
            <a:endParaRPr lang="it-IT" sz="2000" dirty="0">
              <a:solidFill>
                <a:srgbClr val="002060"/>
              </a:solidFill>
              <a:latin typeface="Georgia" pitchFamily="18" charset="0"/>
              <a:cs typeface="+mn-cs"/>
            </a:endParaRPr>
          </a:p>
          <a:p>
            <a:pPr marL="342900" indent="-342900" algn="just">
              <a:spcBef>
                <a:spcPct val="20000"/>
              </a:spcBef>
              <a:buFont typeface="Wingdings" pitchFamily="2" charset="2"/>
              <a:buChar char="Ø"/>
              <a:defRPr/>
            </a:pPr>
            <a:r>
              <a:rPr lang="it-IT" sz="2000" dirty="0">
                <a:solidFill>
                  <a:srgbClr val="002060"/>
                </a:solidFill>
                <a:latin typeface="Georgia" pitchFamily="18" charset="0"/>
                <a:cs typeface="+mn-cs"/>
              </a:rPr>
              <a:t>Occorre costruire una fonte informativa (banca dati) da cui estrapolare una stima attendibile del gettito della </a:t>
            </a:r>
            <a:r>
              <a:rPr lang="it-IT" sz="2000" dirty="0" err="1">
                <a:solidFill>
                  <a:srgbClr val="002060"/>
                </a:solidFill>
                <a:latin typeface="Georgia" pitchFamily="18" charset="0"/>
                <a:cs typeface="+mn-cs"/>
              </a:rPr>
              <a:t>Tares</a:t>
            </a:r>
            <a:r>
              <a:rPr lang="it-IT" sz="2000" dirty="0">
                <a:solidFill>
                  <a:srgbClr val="002060"/>
                </a:solidFill>
                <a:latin typeface="Georgia" pitchFamily="18" charset="0"/>
                <a:cs typeface="+mn-cs"/>
              </a:rPr>
              <a:t> e conseguentemente del </a:t>
            </a:r>
            <a:r>
              <a:rPr lang="it-IT" sz="2000" dirty="0" err="1">
                <a:solidFill>
                  <a:srgbClr val="002060"/>
                </a:solidFill>
                <a:latin typeface="Georgia" pitchFamily="18" charset="0"/>
                <a:cs typeface="+mn-cs"/>
              </a:rPr>
              <a:t>Tefa</a:t>
            </a:r>
            <a:r>
              <a:rPr lang="it-IT" sz="2000" dirty="0">
                <a:solidFill>
                  <a:srgbClr val="002060"/>
                </a:solidFill>
                <a:latin typeface="Georgia" pitchFamily="18" charset="0"/>
                <a:cs typeface="+mn-cs"/>
              </a:rPr>
              <a:t> dovuto dai vari Comuni. Attualmente gli unici dati sono reperibili nei certificati consuntivi del conto bilancio dei Comuni.</a:t>
            </a:r>
          </a:p>
          <a:p>
            <a:pPr marL="342900" indent="-342900">
              <a:spcBef>
                <a:spcPct val="20000"/>
              </a:spcBef>
              <a:buFont typeface="Arial" charset="0"/>
              <a:buChar char="•"/>
              <a:defRPr/>
            </a:pPr>
            <a:endParaRPr lang="it-IT" sz="2000" dirty="0">
              <a:solidFill>
                <a:srgbClr val="002060"/>
              </a:solidFill>
              <a:latin typeface="Georgia" pitchFamily="18" charset="0"/>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Immagine 7"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48130"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6" name="Titolo 7"/>
          <p:cNvSpPr txBox="1">
            <a:spLocks/>
          </p:cNvSpPr>
          <p:nvPr/>
        </p:nvSpPr>
        <p:spPr>
          <a:xfrm>
            <a:off x="425450" y="714375"/>
            <a:ext cx="8229600" cy="1071563"/>
          </a:xfrm>
          <a:prstGeom prst="rect">
            <a:avLst/>
          </a:prstGeom>
        </p:spPr>
        <p:txBody>
          <a:bodyPr/>
          <a:lstStyle/>
          <a:p>
            <a:pPr algn="ctr">
              <a:defRPr/>
            </a:pPr>
            <a:endParaRPr lang="it-IT" sz="2800" b="1" dirty="0">
              <a:latin typeface="Georgia" pitchFamily="18" charset="0"/>
              <a:ea typeface="+mj-ea"/>
              <a:cs typeface="+mj-cs"/>
            </a:endParaRPr>
          </a:p>
        </p:txBody>
      </p:sp>
      <p:sp>
        <p:nvSpPr>
          <p:cNvPr id="10" name="Segnaposto contenuto 8"/>
          <p:cNvSpPr txBox="1">
            <a:spLocks/>
          </p:cNvSpPr>
          <p:nvPr/>
        </p:nvSpPr>
        <p:spPr>
          <a:xfrm>
            <a:off x="357188" y="4286250"/>
            <a:ext cx="8429625" cy="1912938"/>
          </a:xfrm>
          <a:prstGeom prst="rect">
            <a:avLst/>
          </a:prstGeom>
        </p:spPr>
        <p:txBody>
          <a:bodyPr/>
          <a:lstStyle/>
          <a:p>
            <a:pPr indent="457200" algn="just">
              <a:spcBef>
                <a:spcPts val="0"/>
              </a:spcBef>
              <a:spcAft>
                <a:spcPts val="600"/>
              </a:spcAft>
              <a:buFont typeface="Wingdings" pitchFamily="2" charset="2"/>
              <a:buChar char="Ø"/>
              <a:defRPr/>
            </a:pPr>
            <a:r>
              <a:rPr lang="it-IT" sz="2000" dirty="0">
                <a:solidFill>
                  <a:srgbClr val="002060"/>
                </a:solidFill>
                <a:latin typeface="Georgia" pitchFamily="18" charset="0"/>
                <a:cs typeface="+mn-cs"/>
              </a:rPr>
              <a:t>Drastica contrazione delle risorse da destinare al finanziamento delle</a:t>
            </a:r>
          </a:p>
          <a:p>
            <a:pPr indent="457200" algn="just">
              <a:spcBef>
                <a:spcPts val="0"/>
              </a:spcBef>
              <a:spcAft>
                <a:spcPts val="600"/>
              </a:spcAft>
              <a:defRPr/>
            </a:pPr>
            <a:r>
              <a:rPr lang="it-IT" sz="2000" dirty="0">
                <a:solidFill>
                  <a:srgbClr val="002060"/>
                </a:solidFill>
                <a:latin typeface="Georgia" pitchFamily="18" charset="0"/>
                <a:cs typeface="+mn-cs"/>
              </a:rPr>
              <a:t>funzioni istituzionali.</a:t>
            </a:r>
          </a:p>
          <a:p>
            <a:pPr indent="457200" algn="just">
              <a:spcBef>
                <a:spcPts val="0"/>
              </a:spcBef>
              <a:spcAft>
                <a:spcPts val="600"/>
              </a:spcAft>
              <a:buFont typeface="Wingdings" pitchFamily="2" charset="2"/>
              <a:buChar char="Ø"/>
              <a:defRPr/>
            </a:pPr>
            <a:r>
              <a:rPr lang="it-IT" sz="2000" dirty="0">
                <a:solidFill>
                  <a:srgbClr val="002060"/>
                </a:solidFill>
                <a:latin typeface="Georgia" pitchFamily="18" charset="0"/>
                <a:cs typeface="+mn-cs"/>
              </a:rPr>
              <a:t>Utilizzo al massimo della leva fiscale</a:t>
            </a:r>
          </a:p>
          <a:p>
            <a:pPr indent="457200" algn="just">
              <a:spcBef>
                <a:spcPts val="0"/>
              </a:spcBef>
              <a:spcAft>
                <a:spcPts val="600"/>
              </a:spcAft>
              <a:buFont typeface="Wingdings" pitchFamily="2" charset="2"/>
              <a:buChar char="Ø"/>
              <a:defRPr/>
            </a:pPr>
            <a:r>
              <a:rPr lang="it-IT" sz="2000" dirty="0">
                <a:solidFill>
                  <a:srgbClr val="002060"/>
                </a:solidFill>
                <a:latin typeface="Georgia" pitchFamily="18" charset="0"/>
                <a:cs typeface="+mn-cs"/>
              </a:rPr>
              <a:t>Minimizzazione degli investimenti</a:t>
            </a:r>
          </a:p>
          <a:p>
            <a:pPr indent="457200" algn="just">
              <a:spcBef>
                <a:spcPts val="0"/>
              </a:spcBef>
              <a:spcAft>
                <a:spcPts val="600"/>
              </a:spcAft>
              <a:buFont typeface="Wingdings" pitchFamily="2" charset="2"/>
              <a:buChar char="Ø"/>
              <a:defRPr/>
            </a:pPr>
            <a:r>
              <a:rPr lang="it-IT" sz="2000" dirty="0">
                <a:solidFill>
                  <a:srgbClr val="002060"/>
                </a:solidFill>
                <a:latin typeface="Georgia" pitchFamily="18" charset="0"/>
                <a:cs typeface="+mn-cs"/>
              </a:rPr>
              <a:t>Ridottissimo spazio finanziario per i pagamenti.</a:t>
            </a:r>
            <a:endParaRPr lang="it-IT" sz="2000" dirty="0">
              <a:solidFill>
                <a:srgbClr val="002060"/>
              </a:solidFill>
              <a:latin typeface="+mn-lt"/>
              <a:cs typeface="+mn-cs"/>
            </a:endParaRPr>
          </a:p>
        </p:txBody>
      </p:sp>
      <p:sp>
        <p:nvSpPr>
          <p:cNvPr id="11" name="CasellaDiTesto 4"/>
          <p:cNvSpPr txBox="1">
            <a:spLocks noChangeArrowheads="1"/>
          </p:cNvSpPr>
          <p:nvPr/>
        </p:nvSpPr>
        <p:spPr bwMode="auto">
          <a:xfrm>
            <a:off x="6011862" y="2493961"/>
            <a:ext cx="2346351" cy="64633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it-IT" b="1" dirty="0">
                <a:latin typeface="Georgia" pitchFamily="18" charset="0"/>
              </a:rPr>
              <a:t>Vincoli di finanza pubblica</a:t>
            </a:r>
          </a:p>
        </p:txBody>
      </p:sp>
      <p:sp>
        <p:nvSpPr>
          <p:cNvPr id="12" name="CasellaDiTesto 7"/>
          <p:cNvSpPr txBox="1">
            <a:spLocks noChangeArrowheads="1"/>
          </p:cNvSpPr>
          <p:nvPr/>
        </p:nvSpPr>
        <p:spPr bwMode="auto">
          <a:xfrm>
            <a:off x="857224" y="2482858"/>
            <a:ext cx="1943100" cy="64611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it-IT" b="1" dirty="0">
                <a:latin typeface="Georgia" pitchFamily="18" charset="0"/>
              </a:rPr>
              <a:t>Patto di stabilità</a:t>
            </a:r>
          </a:p>
        </p:txBody>
      </p:sp>
      <p:sp>
        <p:nvSpPr>
          <p:cNvPr id="13" name="CasellaDiTesto 11"/>
          <p:cNvSpPr txBox="1">
            <a:spLocks noChangeArrowheads="1"/>
          </p:cNvSpPr>
          <p:nvPr/>
        </p:nvSpPr>
        <p:spPr bwMode="auto">
          <a:xfrm>
            <a:off x="3419475" y="2482858"/>
            <a:ext cx="1873250" cy="64611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a:spcAft>
                <a:spcPts val="600"/>
              </a:spcAft>
              <a:defRPr/>
            </a:pPr>
            <a:r>
              <a:rPr lang="it-IT" b="1" dirty="0">
                <a:latin typeface="Georgia" pitchFamily="18" charset="0"/>
              </a:rPr>
              <a:t>Tensioni sulle entrate</a:t>
            </a:r>
          </a:p>
        </p:txBody>
      </p:sp>
      <p:sp>
        <p:nvSpPr>
          <p:cNvPr id="14" name="Freccia in giù 13"/>
          <p:cNvSpPr/>
          <p:nvPr/>
        </p:nvSpPr>
        <p:spPr>
          <a:xfrm>
            <a:off x="3419475" y="3422655"/>
            <a:ext cx="1873250" cy="720725"/>
          </a:xfrm>
          <a:prstGeom prst="down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it-IT"/>
          </a:p>
        </p:txBody>
      </p:sp>
      <p:sp>
        <p:nvSpPr>
          <p:cNvPr id="15" name="Titolo 1"/>
          <p:cNvSpPr txBox="1">
            <a:spLocks/>
          </p:cNvSpPr>
          <p:nvPr/>
        </p:nvSpPr>
        <p:spPr>
          <a:xfrm>
            <a:off x="0" y="1285860"/>
            <a:ext cx="9144000" cy="571504"/>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2800" b="1" dirty="0">
                <a:solidFill>
                  <a:srgbClr val="002060"/>
                </a:solidFill>
                <a:latin typeface="Georgia" pitchFamily="18" charset="0"/>
              </a:rPr>
              <a:t>Effetti sugli equilibri 2013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17410"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6" name="Titolo 1"/>
          <p:cNvSpPr txBox="1">
            <a:spLocks/>
          </p:cNvSpPr>
          <p:nvPr/>
        </p:nvSpPr>
        <p:spPr>
          <a:xfrm>
            <a:off x="0" y="1214422"/>
            <a:ext cx="9144000" cy="642942"/>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3200" b="1" dirty="0">
                <a:solidFill>
                  <a:srgbClr val="002060"/>
                </a:solidFill>
                <a:latin typeface="Georgia" pitchFamily="18" charset="0"/>
                <a:ea typeface="+mj-ea"/>
                <a:cs typeface="+mj-cs"/>
              </a:rPr>
              <a:t>Federalismo Provinciale</a:t>
            </a:r>
            <a:r>
              <a:rPr lang="it-IT" sz="2400" b="1" dirty="0">
                <a:solidFill>
                  <a:srgbClr val="002060"/>
                </a:solidFill>
                <a:latin typeface="Georgia" pitchFamily="18" charset="0"/>
                <a:ea typeface="+mj-ea"/>
                <a:cs typeface="+mj-cs"/>
              </a:rPr>
              <a:t>/2</a:t>
            </a:r>
            <a:endParaRPr lang="it-IT" sz="3200" b="1" dirty="0">
              <a:solidFill>
                <a:srgbClr val="002060"/>
              </a:solidFill>
              <a:latin typeface="Georgia" pitchFamily="18" charset="0"/>
              <a:ea typeface="+mj-ea"/>
              <a:cs typeface="+mj-cs"/>
            </a:endParaRPr>
          </a:p>
        </p:txBody>
      </p:sp>
      <p:sp>
        <p:nvSpPr>
          <p:cNvPr id="7" name="Segnaposto contenuto 2"/>
          <p:cNvSpPr txBox="1">
            <a:spLocks/>
          </p:cNvSpPr>
          <p:nvPr/>
        </p:nvSpPr>
        <p:spPr>
          <a:xfrm>
            <a:off x="395288" y="2286000"/>
            <a:ext cx="8229600" cy="4238625"/>
          </a:xfrm>
          <a:prstGeom prst="rect">
            <a:avLst/>
          </a:prstGeom>
        </p:spPr>
        <p:txBody>
          <a:bodyPr/>
          <a:lstStyle/>
          <a:p>
            <a:pPr marL="342900" indent="-342900" algn="just">
              <a:spcAft>
                <a:spcPts val="600"/>
              </a:spcAft>
              <a:buFont typeface="Wingdings" pitchFamily="2" charset="2"/>
              <a:buChar char="Ø"/>
              <a:defRPr/>
            </a:pPr>
            <a:r>
              <a:rPr lang="it-IT" sz="1600" dirty="0">
                <a:solidFill>
                  <a:srgbClr val="002060"/>
                </a:solidFill>
                <a:latin typeface="Georgia" pitchFamily="18" charset="0"/>
                <a:cs typeface="+mn-cs"/>
              </a:rPr>
              <a:t>La durata del </a:t>
            </a:r>
            <a:r>
              <a:rPr lang="it-IT" sz="1600" b="1" dirty="0">
                <a:solidFill>
                  <a:srgbClr val="002060"/>
                </a:solidFill>
                <a:latin typeface="Georgia" pitchFamily="18" charset="0"/>
                <a:cs typeface="+mn-cs"/>
              </a:rPr>
              <a:t>Fondo sperimentale di riequilibrio </a:t>
            </a:r>
            <a:r>
              <a:rPr lang="it-IT" sz="1600" dirty="0">
                <a:solidFill>
                  <a:srgbClr val="002060"/>
                </a:solidFill>
                <a:latin typeface="Georgia" pitchFamily="18" charset="0"/>
                <a:cs typeface="+mn-cs"/>
              </a:rPr>
              <a:t>è biennale e le modalità di riparto delle entrate saranno definite coerentemente alla definizione </a:t>
            </a:r>
            <a:r>
              <a:rPr lang="it-IT" sz="1600" i="1" dirty="0">
                <a:solidFill>
                  <a:srgbClr val="002060"/>
                </a:solidFill>
                <a:latin typeface="Georgia" pitchFamily="18" charset="0"/>
                <a:cs typeface="+mn-cs"/>
              </a:rPr>
              <a:t>dei fabbisogni standard </a:t>
            </a:r>
            <a:r>
              <a:rPr lang="it-IT" sz="1600" dirty="0">
                <a:solidFill>
                  <a:srgbClr val="002060"/>
                </a:solidFill>
                <a:latin typeface="Georgia" pitchFamily="18" charset="0"/>
                <a:cs typeface="+mn-cs"/>
              </a:rPr>
              <a:t>che sono  </a:t>
            </a:r>
            <a:r>
              <a:rPr lang="it-IT" sz="1600" i="1" dirty="0">
                <a:solidFill>
                  <a:srgbClr val="002060"/>
                </a:solidFill>
                <a:latin typeface="Georgia" pitchFamily="18" charset="0"/>
                <a:cs typeface="+mn-cs"/>
              </a:rPr>
              <a:t>i </a:t>
            </a:r>
            <a:r>
              <a:rPr lang="it-IT" sz="1600" dirty="0">
                <a:solidFill>
                  <a:srgbClr val="002060"/>
                </a:solidFill>
                <a:latin typeface="Georgia" pitchFamily="18" charset="0"/>
                <a:cs typeface="+mn-cs"/>
              </a:rPr>
              <a:t>riferimenti a cui rapportare progressivamente il finanziamento integrale della spesa relativa alle funzioni fondamentali e ai livelli essenziali delle prestazioni degli enti locali con l’obiettivo di valorizzarne l’efficienza e l’efficacia, nella prospettiva del superamento del criterio della spesa storica</a:t>
            </a:r>
            <a:endParaRPr lang="it-IT" sz="1600" i="1" dirty="0">
              <a:solidFill>
                <a:srgbClr val="002060"/>
              </a:solidFill>
              <a:latin typeface="Georgia" pitchFamily="18" charset="0"/>
              <a:cs typeface="+mn-cs"/>
            </a:endParaRPr>
          </a:p>
          <a:p>
            <a:pPr marL="342900" indent="-342900" algn="just" eaLnBrk="0" hangingPunct="0">
              <a:spcAft>
                <a:spcPts val="600"/>
              </a:spcAft>
              <a:buFont typeface="Wingdings" pitchFamily="2" charset="2"/>
              <a:buChar char="Ø"/>
              <a:defRPr/>
            </a:pPr>
            <a:r>
              <a:rPr lang="it-IT" sz="1600" dirty="0">
                <a:solidFill>
                  <a:srgbClr val="002060"/>
                </a:solidFill>
                <a:latin typeface="Georgia" pitchFamily="18" charset="0"/>
                <a:cs typeface="+mn-cs"/>
              </a:rPr>
              <a:t>Il fondo cesserà, comunque, a decorrere dalla data di attivazione del </a:t>
            </a:r>
            <a:r>
              <a:rPr lang="it-IT" sz="1600" b="1" dirty="0">
                <a:solidFill>
                  <a:srgbClr val="002060"/>
                </a:solidFill>
                <a:latin typeface="Georgia" pitchFamily="18" charset="0"/>
                <a:cs typeface="+mn-cs"/>
              </a:rPr>
              <a:t>Fondo perequativo </a:t>
            </a:r>
            <a:r>
              <a:rPr lang="it-IT" sz="1600" dirty="0">
                <a:solidFill>
                  <a:srgbClr val="002060"/>
                </a:solidFill>
                <a:latin typeface="Georgia" pitchFamily="18" charset="0"/>
                <a:cs typeface="+mn-cs"/>
              </a:rPr>
              <a:t>che si articolerà in </a:t>
            </a:r>
            <a:r>
              <a:rPr lang="it-IT" sz="1600" b="1" dirty="0">
                <a:solidFill>
                  <a:srgbClr val="002060"/>
                </a:solidFill>
                <a:latin typeface="Georgia" pitchFamily="18" charset="0"/>
                <a:cs typeface="+mn-cs"/>
              </a:rPr>
              <a:t>due componenti, una dedicata al</a:t>
            </a:r>
            <a:r>
              <a:rPr lang="it-IT" sz="1600" dirty="0">
                <a:solidFill>
                  <a:srgbClr val="002060"/>
                </a:solidFill>
                <a:latin typeface="Georgia" pitchFamily="18" charset="0"/>
                <a:cs typeface="+mn-cs"/>
              </a:rPr>
              <a:t>le </a:t>
            </a:r>
            <a:r>
              <a:rPr lang="it-IT" sz="1600" b="1" dirty="0">
                <a:solidFill>
                  <a:srgbClr val="002060"/>
                </a:solidFill>
                <a:latin typeface="Georgia" pitchFamily="18" charset="0"/>
                <a:cs typeface="+mn-cs"/>
              </a:rPr>
              <a:t>funzioni fondamentali, l’altra a quelle non fondamentali</a:t>
            </a:r>
            <a:r>
              <a:rPr lang="it-IT" sz="1600" dirty="0">
                <a:solidFill>
                  <a:srgbClr val="002060"/>
                </a:solidFill>
                <a:latin typeface="Georgia" pitchFamily="18" charset="0"/>
                <a:cs typeface="+mn-cs"/>
              </a:rPr>
              <a:t>.</a:t>
            </a:r>
          </a:p>
          <a:p>
            <a:pPr marL="342900" indent="-342900" algn="just" eaLnBrk="0" hangingPunct="0">
              <a:spcAft>
                <a:spcPts val="600"/>
              </a:spcAft>
              <a:buFont typeface="Wingdings" pitchFamily="2" charset="2"/>
              <a:buChar char="Ø"/>
              <a:defRPr/>
            </a:pPr>
            <a:r>
              <a:rPr lang="it-IT" sz="1600" b="1" dirty="0">
                <a:solidFill>
                  <a:srgbClr val="002060"/>
                </a:solidFill>
                <a:latin typeface="Georgia" pitchFamily="18" charset="0"/>
                <a:cs typeface="+mn-cs"/>
              </a:rPr>
              <a:t>Le due quote sono divise in corrispondenza della determinazione dei fabbisogni </a:t>
            </a:r>
            <a:r>
              <a:rPr lang="it-IT" sz="1600" b="1" i="1" dirty="0">
                <a:solidFill>
                  <a:srgbClr val="002060"/>
                </a:solidFill>
                <a:latin typeface="Georgia" pitchFamily="18" charset="0"/>
                <a:cs typeface="+mn-cs"/>
              </a:rPr>
              <a:t>standard</a:t>
            </a:r>
            <a:r>
              <a:rPr lang="it-IT" sz="1600" dirty="0">
                <a:solidFill>
                  <a:srgbClr val="002060"/>
                </a:solidFill>
                <a:latin typeface="Georgia" pitchFamily="18" charset="0"/>
                <a:cs typeface="+mn-cs"/>
              </a:rPr>
              <a:t> relativi alle funzioni fondamentali e riviste in funzione della loro dinamica.</a:t>
            </a:r>
          </a:p>
          <a:p>
            <a:pPr marL="342900" indent="-342900" algn="just" eaLnBrk="0" hangingPunct="0">
              <a:spcAft>
                <a:spcPts val="600"/>
              </a:spcAft>
              <a:buFont typeface="Wingdings" pitchFamily="2" charset="2"/>
              <a:buChar char="Ø"/>
              <a:defRPr/>
            </a:pPr>
            <a:r>
              <a:rPr lang="it-IT" sz="1600" dirty="0">
                <a:solidFill>
                  <a:srgbClr val="002060"/>
                </a:solidFill>
                <a:latin typeface="Georgia" pitchFamily="18" charset="0"/>
                <a:cs typeface="+mn-cs"/>
              </a:rPr>
              <a:t>Per quanto attiene </a:t>
            </a:r>
            <a:r>
              <a:rPr lang="it-IT" sz="1600" b="1" dirty="0">
                <a:solidFill>
                  <a:srgbClr val="002060"/>
                </a:solidFill>
                <a:latin typeface="Georgia" pitchFamily="18" charset="0"/>
                <a:cs typeface="+mn-cs"/>
              </a:rPr>
              <a:t>alla perequazione delle funzioni non fondamentali</a:t>
            </a:r>
            <a:r>
              <a:rPr lang="it-IT" sz="1600" dirty="0">
                <a:solidFill>
                  <a:srgbClr val="002060"/>
                </a:solidFill>
                <a:latin typeface="Georgia" pitchFamily="18" charset="0"/>
                <a:cs typeface="+mn-cs"/>
              </a:rPr>
              <a:t>,  vige il criterio, secondo il quale </a:t>
            </a:r>
            <a:r>
              <a:rPr lang="it-IT" sz="1600" b="1" dirty="0">
                <a:solidFill>
                  <a:srgbClr val="002060"/>
                </a:solidFill>
                <a:latin typeface="Georgia" pitchFamily="18" charset="0"/>
                <a:cs typeface="+mn-cs"/>
              </a:rPr>
              <a:t>la perequazione delle capacità fiscali non deve alterare la graduatoria dei territori in termini di capacità fiscale per abitante</a:t>
            </a:r>
            <a:r>
              <a:rPr lang="it-IT" sz="1600" dirty="0">
                <a:solidFill>
                  <a:srgbClr val="002060"/>
                </a:solidFill>
                <a:latin typeface="Georgia" pitchFamily="18" charset="0"/>
                <a:cs typeface="+mn-cs"/>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18434"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18435" name="Segnaposto contenuto 2"/>
          <p:cNvSpPr txBox="1">
            <a:spLocks/>
          </p:cNvSpPr>
          <p:nvPr/>
        </p:nvSpPr>
        <p:spPr bwMode="auto">
          <a:xfrm>
            <a:off x="314325" y="2286000"/>
            <a:ext cx="8472488" cy="4024313"/>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gn="just">
              <a:spcBef>
                <a:spcPct val="20000"/>
              </a:spcBef>
              <a:buFont typeface="Wingdings" pitchFamily="2" charset="2"/>
              <a:buChar char="Ø"/>
            </a:pPr>
            <a:r>
              <a:rPr lang="it-IT">
                <a:solidFill>
                  <a:srgbClr val="002060"/>
                </a:solidFill>
                <a:latin typeface="Georgia" pitchFamily="18" charset="0"/>
              </a:rPr>
              <a:t>A partire dal 2013 anche i trasferimenti regionali verranno eliminati </a:t>
            </a:r>
            <a:r>
              <a:rPr lang="it-IT" i="1">
                <a:solidFill>
                  <a:srgbClr val="002060"/>
                </a:solidFill>
                <a:latin typeface="Georgia" pitchFamily="18" charset="0"/>
              </a:rPr>
              <a:t>(art. 19).</a:t>
            </a:r>
          </a:p>
          <a:p>
            <a:pPr marL="342900" indent="-342900" algn="just">
              <a:spcBef>
                <a:spcPct val="20000"/>
              </a:spcBef>
              <a:buFont typeface="Wingdings" pitchFamily="2" charset="2"/>
              <a:buChar char="Ø"/>
            </a:pPr>
            <a:r>
              <a:rPr lang="it-IT">
                <a:solidFill>
                  <a:srgbClr val="002060"/>
                </a:solidFill>
                <a:latin typeface="Georgia" pitchFamily="18" charset="0"/>
              </a:rPr>
              <a:t>La compensazione avverrà tramite la </a:t>
            </a:r>
            <a:r>
              <a:rPr lang="it-IT" i="1">
                <a:solidFill>
                  <a:srgbClr val="002060"/>
                </a:solidFill>
                <a:latin typeface="Georgia" pitchFamily="18" charset="0"/>
              </a:rPr>
              <a:t>compartecipazione provinciale</a:t>
            </a:r>
            <a:r>
              <a:rPr lang="it-IT" b="1">
                <a:solidFill>
                  <a:srgbClr val="002060"/>
                </a:solidFill>
                <a:latin typeface="Georgia" pitchFamily="18" charset="0"/>
              </a:rPr>
              <a:t> </a:t>
            </a:r>
            <a:r>
              <a:rPr lang="it-IT">
                <a:solidFill>
                  <a:srgbClr val="002060"/>
                </a:solidFill>
                <a:latin typeface="Georgia" pitchFamily="18" charset="0"/>
              </a:rPr>
              <a:t>alla tassa automobilistica.</a:t>
            </a:r>
          </a:p>
          <a:p>
            <a:pPr marL="342900" indent="-342900" algn="just">
              <a:spcBef>
                <a:spcPct val="20000"/>
              </a:spcBef>
              <a:buFont typeface="Wingdings" pitchFamily="2" charset="2"/>
              <a:buChar char="Ø"/>
            </a:pPr>
            <a:r>
              <a:rPr lang="it-IT" sz="2000">
                <a:solidFill>
                  <a:srgbClr val="002060"/>
                </a:solidFill>
                <a:latin typeface="Georgia" pitchFamily="18" charset="0"/>
              </a:rPr>
              <a:t>Nel caso in cui la compensazione non fosse sufficiente ad assicurare lo stesso flusso di gettito, vi sarà la necessaria compartecipazione ad un ulteriore tributo.</a:t>
            </a:r>
          </a:p>
          <a:p>
            <a:pPr marL="342900" indent="-342900" algn="just">
              <a:spcBef>
                <a:spcPct val="20000"/>
              </a:spcBef>
              <a:buFont typeface="Wingdings" pitchFamily="2" charset="2"/>
              <a:buChar char="Ø"/>
            </a:pPr>
            <a:r>
              <a:rPr lang="it-IT" sz="2000">
                <a:solidFill>
                  <a:srgbClr val="002060"/>
                </a:solidFill>
                <a:latin typeface="Georgia" pitchFamily="18" charset="0"/>
              </a:rPr>
              <a:t>Per assicurare una sostituzione territorialmente equilibrata delle fonti di entrata ogni Regione , comunque, istituirà un fondo sperimentale di riequilibrio della durata di tre anni, alimentato da una quota non superiore al 30% del gettito della compartecipazione alla tassa automobilistica spettante alla Regione.</a:t>
            </a:r>
          </a:p>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Char char="•"/>
            </a:pPr>
            <a:endParaRPr lang="it-IT" sz="2200">
              <a:solidFill>
                <a:srgbClr val="002060"/>
              </a:solidFill>
              <a:latin typeface="Calibri" pitchFamily="34" charset="0"/>
            </a:endParaRPr>
          </a:p>
        </p:txBody>
      </p:sp>
      <p:sp>
        <p:nvSpPr>
          <p:cNvPr id="5" name="Titolo 1"/>
          <p:cNvSpPr txBox="1">
            <a:spLocks/>
          </p:cNvSpPr>
          <p:nvPr/>
        </p:nvSpPr>
        <p:spPr>
          <a:xfrm>
            <a:off x="0" y="1357298"/>
            <a:ext cx="9144000" cy="642942"/>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3200" b="1" dirty="0">
                <a:solidFill>
                  <a:srgbClr val="002060"/>
                </a:solidFill>
                <a:latin typeface="Georgia" pitchFamily="18" charset="0"/>
                <a:ea typeface="+mj-ea"/>
                <a:cs typeface="+mj-cs"/>
              </a:rPr>
              <a:t>Federalismo Provinciale</a:t>
            </a:r>
            <a:r>
              <a:rPr lang="it-IT" sz="2000" b="1" dirty="0">
                <a:solidFill>
                  <a:srgbClr val="002060"/>
                </a:solidFill>
                <a:latin typeface="Georgia" pitchFamily="18" charset="0"/>
                <a:ea typeface="+mj-ea"/>
                <a:cs typeface="+mj-cs"/>
              </a:rPr>
              <a:t>/3</a:t>
            </a:r>
            <a:endParaRPr lang="it-IT" sz="3200" b="1" dirty="0">
              <a:solidFill>
                <a:srgbClr val="002060"/>
              </a:solidFill>
              <a:latin typeface="Georgia" pitchFamily="18" charset="0"/>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19458"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19459" name="Segnaposto contenuto 2"/>
          <p:cNvSpPr txBox="1">
            <a:spLocks/>
          </p:cNvSpPr>
          <p:nvPr/>
        </p:nvSpPr>
        <p:spPr bwMode="auto">
          <a:xfrm>
            <a:off x="314325" y="2286000"/>
            <a:ext cx="8472488" cy="4024313"/>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Char char="•"/>
            </a:pPr>
            <a:endParaRPr lang="it-IT" sz="2200">
              <a:solidFill>
                <a:srgbClr val="002060"/>
              </a:solidFill>
              <a:latin typeface="Calibri" pitchFamily="34" charset="0"/>
            </a:endParaRPr>
          </a:p>
        </p:txBody>
      </p:sp>
      <p:sp>
        <p:nvSpPr>
          <p:cNvPr id="5" name="Titolo 1"/>
          <p:cNvSpPr txBox="1">
            <a:spLocks/>
          </p:cNvSpPr>
          <p:nvPr/>
        </p:nvSpPr>
        <p:spPr>
          <a:xfrm>
            <a:off x="0" y="1357298"/>
            <a:ext cx="9144000" cy="642942"/>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3200" b="1">
                <a:solidFill>
                  <a:srgbClr val="002060"/>
                </a:solidFill>
                <a:latin typeface="Georgia" pitchFamily="18" charset="0"/>
                <a:cs typeface="Arial" charset="0"/>
              </a:rPr>
              <a:t>Fondo sperimentale di riequilibrio</a:t>
            </a:r>
          </a:p>
        </p:txBody>
      </p:sp>
      <p:sp>
        <p:nvSpPr>
          <p:cNvPr id="19463" name="Segnaposto contenuto 2"/>
          <p:cNvSpPr txBox="1">
            <a:spLocks/>
          </p:cNvSpPr>
          <p:nvPr/>
        </p:nvSpPr>
        <p:spPr bwMode="auto">
          <a:xfrm>
            <a:off x="530225" y="2501900"/>
            <a:ext cx="8472488" cy="4024313"/>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gn="ctr">
              <a:spcBef>
                <a:spcPct val="20000"/>
              </a:spcBef>
              <a:buFont typeface="Wingdings" pitchFamily="2" charset="2"/>
              <a:buNone/>
            </a:pPr>
            <a:r>
              <a:rPr lang="it-IT" b="1">
                <a:solidFill>
                  <a:srgbClr val="002060"/>
                </a:solidFill>
                <a:latin typeface="Georgia" pitchFamily="18" charset="0"/>
              </a:rPr>
              <a:t>FONDO SPERIMENTALE DI RIEQUILIBRIO  gennaio </a:t>
            </a:r>
            <a:r>
              <a:rPr lang="it-IT" sz="2400" b="1">
                <a:solidFill>
                  <a:srgbClr val="002060"/>
                </a:solidFill>
                <a:latin typeface="Georgia" pitchFamily="18" charset="0"/>
              </a:rPr>
              <a:t>2012 </a:t>
            </a:r>
          </a:p>
          <a:p>
            <a:pPr marL="342900" indent="-342900" algn="ctr">
              <a:spcBef>
                <a:spcPct val="20000"/>
              </a:spcBef>
              <a:buFont typeface="Wingdings" pitchFamily="2" charset="2"/>
              <a:buNone/>
            </a:pPr>
            <a:r>
              <a:rPr lang="it-IT" sz="2400" b="1">
                <a:solidFill>
                  <a:srgbClr val="002060"/>
                </a:solidFill>
                <a:latin typeface="Georgia" pitchFamily="18" charset="0"/>
              </a:rPr>
              <a:t>1.039.917.823,00</a:t>
            </a:r>
            <a:r>
              <a:rPr lang="it-IT" b="1">
                <a:solidFill>
                  <a:srgbClr val="002060"/>
                </a:solidFill>
                <a:latin typeface="Georgia" pitchFamily="18" charset="0"/>
              </a:rPr>
              <a:t>.</a:t>
            </a:r>
          </a:p>
          <a:p>
            <a:pPr marL="342900" indent="-342900" algn="ctr">
              <a:spcBef>
                <a:spcPct val="20000"/>
              </a:spcBef>
              <a:buFont typeface="Wingdings" pitchFamily="2" charset="2"/>
              <a:buNone/>
            </a:pPr>
            <a:r>
              <a:rPr lang="it-IT" sz="1600" b="1">
                <a:solidFill>
                  <a:srgbClr val="002060"/>
                </a:solidFill>
                <a:latin typeface="Georgia" pitchFamily="18" charset="0"/>
              </a:rPr>
              <a:t>(di cui 226.651.839 da trasferimenti e  813.265.984,00 dalla soppressa APCEE)</a:t>
            </a:r>
          </a:p>
          <a:p>
            <a:pPr marL="342900" indent="-342900" algn="ctr">
              <a:spcBef>
                <a:spcPct val="20000"/>
              </a:spcBef>
              <a:buFont typeface="Wingdings" pitchFamily="2" charset="2"/>
              <a:buNone/>
            </a:pPr>
            <a:endParaRPr lang="it-IT" sz="1600" b="1">
              <a:solidFill>
                <a:srgbClr val="002060"/>
              </a:solidFill>
              <a:latin typeface="Georgia" pitchFamily="18" charset="0"/>
            </a:endParaRPr>
          </a:p>
          <a:p>
            <a:pPr marL="342900" indent="-342900" algn="ctr">
              <a:spcBef>
                <a:spcPct val="20000"/>
              </a:spcBef>
              <a:buFont typeface="Wingdings" pitchFamily="2" charset="2"/>
              <a:buNone/>
            </a:pPr>
            <a:endParaRPr lang="it-IT" sz="1600" b="1">
              <a:solidFill>
                <a:srgbClr val="002060"/>
              </a:solidFill>
              <a:latin typeface="Georgia" pitchFamily="18" charset="0"/>
            </a:endParaRPr>
          </a:p>
          <a:p>
            <a:pPr marL="342900" indent="-342900" algn="ctr">
              <a:spcBef>
                <a:spcPct val="20000"/>
              </a:spcBef>
              <a:buFont typeface="Wingdings" pitchFamily="2" charset="2"/>
              <a:buNone/>
            </a:pPr>
            <a:r>
              <a:rPr lang="it-IT" b="1">
                <a:solidFill>
                  <a:srgbClr val="002060"/>
                </a:solidFill>
                <a:latin typeface="Georgia" pitchFamily="18" charset="0"/>
              </a:rPr>
              <a:t> FONDO SPERIMENTALE DI RIEQUILIBRIO luglio 2012</a:t>
            </a:r>
          </a:p>
          <a:p>
            <a:pPr marL="342900" indent="-342900" algn="ctr">
              <a:spcBef>
                <a:spcPct val="20000"/>
              </a:spcBef>
              <a:buFont typeface="Wingdings" pitchFamily="2" charset="2"/>
              <a:buNone/>
            </a:pPr>
            <a:r>
              <a:rPr lang="it-IT" sz="2400" b="1">
                <a:solidFill>
                  <a:srgbClr val="002060"/>
                </a:solidFill>
                <a:latin typeface="Georgia" pitchFamily="18" charset="0"/>
              </a:rPr>
              <a:t>539.917.823,00</a:t>
            </a:r>
          </a:p>
          <a:p>
            <a:pPr marL="342900" indent="-342900" algn="ctr">
              <a:spcBef>
                <a:spcPct val="20000"/>
              </a:spcBef>
              <a:buFont typeface="Wingdings" pitchFamily="2" charset="2"/>
              <a:buNone/>
            </a:pPr>
            <a:endParaRPr lang="it-IT" sz="2400" b="1">
              <a:solidFill>
                <a:srgbClr val="002060"/>
              </a:solidFill>
              <a:latin typeface="Georgia" pitchFamily="18" charset="0"/>
            </a:endParaRPr>
          </a:p>
          <a:p>
            <a:pPr marL="342900" indent="-342900" algn="ctr">
              <a:spcBef>
                <a:spcPct val="20000"/>
              </a:spcBef>
              <a:buFont typeface="Wingdings" pitchFamily="2" charset="2"/>
              <a:buNone/>
            </a:pPr>
            <a:r>
              <a:rPr lang="it-IT" b="1">
                <a:solidFill>
                  <a:srgbClr val="002060"/>
                </a:solidFill>
              </a:rPr>
              <a:t> </a:t>
            </a:r>
            <a:endParaRPr lang="it-IT" b="1">
              <a:solidFill>
                <a:srgbClr val="002060"/>
              </a:solidFill>
              <a:latin typeface="Georgia" pitchFamily="18" charset="0"/>
            </a:endParaRPr>
          </a:p>
          <a:p>
            <a:pPr marL="342900" indent="-342900" algn="just">
              <a:spcBef>
                <a:spcPct val="20000"/>
              </a:spcBef>
              <a:buFont typeface="Wingdings" pitchFamily="2" charset="2"/>
              <a:buNone/>
            </a:pPr>
            <a:endParaRPr lang="it-IT" sz="2000">
              <a:solidFill>
                <a:srgbClr val="002060"/>
              </a:solidFill>
              <a:latin typeface="Georgia" pitchFamily="18" charset="0"/>
            </a:endParaRPr>
          </a:p>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Char char="•"/>
            </a:pPr>
            <a:endParaRPr lang="it-IT" sz="220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20482"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20483" name="Segnaposto contenuto 2"/>
          <p:cNvSpPr txBox="1">
            <a:spLocks/>
          </p:cNvSpPr>
          <p:nvPr/>
        </p:nvSpPr>
        <p:spPr bwMode="auto">
          <a:xfrm>
            <a:off x="314325" y="2286000"/>
            <a:ext cx="8472488" cy="4024313"/>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Char char="•"/>
            </a:pPr>
            <a:endParaRPr lang="it-IT" sz="2200">
              <a:solidFill>
                <a:srgbClr val="002060"/>
              </a:solidFill>
              <a:latin typeface="Calibri" pitchFamily="34" charset="0"/>
            </a:endParaRPr>
          </a:p>
        </p:txBody>
      </p:sp>
      <p:sp>
        <p:nvSpPr>
          <p:cNvPr id="20484" name="Segnaposto contenuto 2"/>
          <p:cNvSpPr txBox="1">
            <a:spLocks/>
          </p:cNvSpPr>
          <p:nvPr/>
        </p:nvSpPr>
        <p:spPr bwMode="auto">
          <a:xfrm>
            <a:off x="323850" y="2349500"/>
            <a:ext cx="8472488" cy="4024313"/>
          </a:xfrm>
          <a:prstGeom prst="rect">
            <a:avLst/>
          </a:prstGeom>
          <a:noFill/>
          <a:ln w="9525">
            <a:noFill/>
            <a:miter lim="800000"/>
            <a:headEnd/>
            <a:tailEnd/>
          </a:ln>
        </p:spPr>
        <p:txBody>
          <a:bodyPr/>
          <a:lstStyle/>
          <a:p>
            <a:pPr marL="342900" indent="-342900" algn="ctr">
              <a:lnSpc>
                <a:spcPct val="80000"/>
              </a:lnSpc>
              <a:spcBef>
                <a:spcPct val="20000"/>
              </a:spcBef>
              <a:buFont typeface="Arial" charset="0"/>
              <a:buNone/>
            </a:pPr>
            <a:endParaRPr lang="it-IT" sz="2000">
              <a:solidFill>
                <a:srgbClr val="002060"/>
              </a:solidFill>
              <a:latin typeface="Calibri" pitchFamily="34" charset="0"/>
            </a:endParaRPr>
          </a:p>
          <a:p>
            <a:pPr marL="342900" indent="-342900" algn="ctr">
              <a:lnSpc>
                <a:spcPct val="80000"/>
              </a:lnSpc>
              <a:spcBef>
                <a:spcPct val="20000"/>
              </a:spcBef>
              <a:buFont typeface="Arial" charset="0"/>
              <a:buNone/>
            </a:pPr>
            <a:endParaRPr lang="it-IT" sz="2000">
              <a:solidFill>
                <a:srgbClr val="002060"/>
              </a:solidFill>
              <a:latin typeface="Calibri" pitchFamily="34" charset="0"/>
            </a:endParaRPr>
          </a:p>
          <a:p>
            <a:pPr marL="342900" indent="-342900" algn="ctr">
              <a:spcBef>
                <a:spcPct val="20000"/>
              </a:spcBef>
              <a:buFont typeface="Wingdings" pitchFamily="2" charset="2"/>
              <a:buNone/>
            </a:pPr>
            <a:r>
              <a:rPr lang="it-IT" sz="2800" b="1">
                <a:solidFill>
                  <a:srgbClr val="002060"/>
                </a:solidFill>
                <a:latin typeface="Georgia" pitchFamily="18" charset="0"/>
              </a:rPr>
              <a:t>FONDO SPERIMENTALE DI RIEQUILIBRIO  </a:t>
            </a:r>
            <a:r>
              <a:rPr lang="it-IT" sz="3200" b="1">
                <a:solidFill>
                  <a:srgbClr val="002060"/>
                </a:solidFill>
                <a:latin typeface="Georgia" pitchFamily="18" charset="0"/>
              </a:rPr>
              <a:t>2013</a:t>
            </a:r>
          </a:p>
          <a:p>
            <a:pPr marL="342900" indent="-342900" algn="ctr">
              <a:spcBef>
                <a:spcPct val="20000"/>
              </a:spcBef>
              <a:buFont typeface="Wingdings" pitchFamily="2" charset="2"/>
              <a:buNone/>
            </a:pPr>
            <a:r>
              <a:rPr lang="it-IT" sz="2400" b="1">
                <a:solidFill>
                  <a:srgbClr val="002060"/>
                </a:solidFill>
                <a:latin typeface="Georgia" pitchFamily="18" charset="0"/>
              </a:rPr>
              <a:t> </a:t>
            </a:r>
          </a:p>
          <a:p>
            <a:pPr marL="342900" indent="-342900" algn="ctr">
              <a:spcBef>
                <a:spcPct val="20000"/>
              </a:spcBef>
              <a:buFont typeface="Wingdings" pitchFamily="2" charset="2"/>
              <a:buNone/>
            </a:pPr>
            <a:r>
              <a:rPr lang="it-IT" sz="4000" b="1" u="sng">
                <a:solidFill>
                  <a:srgbClr val="FF0000"/>
                </a:solidFill>
                <a:latin typeface="Georgia" pitchFamily="18" charset="0"/>
              </a:rPr>
              <a:t>-160.082.177,00</a:t>
            </a:r>
            <a:r>
              <a:rPr lang="it-IT" b="1">
                <a:solidFill>
                  <a:srgbClr val="002060"/>
                </a:solidFill>
                <a:latin typeface="Georgia" pitchFamily="18" charset="0"/>
              </a:rPr>
              <a:t> </a:t>
            </a:r>
          </a:p>
          <a:p>
            <a:pPr marL="342900" indent="-342900" algn="ctr">
              <a:spcBef>
                <a:spcPct val="20000"/>
              </a:spcBef>
              <a:buFont typeface="Wingdings" pitchFamily="2" charset="2"/>
              <a:buNone/>
            </a:pPr>
            <a:endParaRPr lang="it-IT" b="1">
              <a:solidFill>
                <a:srgbClr val="002060"/>
              </a:solidFill>
              <a:latin typeface="Georgia" pitchFamily="18" charset="0"/>
            </a:endParaRPr>
          </a:p>
          <a:p>
            <a:pPr marL="342900" indent="-342900" algn="ctr">
              <a:spcBef>
                <a:spcPct val="20000"/>
              </a:spcBef>
              <a:buFont typeface="Wingdings" pitchFamily="2" charset="2"/>
              <a:buNone/>
            </a:pPr>
            <a:endParaRPr lang="it-IT" sz="2400" b="1">
              <a:solidFill>
                <a:srgbClr val="002060"/>
              </a:solidFill>
              <a:latin typeface="Georgia" pitchFamily="18" charset="0"/>
            </a:endParaRPr>
          </a:p>
          <a:p>
            <a:pPr marL="342900" indent="-342900" algn="ctr">
              <a:spcBef>
                <a:spcPct val="20000"/>
              </a:spcBef>
              <a:buFont typeface="Wingdings" pitchFamily="2" charset="2"/>
              <a:buNone/>
            </a:pPr>
            <a:r>
              <a:rPr lang="it-IT" b="1">
                <a:solidFill>
                  <a:srgbClr val="002060"/>
                </a:solidFill>
              </a:rPr>
              <a:t> </a:t>
            </a:r>
            <a:endParaRPr lang="it-IT" b="1">
              <a:solidFill>
                <a:srgbClr val="002060"/>
              </a:solidFill>
              <a:latin typeface="Georgia" pitchFamily="18" charset="0"/>
            </a:endParaRPr>
          </a:p>
          <a:p>
            <a:pPr marL="342900" indent="-342900" algn="ctr">
              <a:spcBef>
                <a:spcPct val="20000"/>
              </a:spcBef>
              <a:buFont typeface="Wingdings" pitchFamily="2" charset="2"/>
              <a:buNone/>
            </a:pPr>
            <a:endParaRPr lang="it-IT" sz="2000">
              <a:solidFill>
                <a:srgbClr val="002060"/>
              </a:solidFill>
              <a:latin typeface="Georgia" pitchFamily="18" charset="0"/>
            </a:endParaRPr>
          </a:p>
          <a:p>
            <a:pPr marL="342900" indent="-342900" algn="ctr">
              <a:lnSpc>
                <a:spcPct val="80000"/>
              </a:lnSpc>
              <a:spcBef>
                <a:spcPct val="20000"/>
              </a:spcBef>
              <a:buFont typeface="Arial" charset="0"/>
              <a:buNone/>
            </a:pPr>
            <a:endParaRPr lang="it-IT" sz="2000">
              <a:solidFill>
                <a:srgbClr val="002060"/>
              </a:solidFill>
              <a:latin typeface="Calibri" pitchFamily="34" charset="0"/>
            </a:endParaRPr>
          </a:p>
          <a:p>
            <a:pPr marL="342900" indent="-342900" algn="ctr">
              <a:lnSpc>
                <a:spcPct val="80000"/>
              </a:lnSpc>
              <a:spcBef>
                <a:spcPct val="20000"/>
              </a:spcBef>
              <a:buFont typeface="Arial" charset="0"/>
              <a:buChar char="•"/>
            </a:pPr>
            <a:endParaRPr lang="it-IT" sz="2200">
              <a:solidFill>
                <a:srgbClr val="002060"/>
              </a:solidFill>
              <a:latin typeface="Calibri" pitchFamily="34" charset="0"/>
            </a:endParaRPr>
          </a:p>
        </p:txBody>
      </p:sp>
      <p:sp>
        <p:nvSpPr>
          <p:cNvPr id="5" name="Titolo 1"/>
          <p:cNvSpPr txBox="1">
            <a:spLocks/>
          </p:cNvSpPr>
          <p:nvPr/>
        </p:nvSpPr>
        <p:spPr>
          <a:xfrm>
            <a:off x="0" y="1357298"/>
            <a:ext cx="9144000" cy="642942"/>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3200" b="1">
                <a:solidFill>
                  <a:srgbClr val="002060"/>
                </a:solidFill>
                <a:latin typeface="Georgia" pitchFamily="18" charset="0"/>
                <a:cs typeface="Arial" charset="0"/>
              </a:rPr>
              <a:t>Fondo sperimentale di riequilibrio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21506"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21507" name="Segnaposto contenuto 8"/>
          <p:cNvSpPr txBox="1">
            <a:spLocks/>
          </p:cNvSpPr>
          <p:nvPr/>
        </p:nvSpPr>
        <p:spPr bwMode="auto">
          <a:xfrm>
            <a:off x="485775" y="2792413"/>
            <a:ext cx="8229600" cy="3779837"/>
          </a:xfrm>
          <a:prstGeom prst="rect">
            <a:avLst/>
          </a:prstGeom>
          <a:noFill/>
          <a:ln w="9525">
            <a:noFill/>
            <a:miter lim="800000"/>
            <a:headEnd/>
            <a:tailEnd/>
          </a:ln>
        </p:spPr>
        <p:txBody>
          <a:bodyPr/>
          <a:lstStyle/>
          <a:p>
            <a:pPr marL="342900" indent="-342900" algn="just">
              <a:spcAft>
                <a:spcPts val="600"/>
              </a:spcAft>
              <a:buFont typeface="Wingdings" pitchFamily="2" charset="2"/>
              <a:buChar char="Ø"/>
            </a:pPr>
            <a:r>
              <a:rPr lang="it-IT" sz="2400">
                <a:solidFill>
                  <a:srgbClr val="002060"/>
                </a:solidFill>
                <a:latin typeface="Georgia" pitchFamily="18" charset="0"/>
              </a:rPr>
              <a:t>La legge di stabilità 2013 ridefinisce in aumento i tagli già operati dal decreto spending review  (</a:t>
            </a:r>
            <a:r>
              <a:rPr lang="it-IT" sz="2400" i="1">
                <a:solidFill>
                  <a:srgbClr val="002060"/>
                </a:solidFill>
                <a:latin typeface="Georgia" pitchFamily="18" charset="0"/>
              </a:rPr>
              <a:t>n.95/2012)</a:t>
            </a:r>
            <a:r>
              <a:rPr lang="it-IT" sz="2400">
                <a:solidFill>
                  <a:srgbClr val="002060"/>
                </a:solidFill>
                <a:latin typeface="Georgia" pitchFamily="18" charset="0"/>
              </a:rPr>
              <a:t> </a:t>
            </a:r>
          </a:p>
          <a:p>
            <a:pPr marL="342900" indent="-342900" algn="just">
              <a:spcAft>
                <a:spcPts val="600"/>
              </a:spcAft>
              <a:buFont typeface="Wingdings" pitchFamily="2" charset="2"/>
              <a:buChar char="Ø"/>
            </a:pPr>
            <a:r>
              <a:rPr lang="it-IT" sz="2400">
                <a:solidFill>
                  <a:srgbClr val="002060"/>
                </a:solidFill>
                <a:latin typeface="Georgia" pitchFamily="18" charset="0"/>
              </a:rPr>
              <a:t>Le riduzioni previste per il Fondo sperimentale di riequilibrio sono pari a € 1200 mln per il 2013 ed il 2014 che diventano € 1250 mln dal 2015</a:t>
            </a:r>
          </a:p>
          <a:p>
            <a:pPr marL="342900" indent="-342900" algn="just">
              <a:spcAft>
                <a:spcPts val="600"/>
              </a:spcAft>
              <a:buFont typeface="Wingdings" pitchFamily="2" charset="2"/>
              <a:buChar char="Ø"/>
            </a:pPr>
            <a:r>
              <a:rPr lang="it-IT" sz="2400">
                <a:solidFill>
                  <a:srgbClr val="002060"/>
                </a:solidFill>
                <a:latin typeface="Georgia" pitchFamily="18" charset="0"/>
              </a:rPr>
              <a:t>Detti tagli si sommano ai 915 mln già operati sull’esercizio 2012 dal DL 78/2010 e dalla legge di stabilità 2012.</a:t>
            </a:r>
            <a:endParaRPr lang="it-IT" sz="2400">
              <a:solidFill>
                <a:srgbClr val="002060"/>
              </a:solidFill>
            </a:endParaRPr>
          </a:p>
        </p:txBody>
      </p:sp>
      <p:sp>
        <p:nvSpPr>
          <p:cNvPr id="6" name="Titolo 1"/>
          <p:cNvSpPr txBox="1">
            <a:spLocks/>
          </p:cNvSpPr>
          <p:nvPr/>
        </p:nvSpPr>
        <p:spPr>
          <a:xfrm>
            <a:off x="0" y="1357298"/>
            <a:ext cx="9144000" cy="1000132"/>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2800" b="1" dirty="0">
                <a:solidFill>
                  <a:srgbClr val="002060"/>
                </a:solidFill>
                <a:latin typeface="Georgia" pitchFamily="18" charset="0"/>
              </a:rPr>
              <a:t>Le manovre sul Fondo sperimentale</a:t>
            </a:r>
          </a:p>
          <a:p>
            <a:pPr algn="ctr">
              <a:defRPr/>
            </a:pPr>
            <a:r>
              <a:rPr lang="it-IT" sz="2800" b="1" dirty="0">
                <a:solidFill>
                  <a:srgbClr val="002060"/>
                </a:solidFill>
                <a:latin typeface="Georgia" pitchFamily="18" charset="0"/>
              </a:rPr>
              <a:t>di riequilibrio</a:t>
            </a:r>
          </a:p>
        </p:txBody>
      </p:sp>
      <p:sp>
        <p:nvSpPr>
          <p:cNvPr id="7" name="Titolo 7"/>
          <p:cNvSpPr txBox="1">
            <a:spLocks/>
          </p:cNvSpPr>
          <p:nvPr/>
        </p:nvSpPr>
        <p:spPr>
          <a:xfrm>
            <a:off x="468313" y="333375"/>
            <a:ext cx="8229600" cy="863600"/>
          </a:xfrm>
          <a:prstGeom prst="rect">
            <a:avLst/>
          </a:prstGeom>
        </p:spPr>
        <p:txBody>
          <a:bodyPr/>
          <a:lstStyle/>
          <a:p>
            <a:pPr algn="ctr">
              <a:defRPr/>
            </a:pPr>
            <a:endParaRPr lang="it-IT" sz="2800" b="1" dirty="0">
              <a:latin typeface="Georgia" pitchFamily="18" charset="0"/>
              <a:ea typeface="+mj-ea"/>
              <a:cs typeface="+mj-cs"/>
            </a:endParaRPr>
          </a:p>
        </p:txBody>
      </p:sp>
      <p:sp>
        <p:nvSpPr>
          <p:cNvPr id="8" name="Segnaposto contenuto 8"/>
          <p:cNvSpPr txBox="1">
            <a:spLocks/>
          </p:cNvSpPr>
          <p:nvPr/>
        </p:nvSpPr>
        <p:spPr>
          <a:xfrm>
            <a:off x="571500" y="2786063"/>
            <a:ext cx="8229600" cy="4281487"/>
          </a:xfrm>
          <a:prstGeom prst="rect">
            <a:avLst/>
          </a:prstGeom>
        </p:spPr>
        <p:txBody>
          <a:bodyPr/>
          <a:lstStyle/>
          <a:p>
            <a:pPr marL="342900" indent="-342900">
              <a:spcAft>
                <a:spcPts val="600"/>
              </a:spcAft>
              <a:buFont typeface="Arial" charset="0"/>
              <a:buChar char="•"/>
              <a:defRPr/>
            </a:pPr>
            <a:endParaRPr lang="it-IT" sz="2400" dirty="0">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magine 8" descr="1138_example.jpg"/>
          <p:cNvPicPr>
            <a:picLocks noChangeAspect="1"/>
          </p:cNvPicPr>
          <p:nvPr/>
        </p:nvPicPr>
        <p:blipFill>
          <a:blip r:embed="rId2"/>
          <a:srcRect/>
          <a:stretch>
            <a:fillRect/>
          </a:stretch>
        </p:blipFill>
        <p:spPr bwMode="auto">
          <a:xfrm>
            <a:off x="0" y="928688"/>
            <a:ext cx="9144000" cy="5929312"/>
          </a:xfrm>
          <a:prstGeom prst="rect">
            <a:avLst/>
          </a:prstGeom>
          <a:noFill/>
          <a:ln w="9525">
            <a:noFill/>
            <a:miter lim="800000"/>
            <a:headEnd/>
            <a:tailEnd/>
          </a:ln>
        </p:spPr>
      </p:pic>
      <p:pic>
        <p:nvPicPr>
          <p:cNvPr id="22530" name="Picture 3" descr="C:\Users\ren.ricci\Desktop\RAGIONERIA\Archivio\Immagini\barra_istituzionali_varie\barra_corporate\barra_risorse_fin_serv_3_pol_entrate_finanza.jpg"/>
          <p:cNvPicPr>
            <a:picLocks noChangeAspect="1" noChangeArrowheads="1"/>
          </p:cNvPicPr>
          <p:nvPr/>
        </p:nvPicPr>
        <p:blipFill>
          <a:blip r:embed="rId3"/>
          <a:srcRect/>
          <a:stretch>
            <a:fillRect/>
          </a:stretch>
        </p:blipFill>
        <p:spPr bwMode="auto">
          <a:xfrm>
            <a:off x="0" y="0"/>
            <a:ext cx="9144000" cy="923925"/>
          </a:xfrm>
          <a:prstGeom prst="rect">
            <a:avLst/>
          </a:prstGeom>
          <a:noFill/>
          <a:ln w="9525">
            <a:noFill/>
            <a:miter lim="800000"/>
            <a:headEnd/>
            <a:tailEnd/>
          </a:ln>
        </p:spPr>
      </p:pic>
      <p:sp>
        <p:nvSpPr>
          <p:cNvPr id="22531" name="Segnaposto contenuto 2"/>
          <p:cNvSpPr txBox="1">
            <a:spLocks/>
          </p:cNvSpPr>
          <p:nvPr/>
        </p:nvSpPr>
        <p:spPr bwMode="auto">
          <a:xfrm>
            <a:off x="314325" y="2286000"/>
            <a:ext cx="8472488" cy="4024313"/>
          </a:xfrm>
          <a:prstGeom prst="rect">
            <a:avLst/>
          </a:prstGeom>
          <a:noFill/>
          <a:ln w="9525">
            <a:noFill/>
            <a:miter lim="800000"/>
            <a:headEnd/>
            <a:tailEnd/>
          </a:ln>
        </p:spPr>
        <p:txBody>
          <a:bodyPr/>
          <a:lstStyle/>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None/>
            </a:pPr>
            <a:endParaRPr lang="it-IT" sz="2000">
              <a:solidFill>
                <a:srgbClr val="002060"/>
              </a:solidFill>
              <a:latin typeface="Calibri" pitchFamily="34" charset="0"/>
            </a:endParaRPr>
          </a:p>
          <a:p>
            <a:pPr marL="342900" indent="-342900">
              <a:lnSpc>
                <a:spcPct val="80000"/>
              </a:lnSpc>
              <a:spcBef>
                <a:spcPct val="20000"/>
              </a:spcBef>
              <a:buFont typeface="Arial" charset="0"/>
              <a:buChar char="•"/>
            </a:pPr>
            <a:endParaRPr lang="it-IT" sz="2200">
              <a:solidFill>
                <a:srgbClr val="002060"/>
              </a:solidFill>
              <a:latin typeface="Calibri" pitchFamily="34" charset="0"/>
            </a:endParaRPr>
          </a:p>
        </p:txBody>
      </p:sp>
      <p:sp>
        <p:nvSpPr>
          <p:cNvPr id="5" name="Titolo 1"/>
          <p:cNvSpPr txBox="1">
            <a:spLocks/>
          </p:cNvSpPr>
          <p:nvPr/>
        </p:nvSpPr>
        <p:spPr>
          <a:xfrm>
            <a:off x="0" y="1357298"/>
            <a:ext cx="9144000" cy="642942"/>
          </a:xfrm>
          <a:prstGeom prst="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it-IT" sz="3200" b="1">
                <a:solidFill>
                  <a:srgbClr val="002060"/>
                </a:solidFill>
                <a:latin typeface="Georgia" pitchFamily="18" charset="0"/>
                <a:cs typeface="Arial" charset="0"/>
              </a:rPr>
              <a:t>LA MANOVRA COMPLESSIVA</a:t>
            </a:r>
          </a:p>
        </p:txBody>
      </p:sp>
      <p:pic>
        <p:nvPicPr>
          <p:cNvPr id="22535" name="Picture 9"/>
          <p:cNvPicPr>
            <a:picLocks noChangeAspect="1" noChangeArrowheads="1"/>
          </p:cNvPicPr>
          <p:nvPr/>
        </p:nvPicPr>
        <p:blipFill>
          <a:blip r:embed="rId4"/>
          <a:srcRect/>
          <a:stretch>
            <a:fillRect/>
          </a:stretch>
        </p:blipFill>
        <p:spPr bwMode="auto">
          <a:xfrm>
            <a:off x="250825" y="2060575"/>
            <a:ext cx="3887788" cy="2508250"/>
          </a:xfrm>
          <a:prstGeom prst="rect">
            <a:avLst/>
          </a:prstGeom>
          <a:noFill/>
          <a:ln w="9525">
            <a:noFill/>
            <a:miter lim="800000"/>
            <a:headEnd/>
            <a:tailEnd/>
          </a:ln>
        </p:spPr>
      </p:pic>
      <p:pic>
        <p:nvPicPr>
          <p:cNvPr id="22536" name="Picture 10"/>
          <p:cNvPicPr>
            <a:picLocks noChangeAspect="1" noChangeArrowheads="1"/>
          </p:cNvPicPr>
          <p:nvPr/>
        </p:nvPicPr>
        <p:blipFill>
          <a:blip r:embed="rId5"/>
          <a:srcRect/>
          <a:stretch>
            <a:fillRect/>
          </a:stretch>
        </p:blipFill>
        <p:spPr bwMode="auto">
          <a:xfrm>
            <a:off x="4284663" y="2060575"/>
            <a:ext cx="4608512" cy="2497138"/>
          </a:xfrm>
          <a:prstGeom prst="rect">
            <a:avLst/>
          </a:prstGeom>
          <a:noFill/>
          <a:ln w="9525">
            <a:noFill/>
            <a:miter lim="800000"/>
            <a:headEnd/>
            <a:tailEnd/>
          </a:ln>
        </p:spPr>
      </p:pic>
      <p:pic>
        <p:nvPicPr>
          <p:cNvPr id="22537" name="Picture 11"/>
          <p:cNvPicPr>
            <a:picLocks noChangeAspect="1" noChangeArrowheads="1"/>
          </p:cNvPicPr>
          <p:nvPr/>
        </p:nvPicPr>
        <p:blipFill>
          <a:blip r:embed="rId6"/>
          <a:srcRect/>
          <a:stretch>
            <a:fillRect/>
          </a:stretch>
        </p:blipFill>
        <p:spPr bwMode="auto">
          <a:xfrm>
            <a:off x="1116013" y="4724400"/>
            <a:ext cx="7056437" cy="164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913</TotalTime>
  <Words>2169</Words>
  <Application>Microsoft Office PowerPoint</Application>
  <PresentationFormat>On-screen Show (4:3)</PresentationFormat>
  <Paragraphs>279</Paragraphs>
  <Slides>34</Slides>
  <Notes>0</Notes>
  <HiddenSlides>0</HiddenSlides>
  <MMClips>0</MMClips>
  <ScaleCrop>false</ScaleCrop>
  <HeadingPairs>
    <vt:vector size="6" baseType="variant">
      <vt:variant>
        <vt:lpstr>Caratteri utilizzati</vt:lpstr>
      </vt:variant>
      <vt:variant>
        <vt:i4>4</vt:i4>
      </vt:variant>
      <vt:variant>
        <vt:lpstr>Modello struttura</vt:lpstr>
      </vt:variant>
      <vt:variant>
        <vt:i4>1</vt:i4>
      </vt:variant>
      <vt:variant>
        <vt:lpstr>Titoli diapositive</vt:lpstr>
      </vt:variant>
      <vt:variant>
        <vt:i4>34</vt:i4>
      </vt:variant>
    </vt:vector>
  </HeadingPairs>
  <TitlesOfParts>
    <vt:vector size="39" baseType="lpstr">
      <vt:lpstr>Arial</vt:lpstr>
      <vt:lpstr>Calibri</vt:lpstr>
      <vt:lpstr>Georgia</vt:lpstr>
      <vt:lpstr>Wingdings</vt: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FISCALITA’ PROVINCIALE</dc:title>
  <dc:creator>Emy</dc:creator>
  <cp:lastModifiedBy>Marco Iacobucci</cp:lastModifiedBy>
  <cp:revision>97</cp:revision>
  <dcterms:created xsi:type="dcterms:W3CDTF">2013-02-05T15:11:00Z</dcterms:created>
  <dcterms:modified xsi:type="dcterms:W3CDTF">2013-02-18T08:10:25Z</dcterms:modified>
</cp:coreProperties>
</file>