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58"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8" r:id="rId19"/>
    <p:sldId id="273" r:id="rId20"/>
    <p:sldId id="279" r:id="rId21"/>
    <p:sldId id="274" r:id="rId22"/>
    <p:sldId id="275" r:id="rId23"/>
    <p:sldId id="276" r:id="rId24"/>
    <p:sldId id="277" r:id="rId25"/>
  </p:sldIdLst>
  <p:sldSz cx="9144000" cy="6858000" type="screen4x3"/>
  <p:notesSz cx="6662738" cy="98329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224"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it-IT" smtClean="0"/>
              <a:t>Fare clic per modificare lo stile del titolo</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it-IT" smtClean="0"/>
              <a:t>Fare clic per modificare lo stile del sottotitolo dello schema</a:t>
            </a:r>
            <a:endParaRPr lang="en-US"/>
          </a:p>
        </p:txBody>
      </p:sp>
      <p:sp>
        <p:nvSpPr>
          <p:cNvPr id="4" name="Date Placeholder 29"/>
          <p:cNvSpPr>
            <a:spLocks noGrp="1"/>
          </p:cNvSpPr>
          <p:nvPr>
            <p:ph type="dt" sz="half" idx="10"/>
          </p:nvPr>
        </p:nvSpPr>
        <p:spPr/>
        <p:txBody>
          <a:bodyPr/>
          <a:lstStyle>
            <a:lvl1pPr>
              <a:defRPr/>
            </a:lvl1pPr>
          </a:lstStyle>
          <a:p>
            <a:pPr>
              <a:defRPr/>
            </a:pPr>
            <a:fld id="{6F1DD5B8-BEE2-4BF2-A26B-0BC0D0F9784C}" type="datetimeFigureOut">
              <a:rPr lang="en-US"/>
              <a:pPr>
                <a:defRPr/>
              </a:pPr>
              <a:t>2/18/2013</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4EDD588C-F7A1-405A-BE12-A8CBDA060A92}" type="slidenum">
              <a:rPr lang="en-US"/>
              <a:pPr>
                <a:defRPr/>
              </a:pPr>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9"/>
          <p:cNvSpPr>
            <a:spLocks noGrp="1"/>
          </p:cNvSpPr>
          <p:nvPr>
            <p:ph type="dt" sz="half" idx="10"/>
          </p:nvPr>
        </p:nvSpPr>
        <p:spPr/>
        <p:txBody>
          <a:bodyPr/>
          <a:lstStyle>
            <a:lvl1pPr>
              <a:defRPr/>
            </a:lvl1pPr>
          </a:lstStyle>
          <a:p>
            <a:pPr>
              <a:defRPr/>
            </a:pPr>
            <a:fld id="{AE7ABFD5-652E-4C23-BD9E-F0B3EF57F705}" type="datetimeFigureOut">
              <a:rPr lang="en-US"/>
              <a:pPr>
                <a:defRPr/>
              </a:pPr>
              <a:t>2/18/2013</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FD623018-8EDF-46D8-B4FA-C79CCF58AE7F}" type="slidenum">
              <a:rPr lang="en-US"/>
              <a:pPr>
                <a:defRPr/>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it-IT" smtClean="0"/>
              <a:t>Fare clic per modificare lo stile del titolo</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9"/>
          <p:cNvSpPr>
            <a:spLocks noGrp="1"/>
          </p:cNvSpPr>
          <p:nvPr>
            <p:ph type="dt" sz="half" idx="10"/>
          </p:nvPr>
        </p:nvSpPr>
        <p:spPr/>
        <p:txBody>
          <a:bodyPr/>
          <a:lstStyle>
            <a:lvl1pPr>
              <a:defRPr/>
            </a:lvl1pPr>
          </a:lstStyle>
          <a:p>
            <a:pPr>
              <a:defRPr/>
            </a:pPr>
            <a:fld id="{FC5A46AB-BBAF-490C-88C2-7615272ADC97}" type="datetimeFigureOut">
              <a:rPr lang="en-US"/>
              <a:pPr>
                <a:defRPr/>
              </a:pPr>
              <a:t>2/18/2013</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A93568D-6D09-4A8D-8218-8C0832B2B7E5}" type="slidenum">
              <a:rPr lang="en-US"/>
              <a:pPr>
                <a:defRPr/>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9"/>
          <p:cNvSpPr>
            <a:spLocks noGrp="1"/>
          </p:cNvSpPr>
          <p:nvPr>
            <p:ph type="dt" sz="half" idx="10"/>
          </p:nvPr>
        </p:nvSpPr>
        <p:spPr/>
        <p:txBody>
          <a:bodyPr/>
          <a:lstStyle>
            <a:lvl1pPr>
              <a:defRPr/>
            </a:lvl1pPr>
          </a:lstStyle>
          <a:p>
            <a:pPr>
              <a:defRPr/>
            </a:pPr>
            <a:fld id="{151FD385-39CB-4FC3-8B54-6D60517A7704}" type="datetimeFigureOut">
              <a:rPr lang="en-US"/>
              <a:pPr>
                <a:defRPr/>
              </a:pPr>
              <a:t>2/18/2013</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BE371237-2967-43DF-885A-541223CECFF7}" type="slidenum">
              <a:rPr lang="en-US"/>
              <a:pPr>
                <a:defRPr/>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it-IT" smtClean="0"/>
              <a:t>Fare clic per modificare lo stile del titolo</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lvl1pPr>
              <a:defRPr/>
            </a:lvl1pPr>
          </a:lstStyle>
          <a:p>
            <a:pPr>
              <a:defRPr/>
            </a:pPr>
            <a:fld id="{4171BF48-A352-42CC-A1A2-635C0BB6D263}" type="datetimeFigureOut">
              <a:rPr lang="en-US"/>
              <a:pPr>
                <a:defRPr/>
              </a:pPr>
              <a:t>2/18/2013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FA5CC61-CA15-4F04-AE4B-C70AB908C1B4}" type="slidenum">
              <a:rPr lang="en-US"/>
              <a:pPr>
                <a:defRPr/>
              </a:pPr>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it-IT" smtClean="0"/>
              <a:t>Fare clic per modificare lo stile del titolo</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Date Placeholder 9"/>
          <p:cNvSpPr>
            <a:spLocks noGrp="1"/>
          </p:cNvSpPr>
          <p:nvPr>
            <p:ph type="dt" sz="half" idx="10"/>
          </p:nvPr>
        </p:nvSpPr>
        <p:spPr/>
        <p:txBody>
          <a:bodyPr/>
          <a:lstStyle>
            <a:lvl1pPr>
              <a:defRPr/>
            </a:lvl1pPr>
          </a:lstStyle>
          <a:p>
            <a:pPr>
              <a:defRPr/>
            </a:pPr>
            <a:fld id="{3897D059-3F40-43E6-9A4C-42E74B13D5A2}" type="datetimeFigureOut">
              <a:rPr lang="en-US"/>
              <a:pPr>
                <a:defRPr/>
              </a:pPr>
              <a:t>2/18/2013</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EC42CEE8-5747-423B-B21C-532BF4E5571D}" type="slidenum">
              <a:rPr lang="en-US"/>
              <a:pPr>
                <a:defRPr/>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it-IT" smtClean="0"/>
              <a:t>Fare clic per modificare lo stile del titolo</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it-IT" smtClean="0"/>
              <a:t>Fare clic per modificare stili del testo dello schema</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it-IT" smtClean="0"/>
              <a:t>Fare clic per modificare stili del testo dello schema</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Date Placeholder 9"/>
          <p:cNvSpPr>
            <a:spLocks noGrp="1"/>
          </p:cNvSpPr>
          <p:nvPr>
            <p:ph type="dt" sz="half" idx="10"/>
          </p:nvPr>
        </p:nvSpPr>
        <p:spPr/>
        <p:txBody>
          <a:bodyPr/>
          <a:lstStyle>
            <a:lvl1pPr>
              <a:defRPr/>
            </a:lvl1pPr>
          </a:lstStyle>
          <a:p>
            <a:pPr>
              <a:defRPr/>
            </a:pPr>
            <a:fld id="{BDCBD01C-0098-49F0-8DC4-C0C1667D8299}" type="datetimeFigureOut">
              <a:rPr lang="en-US"/>
              <a:pPr>
                <a:defRPr/>
              </a:pPr>
              <a:t>2/18/2013</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353FA30F-DC8E-416E-BED7-28CAA58D3E35}" type="slidenum">
              <a:rPr lang="en-US"/>
              <a:pPr>
                <a:defRPr/>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it-IT" smtClean="0"/>
              <a:t>Fare clic per modificare lo stile del titolo</a:t>
            </a:r>
            <a:endParaRPr lang="en-US"/>
          </a:p>
        </p:txBody>
      </p:sp>
      <p:sp>
        <p:nvSpPr>
          <p:cNvPr id="3" name="Date Placeholder 9"/>
          <p:cNvSpPr>
            <a:spLocks noGrp="1"/>
          </p:cNvSpPr>
          <p:nvPr>
            <p:ph type="dt" sz="half" idx="10"/>
          </p:nvPr>
        </p:nvSpPr>
        <p:spPr/>
        <p:txBody>
          <a:bodyPr/>
          <a:lstStyle>
            <a:lvl1pPr>
              <a:defRPr/>
            </a:lvl1pPr>
          </a:lstStyle>
          <a:p>
            <a:pPr>
              <a:defRPr/>
            </a:pPr>
            <a:fld id="{0851E965-9D68-4E19-9D7B-101CB648D588}" type="datetimeFigureOut">
              <a:rPr lang="en-US"/>
              <a:pPr>
                <a:defRPr/>
              </a:pPr>
              <a:t>2/18/2013</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D575462B-7228-46C4-8F54-4F7CB4E20C7B}" type="slidenum">
              <a:rPr lang="en-US"/>
              <a:pPr>
                <a:defRPr/>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6F4A196C-808D-472D-86AB-189E879C16CD}" type="datetimeFigureOut">
              <a:rPr lang="en-US"/>
              <a:pPr>
                <a:defRPr/>
              </a:pPr>
              <a:t>2/18/2013</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4B32F020-40D7-402B-9209-BAABD477AC5B}" type="slidenum">
              <a:rPr lang="en-US"/>
              <a:pPr>
                <a:defRPr/>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it-IT" smtClean="0"/>
              <a:t>Fare clic per modificare lo stile del titolo</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it-IT" smtClean="0"/>
              <a:t>Fare clic per modificare stili del testo dello schema</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Date Placeholder 9"/>
          <p:cNvSpPr>
            <a:spLocks noGrp="1"/>
          </p:cNvSpPr>
          <p:nvPr>
            <p:ph type="dt" sz="half" idx="10"/>
          </p:nvPr>
        </p:nvSpPr>
        <p:spPr/>
        <p:txBody>
          <a:bodyPr/>
          <a:lstStyle>
            <a:lvl1pPr>
              <a:defRPr/>
            </a:lvl1pPr>
          </a:lstStyle>
          <a:p>
            <a:pPr>
              <a:defRPr/>
            </a:pPr>
            <a:fld id="{8CAF635D-5430-4AF6-BD4A-45470CFC69F8}" type="datetimeFigureOut">
              <a:rPr lang="en-US"/>
              <a:pPr>
                <a:defRPr/>
              </a:pPr>
              <a:t>2/18/2013</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69EF4DE1-927D-44EF-BB5A-CC5347BE3811}" type="slidenum">
              <a:rPr lang="en-US"/>
              <a:pPr>
                <a:defRPr/>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it-IT" smtClean="0"/>
              <a:t>Fare clic per modificare lo stile del titolo</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it-IT" smtClean="0"/>
              <a:t>Fare clic per modificare stili del testo dello schema</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it-IT" noProof="0" smtClean="0"/>
              <a:t>Fare clic sull'icona per inserire un'immagine</a:t>
            </a:r>
            <a:endParaRPr lang="en-US" noProof="0" dirty="0"/>
          </a:p>
        </p:txBody>
      </p:sp>
      <p:sp>
        <p:nvSpPr>
          <p:cNvPr id="9" name="Date Placeholder 4"/>
          <p:cNvSpPr>
            <a:spLocks noGrp="1"/>
          </p:cNvSpPr>
          <p:nvPr>
            <p:ph type="dt" sz="half" idx="10"/>
          </p:nvPr>
        </p:nvSpPr>
        <p:spPr/>
        <p:txBody>
          <a:bodyPr/>
          <a:lstStyle>
            <a:lvl1pPr>
              <a:defRPr/>
            </a:lvl1pPr>
          </a:lstStyle>
          <a:p>
            <a:pPr>
              <a:defRPr/>
            </a:pPr>
            <a:fld id="{93E2B4D8-A2D0-4F6F-9E59-E86207A02594}" type="datetimeFigureOut">
              <a:rPr lang="en-US"/>
              <a:pPr>
                <a:defRPr/>
              </a:pPr>
              <a:t>2/18/2013</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A38F9123-B7CB-4C8F-A113-35BBD626D7D6}" type="slidenum">
              <a:rPr lang="en-US"/>
              <a:pPr>
                <a:defRPr/>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it-IT" smtClean="0"/>
              <a:t>Fare clic per modificare lo stile del titolo</a:t>
            </a:r>
            <a:endParaRPr lang="en-US" smtClean="0"/>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smtClean="0"/>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6888F3DE-8A6C-43C6-A365-468A16FECA31}" type="datetimeFigureOut">
              <a:rPr lang="en-US"/>
              <a:pPr>
                <a:defRPr/>
              </a:pPr>
              <a:t>2/18/2013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555FEBBF-2A0F-496E-AECC-97524CDD926F}" type="slidenum">
              <a:rPr lang="en-US"/>
              <a:pPr>
                <a:defRPr/>
              </a:pPr>
              <a:t>‹N›</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672" r:id="rId1"/>
    <p:sldLayoutId id="2147483664" r:id="rId2"/>
    <p:sldLayoutId id="2147483673" r:id="rId3"/>
    <p:sldLayoutId id="2147483665" r:id="rId4"/>
    <p:sldLayoutId id="2147483666" r:id="rId5"/>
    <p:sldLayoutId id="2147483667" r:id="rId6"/>
    <p:sldLayoutId id="2147483668" r:id="rId7"/>
    <p:sldLayoutId id="2147483669" r:id="rId8"/>
    <p:sldLayoutId id="2147483674" r:id="rId9"/>
    <p:sldLayoutId id="2147483670" r:id="rId10"/>
    <p:sldLayoutId id="2147483671" r:id="rId11"/>
  </p:sldLayoutIdLst>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Autofit/>
          </a:bodyPr>
          <a:lstStyle/>
          <a:p>
            <a:pPr algn="ctr" fontAlgn="auto">
              <a:spcAft>
                <a:spcPts val="0"/>
              </a:spcAft>
              <a:defRPr/>
            </a:pPr>
            <a:r>
              <a:rPr lang="it-IT" sz="6600" dirty="0" smtClean="0"/>
              <a:t>La finanza provinciale nel 2013</a:t>
            </a:r>
            <a:endParaRPr lang="it-IT" sz="6600" dirty="0"/>
          </a:p>
        </p:txBody>
      </p:sp>
      <p:sp>
        <p:nvSpPr>
          <p:cNvPr id="3" name="Sottotitolo 2"/>
          <p:cNvSpPr>
            <a:spLocks noGrp="1"/>
          </p:cNvSpPr>
          <p:nvPr>
            <p:ph type="subTitle" idx="1"/>
          </p:nvPr>
        </p:nvSpPr>
        <p:spPr>
          <a:xfrm>
            <a:off x="533400" y="3429000"/>
            <a:ext cx="7854950" cy="2592388"/>
          </a:xfrm>
        </p:spPr>
        <p:txBody>
          <a:bodyPr>
            <a:normAutofit/>
          </a:bodyPr>
          <a:lstStyle/>
          <a:p>
            <a:pPr marR="0">
              <a:lnSpc>
                <a:spcPct val="80000"/>
              </a:lnSpc>
            </a:pPr>
            <a:endParaRPr lang="it-IT" sz="800" smtClean="0"/>
          </a:p>
          <a:p>
            <a:pPr marR="0">
              <a:lnSpc>
                <a:spcPct val="80000"/>
              </a:lnSpc>
            </a:pPr>
            <a:endParaRPr lang="it-IT" sz="800" smtClean="0"/>
          </a:p>
          <a:p>
            <a:pPr marR="0" algn="ctr">
              <a:lnSpc>
                <a:spcPct val="80000"/>
              </a:lnSpc>
            </a:pPr>
            <a:r>
              <a:rPr lang="it-IT" sz="3200" smtClean="0"/>
              <a:t>contesto di finanza pubblica, analisi di criticità, orientamenti e proposte</a:t>
            </a:r>
          </a:p>
          <a:p>
            <a:pPr marR="0">
              <a:lnSpc>
                <a:spcPct val="80000"/>
              </a:lnSpc>
            </a:pPr>
            <a:endParaRPr lang="it-IT" sz="3200" smtClean="0"/>
          </a:p>
          <a:p>
            <a:pPr marR="0">
              <a:lnSpc>
                <a:spcPct val="80000"/>
              </a:lnSpc>
            </a:pPr>
            <a:r>
              <a:rPr lang="it-IT" sz="2000" smtClean="0"/>
              <a:t>Francesco Petronio</a:t>
            </a:r>
          </a:p>
          <a:p>
            <a:pPr marR="0">
              <a:lnSpc>
                <a:spcPct val="80000"/>
              </a:lnSpc>
            </a:pPr>
            <a:endParaRPr lang="it-IT" sz="2000" smtClean="0"/>
          </a:p>
          <a:p>
            <a:pPr marR="0" algn="ctr">
              <a:lnSpc>
                <a:spcPct val="80000"/>
              </a:lnSpc>
            </a:pPr>
            <a:r>
              <a:rPr lang="it-IT" sz="1900" smtClean="0"/>
              <a:t>Roma 18 febbraio 2013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olo 1"/>
          <p:cNvSpPr>
            <a:spLocks noGrp="1"/>
          </p:cNvSpPr>
          <p:nvPr>
            <p:ph type="title"/>
          </p:nvPr>
        </p:nvSpPr>
        <p:spPr/>
        <p:txBody>
          <a:bodyPr/>
          <a:lstStyle/>
          <a:p>
            <a:r>
              <a:rPr lang="it-IT" smtClean="0"/>
              <a:t>Andamenti della spesa corrente</a:t>
            </a:r>
          </a:p>
        </p:txBody>
      </p:sp>
      <p:sp>
        <p:nvSpPr>
          <p:cNvPr id="22530" name="Segnaposto contenuto 2"/>
          <p:cNvSpPr>
            <a:spLocks noGrp="1"/>
          </p:cNvSpPr>
          <p:nvPr>
            <p:ph idx="1"/>
          </p:nvPr>
        </p:nvSpPr>
        <p:spPr/>
        <p:txBody>
          <a:bodyPr/>
          <a:lstStyle/>
          <a:p>
            <a:r>
              <a:rPr lang="it-IT" smtClean="0"/>
              <a:t>La riduzione più marcata degli impegni di spesa corrente riguarda le province del centro (11,1 %), seguita dal nord ovest (7%) e dal nord est (4,5%).</a:t>
            </a:r>
          </a:p>
          <a:p>
            <a:r>
              <a:rPr lang="it-IT" smtClean="0"/>
              <a:t>Il livello degli impegni di competenza pro capite è piuttosto omogeneo nelle aree geografiche con i livelli più elevati al centro e al sud e quello  più basso nelle isole.</a:t>
            </a:r>
          </a:p>
          <a:p>
            <a:r>
              <a:rPr lang="it-IT" smtClean="0"/>
              <a:t>L’intervento di spesa che si riduce maggiormente è quello dei trasferimenti (13%) seguito dalla prestazione di servizi (6,7%) e acquisto di beni (6,5%)</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olo 1"/>
          <p:cNvSpPr>
            <a:spLocks noGrp="1"/>
          </p:cNvSpPr>
          <p:nvPr>
            <p:ph type="title"/>
          </p:nvPr>
        </p:nvSpPr>
        <p:spPr/>
        <p:txBody>
          <a:bodyPr/>
          <a:lstStyle/>
          <a:p>
            <a:r>
              <a:rPr lang="it-IT" smtClean="0"/>
              <a:t>La situazione a fine 2011</a:t>
            </a:r>
          </a:p>
        </p:txBody>
      </p:sp>
      <p:sp>
        <p:nvSpPr>
          <p:cNvPr id="23554" name="Segnaposto contenuto 2"/>
          <p:cNvSpPr>
            <a:spLocks noGrp="1"/>
          </p:cNvSpPr>
          <p:nvPr>
            <p:ph idx="1"/>
          </p:nvPr>
        </p:nvSpPr>
        <p:spPr/>
        <p:txBody>
          <a:bodyPr/>
          <a:lstStyle/>
          <a:p>
            <a:r>
              <a:rPr lang="it-IT" smtClean="0"/>
              <a:t>Nel complesso la finanza provinciale nel 2011 è ancora interessata a limitati cambiamenti;</a:t>
            </a:r>
          </a:p>
          <a:p>
            <a:r>
              <a:rPr lang="it-IT" smtClean="0"/>
              <a:t>le Province recuperano con un aumento delle entrate tributarie la contrazione dei trasferimenti erariali, continua invece la riduzione della disponibilità di risorse da destinare alle iniziative in conto capitale;</a:t>
            </a:r>
          </a:p>
          <a:p>
            <a:r>
              <a:rPr lang="it-IT" smtClean="0"/>
              <a:t>Prosegue l’azione di contenimento della spesa corrente che ha concorso al raggiungimento di una situazione di complessivo equilibrio, che viene ottenuta anche con una contrazione degli investimenti.</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olo 1"/>
          <p:cNvSpPr>
            <a:spLocks noGrp="1"/>
          </p:cNvSpPr>
          <p:nvPr>
            <p:ph type="title"/>
          </p:nvPr>
        </p:nvSpPr>
        <p:spPr>
          <a:xfrm>
            <a:off x="565150" y="679450"/>
            <a:ext cx="8229600" cy="1143000"/>
          </a:xfrm>
        </p:spPr>
        <p:txBody>
          <a:bodyPr/>
          <a:lstStyle/>
          <a:p>
            <a:r>
              <a:rPr lang="it-IT" smtClean="0"/>
              <a:t>Le incertezze per il futuro</a:t>
            </a:r>
          </a:p>
        </p:txBody>
      </p:sp>
      <p:sp>
        <p:nvSpPr>
          <p:cNvPr id="3" name="Segnaposto contenuto 2"/>
          <p:cNvSpPr>
            <a:spLocks noGrp="1"/>
          </p:cNvSpPr>
          <p:nvPr>
            <p:ph idx="1"/>
          </p:nvPr>
        </p:nvSpPr>
        <p:spPr/>
        <p:txBody>
          <a:bodyPr>
            <a:normAutofit fontScale="92500"/>
          </a:bodyPr>
          <a:lstStyle/>
          <a:p>
            <a:pPr marL="274320" indent="-274320" fontAlgn="auto">
              <a:spcAft>
                <a:spcPts val="0"/>
              </a:spcAft>
              <a:buClr>
                <a:schemeClr val="accent3"/>
              </a:buClr>
              <a:buFont typeface="Wingdings 2"/>
              <a:buChar char=""/>
              <a:defRPr/>
            </a:pPr>
            <a:r>
              <a:rPr lang="it-IT" sz="3200" dirty="0"/>
              <a:t>Le Province dimostrano di aver conseguito  una situazione di maggiore equilibrio avvalendosi della facoltà di azionare la leva fiscale e proseguendo nel controllo delle diverse componenti della spesa, tuttavia lo scenario complessivo resta connotato dalle incertezze in ordine al ruolo che sarà loro assegnato nell’ambito della razionalizzazione dei livelli dell’intervento pubblico nel territorio.</a:t>
            </a:r>
          </a:p>
          <a:p>
            <a:pPr marL="274320" indent="-274320" fontAlgn="auto">
              <a:spcAft>
                <a:spcPts val="0"/>
              </a:spcAft>
              <a:buClr>
                <a:schemeClr val="accent3"/>
              </a:buClr>
              <a:buFont typeface="Wingdings 2"/>
              <a:buChar char=""/>
              <a:defRPr/>
            </a:pPr>
            <a:endParaRPr lang="it-IT"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olo 1"/>
          <p:cNvSpPr>
            <a:spLocks noGrp="1"/>
          </p:cNvSpPr>
          <p:nvPr>
            <p:ph type="title"/>
          </p:nvPr>
        </p:nvSpPr>
        <p:spPr/>
        <p:txBody>
          <a:bodyPr/>
          <a:lstStyle/>
          <a:p>
            <a:r>
              <a:rPr lang="it-IT" smtClean="0"/>
              <a:t>Le novità del contesto</a:t>
            </a:r>
          </a:p>
        </p:txBody>
      </p:sp>
      <p:sp>
        <p:nvSpPr>
          <p:cNvPr id="3" name="Segnaposto contenuto 2"/>
          <p:cNvSpPr>
            <a:spLocks noGrp="1"/>
          </p:cNvSpPr>
          <p:nvPr>
            <p:ph idx="1"/>
          </p:nvPr>
        </p:nvSpPr>
        <p:spPr/>
        <p:txBody>
          <a:bodyPr>
            <a:normAutofit/>
          </a:bodyPr>
          <a:lstStyle/>
          <a:p>
            <a:pPr marL="274320" indent="-274320" fontAlgn="auto">
              <a:spcAft>
                <a:spcPts val="0"/>
              </a:spcAft>
              <a:buClr>
                <a:schemeClr val="accent3"/>
              </a:buClr>
              <a:buFont typeface="Wingdings 2"/>
              <a:buChar char=""/>
              <a:defRPr/>
            </a:pPr>
            <a:r>
              <a:rPr lang="it-IT" dirty="0" smtClean="0"/>
              <a:t>Avvio di un complessivo </a:t>
            </a:r>
            <a:r>
              <a:rPr lang="it-IT" dirty="0"/>
              <a:t>processo decisionale, europeo ed interno, in materia di nuovi strumenti e obiettivi di finanza </a:t>
            </a:r>
            <a:r>
              <a:rPr lang="it-IT" dirty="0" smtClean="0"/>
              <a:t>pubblica. </a:t>
            </a:r>
          </a:p>
          <a:p>
            <a:pPr marL="274320" indent="-274320" fontAlgn="auto">
              <a:spcAft>
                <a:spcPts val="0"/>
              </a:spcAft>
              <a:buClr>
                <a:schemeClr val="accent3"/>
              </a:buClr>
              <a:buFont typeface="Wingdings 2"/>
              <a:buChar char=""/>
              <a:defRPr/>
            </a:pPr>
            <a:r>
              <a:rPr lang="it-IT" dirty="0" smtClean="0"/>
              <a:t>Inizia il </a:t>
            </a:r>
            <a:r>
              <a:rPr lang="it-IT" dirty="0"/>
              <a:t>2 marzo 2012 con l’adozione del cosiddetto </a:t>
            </a:r>
            <a:r>
              <a:rPr lang="it-IT" i="1" dirty="0"/>
              <a:t>Fiscal Compact</a:t>
            </a:r>
            <a:r>
              <a:rPr lang="it-IT" dirty="0"/>
              <a:t>, cioè il Trattato sulla stabilità, sul coordinamento e sulla </a:t>
            </a:r>
            <a:r>
              <a:rPr lang="it-IT" i="1" dirty="0" err="1"/>
              <a:t>governance</a:t>
            </a:r>
            <a:r>
              <a:rPr lang="it-IT" i="1" dirty="0"/>
              <a:t> </a:t>
            </a:r>
            <a:r>
              <a:rPr lang="it-IT" dirty="0"/>
              <a:t>nell’Unione economica e monetaria da parte di 25 Stati aderenti all’Unione Europea.</a:t>
            </a:r>
          </a:p>
          <a:p>
            <a:pPr marL="0" indent="0" fontAlgn="auto">
              <a:spcAft>
                <a:spcPts val="0"/>
              </a:spcAft>
              <a:buClr>
                <a:schemeClr val="accent3"/>
              </a:buClr>
              <a:buFont typeface="Wingdings 2"/>
              <a:buNone/>
              <a:defRPr/>
            </a:pPr>
            <a:endParaRPr lang="it-IT"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olo 1"/>
          <p:cNvSpPr>
            <a:spLocks noGrp="1"/>
          </p:cNvSpPr>
          <p:nvPr>
            <p:ph type="title"/>
          </p:nvPr>
        </p:nvSpPr>
        <p:spPr/>
        <p:txBody>
          <a:bodyPr/>
          <a:lstStyle/>
          <a:p>
            <a:r>
              <a:rPr lang="it-IT" sz="4000" smtClean="0"/>
              <a:t>Il pareggio di bilancio in Costituzione</a:t>
            </a:r>
          </a:p>
        </p:txBody>
      </p:sp>
      <p:sp>
        <p:nvSpPr>
          <p:cNvPr id="3" name="Segnaposto contenuto 2"/>
          <p:cNvSpPr>
            <a:spLocks noGrp="1"/>
          </p:cNvSpPr>
          <p:nvPr>
            <p:ph idx="1"/>
          </p:nvPr>
        </p:nvSpPr>
        <p:spPr/>
        <p:txBody>
          <a:bodyPr>
            <a:normAutofit fontScale="92500"/>
          </a:bodyPr>
          <a:lstStyle/>
          <a:p>
            <a:pPr marL="274320" indent="-274320" fontAlgn="auto">
              <a:spcAft>
                <a:spcPts val="0"/>
              </a:spcAft>
              <a:buClr>
                <a:schemeClr val="accent3"/>
              </a:buClr>
              <a:buFont typeface="Wingdings 2"/>
              <a:buChar char=""/>
              <a:defRPr/>
            </a:pPr>
            <a:r>
              <a:rPr lang="it-IT" dirty="0" smtClean="0"/>
              <a:t>Tale processo si è concretizzato nell’ordinamento interno con </a:t>
            </a:r>
            <a:r>
              <a:rPr lang="it-IT" dirty="0"/>
              <a:t>l’approvazione della legge </a:t>
            </a:r>
            <a:r>
              <a:rPr lang="it-IT" dirty="0" smtClean="0"/>
              <a:t>costituzionale n</a:t>
            </a:r>
            <a:r>
              <a:rPr lang="it-IT" dirty="0"/>
              <a:t>. 1 del 2012, con la quale il nostro Paese ha scelto di recepire a livello costituzionale </a:t>
            </a:r>
            <a:r>
              <a:rPr lang="it-IT" dirty="0" smtClean="0"/>
              <a:t>le indicazioni </a:t>
            </a:r>
            <a:r>
              <a:rPr lang="it-IT" dirty="0"/>
              <a:t>del </a:t>
            </a:r>
            <a:r>
              <a:rPr lang="it-IT" i="1" dirty="0"/>
              <a:t>Fiscal Compact</a:t>
            </a:r>
            <a:r>
              <a:rPr lang="it-IT" dirty="0"/>
              <a:t>. </a:t>
            </a:r>
            <a:endParaRPr lang="it-IT" dirty="0" smtClean="0"/>
          </a:p>
          <a:p>
            <a:pPr marL="274320" indent="-274320" fontAlgn="auto">
              <a:spcAft>
                <a:spcPts val="0"/>
              </a:spcAft>
              <a:buClr>
                <a:schemeClr val="accent3"/>
              </a:buClr>
              <a:buFont typeface="Wingdings 2"/>
              <a:buChar char=""/>
              <a:defRPr/>
            </a:pPr>
            <a:r>
              <a:rPr lang="it-IT" dirty="0" smtClean="0"/>
              <a:t>Ha fatto seguito l’approvazione  </a:t>
            </a:r>
            <a:r>
              <a:rPr lang="it-IT" dirty="0"/>
              <a:t>della legge </a:t>
            </a:r>
            <a:r>
              <a:rPr lang="it-IT" dirty="0" smtClean="0"/>
              <a:t>cd “rinforzata</a:t>
            </a:r>
            <a:r>
              <a:rPr lang="it-IT" dirty="0"/>
              <a:t>”, richiamata dalla novella costituzionale al fine di definire il contenuto </a:t>
            </a:r>
            <a:r>
              <a:rPr lang="it-IT" dirty="0" smtClean="0"/>
              <a:t>della legge </a:t>
            </a:r>
            <a:r>
              <a:rPr lang="it-IT" dirty="0"/>
              <a:t>di bilancio, le norme fondamentali e i criteri volti ad assicurare l’equilibrio tra </a:t>
            </a:r>
            <a:r>
              <a:rPr lang="it-IT" dirty="0" smtClean="0"/>
              <a:t>le entrate </a:t>
            </a:r>
            <a:r>
              <a:rPr lang="it-IT" dirty="0"/>
              <a:t>e le spese dei bilanci, nonché la sostenibilità del debito del complesso </a:t>
            </a:r>
            <a:r>
              <a:rPr lang="it-IT" dirty="0" smtClean="0"/>
              <a:t>delle pubbliche </a:t>
            </a:r>
            <a:r>
              <a:rPr lang="it-IT" dirty="0"/>
              <a:t>amministrazioni. </a:t>
            </a:r>
            <a:endParaRPr lang="it-IT" dirty="0" smtClean="0"/>
          </a:p>
          <a:p>
            <a:pPr marL="274320" indent="-274320" fontAlgn="auto">
              <a:spcAft>
                <a:spcPts val="0"/>
              </a:spcAft>
              <a:buClr>
                <a:schemeClr val="accent3"/>
              </a:buClr>
              <a:buFont typeface="Wingdings 2"/>
              <a:buChar char=""/>
              <a:defRPr/>
            </a:pPr>
            <a:endParaRPr lang="it-IT" dirty="0"/>
          </a:p>
          <a:p>
            <a:pPr marL="274320" indent="-274320" fontAlgn="auto">
              <a:spcAft>
                <a:spcPts val="0"/>
              </a:spcAft>
              <a:buClr>
                <a:schemeClr val="accent3"/>
              </a:buClr>
              <a:buFont typeface="Wingdings 2"/>
              <a:buChar char=""/>
              <a:defRPr/>
            </a:pPr>
            <a:endParaRPr lang="it-IT"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olo 1"/>
          <p:cNvSpPr>
            <a:spLocks noGrp="1"/>
          </p:cNvSpPr>
          <p:nvPr>
            <p:ph type="title"/>
          </p:nvPr>
        </p:nvSpPr>
        <p:spPr/>
        <p:txBody>
          <a:bodyPr/>
          <a:lstStyle/>
          <a:p>
            <a:r>
              <a:rPr lang="it-IT" smtClean="0"/>
              <a:t>La legge rinforzata</a:t>
            </a:r>
          </a:p>
        </p:txBody>
      </p:sp>
      <p:sp>
        <p:nvSpPr>
          <p:cNvPr id="3" name="Segnaposto contenuto 2"/>
          <p:cNvSpPr>
            <a:spLocks noGrp="1"/>
          </p:cNvSpPr>
          <p:nvPr>
            <p:ph idx="1"/>
          </p:nvPr>
        </p:nvSpPr>
        <p:spPr/>
        <p:txBody>
          <a:bodyPr>
            <a:normAutofit fontScale="92500"/>
          </a:bodyPr>
          <a:lstStyle/>
          <a:p>
            <a:pPr marL="274320" indent="-274320" fontAlgn="auto">
              <a:spcAft>
                <a:spcPts val="0"/>
              </a:spcAft>
              <a:buClr>
                <a:schemeClr val="accent3"/>
              </a:buClr>
              <a:buFont typeface="Wingdings 2"/>
              <a:buChar char=""/>
              <a:defRPr/>
            </a:pPr>
            <a:r>
              <a:rPr lang="it-IT" dirty="0"/>
              <a:t>Compito della legge “rinforzata” è anche dare attuazione </a:t>
            </a:r>
            <a:r>
              <a:rPr lang="it-IT" dirty="0" smtClean="0"/>
              <a:t>al contenuto </a:t>
            </a:r>
            <a:r>
              <a:rPr lang="it-IT" dirty="0"/>
              <a:t>dell’art. 5 della </a:t>
            </a:r>
            <a:r>
              <a:rPr lang="it-IT" dirty="0" smtClean="0"/>
              <a:t>legge costituzionale n. 1/2012, concernente </a:t>
            </a:r>
            <a:r>
              <a:rPr lang="it-IT" dirty="0"/>
              <a:t>i casi di </a:t>
            </a:r>
            <a:r>
              <a:rPr lang="it-IT" dirty="0" smtClean="0"/>
              <a:t>scostamento tra </a:t>
            </a:r>
            <a:r>
              <a:rPr lang="it-IT" dirty="0"/>
              <a:t>previsioni e consuntivi e le relative modalità di recupero, l’introduzione di </a:t>
            </a:r>
            <a:r>
              <a:rPr lang="it-IT" dirty="0" smtClean="0"/>
              <a:t>una regola </a:t>
            </a:r>
            <a:r>
              <a:rPr lang="it-IT" dirty="0"/>
              <a:t>sulla spesa, l’istituzione di un organismo indipendente di analisi e verifica </a:t>
            </a:r>
            <a:r>
              <a:rPr lang="it-IT" dirty="0" smtClean="0"/>
              <a:t>degli andamenti </a:t>
            </a:r>
            <a:r>
              <a:rPr lang="it-IT" dirty="0"/>
              <a:t>di finanza pubblica, il concorso dello Stato per assicurare il livello </a:t>
            </a:r>
            <a:r>
              <a:rPr lang="it-IT" dirty="0" smtClean="0"/>
              <a:t>essenziale delle </a:t>
            </a:r>
            <a:r>
              <a:rPr lang="it-IT" dirty="0"/>
              <a:t>prestazione nei momenti sfavorevoli del ciclo nonché le modalità di </a:t>
            </a:r>
            <a:r>
              <a:rPr lang="it-IT" dirty="0" smtClean="0"/>
              <a:t>accesso all’indebitamento </a:t>
            </a:r>
            <a:r>
              <a:rPr lang="it-IT" dirty="0"/>
              <a:t>da parte degli enti territoriali e quelle del relativo concorso </a:t>
            </a:r>
            <a:r>
              <a:rPr lang="it-IT" dirty="0" smtClean="0"/>
              <a:t>alla sostenibilità </a:t>
            </a:r>
            <a:r>
              <a:rPr lang="it-IT" dirty="0"/>
              <a:t>del debito.</a:t>
            </a:r>
          </a:p>
          <a:p>
            <a:pPr marL="274320" indent="-274320" fontAlgn="auto">
              <a:spcAft>
                <a:spcPts val="0"/>
              </a:spcAft>
              <a:buClr>
                <a:schemeClr val="accent3"/>
              </a:buClr>
              <a:buFont typeface="Wingdings 2"/>
              <a:buChar char=""/>
              <a:defRPr/>
            </a:pPr>
            <a:endParaRPr lang="it-IT"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olo 1"/>
          <p:cNvSpPr>
            <a:spLocks noGrp="1"/>
          </p:cNvSpPr>
          <p:nvPr>
            <p:ph type="title"/>
          </p:nvPr>
        </p:nvSpPr>
        <p:spPr/>
        <p:txBody>
          <a:bodyPr/>
          <a:lstStyle/>
          <a:p>
            <a:r>
              <a:rPr lang="it-IT" smtClean="0"/>
              <a:t>Il decreto legge n. 174 del 2012</a:t>
            </a:r>
          </a:p>
        </p:txBody>
      </p:sp>
      <p:sp>
        <p:nvSpPr>
          <p:cNvPr id="28674" name="Segnaposto contenuto 2"/>
          <p:cNvSpPr>
            <a:spLocks noGrp="1"/>
          </p:cNvSpPr>
          <p:nvPr>
            <p:ph idx="1"/>
          </p:nvPr>
        </p:nvSpPr>
        <p:spPr/>
        <p:txBody>
          <a:bodyPr/>
          <a:lstStyle/>
          <a:p>
            <a:r>
              <a:rPr lang="it-IT" smtClean="0"/>
              <a:t>Il DL 10 ottobre 2012, n. 174 è di indubbio rilievo sul piano ordinamentale in quanto si inserisce in una logica organica e sistematica che appare coerente con il quadro disegnato dalla riforma del Titolo V, Parte II, della Costituzione;</a:t>
            </a:r>
          </a:p>
          <a:p>
            <a:r>
              <a:rPr lang="it-IT" smtClean="0"/>
              <a:t>la più che decennale giurisprudenza costituzionale che ha definito tale quadro ordinamentale ha individuato quale necessario corollario della maggiore autonomia il rafforzamento degli strumenti per il coordinamento della finanza pubblica.</a:t>
            </a:r>
          </a:p>
          <a:p>
            <a:endParaRPr lang="it-IT"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olo 1"/>
          <p:cNvSpPr>
            <a:spLocks noGrp="1"/>
          </p:cNvSpPr>
          <p:nvPr>
            <p:ph type="title"/>
          </p:nvPr>
        </p:nvSpPr>
        <p:spPr/>
        <p:txBody>
          <a:bodyPr/>
          <a:lstStyle/>
          <a:p>
            <a:r>
              <a:rPr lang="it-IT" smtClean="0"/>
              <a:t>Il rafforzamento dei controlli</a:t>
            </a:r>
          </a:p>
        </p:txBody>
      </p:sp>
      <p:sp>
        <p:nvSpPr>
          <p:cNvPr id="29698" name="Segnaposto contenuto 2"/>
          <p:cNvSpPr>
            <a:spLocks noGrp="1"/>
          </p:cNvSpPr>
          <p:nvPr>
            <p:ph idx="1"/>
          </p:nvPr>
        </p:nvSpPr>
        <p:spPr/>
        <p:txBody>
          <a:bodyPr/>
          <a:lstStyle/>
          <a:p>
            <a:r>
              <a:rPr lang="it-IT" smtClean="0"/>
              <a:t>L’introduzione di controlli esterni sugli enti, la cui autonomia è costituzionalmente riconosciuta, è sorretta dalla lettura dell’art. 100 della Costituzione che individua nella Corte dei conti l’organo di controllo dell’intera finanza pubblica.</a:t>
            </a:r>
          </a:p>
          <a:p>
            <a:r>
              <a:rPr lang="it-IT" smtClean="0"/>
              <a:t>Anche il mutato scenario del quadro degli impegni assunti dall’Italia in sede europea, cui ha fatto riscontro il recente inserimento del principio del pareggio di bilancio in Costituzione impone un rafforzamento dei controlli.</a:t>
            </a:r>
          </a:p>
          <a:p>
            <a:endParaRPr lang="it-IT"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olo 1"/>
          <p:cNvSpPr>
            <a:spLocks noGrp="1"/>
          </p:cNvSpPr>
          <p:nvPr>
            <p:ph type="title"/>
          </p:nvPr>
        </p:nvSpPr>
        <p:spPr/>
        <p:txBody>
          <a:bodyPr/>
          <a:lstStyle/>
          <a:p>
            <a:r>
              <a:rPr lang="it-IT" smtClean="0"/>
              <a:t>Controlli sulla finanza pubblica</a:t>
            </a:r>
          </a:p>
        </p:txBody>
      </p:sp>
      <p:sp>
        <p:nvSpPr>
          <p:cNvPr id="30722" name="Segnaposto contenuto 2"/>
          <p:cNvSpPr>
            <a:spLocks noGrp="1"/>
          </p:cNvSpPr>
          <p:nvPr>
            <p:ph idx="1"/>
          </p:nvPr>
        </p:nvSpPr>
        <p:spPr/>
        <p:txBody>
          <a:bodyPr/>
          <a:lstStyle/>
          <a:p>
            <a:r>
              <a:rPr lang="it-IT" smtClean="0"/>
              <a:t>La finanza pubblica costituisce la risultanza dell’azione di più livelli di governo, deve essere considerata unitariamente attraverso un compiuto sistema dei controlli esterni. </a:t>
            </a:r>
          </a:p>
          <a:p>
            <a:r>
              <a:rPr lang="it-IT" smtClean="0"/>
              <a:t>I controlli sono affidati ad un organo la cui indipendenza è garantita in Costituzione e che è dotato di una struttura a rete che ne avvicina l’attività alle comunità ed alle istituzioni locali.</a:t>
            </a:r>
          </a:p>
          <a:p>
            <a:endParaRPr lang="it-IT"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olo 1"/>
          <p:cNvSpPr>
            <a:spLocks noGrp="1"/>
          </p:cNvSpPr>
          <p:nvPr>
            <p:ph type="title"/>
          </p:nvPr>
        </p:nvSpPr>
        <p:spPr/>
        <p:txBody>
          <a:bodyPr/>
          <a:lstStyle/>
          <a:p>
            <a:r>
              <a:rPr lang="it-IT" smtClean="0"/>
              <a:t>I controlli sugli enti locali</a:t>
            </a:r>
          </a:p>
        </p:txBody>
      </p:sp>
      <p:sp>
        <p:nvSpPr>
          <p:cNvPr id="3" name="Segnaposto contenuto 2"/>
          <p:cNvSpPr>
            <a:spLocks noGrp="1"/>
          </p:cNvSpPr>
          <p:nvPr>
            <p:ph idx="1"/>
          </p:nvPr>
        </p:nvSpPr>
        <p:spPr/>
        <p:txBody>
          <a:bodyPr>
            <a:normAutofit/>
          </a:bodyPr>
          <a:lstStyle/>
          <a:p>
            <a:pPr marL="274320" indent="-274320" fontAlgn="auto">
              <a:spcAft>
                <a:spcPts val="0"/>
              </a:spcAft>
              <a:buClr>
                <a:schemeClr val="accent3"/>
              </a:buClr>
              <a:buFont typeface="Wingdings 2"/>
              <a:buChar char=""/>
              <a:defRPr/>
            </a:pPr>
            <a:r>
              <a:rPr lang="it-IT" dirty="0" smtClean="0"/>
              <a:t>il </a:t>
            </a:r>
            <a:r>
              <a:rPr lang="it-IT" dirty="0"/>
              <a:t>tratto distintivo della nuova disciplina dei </a:t>
            </a:r>
            <a:r>
              <a:rPr lang="it-IT" dirty="0" smtClean="0"/>
              <a:t>controlli per gli enti locali, rispetto a </a:t>
            </a:r>
            <a:r>
              <a:rPr lang="it-IT" dirty="0"/>
              <a:t>quella vigente, si coglie con particolare evidenza nel livello di maggior dettaglio relativo </a:t>
            </a:r>
            <a:r>
              <a:rPr lang="it-IT" dirty="0" smtClean="0"/>
              <a:t>alla organizzazione </a:t>
            </a:r>
            <a:r>
              <a:rPr lang="it-IT" dirty="0"/>
              <a:t>ed alle finalità dei controlli interni e nel coinvolgimento diretto delle </a:t>
            </a:r>
            <a:r>
              <a:rPr lang="it-IT" dirty="0" smtClean="0"/>
              <a:t>figure organizzative </a:t>
            </a:r>
            <a:r>
              <a:rPr lang="it-IT" dirty="0"/>
              <a:t>di maggior livello di responsabilità presenti negli enti, quali il segretario, </a:t>
            </a:r>
            <a:r>
              <a:rPr lang="it-IT" dirty="0" smtClean="0"/>
              <a:t>il direttore </a:t>
            </a:r>
            <a:r>
              <a:rPr lang="it-IT" dirty="0"/>
              <a:t>generale ed i responsabili dei servizi.</a:t>
            </a:r>
          </a:p>
          <a:p>
            <a:pPr marL="0" indent="0" fontAlgn="auto">
              <a:spcAft>
                <a:spcPts val="0"/>
              </a:spcAft>
              <a:buClr>
                <a:schemeClr val="accent3"/>
              </a:buClr>
              <a:buFont typeface="Wingdings 2"/>
              <a:buNone/>
              <a:defRPr/>
            </a:pPr>
            <a:endParaRPr lang="it-I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olo 1"/>
          <p:cNvSpPr>
            <a:spLocks noGrp="1"/>
          </p:cNvSpPr>
          <p:nvPr>
            <p:ph type="title"/>
          </p:nvPr>
        </p:nvSpPr>
        <p:spPr/>
        <p:txBody>
          <a:bodyPr/>
          <a:lstStyle/>
          <a:p>
            <a:r>
              <a:rPr lang="it-IT" smtClean="0"/>
              <a:t>Il contesto di finanza pubblica</a:t>
            </a:r>
          </a:p>
        </p:txBody>
      </p:sp>
      <p:sp>
        <p:nvSpPr>
          <p:cNvPr id="14338" name="Segnaposto contenuto 2"/>
          <p:cNvSpPr>
            <a:spLocks noGrp="1"/>
          </p:cNvSpPr>
          <p:nvPr>
            <p:ph idx="1"/>
          </p:nvPr>
        </p:nvSpPr>
        <p:spPr/>
        <p:txBody>
          <a:bodyPr/>
          <a:lstStyle/>
          <a:p>
            <a:r>
              <a:rPr lang="it-IT" smtClean="0"/>
              <a:t>Nell’ultimo anno si sono notevolmente aggravate le difficoltà della finanza pubblica e nello stesso tempo è stato dato un primo avvio per l’attuazione della normativa sul federalismo fiscale;</a:t>
            </a:r>
          </a:p>
          <a:p>
            <a:r>
              <a:rPr lang="it-IT" smtClean="0"/>
              <a:t>l’osservazione della situazione dei conti degli enti locali viene svolta in un momento particolarmente delicato, in quanto tali condizioni possono imporre percorsi non sempre conciliabili. </a:t>
            </a:r>
          </a:p>
          <a:p>
            <a:endParaRPr lang="it-IT"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olo 1"/>
          <p:cNvSpPr>
            <a:spLocks noGrp="1"/>
          </p:cNvSpPr>
          <p:nvPr>
            <p:ph type="title"/>
          </p:nvPr>
        </p:nvSpPr>
        <p:spPr/>
        <p:txBody>
          <a:bodyPr/>
          <a:lstStyle/>
          <a:p>
            <a:r>
              <a:rPr lang="it-IT" smtClean="0"/>
              <a:t>I controlli interni</a:t>
            </a:r>
          </a:p>
        </p:txBody>
      </p:sp>
      <p:sp>
        <p:nvSpPr>
          <p:cNvPr id="3" name="Segnaposto contenuto 2"/>
          <p:cNvSpPr>
            <a:spLocks noGrp="1"/>
          </p:cNvSpPr>
          <p:nvPr>
            <p:ph idx="1"/>
          </p:nvPr>
        </p:nvSpPr>
        <p:spPr/>
        <p:txBody>
          <a:bodyPr>
            <a:normAutofit lnSpcReduction="10000"/>
          </a:bodyPr>
          <a:lstStyle/>
          <a:p>
            <a:pPr marL="274320" indent="-274320" fontAlgn="auto">
              <a:spcAft>
                <a:spcPts val="0"/>
              </a:spcAft>
              <a:buClr>
                <a:schemeClr val="accent3"/>
              </a:buClr>
              <a:buFont typeface="Wingdings 2"/>
              <a:buChar char=""/>
              <a:defRPr/>
            </a:pPr>
            <a:r>
              <a:rPr lang="it-IT" dirty="0"/>
              <a:t>Questa ristrutturazione dei controlli interni comporta una più immediata vicinanza tra attività gestionale e monitoraggio della stessa alla luce di specifici parametri di valutazione.</a:t>
            </a:r>
          </a:p>
          <a:p>
            <a:pPr marL="274320" indent="-274320" fontAlgn="auto">
              <a:spcAft>
                <a:spcPts val="0"/>
              </a:spcAft>
              <a:buClr>
                <a:schemeClr val="accent3"/>
              </a:buClr>
              <a:buFont typeface="Wingdings 2"/>
              <a:buChar char=""/>
              <a:defRPr/>
            </a:pPr>
            <a:r>
              <a:rPr lang="it-IT" dirty="0"/>
              <a:t>Tali specificità si colgono sia negli aspetti di procedimentalizzazione dei controlli di regolarità amministrativa e contabile calibrati sui singoli atti, attraverso i pareri dei responsabili dei servizi nella fase preventiva, sia nelle valutazioni improntate ai principi di revisione aziendale sugli atti di gestione di maggiore impatto nella fase successiva.</a:t>
            </a:r>
          </a:p>
          <a:p>
            <a:pPr marL="274320" indent="-274320" fontAlgn="auto">
              <a:spcAft>
                <a:spcPts val="0"/>
              </a:spcAft>
              <a:buClr>
                <a:schemeClr val="accent3"/>
              </a:buClr>
              <a:buFont typeface="Wingdings 2"/>
              <a:buChar char=""/>
              <a:defRPr/>
            </a:pPr>
            <a:endParaRPr lang="it-IT"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olo 1"/>
          <p:cNvSpPr>
            <a:spLocks noGrp="1"/>
          </p:cNvSpPr>
          <p:nvPr>
            <p:ph type="title"/>
          </p:nvPr>
        </p:nvSpPr>
        <p:spPr/>
        <p:txBody>
          <a:bodyPr/>
          <a:lstStyle/>
          <a:p>
            <a:r>
              <a:rPr lang="it-IT" sz="4800" smtClean="0"/>
              <a:t>Il referto semestrale del Presidente della provincia</a:t>
            </a:r>
          </a:p>
        </p:txBody>
      </p:sp>
      <p:sp>
        <p:nvSpPr>
          <p:cNvPr id="3" name="Segnaposto contenuto 2"/>
          <p:cNvSpPr>
            <a:spLocks noGrp="1"/>
          </p:cNvSpPr>
          <p:nvPr>
            <p:ph idx="1"/>
          </p:nvPr>
        </p:nvSpPr>
        <p:spPr/>
        <p:txBody>
          <a:bodyPr>
            <a:normAutofit fontScale="92500"/>
          </a:bodyPr>
          <a:lstStyle/>
          <a:p>
            <a:pPr marL="274320" indent="-274320" fontAlgn="auto">
              <a:spcAft>
                <a:spcPts val="0"/>
              </a:spcAft>
              <a:buClr>
                <a:schemeClr val="accent3"/>
              </a:buClr>
              <a:buFont typeface="Wingdings 2"/>
              <a:buChar char=""/>
              <a:defRPr/>
            </a:pPr>
            <a:r>
              <a:rPr lang="it-IT" dirty="0"/>
              <a:t>Nel </a:t>
            </a:r>
            <a:r>
              <a:rPr lang="it-IT" dirty="0" smtClean="0"/>
              <a:t>nuovo contesto delle verifiche si </a:t>
            </a:r>
            <a:r>
              <a:rPr lang="it-IT" dirty="0"/>
              <a:t>inserisce il controllo di legittimità e regolarità delle </a:t>
            </a:r>
            <a:r>
              <a:rPr lang="it-IT" dirty="0" smtClean="0"/>
              <a:t>gestioni intestato </a:t>
            </a:r>
            <a:r>
              <a:rPr lang="it-IT" dirty="0"/>
              <a:t>alle Sezioni regionali, la cui più serrata frequenza </a:t>
            </a:r>
            <a:r>
              <a:rPr lang="it-IT" dirty="0" err="1"/>
              <a:t>infrannuale</a:t>
            </a:r>
            <a:r>
              <a:rPr lang="it-IT" dirty="0"/>
              <a:t> consente valutazioni </a:t>
            </a:r>
            <a:r>
              <a:rPr lang="it-IT" dirty="0" smtClean="0"/>
              <a:t>in corso </a:t>
            </a:r>
            <a:r>
              <a:rPr lang="it-IT" dirty="0"/>
              <a:t>d’esercizio</a:t>
            </a:r>
            <a:r>
              <a:rPr lang="it-IT" dirty="0" smtClean="0"/>
              <a:t>.</a:t>
            </a:r>
          </a:p>
          <a:p>
            <a:pPr marL="274320" indent="-274320" fontAlgn="auto">
              <a:spcAft>
                <a:spcPts val="0"/>
              </a:spcAft>
              <a:buClr>
                <a:schemeClr val="accent3"/>
              </a:buClr>
              <a:buFont typeface="Wingdings 2"/>
              <a:buChar char=""/>
              <a:defRPr/>
            </a:pPr>
            <a:r>
              <a:rPr lang="it-IT" dirty="0" smtClean="0"/>
              <a:t> </a:t>
            </a:r>
            <a:r>
              <a:rPr lang="it-IT" dirty="0"/>
              <a:t>In questo senso il referto che il Sindaco o il Presidente della Provincia </a:t>
            </a:r>
            <a:r>
              <a:rPr lang="it-IT" dirty="0" smtClean="0"/>
              <a:t>sono tenuti </a:t>
            </a:r>
            <a:r>
              <a:rPr lang="it-IT" dirty="0"/>
              <a:t>a trasmettere ogni semestre alla Sezione regionale di controllo, consentirà di leggere </a:t>
            </a:r>
            <a:r>
              <a:rPr lang="it-IT" dirty="0" smtClean="0"/>
              <a:t>il concreto </a:t>
            </a:r>
            <a:r>
              <a:rPr lang="it-IT" dirty="0"/>
              <a:t>sviluppo della gestione attraverso la conoscenza degli atti e delle attività gestionali </a:t>
            </a:r>
            <a:r>
              <a:rPr lang="it-IT" dirty="0" smtClean="0"/>
              <a:t>di maggior </a:t>
            </a:r>
            <a:r>
              <a:rPr lang="it-IT" dirty="0"/>
              <a:t>rilievo, mediante i quali l’ente attua i piani ed i programmi.</a:t>
            </a:r>
          </a:p>
          <a:p>
            <a:pPr marL="274320" indent="-274320" fontAlgn="auto">
              <a:spcAft>
                <a:spcPts val="0"/>
              </a:spcAft>
              <a:buClr>
                <a:schemeClr val="accent3"/>
              </a:buClr>
              <a:buFont typeface="Wingdings 2"/>
              <a:buChar char=""/>
              <a:defRPr/>
            </a:pPr>
            <a:endParaRPr lang="it-IT"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fontAlgn="auto">
              <a:spcAft>
                <a:spcPts val="0"/>
              </a:spcAft>
              <a:defRPr/>
            </a:pPr>
            <a:r>
              <a:rPr lang="it-IT" dirty="0" smtClean="0"/>
              <a:t>Le innovazioni ai controlli interni</a:t>
            </a:r>
            <a:endParaRPr lang="it-IT" dirty="0"/>
          </a:p>
        </p:txBody>
      </p:sp>
      <p:sp>
        <p:nvSpPr>
          <p:cNvPr id="3" name="Segnaposto contenuto 2"/>
          <p:cNvSpPr>
            <a:spLocks noGrp="1"/>
          </p:cNvSpPr>
          <p:nvPr>
            <p:ph idx="1"/>
          </p:nvPr>
        </p:nvSpPr>
        <p:spPr/>
        <p:txBody>
          <a:bodyPr>
            <a:normAutofit fontScale="92500" lnSpcReduction="20000"/>
          </a:bodyPr>
          <a:lstStyle/>
          <a:p>
            <a:pPr marL="274320" indent="-274320" fontAlgn="auto">
              <a:spcAft>
                <a:spcPts val="0"/>
              </a:spcAft>
              <a:buClr>
                <a:schemeClr val="accent3"/>
              </a:buClr>
              <a:buFont typeface="Wingdings 2"/>
              <a:buChar char=""/>
              <a:defRPr/>
            </a:pPr>
            <a:r>
              <a:rPr lang="it-IT" dirty="0"/>
              <a:t>La </a:t>
            </a:r>
            <a:r>
              <a:rPr lang="it-IT" dirty="0" smtClean="0"/>
              <a:t>relazione è </a:t>
            </a:r>
            <a:r>
              <a:rPr lang="it-IT" dirty="0"/>
              <a:t>funzionale a verificare  “</a:t>
            </a:r>
            <a:r>
              <a:rPr lang="it-IT" i="1" dirty="0"/>
              <a:t>la legittimità e la regolarità delle gestioni, nonché il funzionamento dei controlli interni ai fini del rispetto delle regole contabili e dell’equilibrio di bilancio di ciascun ente locale</a:t>
            </a:r>
            <a:r>
              <a:rPr lang="it-IT" dirty="0"/>
              <a:t>”.</a:t>
            </a:r>
          </a:p>
          <a:p>
            <a:pPr marL="274320" indent="-274320" fontAlgn="auto">
              <a:spcAft>
                <a:spcPts val="0"/>
              </a:spcAft>
              <a:buClr>
                <a:schemeClr val="accent3"/>
              </a:buClr>
              <a:buFont typeface="Wingdings 2"/>
              <a:buChar char=""/>
              <a:defRPr/>
            </a:pPr>
            <a:r>
              <a:rPr lang="it-IT" dirty="0"/>
              <a:t>Tale misura si colloca in un contesto nel quale viene decisamente innovata la disciplina dei controlli interni con un rinnovato interesse da parte del legislatore alla effettiva funzionalità di un sistema di programmazione e verifica</a:t>
            </a:r>
            <a:r>
              <a:rPr lang="it-IT" dirty="0" smtClean="0"/>
              <a:t>.</a:t>
            </a:r>
          </a:p>
          <a:p>
            <a:pPr marL="274320" indent="-274320" fontAlgn="auto">
              <a:spcAft>
                <a:spcPts val="0"/>
              </a:spcAft>
              <a:buClr>
                <a:schemeClr val="accent3"/>
              </a:buClr>
              <a:buFont typeface="Wingdings 2"/>
              <a:buChar char=""/>
              <a:defRPr/>
            </a:pPr>
            <a:r>
              <a:rPr lang="it-IT" dirty="0" smtClean="0"/>
              <a:t>Il </a:t>
            </a:r>
            <a:r>
              <a:rPr lang="it-IT" dirty="0"/>
              <a:t>sistema dei controlli dovrà costituire un solido supporto per le scelte decisionali funzionali alla realizzazione di processi di razionalizzazione della gestione e della spesa e ad innescare un radicale mutamento dei comportamenti amministrativi.</a:t>
            </a:r>
          </a:p>
          <a:p>
            <a:pPr marL="274320" indent="-274320" fontAlgn="auto">
              <a:spcAft>
                <a:spcPts val="0"/>
              </a:spcAft>
              <a:buClr>
                <a:schemeClr val="accent3"/>
              </a:buClr>
              <a:buFont typeface="Wingdings 2"/>
              <a:buChar char=""/>
              <a:defRPr/>
            </a:pPr>
            <a:endParaRPr lang="it-IT"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olo 1"/>
          <p:cNvSpPr>
            <a:spLocks noGrp="1"/>
          </p:cNvSpPr>
          <p:nvPr>
            <p:ph type="title"/>
          </p:nvPr>
        </p:nvSpPr>
        <p:spPr/>
        <p:txBody>
          <a:bodyPr/>
          <a:lstStyle/>
          <a:p>
            <a:r>
              <a:rPr lang="it-IT" smtClean="0"/>
              <a:t>La nuova impostazione</a:t>
            </a:r>
          </a:p>
        </p:txBody>
      </p:sp>
      <p:sp>
        <p:nvSpPr>
          <p:cNvPr id="3" name="Segnaposto contenuto 2"/>
          <p:cNvSpPr>
            <a:spLocks noGrp="1"/>
          </p:cNvSpPr>
          <p:nvPr>
            <p:ph idx="1"/>
          </p:nvPr>
        </p:nvSpPr>
        <p:spPr/>
        <p:txBody>
          <a:bodyPr>
            <a:normAutofit fontScale="92500" lnSpcReduction="20000"/>
          </a:bodyPr>
          <a:lstStyle/>
          <a:p>
            <a:pPr marL="274320" indent="-274320" fontAlgn="auto">
              <a:spcAft>
                <a:spcPts val="0"/>
              </a:spcAft>
              <a:buClr>
                <a:schemeClr val="accent3"/>
              </a:buClr>
              <a:buFont typeface="Wingdings 2"/>
              <a:buChar char=""/>
              <a:defRPr/>
            </a:pPr>
            <a:r>
              <a:rPr lang="it-IT" dirty="0"/>
              <a:t>La nuova impostazione dei controlli interni si appunta, per molti aspetti, sulla regolarità amministrativa e contabile e sulla dimensione finanziaria dei fenomeni, ma concretizza una visione più ampia nella quale vengono in evidenza ulteriori aspetti. </a:t>
            </a:r>
            <a:endParaRPr lang="it-IT" dirty="0" smtClean="0"/>
          </a:p>
          <a:p>
            <a:pPr marL="274320" indent="-274320" fontAlgn="auto">
              <a:spcAft>
                <a:spcPts val="0"/>
              </a:spcAft>
              <a:buClr>
                <a:schemeClr val="accent3"/>
              </a:buClr>
              <a:buFont typeface="Wingdings 2"/>
              <a:buChar char=""/>
              <a:defRPr/>
            </a:pPr>
            <a:r>
              <a:rPr lang="it-IT" dirty="0" smtClean="0"/>
              <a:t>Una </a:t>
            </a:r>
            <a:r>
              <a:rPr lang="it-IT" dirty="0"/>
              <a:t>osservazione più estesa degli aspetti della gestione non manca di risultare rilevante anche per assicurare la sostenibilità degli equilibri finanziari. </a:t>
            </a:r>
            <a:endParaRPr lang="it-IT" dirty="0" smtClean="0"/>
          </a:p>
          <a:p>
            <a:pPr marL="274320" indent="-274320" fontAlgn="auto">
              <a:spcAft>
                <a:spcPts val="0"/>
              </a:spcAft>
              <a:buClr>
                <a:schemeClr val="accent3"/>
              </a:buClr>
              <a:buFont typeface="Wingdings 2"/>
              <a:buChar char=""/>
              <a:defRPr/>
            </a:pPr>
            <a:r>
              <a:rPr lang="it-IT" dirty="0" smtClean="0"/>
              <a:t>Nell’attuale </a:t>
            </a:r>
            <a:r>
              <a:rPr lang="it-IT" dirty="0"/>
              <a:t>situazione, gli sforzi per il risanamento devono essere concentrati verso la razionalizzazione degli obiettivi e dei processi al fine di assicurare un percorso che sappia coniugare la regolarità dell’azione, intesa come rispetto del complesso delle regole finanziarie e procedurali, con l’efficacia e l’efficienza della gestione.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fontAlgn="auto">
              <a:spcAft>
                <a:spcPts val="0"/>
              </a:spcAft>
              <a:defRPr/>
            </a:pPr>
            <a:r>
              <a:rPr lang="it-IT" dirty="0" smtClean="0"/>
              <a:t>L’obiettivo di riduzione della spesa</a:t>
            </a:r>
            <a:endParaRPr lang="it-IT" dirty="0"/>
          </a:p>
        </p:txBody>
      </p:sp>
      <p:sp>
        <p:nvSpPr>
          <p:cNvPr id="36866" name="Segnaposto contenuto 2"/>
          <p:cNvSpPr>
            <a:spLocks noGrp="1"/>
          </p:cNvSpPr>
          <p:nvPr>
            <p:ph idx="1"/>
          </p:nvPr>
        </p:nvSpPr>
        <p:spPr/>
        <p:txBody>
          <a:bodyPr/>
          <a:lstStyle/>
          <a:p>
            <a:r>
              <a:rPr lang="it-IT" smtClean="0"/>
              <a:t>Il complesso di queste linee di azione, che solo un sistema funzionale di controlli interni può supportare, dovrà condurre verso l’economicità della gestione con la riduzione dei costi di erogazione dei servizi, senza ridurne sensibilmente la qualità e l’estensione. </a:t>
            </a:r>
          </a:p>
          <a:p>
            <a:r>
              <a:rPr lang="it-IT" smtClean="0"/>
              <a:t>Il descritto percorso virtuoso verso la riduzione della spesa pubblica, affidato in ampia misura agli enti territoriali, è al momento l’unica via percorribile per assicurare la tenuta dei conti pubblici ed è strategico per la stabilità finanziaria del Paese.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olo 1"/>
          <p:cNvSpPr>
            <a:spLocks noGrp="1"/>
          </p:cNvSpPr>
          <p:nvPr>
            <p:ph type="title"/>
          </p:nvPr>
        </p:nvSpPr>
        <p:spPr/>
        <p:txBody>
          <a:bodyPr/>
          <a:lstStyle/>
          <a:p>
            <a:r>
              <a:rPr lang="it-IT" smtClean="0"/>
              <a:t>Il contesto di finanza pubblica</a:t>
            </a:r>
          </a:p>
        </p:txBody>
      </p:sp>
      <p:sp>
        <p:nvSpPr>
          <p:cNvPr id="3" name="Segnaposto contenuto 2"/>
          <p:cNvSpPr>
            <a:spLocks noGrp="1"/>
          </p:cNvSpPr>
          <p:nvPr>
            <p:ph idx="1"/>
          </p:nvPr>
        </p:nvSpPr>
        <p:spPr/>
        <p:txBody>
          <a:bodyPr>
            <a:normAutofit lnSpcReduction="10000"/>
          </a:bodyPr>
          <a:lstStyle/>
          <a:p>
            <a:pPr marL="274320" indent="-274320" fontAlgn="auto">
              <a:spcAft>
                <a:spcPts val="0"/>
              </a:spcAft>
              <a:buClr>
                <a:schemeClr val="accent3"/>
              </a:buClr>
              <a:buFont typeface="Wingdings 2"/>
              <a:buChar char=""/>
              <a:defRPr/>
            </a:pPr>
            <a:r>
              <a:rPr lang="it-IT" dirty="0"/>
              <a:t>Gli effetti della crisi finanziaria che ha interessato particolarmente l’Europa e l’Italia si sono intensificati nell’esercizio 2011 e l’andamento dei conti pubblici è stato influenzato da un quadro congiunturale ben più sfavorevole rispetto al precedente. </a:t>
            </a:r>
            <a:endParaRPr lang="it-IT" dirty="0" smtClean="0"/>
          </a:p>
          <a:p>
            <a:pPr marL="274320" indent="-274320" fontAlgn="auto">
              <a:spcAft>
                <a:spcPts val="0"/>
              </a:spcAft>
              <a:buClr>
                <a:schemeClr val="accent3"/>
              </a:buClr>
              <a:buFont typeface="Wingdings 2"/>
              <a:buChar char=""/>
              <a:defRPr/>
            </a:pPr>
            <a:r>
              <a:rPr lang="it-IT" dirty="0" smtClean="0"/>
              <a:t>L’innalzamento </a:t>
            </a:r>
            <a:r>
              <a:rPr lang="it-IT" dirty="0"/>
              <a:t>dei rendimenti dei titoli del debito pubblico indotto dalle tensioni internazionali e dagli attacchi speculativi e il conseguente aggravio del costo per il servizio ne hanno accresciuto le difficoltà di controllo e reso problematica la situazione complessiva della finanza pubblica italiana. </a:t>
            </a:r>
          </a:p>
          <a:p>
            <a:pPr marL="274320" indent="-274320" fontAlgn="auto">
              <a:spcAft>
                <a:spcPts val="0"/>
              </a:spcAft>
              <a:buClr>
                <a:schemeClr val="accent3"/>
              </a:buClr>
              <a:buFont typeface="Wingdings 2"/>
              <a:buChar char=""/>
              <a:defRPr/>
            </a:pPr>
            <a:endParaRPr lang="it-IT"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olo 1"/>
          <p:cNvSpPr>
            <a:spLocks noGrp="1"/>
          </p:cNvSpPr>
          <p:nvPr>
            <p:ph type="title"/>
          </p:nvPr>
        </p:nvSpPr>
        <p:spPr/>
        <p:txBody>
          <a:bodyPr/>
          <a:lstStyle/>
          <a:p>
            <a:r>
              <a:rPr lang="it-IT" smtClean="0"/>
              <a:t>Il contesto di finanza pubblica</a:t>
            </a:r>
          </a:p>
        </p:txBody>
      </p:sp>
      <p:sp>
        <p:nvSpPr>
          <p:cNvPr id="16386" name="Segnaposto contenuto 2"/>
          <p:cNvSpPr>
            <a:spLocks noGrp="1"/>
          </p:cNvSpPr>
          <p:nvPr>
            <p:ph idx="1"/>
          </p:nvPr>
        </p:nvSpPr>
        <p:spPr>
          <a:xfrm>
            <a:off x="457200" y="2492375"/>
            <a:ext cx="8229600" cy="3832225"/>
          </a:xfrm>
        </p:spPr>
        <p:txBody>
          <a:bodyPr/>
          <a:lstStyle/>
          <a:p>
            <a:r>
              <a:rPr lang="it-IT" smtClean="0"/>
              <a:t>La prosecuzione di un cammino verso l’autonomia avviene in un contesto che innegabilmente non si presenta favorevole nel quale gli enti, che nell’ultimo esercizio hanno risentito di una sensibile riduzione delle risorse trasferite dallo Stato, si dibattono in difficoltà per conseguire l’equilibrio finanziario.</a:t>
            </a:r>
          </a:p>
          <a:p>
            <a:endParaRPr lang="it-IT"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olo 1"/>
          <p:cNvSpPr>
            <a:spLocks noGrp="1"/>
          </p:cNvSpPr>
          <p:nvPr>
            <p:ph type="title"/>
          </p:nvPr>
        </p:nvSpPr>
        <p:spPr/>
        <p:txBody>
          <a:bodyPr/>
          <a:lstStyle/>
          <a:p>
            <a:r>
              <a:rPr lang="it-IT" smtClean="0"/>
              <a:t>Il contesto di finanza pubblica</a:t>
            </a:r>
          </a:p>
        </p:txBody>
      </p:sp>
      <p:sp>
        <p:nvSpPr>
          <p:cNvPr id="3" name="Segnaposto contenuto 2"/>
          <p:cNvSpPr>
            <a:spLocks noGrp="1"/>
          </p:cNvSpPr>
          <p:nvPr>
            <p:ph idx="1"/>
          </p:nvPr>
        </p:nvSpPr>
        <p:spPr/>
        <p:txBody>
          <a:bodyPr>
            <a:normAutofit lnSpcReduction="10000"/>
          </a:bodyPr>
          <a:lstStyle/>
          <a:p>
            <a:pPr marL="274320" indent="-274320" fontAlgn="auto">
              <a:spcAft>
                <a:spcPts val="0"/>
              </a:spcAft>
              <a:buClr>
                <a:schemeClr val="accent3"/>
              </a:buClr>
              <a:buFont typeface="Wingdings 2"/>
              <a:buChar char=""/>
              <a:defRPr/>
            </a:pPr>
            <a:r>
              <a:rPr lang="it-IT" dirty="0"/>
              <a:t>I reiterati provvedimenti che si sono resi necessari per il riequilibrio della finanza pubblica hanno già indubbiamente segnato la finanza locale e le correzioni ancora richieste potrebbero aggravare ulteriormente la situazione. </a:t>
            </a:r>
            <a:endParaRPr lang="it-IT" dirty="0" smtClean="0"/>
          </a:p>
          <a:p>
            <a:pPr marL="274320" indent="-274320" fontAlgn="auto">
              <a:spcAft>
                <a:spcPts val="0"/>
              </a:spcAft>
              <a:buClr>
                <a:schemeClr val="accent3"/>
              </a:buClr>
              <a:buFont typeface="Wingdings 2"/>
              <a:buChar char=""/>
              <a:defRPr/>
            </a:pPr>
            <a:r>
              <a:rPr lang="it-IT" dirty="0" smtClean="0"/>
              <a:t>Per </a:t>
            </a:r>
            <a:r>
              <a:rPr lang="it-IT" dirty="0"/>
              <a:t>compensare le restrizioni progressivamente imposte gli enti rischiano di dovere fare ricorso ampiamente anche alle nuove opportunità di entrata conseguenti al recuperato dominio della leva fiscale, nonostante il livello particolarmente elevato raggiunto dalla pressione fiscale complessiva.</a:t>
            </a:r>
          </a:p>
          <a:p>
            <a:pPr marL="274320" indent="-274320" fontAlgn="auto">
              <a:spcAft>
                <a:spcPts val="0"/>
              </a:spcAft>
              <a:buClr>
                <a:schemeClr val="accent3"/>
              </a:buClr>
              <a:buFont typeface="Wingdings 2"/>
              <a:buChar char=""/>
              <a:defRPr/>
            </a:pPr>
            <a:endParaRPr lang="it-IT"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olo 1"/>
          <p:cNvSpPr>
            <a:spLocks noGrp="1"/>
          </p:cNvSpPr>
          <p:nvPr>
            <p:ph type="title"/>
          </p:nvPr>
        </p:nvSpPr>
        <p:spPr/>
        <p:txBody>
          <a:bodyPr/>
          <a:lstStyle/>
          <a:p>
            <a:r>
              <a:rPr lang="it-IT" smtClean="0"/>
              <a:t>La finanza delle province 2011</a:t>
            </a:r>
          </a:p>
        </p:txBody>
      </p:sp>
      <p:sp>
        <p:nvSpPr>
          <p:cNvPr id="18434" name="Segnaposto contenuto 2"/>
          <p:cNvSpPr>
            <a:spLocks noGrp="1"/>
          </p:cNvSpPr>
          <p:nvPr>
            <p:ph idx="1"/>
          </p:nvPr>
        </p:nvSpPr>
        <p:spPr/>
        <p:txBody>
          <a:bodyPr/>
          <a:lstStyle/>
          <a:p>
            <a:r>
              <a:rPr lang="it-IT" smtClean="0"/>
              <a:t>A differenza dei comuni per le province nell’esercizio non ha trovato applicazione il nuovo regime delle entrate basato sul fondo sperimentale di riequilibrio. Sono stati ridotti i trasferimenti erariali dal d.l. 78/2010</a:t>
            </a:r>
          </a:p>
          <a:p>
            <a:r>
              <a:rPr lang="it-IT" smtClean="0"/>
              <a:t>È stata ripristinata la facoltà di modificare l’aliquota dei tributi</a:t>
            </a:r>
          </a:p>
          <a:p>
            <a:r>
              <a:rPr lang="it-IT" smtClean="0"/>
              <a:t>Dai rendiconti dell’esercizio 2011 risulta una situazione della finanza provinciale ancora sostenibile.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olo 1"/>
          <p:cNvSpPr>
            <a:spLocks noGrp="1"/>
          </p:cNvSpPr>
          <p:nvPr>
            <p:ph type="title"/>
          </p:nvPr>
        </p:nvSpPr>
        <p:spPr/>
        <p:txBody>
          <a:bodyPr/>
          <a:lstStyle/>
          <a:p>
            <a:r>
              <a:rPr lang="it-IT" smtClean="0"/>
              <a:t>I risultati dai rendiconti 2011</a:t>
            </a:r>
          </a:p>
        </p:txBody>
      </p:sp>
      <p:sp>
        <p:nvSpPr>
          <p:cNvPr id="19458" name="Segnaposto contenuto 2"/>
          <p:cNvSpPr>
            <a:spLocks noGrp="1"/>
          </p:cNvSpPr>
          <p:nvPr>
            <p:ph idx="1"/>
          </p:nvPr>
        </p:nvSpPr>
        <p:spPr/>
        <p:txBody>
          <a:bodyPr/>
          <a:lstStyle/>
          <a:p>
            <a:r>
              <a:rPr lang="it-IT" smtClean="0"/>
              <a:t>La situazione complessiva degli accertamenti di entrate correnti è in calo di 2,4 punti.</a:t>
            </a:r>
          </a:p>
          <a:p>
            <a:r>
              <a:rPr lang="it-IT" smtClean="0"/>
              <a:t>Tale andamento è condizionato dai minori trasferimenti da parte dello Stato che hanno comportato una complessiva riduzione del titolo II del 14 per cento</a:t>
            </a:r>
          </a:p>
          <a:p>
            <a:r>
              <a:rPr lang="it-IT" smtClean="0"/>
              <a:t>La tendenza in deciso aumento delle entrate tributarie (+ 8,3%) ha compensato in parte le flessione del titolo II (trasferimenti).</a:t>
            </a:r>
          </a:p>
          <a:p>
            <a:r>
              <a:rPr lang="it-IT" smtClean="0"/>
              <a:t>L’andamento complessivo della cassa è positivo.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fontAlgn="auto">
              <a:spcAft>
                <a:spcPts val="0"/>
              </a:spcAft>
              <a:defRPr/>
            </a:pPr>
            <a:r>
              <a:rPr lang="it-IT" dirty="0" smtClean="0"/>
              <a:t>La diversa situazione nel territorio</a:t>
            </a:r>
            <a:endParaRPr lang="it-IT" dirty="0"/>
          </a:p>
        </p:txBody>
      </p:sp>
      <p:sp>
        <p:nvSpPr>
          <p:cNvPr id="20482" name="Segnaposto contenuto 2"/>
          <p:cNvSpPr>
            <a:spLocks noGrp="1"/>
          </p:cNvSpPr>
          <p:nvPr>
            <p:ph idx="1"/>
          </p:nvPr>
        </p:nvSpPr>
        <p:spPr/>
        <p:txBody>
          <a:bodyPr/>
          <a:lstStyle/>
          <a:p>
            <a:r>
              <a:rPr lang="it-IT" smtClean="0"/>
              <a:t>I fenomeni di ricomposizione delle entrate di competenza non si sono manifestati in modo omogeneo nel territorio</a:t>
            </a:r>
          </a:p>
          <a:p>
            <a:r>
              <a:rPr lang="it-IT" smtClean="0"/>
              <a:t>Le maggiori riduzioni dei trasferimenti riguardano le province del centro (- 20,9%), quelle del sud (- 14,2%) e del nord est (-13,3%)</a:t>
            </a:r>
          </a:p>
          <a:p>
            <a:r>
              <a:rPr lang="it-IT" smtClean="0"/>
              <a:t>I maggiori aumenti delle entrate tributarie riguardano le isole (+ 12,9%), il sud (+ 11,3%) e il nord est (+ 10%)</a:t>
            </a:r>
          </a:p>
          <a:p>
            <a:endParaRPr lang="it-IT"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olo 1"/>
          <p:cNvSpPr>
            <a:spLocks noGrp="1"/>
          </p:cNvSpPr>
          <p:nvPr>
            <p:ph type="title"/>
          </p:nvPr>
        </p:nvSpPr>
        <p:spPr/>
        <p:txBody>
          <a:bodyPr/>
          <a:lstStyle/>
          <a:p>
            <a:r>
              <a:rPr lang="it-IT" smtClean="0"/>
              <a:t>La spesa corrente</a:t>
            </a:r>
          </a:p>
        </p:txBody>
      </p:sp>
      <p:sp>
        <p:nvSpPr>
          <p:cNvPr id="21506" name="Segnaposto contenuto 2"/>
          <p:cNvSpPr>
            <a:spLocks noGrp="1"/>
          </p:cNvSpPr>
          <p:nvPr>
            <p:ph idx="1"/>
          </p:nvPr>
        </p:nvSpPr>
        <p:spPr/>
        <p:txBody>
          <a:bodyPr/>
          <a:lstStyle/>
          <a:p>
            <a:r>
              <a:rPr lang="it-IT" smtClean="0"/>
              <a:t>L ’andamento della spesa corrente di competenza delle province nell’ultimo triennio è in costante calo. Anche la situazione della cassa presenta un profilo discendente.</a:t>
            </a:r>
          </a:p>
          <a:p>
            <a:r>
              <a:rPr lang="it-IT" smtClean="0"/>
              <a:t>La variazione degli impegni di competenza nel 2011 è in calo (6,1%) più deciso rispetto al precedente esercizio (1,6%).</a:t>
            </a:r>
          </a:p>
          <a:p>
            <a:r>
              <a:rPr lang="it-IT" smtClean="0"/>
              <a:t>Anche la cassa ha un andamento in flessione (4,5%) più spinto rispetto all’esercizio precedente (2,3%)</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nozio">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255</TotalTime>
  <Words>1855</Words>
  <Application>Microsoft Office PowerPoint</Application>
  <PresentationFormat>Presentazione su schermo (4:3)</PresentationFormat>
  <Paragraphs>82</Paragraphs>
  <Slides>24</Slides>
  <Notes>0</Notes>
  <HiddenSlides>0</HiddenSlides>
  <MMClips>0</MMClips>
  <ScaleCrop>false</ScaleCrop>
  <HeadingPairs>
    <vt:vector size="4" baseType="variant">
      <vt:variant>
        <vt:lpstr>Tema</vt:lpstr>
      </vt:variant>
      <vt:variant>
        <vt:i4>1</vt:i4>
      </vt:variant>
      <vt:variant>
        <vt:lpstr>Titoli diapositive</vt:lpstr>
      </vt:variant>
      <vt:variant>
        <vt:i4>24</vt:i4>
      </vt:variant>
    </vt:vector>
  </HeadingPairs>
  <TitlesOfParts>
    <vt:vector size="25" baseType="lpstr">
      <vt:lpstr>Equinozio</vt:lpstr>
      <vt:lpstr>La finanza provinciale nel 2013</vt:lpstr>
      <vt:lpstr>Il contesto di finanza pubblica</vt:lpstr>
      <vt:lpstr>Il contesto di finanza pubblica</vt:lpstr>
      <vt:lpstr>Il contesto di finanza pubblica</vt:lpstr>
      <vt:lpstr>Il contesto di finanza pubblica</vt:lpstr>
      <vt:lpstr>La finanza delle province 2011</vt:lpstr>
      <vt:lpstr>I risultati dai rendiconti 2011</vt:lpstr>
      <vt:lpstr>La diversa situazione nel territorio</vt:lpstr>
      <vt:lpstr>La spesa corrente</vt:lpstr>
      <vt:lpstr>Andamenti della spesa corrente</vt:lpstr>
      <vt:lpstr>La situazione a fine 2011</vt:lpstr>
      <vt:lpstr>Le incertezze per il futuro</vt:lpstr>
      <vt:lpstr>Le novità del contesto</vt:lpstr>
      <vt:lpstr>Il pareggio di bilancio in Costituzione</vt:lpstr>
      <vt:lpstr>La legge rinforzata</vt:lpstr>
      <vt:lpstr>Il decreto legge n. 174 del 2012</vt:lpstr>
      <vt:lpstr>Il rafforzamento dei controlli</vt:lpstr>
      <vt:lpstr>Controlli sulla finanza pubblica</vt:lpstr>
      <vt:lpstr>I controlli sugli enti locali</vt:lpstr>
      <vt:lpstr>I controlli interni</vt:lpstr>
      <vt:lpstr>Il referto semestrale del Presidente della provincia</vt:lpstr>
      <vt:lpstr>Le innovazioni ai controlli interni</vt:lpstr>
      <vt:lpstr>La nuova impostazione</vt:lpstr>
      <vt:lpstr>L’obiettivo di riduzione della spesa</vt:lpstr>
    </vt:vector>
  </TitlesOfParts>
  <Company>Corte dei Conti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finanza provinciale nel 2013</dc:title>
  <dc:creator>Petronio Francesco</dc:creator>
  <cp:lastModifiedBy>Windows 7</cp:lastModifiedBy>
  <cp:revision>17</cp:revision>
  <dcterms:created xsi:type="dcterms:W3CDTF">2013-02-17T19:04:47Z</dcterms:created>
  <dcterms:modified xsi:type="dcterms:W3CDTF">2013-02-18T13:32:22Z</dcterms:modified>
</cp:coreProperties>
</file>