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72" r:id="rId5"/>
    <p:sldId id="279" r:id="rId6"/>
    <p:sldId id="280" r:id="rId7"/>
    <p:sldId id="282" r:id="rId8"/>
    <p:sldId id="273" r:id="rId9"/>
    <p:sldId id="281" r:id="rId10"/>
    <p:sldId id="278" r:id="rId11"/>
    <p:sldId id="276" r:id="rId12"/>
    <p:sldId id="277" r:id="rId13"/>
    <p:sldId id="283" r:id="rId1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1" autoAdjust="0"/>
    <p:restoredTop sz="94660"/>
  </p:normalViewPr>
  <p:slideViewPr>
    <p:cSldViewPr>
      <p:cViewPr varScale="1">
        <p:scale>
          <a:sx n="87" d="100"/>
          <a:sy n="87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1.9930008748906386E-3"/>
                  <c:y val="0.158182050160396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2.236220472440945E-3"/>
                  <c:y val="-3.624052201808107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-6.0873140857392823E-2"/>
                  <c:y val="1.114756488772236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7.8388013998250225E-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0.1053682195975503"/>
                  <c:y val="-3.08143773694954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txPr>
              <a:bodyPr/>
              <a:lstStyle/>
              <a:p>
                <a:pPr>
                  <a:defRPr sz="1200" b="1"/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Foglio1!$A$7:$A$10</c:f>
              <c:strCache>
                <c:ptCount val="4"/>
                <c:pt idx="0">
                  <c:v>Amm.ne centrale</c:v>
                </c:pt>
                <c:pt idx="1">
                  <c:v>REGIONI </c:v>
                </c:pt>
                <c:pt idx="2">
                  <c:v>PROVINCE</c:v>
                </c:pt>
                <c:pt idx="3">
                  <c:v>COMUNI</c:v>
                </c:pt>
              </c:strCache>
            </c:strRef>
          </c:cat>
          <c:val>
            <c:numRef>
              <c:f>Foglio1!$C$7:$C$10</c:f>
              <c:numCache>
                <c:formatCode>#,##0.00</c:formatCode>
                <c:ptCount val="4"/>
                <c:pt idx="0">
                  <c:v>69.500588279470307</c:v>
                </c:pt>
                <c:pt idx="1">
                  <c:v>20.575888051668461</c:v>
                </c:pt>
                <c:pt idx="2" formatCode="0.00">
                  <c:v>1.2953413272586176</c:v>
                </c:pt>
                <c:pt idx="3" formatCode="0.00">
                  <c:v>8.6281823416026242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ysClr val="window" lastClr="FFFFFF"/>
    </a:solidFill>
    <a:ln w="25400" cap="flat" cmpd="sng" algn="ctr">
      <a:solidFill>
        <a:srgbClr val="0F6FC6"/>
      </a:solidFill>
      <a:prstDash val="solid"/>
    </a:ln>
    <a:effectLst/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it-I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Incidenza % sulla spesa primaria </a:t>
            </a:r>
          </a:p>
        </c:rich>
      </c:tx>
      <c:layout>
        <c:manualLayout>
          <c:xMode val="edge"/>
          <c:yMode val="edge"/>
          <c:x val="0.14690717424839864"/>
          <c:y val="1.955835690089672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'incidenza manovre'!$V$4</c:f>
              <c:strCache>
                <c:ptCount val="1"/>
                <c:pt idx="0">
                  <c:v>Amm.zione  Centrale + Enti Previdenza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'incidenza manovre'!$W$4</c:f>
              <c:numCache>
                <c:formatCode>0.0%</c:formatCode>
                <c:ptCount val="1"/>
                <c:pt idx="0">
                  <c:v>5.3999999999999999E-2</c:v>
                </c:pt>
              </c:numCache>
            </c:numRef>
          </c:val>
        </c:ser>
        <c:ser>
          <c:idx val="1"/>
          <c:order val="1"/>
          <c:tx>
            <c:strRef>
              <c:f>'incidenza manovre'!$V$5</c:f>
              <c:strCache>
                <c:ptCount val="1"/>
                <c:pt idx="0">
                  <c:v>Regioni e sanità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'incidenza manovre'!$W$5</c:f>
              <c:numCache>
                <c:formatCode>0.0%</c:formatCode>
                <c:ptCount val="1"/>
                <c:pt idx="0">
                  <c:v>0.11559999999999999</c:v>
                </c:pt>
              </c:numCache>
            </c:numRef>
          </c:val>
        </c:ser>
        <c:ser>
          <c:idx val="2"/>
          <c:order val="2"/>
          <c:tx>
            <c:strRef>
              <c:f>'incidenza manovre'!$V$6</c:f>
              <c:strCache>
                <c:ptCount val="1"/>
                <c:pt idx="0">
                  <c:v>Province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'incidenza manovre'!$W$6</c:f>
              <c:numCache>
                <c:formatCode>0.0%</c:formatCode>
                <c:ptCount val="1"/>
                <c:pt idx="0">
                  <c:v>0.27800000000000002</c:v>
                </c:pt>
              </c:numCache>
            </c:numRef>
          </c:val>
        </c:ser>
        <c:ser>
          <c:idx val="3"/>
          <c:order val="3"/>
          <c:tx>
            <c:strRef>
              <c:f>'incidenza manovre'!$V$7</c:f>
              <c:strCache>
                <c:ptCount val="1"/>
                <c:pt idx="0">
                  <c:v>Comuni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'incidenza manovre'!$W$7</c:f>
              <c:numCache>
                <c:formatCode>0.0%</c:formatCode>
                <c:ptCount val="1"/>
                <c:pt idx="0">
                  <c:v>0.14299999999999999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7699200"/>
        <c:axId val="107709184"/>
        <c:axId val="0"/>
      </c:bar3DChart>
      <c:catAx>
        <c:axId val="107699200"/>
        <c:scaling>
          <c:orientation val="minMax"/>
        </c:scaling>
        <c:delete val="1"/>
        <c:axPos val="b"/>
        <c:majorTickMark val="none"/>
        <c:minorTickMark val="none"/>
        <c:tickLblPos val="nextTo"/>
        <c:crossAx val="107709184"/>
        <c:crosses val="autoZero"/>
        <c:auto val="1"/>
        <c:lblAlgn val="ctr"/>
        <c:lblOffset val="100"/>
        <c:noMultiLvlLbl val="0"/>
      </c:catAx>
      <c:valAx>
        <c:axId val="107709184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076992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solidFill>
      <a:sysClr val="window" lastClr="FFFFFF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Rapporto incidenza</a:t>
            </a:r>
            <a:r>
              <a:rPr lang="it-IT" baseline="0"/>
              <a:t> su comparto Regioni Province e Comuni </a:t>
            </a:r>
            <a:endParaRPr lang="it-IT"/>
          </a:p>
        </c:rich>
      </c:tx>
      <c:layout/>
      <c:overlay val="0"/>
      <c:spPr>
        <a:solidFill>
          <a:sysClr val="window" lastClr="FFFFFF"/>
        </a:solidFill>
      </c:sp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'incidenza manovre'!$V$5:$V$7</c:f>
              <c:strCache>
                <c:ptCount val="3"/>
                <c:pt idx="0">
                  <c:v>Regioni e sanità</c:v>
                </c:pt>
                <c:pt idx="1">
                  <c:v>Province</c:v>
                </c:pt>
                <c:pt idx="2">
                  <c:v>Comuni</c:v>
                </c:pt>
              </c:strCache>
            </c:strRef>
          </c:cat>
          <c:val>
            <c:numRef>
              <c:f>'incidenza manovre'!$W$5:$W$7</c:f>
              <c:numCache>
                <c:formatCode>0.0%</c:formatCode>
                <c:ptCount val="3"/>
                <c:pt idx="0">
                  <c:v>0.11559999999999999</c:v>
                </c:pt>
                <c:pt idx="1">
                  <c:v>0.27800000000000002</c:v>
                </c:pt>
                <c:pt idx="2">
                  <c:v>0.14299999999999999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ysClr val="window" lastClr="FFFF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295" y="1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/>
          <a:lstStyle>
            <a:lvl1pPr algn="r">
              <a:defRPr sz="1200"/>
            </a:lvl1pPr>
          </a:lstStyle>
          <a:p>
            <a:fld id="{E9D3498B-56FF-433C-9D62-871D751BAB4D}" type="datetimeFigureOut">
              <a:rPr lang="it-IT" smtClean="0"/>
              <a:t>25/06/2014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05" tIns="44103" rIns="88205" bIns="441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65" y="4714653"/>
            <a:ext cx="5438748" cy="4466756"/>
          </a:xfrm>
          <a:prstGeom prst="rect">
            <a:avLst/>
          </a:prstGeom>
        </p:spPr>
        <p:txBody>
          <a:bodyPr vert="horz" lIns="88205" tIns="44103" rIns="88205" bIns="44103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306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295" y="9429306"/>
            <a:ext cx="2945862" cy="495793"/>
          </a:xfrm>
          <a:prstGeom prst="rect">
            <a:avLst/>
          </a:prstGeom>
        </p:spPr>
        <p:txBody>
          <a:bodyPr vert="horz" lIns="88205" tIns="44103" rIns="88205" bIns="44103" rtlCol="0" anchor="b"/>
          <a:lstStyle>
            <a:lvl1pPr algn="r">
              <a:defRPr sz="1200"/>
            </a:lvl1pPr>
          </a:lstStyle>
          <a:p>
            <a:fld id="{F2802476-206C-4381-AB44-6B94F397BF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2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792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74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167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595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7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02476-206C-4381-AB44-6B94F397BFBC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520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C7436-ACF5-4534-AC61-1F3E050323C8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CC07-17B9-46C3-8003-CB52E397AD70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E7C0-4FBC-4B78-8604-44866F5C5696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FCD-DB07-4CC9-9BEB-46C9E31C8D0A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7B20D-F3D7-4C95-BD49-716027883A37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0639-3C5E-4696-B2E8-5C3D1CE19740}" type="datetime1">
              <a:rPr lang="it-IT" smtClean="0"/>
              <a:t>25/06/2014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65C2-A7E8-461A-A433-16A9D9D24005}" type="datetime1">
              <a:rPr lang="it-IT" smtClean="0"/>
              <a:t>25/06/2014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7BF3-4372-4470-A238-E41B53EA1A7D}" type="datetime1">
              <a:rPr lang="it-IT" smtClean="0"/>
              <a:t>25/06/2014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CDA3F-4685-4BEE-BB64-CE5DA1E7AFFA}" type="datetime1">
              <a:rPr lang="it-IT" smtClean="0"/>
              <a:t>25/06/2014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CE814-0BA7-4197-9D04-17C80C929044}" type="datetime1">
              <a:rPr lang="it-IT" smtClean="0"/>
              <a:t>25/06/2014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FB68-E57E-4193-9290-4EBB48F7B0BB}" type="datetime1">
              <a:rPr lang="it-IT" smtClean="0"/>
              <a:t>25/06/2014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ADEA7-B7C2-4B6D-BE9E-EBBEE1CF04ED}" type="datetime1">
              <a:rPr lang="it-IT" smtClean="0"/>
              <a:t>25/06/2014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E9297-CB3E-48C6-90B2-12774A04601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Lo stato della finanza provinciale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I dati sulla spesa centrale e locale, le manovre economiche e le conseguenze su bilanci e servizi.</a:t>
            </a:r>
          </a:p>
          <a:p>
            <a:endParaRPr lang="it-IT" sz="2400" i="1" dirty="0" smtClean="0">
              <a:solidFill>
                <a:schemeClr val="tx1"/>
              </a:solidFill>
            </a:endParaRPr>
          </a:p>
          <a:p>
            <a:r>
              <a:rPr lang="it-IT" sz="2400" i="1" dirty="0" smtClean="0">
                <a:solidFill>
                  <a:schemeClr val="tx1"/>
                </a:solidFill>
              </a:rPr>
              <a:t>Giugno 2014</a:t>
            </a:r>
          </a:p>
          <a:p>
            <a:endParaRPr lang="it-IT" dirty="0"/>
          </a:p>
        </p:txBody>
      </p:sp>
      <p:pic>
        <p:nvPicPr>
          <p:cNvPr id="4" name="Immagine 3" descr="upi_completo_tr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4664"/>
            <a:ext cx="2088232" cy="1568305"/>
          </a:xfrm>
          <a:prstGeom prst="rect">
            <a:avLst/>
          </a:prstGeo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</a:t>
            </a:r>
            <a:r>
              <a:rPr lang="it-IT" sz="3600" dirty="0" err="1" smtClean="0"/>
              <a:t>spending</a:t>
            </a:r>
            <a:r>
              <a:rPr lang="it-IT" sz="3600" dirty="0" smtClean="0"/>
              <a:t> </a:t>
            </a:r>
            <a:r>
              <a:rPr lang="it-IT" sz="3600" dirty="0" err="1" smtClean="0"/>
              <a:t>review</a:t>
            </a:r>
            <a:r>
              <a:rPr lang="it-IT" sz="3600" dirty="0" smtClean="0"/>
              <a:t> 2014 – Il DL 66/14</a:t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99592" y="764706"/>
            <a:ext cx="741682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La </a:t>
            </a:r>
            <a:r>
              <a:rPr lang="it-IT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riduzione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 per il 2014 delle risorse delle Province previste </a:t>
            </a:r>
            <a:r>
              <a:rPr lang="it-IT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dal decreto 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legge n. 66/14 è pari a complessivi </a:t>
            </a:r>
            <a:r>
              <a:rPr lang="it-IT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444,5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it-IT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it-IT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milioni</a:t>
            </a:r>
            <a:r>
              <a:rPr lang="it-IT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(340 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milioni di </a:t>
            </a:r>
            <a:r>
              <a:rPr lang="it-IT" sz="16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spending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, 100 milioni di costi della </a:t>
            </a:r>
            <a:r>
              <a:rPr lang="it-IT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politica)  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che si aggiungono </a:t>
            </a:r>
            <a:r>
              <a:rPr lang="it-IT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ai </a:t>
            </a:r>
            <a:r>
              <a:rPr lang="it-IT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1,2 miliardi  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previsti dal decreto </a:t>
            </a:r>
            <a:r>
              <a:rPr lang="it-IT" sz="16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spending</a:t>
            </a: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 n. 95/12.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600" dirty="0" smtClean="0"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Il contributo richiesto è rappresentato nella tabella seguente: </a:t>
            </a:r>
            <a:endParaRPr lang="it-IT" sz="1600" dirty="0">
              <a:latin typeface="Calibri" pitchFamily="34" charset="0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6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10</a:t>
            </a:fld>
            <a:endParaRPr lang="it-IT">
              <a:solidFill>
                <a:schemeClr val="tx1"/>
              </a:solidFill>
            </a:endParaRP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060183"/>
              </p:ext>
            </p:extLst>
          </p:nvPr>
        </p:nvGraphicFramePr>
        <p:xfrm>
          <a:off x="1259632" y="2481904"/>
          <a:ext cx="6624736" cy="2765549"/>
        </p:xfrm>
        <a:graphic>
          <a:graphicData uri="http://schemas.openxmlformats.org/drawingml/2006/table">
            <a:tbl>
              <a:tblPr firstRow="1" firstCol="1" bandRow="1"/>
              <a:tblGrid>
                <a:gridCol w="1656915"/>
                <a:gridCol w="1656915"/>
                <a:gridCol w="1655453"/>
                <a:gridCol w="1655453"/>
              </a:tblGrid>
              <a:tr h="262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Anno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2014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2015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2016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5115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Art. 19 -Costi politica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25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Art. 8 – Costi beni e servizi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2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Art. 15 – Auto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0.7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2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Art. 14 – Incarichi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3.8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45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Totale </a:t>
                      </a:r>
                      <a:endParaRPr lang="it-IT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444.5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576.7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585.7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187624" y="5301208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I tagli a carico delle Province per il solo anno 2014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assommano ora a oltre  1,</a:t>
            </a:r>
            <a:r>
              <a:rPr kumimoji="0" lang="it-IT" sz="2400" b="1" i="0" u="sng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 6 miliardi</a:t>
            </a:r>
            <a:endParaRPr kumimoji="0" lang="it-IT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6525344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(DL 66/14)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94447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11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08449" y="476672"/>
            <a:ext cx="6912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b="1" dirty="0"/>
              <a:t>Le conseguenze della iniquità </a:t>
            </a:r>
            <a:r>
              <a:rPr lang="it-IT" sz="2300" b="1" dirty="0" smtClean="0"/>
              <a:t>sui </a:t>
            </a:r>
            <a:r>
              <a:rPr lang="it-IT" sz="2300" b="1" dirty="0"/>
              <a:t>bilanci delle Province </a:t>
            </a:r>
            <a:endParaRPr lang="it-IT" sz="2300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67544" y="1304764"/>
            <a:ext cx="821925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2013  </a:t>
            </a:r>
            <a:r>
              <a:rPr kumimoji="0" lang="it-IT" sz="18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due Province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sono andate in dissesto finanziario: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Biella per 6 milioni di euro, e Vibo Valentia per 11 milioni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67544" y="2348880"/>
            <a:ext cx="8208912" cy="206210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Nel 2013  </a:t>
            </a:r>
            <a:r>
              <a:rPr lang="it-IT" sz="1600" b="1" kern="0" dirty="0" smtClean="0">
                <a:solidFill>
                  <a:sysClr val="windowText" lastClr="000000"/>
                </a:solidFill>
              </a:rPr>
              <a:t>tre</a:t>
            </a:r>
            <a:r>
              <a:rPr lang="it-IT" sz="1600" kern="0" dirty="0" smtClean="0">
                <a:solidFill>
                  <a:sysClr val="windowText" lastClr="000000"/>
                </a:solidFill>
              </a:rPr>
              <a:t>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Province hanno dovuto deliberare</a:t>
            </a:r>
            <a:r>
              <a:rPr kumimoji="0" lang="it-IT" sz="16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piani di riequilibrio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Potenza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per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4,5 milion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 –approvato dalla Corte dei Conti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Chieti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per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10,3 milioni 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–approvato dalla Corte dei Conti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Ascoli Piceno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per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14 milioni -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approvato </a:t>
            </a: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dalla Corte dei Conti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Imperia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con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6,6 milioni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Verbano-Cusio-Ossola, con 2,1 milioni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sono in </a:t>
            </a:r>
            <a:r>
              <a:rPr kumimoji="0" lang="it-IT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predissesto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con istruttoria in corso</a:t>
            </a:r>
            <a:endParaRPr kumimoji="0" lang="it-IT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77888" y="4725144"/>
            <a:ext cx="8208912" cy="369332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Nel 2013 </a:t>
            </a:r>
            <a:r>
              <a:rPr kumimoji="0" lang="it-IT" sz="18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sei Province </a:t>
            </a: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non hanno rispettato il patto di stabilità per 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24 milioni </a:t>
            </a: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67544" y="5589240"/>
            <a:ext cx="8208912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15 Province</a:t>
            </a: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sono state costrette a ricorrere all’anticipazione di cassa per mancanza di liquidità per complessivi 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60 milioni</a:t>
            </a: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presso la Cassa Depositi e Prestiti </a:t>
            </a:r>
            <a:r>
              <a:rPr kumimoji="0" lang="it-IT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(ex dl35/13</a:t>
            </a:r>
            <a:r>
              <a:rPr kumimoji="0" lang="it-IT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  <a:endParaRPr kumimoji="0" lang="it-IT" sz="10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38581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010400" y="6415375"/>
            <a:ext cx="2133600" cy="365125"/>
          </a:xfrm>
        </p:spPr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12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08449" y="476671"/>
            <a:ext cx="69127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/>
              <a:t>Il </a:t>
            </a:r>
            <a:r>
              <a:rPr lang="it-IT" sz="3600" b="1" dirty="0"/>
              <a:t>caso dell’edilizia </a:t>
            </a:r>
            <a:r>
              <a:rPr lang="it-IT" sz="3600" b="1" dirty="0" smtClean="0"/>
              <a:t>scolastica</a:t>
            </a:r>
          </a:p>
          <a:p>
            <a:pPr algn="ctr"/>
            <a:r>
              <a:rPr lang="it-IT" sz="1600" b="1" i="1" dirty="0" smtClean="0"/>
              <a:t>Art . 48 dl 66/14</a:t>
            </a:r>
            <a:endParaRPr lang="it-IT" sz="1600" i="1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503580" y="1484784"/>
            <a:ext cx="8219256" cy="1396751"/>
          </a:xfrm>
          <a:prstGeom prst="rect">
            <a:avLst/>
          </a:prstGeom>
          <a:solidFill>
            <a:srgbClr val="9BBB59">
              <a:lumMod val="20000"/>
              <a:lumOff val="80000"/>
            </a:srgb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</a:t>
            </a:r>
            <a:r>
              <a:rPr kumimoji="0" lang="it-IT" sz="2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patto di stabilità </a:t>
            </a:r>
            <a:r>
              <a:rPr kumimoji="0" lang="it-IT" sz="2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rischia di impedire alle Province di mettere in campo investimenti per la messa in sicurezza e la modernizzazione delle oltre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5.000 scuole superiori italiane in cui studiano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più di 2 milioni e cinquecento mila ragazzi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493236" y="2996952"/>
            <a:ext cx="8196066" cy="3600986"/>
          </a:xfrm>
          <a:prstGeom prst="rect">
            <a:avLst/>
          </a:prstGeom>
          <a:solidFill>
            <a:srgbClr val="1F497D">
              <a:lumMod val="20000"/>
              <a:lumOff val="8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 accordo con il </a:t>
            </a:r>
            <a:r>
              <a:rPr kumimoji="0" lang="it-IT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Miur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</a:t>
            </a:r>
            <a:r>
              <a:rPr kumimoji="0" lang="it-IT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l’Upi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ha avviato la rilevazione tra le Province secondo i criteri previsti 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per </a:t>
            </a:r>
            <a:r>
              <a:rPr kumimoji="0" lang="it-IT" sz="24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l’Operazione scuola</a:t>
            </a:r>
            <a:endParaRPr kumimoji="0" lang="it-IT" sz="24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 è emerso un parco progetti pronti per oltre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 mila interventi con un costo totale di più di 2 miliardi</a:t>
            </a: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Per realizzarlo servirebbero finanziamenti nazionali per </a:t>
            </a:r>
            <a:r>
              <a:rPr kumimoji="0" lang="it-IT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976 milioni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 </a:t>
            </a:r>
            <a:r>
              <a:rPr kumimoji="0" lang="it-IT" sz="18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</a:t>
            </a:r>
            <a:r>
              <a:rPr kumimoji="0" lang="it-IT" sz="1800" b="1" i="0" u="sng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allentamento </a:t>
            </a:r>
            <a:r>
              <a:rPr kumimoji="0" lang="it-IT" sz="18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 patto di: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230 milioni per il 2014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426 milioni per il 2015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314 milioni per il 2016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120 milioni per il 2017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9389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Gli effetti delle manovre e del DL 66/14 sui bilanci e sui servizi. Conclusioni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it-IT" sz="2000" dirty="0" smtClean="0"/>
              <a:t>I dati e le verifiche operate </a:t>
            </a:r>
            <a:r>
              <a:rPr lang="it-IT" sz="2000" dirty="0" err="1" smtClean="0"/>
              <a:t>dall’Upi</a:t>
            </a:r>
            <a:r>
              <a:rPr lang="it-IT" sz="2000" dirty="0" smtClean="0"/>
              <a:t> sulle Province attestano l</a:t>
            </a:r>
            <a:r>
              <a:rPr lang="it-IT" sz="2000" b="1" dirty="0" smtClean="0"/>
              <a:t>a </a:t>
            </a:r>
            <a:r>
              <a:rPr lang="it-IT" sz="2000" b="1" dirty="0"/>
              <a:t>non sostenibilità della diminuzione di risorse in termini di equilibri finanziari di bilancio </a:t>
            </a:r>
            <a:r>
              <a:rPr lang="it-IT" sz="2000" dirty="0"/>
              <a:t>con formazione di un </a:t>
            </a:r>
            <a:r>
              <a:rPr lang="it-IT" sz="2000" b="1" dirty="0"/>
              <a:t>disavanzo</a:t>
            </a:r>
            <a:r>
              <a:rPr lang="it-IT" sz="2000" dirty="0"/>
              <a:t> di gestione atteso per il 2014 che si ripercuote anche sul raggiungimento dell’obiettivo programmatico relativo al </a:t>
            </a:r>
            <a:r>
              <a:rPr lang="it-IT" sz="2000" b="1" dirty="0"/>
              <a:t>patto di </a:t>
            </a:r>
            <a:r>
              <a:rPr lang="it-IT" sz="2000" b="1" dirty="0" smtClean="0"/>
              <a:t>stabilità interno</a:t>
            </a:r>
            <a:r>
              <a:rPr lang="it-IT" sz="2000" dirty="0" smtClean="0"/>
              <a:t> che non </a:t>
            </a:r>
            <a:r>
              <a:rPr lang="it-IT" sz="2000" dirty="0"/>
              <a:t>è </a:t>
            </a:r>
            <a:r>
              <a:rPr lang="it-IT" sz="2000" dirty="0" smtClean="0"/>
              <a:t>conseguibile per </a:t>
            </a:r>
            <a:r>
              <a:rPr lang="it-IT" sz="2000" dirty="0"/>
              <a:t>il 2014. </a:t>
            </a:r>
            <a:endParaRPr lang="it-IT" sz="2000" dirty="0" smtClean="0"/>
          </a:p>
          <a:p>
            <a:pPr marL="0" indent="0">
              <a:buNone/>
            </a:pPr>
            <a:endParaRPr lang="it-IT" sz="20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2000" dirty="0" smtClean="0"/>
              <a:t>Il </a:t>
            </a:r>
            <a:r>
              <a:rPr lang="it-IT" sz="2000" dirty="0"/>
              <a:t>nodo dei </a:t>
            </a:r>
            <a:r>
              <a:rPr lang="it-IT" sz="2000" b="1" dirty="0"/>
              <a:t>tagli pesantissimi </a:t>
            </a:r>
            <a:r>
              <a:rPr lang="it-IT" sz="2000" dirty="0"/>
              <a:t>ai bilanci delle Province rischia di compromettere il </a:t>
            </a:r>
            <a:r>
              <a:rPr lang="it-IT" sz="2000" b="1" dirty="0"/>
              <a:t>l’attuazione </a:t>
            </a:r>
            <a:r>
              <a:rPr lang="it-IT" sz="2000" b="1" dirty="0" smtClean="0"/>
              <a:t>della Legge di riforma delle Province e delle Città metropolitane</a:t>
            </a:r>
            <a:r>
              <a:rPr lang="it-IT" sz="2000" dirty="0" smtClean="0"/>
              <a:t>, </a:t>
            </a:r>
            <a:r>
              <a:rPr lang="it-IT" sz="2000" dirty="0"/>
              <a:t>nella fase più delicata dell’avvio dei nuovi enti. Le Città metropolitane </a:t>
            </a:r>
            <a:r>
              <a:rPr lang="it-IT" sz="2000" dirty="0" smtClean="0"/>
              <a:t>e le nuove province erediteranno </a:t>
            </a:r>
            <a:r>
              <a:rPr lang="it-IT" sz="2000" dirty="0"/>
              <a:t>bilanci disastrati dagli oltre 2 miliardi di tagli che in questi due anni sono stati operati sulle Province. Tagli che rischiano </a:t>
            </a:r>
            <a:r>
              <a:rPr lang="it-IT" sz="2000" b="1" dirty="0"/>
              <a:t>di non permettere la copertura delle funzioni</a:t>
            </a:r>
            <a:r>
              <a:rPr lang="it-IT" sz="2000" dirty="0"/>
              <a:t> delle province che ora dovranno svolgere le Città metropolitane</a:t>
            </a:r>
            <a:r>
              <a:rPr lang="it-IT" sz="2000" dirty="0" smtClean="0"/>
              <a:t>.</a:t>
            </a:r>
          </a:p>
          <a:p>
            <a:pPr marL="0" indent="0">
              <a:buNone/>
            </a:pPr>
            <a:endParaRPr lang="it-IT" sz="1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13</a:t>
            </a:fld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8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95536" y="620688"/>
            <a:ext cx="81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dirty="0">
                <a:ea typeface="Calibri" pitchFamily="34" charset="0"/>
                <a:cs typeface="Times New Roman" pitchFamily="18" charset="0"/>
              </a:rPr>
              <a:t>La spesa pubblica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italiana,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è rappresentata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per quasi il 70% da spesa centrale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, comprese le prestazioni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sociali e gli interessi sul debito,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mentre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Regioni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(inclusa sanità)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Province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e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Comuni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rappresentano insieme il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30%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		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07504" y="3840142"/>
            <a:ext cx="4248472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Province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rappresentano l’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1,3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% della spesa pubblica, i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Comuni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l’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8,6%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mentre le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Regioni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compresa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la spesa per la sanità,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sono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il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20,5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%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. 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9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52841" y="260648"/>
            <a:ext cx="47121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t-IT" sz="2000" b="1" dirty="0">
                <a:latin typeface="+mj-lt"/>
                <a:ea typeface="+mj-ea"/>
                <a:cs typeface="+mj-cs"/>
              </a:rPr>
              <a:t>La spesa pubblica italiana: chi costa di più?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2</a:t>
            </a:fld>
            <a:endParaRPr lang="it-IT" dirty="0">
              <a:solidFill>
                <a:schemeClr val="tx1"/>
              </a:solidFill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898681"/>
              </p:ext>
            </p:extLst>
          </p:nvPr>
        </p:nvGraphicFramePr>
        <p:xfrm>
          <a:off x="467544" y="5373215"/>
          <a:ext cx="3312368" cy="1308735"/>
        </p:xfrm>
        <a:graphic>
          <a:graphicData uri="http://schemas.openxmlformats.org/drawingml/2006/table">
            <a:tbl>
              <a:tblPr/>
              <a:tblGrid>
                <a:gridCol w="3312368"/>
              </a:tblGrid>
              <a:tr h="4606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Fonti (aggiornamento DEF aprile 2014 -  conto economico PA; </a:t>
                      </a:r>
                      <a:r>
                        <a:rPr lang="it-IT" sz="12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Siope</a:t>
                      </a: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2013)</a:t>
                      </a:r>
                    </a:p>
                    <a:p>
                      <a:pPr algn="l" fontAlgn="b"/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606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*prestazioni </a:t>
                      </a: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sociali 319 </a:t>
                      </a:r>
                      <a:r>
                        <a:rPr lang="it-IT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mld</a:t>
                      </a:r>
                      <a:r>
                        <a:rPr lang="it-IT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interessi </a:t>
                      </a:r>
                      <a:r>
                        <a:rPr lang="it-IT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sul debito 82</a:t>
                      </a:r>
                      <a:r>
                        <a:rPr lang="it-IT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mld</a:t>
                      </a:r>
                      <a:endParaRPr lang="it-IT" sz="1200" b="0" i="1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587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**spesa sanitaria 100 </a:t>
                      </a:r>
                      <a:r>
                        <a:rPr lang="it-IT" sz="12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mld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825216"/>
              </p:ext>
            </p:extLst>
          </p:nvPr>
        </p:nvGraphicFramePr>
        <p:xfrm>
          <a:off x="1151620" y="1772816"/>
          <a:ext cx="6588731" cy="1512169"/>
        </p:xfrm>
        <a:graphic>
          <a:graphicData uri="http://schemas.openxmlformats.org/drawingml/2006/table">
            <a:tbl>
              <a:tblPr/>
              <a:tblGrid>
                <a:gridCol w="2224953"/>
                <a:gridCol w="2067053"/>
                <a:gridCol w="2296725"/>
              </a:tblGrid>
              <a:tr h="36672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TUTTA LA 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798.940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incidenza percentuale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8636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Spesa centrale *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555.268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636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REGIONI 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**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164.389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636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636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562797"/>
              </p:ext>
            </p:extLst>
          </p:nvPr>
        </p:nvGraphicFramePr>
        <p:xfrm>
          <a:off x="4401209" y="34380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39772"/>
          </a:xfrm>
        </p:spPr>
        <p:txBody>
          <a:bodyPr>
            <a:normAutofit fontScale="90000"/>
          </a:bodyPr>
          <a:lstStyle/>
          <a:p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200" b="1" dirty="0"/>
              <a:t/>
            </a:r>
            <a:br>
              <a:rPr lang="it-IT" sz="2200" b="1" dirty="0"/>
            </a:br>
            <a:r>
              <a:rPr lang="it-IT" sz="2200" b="1" dirty="0" smtClean="0"/>
              <a:t>L’andamento della spesa delle Province  dal  2010 al 2013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99592" y="1057092"/>
            <a:ext cx="741682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Dal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2010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al 2013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le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Province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 sono riuscite ad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operare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in maniera virtuosa le riduzion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necessarie della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spesa corrente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, che è scesa di </a:t>
            </a:r>
            <a:r>
              <a:rPr lang="it-IT" sz="1600" dirty="0">
                <a:ea typeface="Calibri" pitchFamily="34" charset="0"/>
                <a:cs typeface="Times New Roman" pitchFamily="18" charset="0"/>
              </a:rPr>
              <a:t>oltre </a:t>
            </a:r>
            <a:r>
              <a:rPr lang="it-IT" b="1" dirty="0">
                <a:ea typeface="Calibri" pitchFamily="34" charset="0"/>
                <a:cs typeface="Times New Roman" pitchFamily="18" charset="0"/>
              </a:rPr>
              <a:t>- 11</a:t>
            </a:r>
            <a:r>
              <a:rPr lang="it-IT" b="1" dirty="0" smtClean="0">
                <a:ea typeface="Calibri" pitchFamily="34" charset="0"/>
                <a:cs typeface="Times New Roman" pitchFamily="18" charset="0"/>
              </a:rPr>
              <a:t>,%.</a:t>
            </a:r>
            <a:r>
              <a:rPr lang="it-IT" dirty="0" smtClean="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20974"/>
              </p:ext>
            </p:extLst>
          </p:nvPr>
        </p:nvGraphicFramePr>
        <p:xfrm>
          <a:off x="1115615" y="1772816"/>
          <a:ext cx="6984777" cy="1890842"/>
        </p:xfrm>
        <a:graphic>
          <a:graphicData uri="http://schemas.openxmlformats.org/drawingml/2006/table">
            <a:tbl>
              <a:tblPr firstRow="1" firstCol="1" bandRow="1"/>
              <a:tblGrid>
                <a:gridCol w="2632794"/>
                <a:gridCol w="1694019"/>
                <a:gridCol w="1694019"/>
                <a:gridCol w="963945"/>
              </a:tblGrid>
              <a:tr h="45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SPESA CORRENTE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2010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2013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variazione </a:t>
                      </a: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%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PROVINCE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8.564.385.000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7.617.874.746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11,05%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40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SPESA CONTO CAPITALE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2010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2013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Variazione</a:t>
                      </a:r>
                      <a:r>
                        <a:rPr lang="it-IT" sz="14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%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PROVINCE</a:t>
                      </a:r>
                      <a:endParaRPr lang="it-IT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2.936.934.415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2.732.756.661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-6,95%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3</a:t>
            </a:fld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43608" y="6498922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2013) </a:t>
            </a:r>
            <a:endParaRPr lang="it-IT" sz="11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67544" y="4005064"/>
            <a:ext cx="799288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Quanto alla spesa in </a:t>
            </a:r>
            <a:r>
              <a:rPr lang="it-IT" sz="1600" b="1" dirty="0">
                <a:ea typeface="Calibri" pitchFamily="34" charset="0"/>
                <a:cs typeface="Times New Roman" pitchFamily="18" charset="0"/>
              </a:rPr>
              <a:t>c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onto capitale, il calo limitato al solo 6,9% è dovuto agli risultati  raggiunti grazie al Decreto Legge 35/13 che ha concesso importanti allentamenti di patto alle amministrazioni in grado di pagare i crediti alle imprese.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600" b="1" dirty="0"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Questo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 ha permesso alle Province 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di invertire il trend del crollo delle spese per investimenti, che al </a:t>
            </a:r>
            <a:r>
              <a:rPr lang="it-IT" sz="1600" b="1" dirty="0" smtClean="0">
                <a:ea typeface="Calibri" pitchFamily="34" charset="0"/>
                <a:cs typeface="Times New Roman" pitchFamily="18" charset="0"/>
              </a:rPr>
              <a:t>2012</a:t>
            </a:r>
            <a:r>
              <a:rPr lang="it-IT" sz="1600" dirty="0" smtClean="0">
                <a:ea typeface="Calibri" pitchFamily="34" charset="0"/>
                <a:cs typeface="Times New Roman" pitchFamily="18" charset="0"/>
              </a:rPr>
              <a:t> era arrivato a - 17%, e di risalire di 10 punti percentuali nel solo anno 2013.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600" b="1" dirty="0" smtClean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1" u="sng" dirty="0" smtClean="0"/>
              <a:t>Con le Province quindi gli interventi di allentamento di patto per investimenti hanno immediati effetti  positivi sull’economia locale.</a:t>
            </a:r>
            <a:endParaRPr lang="it-IT" b="1" u="sng" dirty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4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7346" y="404664"/>
            <a:ext cx="691276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Le risorse alle Province: i trasferimenti dalle Regioni per funzioni</a:t>
            </a:r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83568" y="1893605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Le Regioni </a:t>
            </a:r>
            <a:r>
              <a:rPr lang="it-IT" dirty="0" smtClean="0"/>
              <a:t>hanno delegato e trasferito alcune</a:t>
            </a:r>
            <a:r>
              <a:rPr lang="it-IT" b="1" dirty="0" smtClean="0"/>
              <a:t> funzioni essenziali alle Province (servizi per l’impiego, gestione trasporto, formazione, agricoltura  </a:t>
            </a:r>
            <a:r>
              <a:rPr lang="it-IT" b="1" dirty="0" err="1" smtClean="0"/>
              <a:t>etc</a:t>
            </a:r>
            <a:r>
              <a:rPr lang="it-IT" b="1" dirty="0" smtClean="0"/>
              <a:t>). </a:t>
            </a:r>
          </a:p>
          <a:p>
            <a:pPr algn="ctr"/>
            <a:r>
              <a:rPr lang="it-IT" b="1" dirty="0" smtClean="0"/>
              <a:t>Insieme </a:t>
            </a:r>
            <a:r>
              <a:rPr lang="it-IT" dirty="0" smtClean="0"/>
              <a:t>alle funzioni </a:t>
            </a:r>
            <a:r>
              <a:rPr lang="it-IT" b="1" dirty="0" smtClean="0"/>
              <a:t>le Regioni </a:t>
            </a:r>
            <a:r>
              <a:rPr lang="it-IT" dirty="0" smtClean="0"/>
              <a:t>sono tenute a</a:t>
            </a:r>
            <a:r>
              <a:rPr lang="it-IT" b="1" dirty="0" smtClean="0"/>
              <a:t> trasferire alle Province </a:t>
            </a:r>
            <a:r>
              <a:rPr lang="it-IT" dirty="0" smtClean="0"/>
              <a:t>le</a:t>
            </a:r>
            <a:r>
              <a:rPr lang="it-IT" b="1" dirty="0" smtClean="0"/>
              <a:t> </a:t>
            </a:r>
            <a:r>
              <a:rPr lang="it-IT" b="1" u="sng" dirty="0" smtClean="0"/>
              <a:t>risorse necessarie per esercitarle</a:t>
            </a:r>
            <a:r>
              <a:rPr lang="it-IT" b="1" dirty="0" smtClean="0"/>
              <a:t>. </a:t>
            </a:r>
          </a:p>
          <a:p>
            <a:pPr algn="ctr"/>
            <a:endParaRPr lang="it-IT" b="1" dirty="0" smtClean="0"/>
          </a:p>
          <a:p>
            <a:pPr algn="ctr"/>
            <a:r>
              <a:rPr lang="it-IT" b="1" dirty="0" smtClean="0"/>
              <a:t>Negli anni i trasferimenti dalle Regioni sono diminuiti drasticamente e dal 2010 al 2013 si è arrivati a -16,6%</a:t>
            </a:r>
          </a:p>
          <a:p>
            <a:pPr algn="ctr"/>
            <a:endParaRPr lang="it-IT" b="1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059199"/>
              </p:ext>
            </p:extLst>
          </p:nvPr>
        </p:nvGraphicFramePr>
        <p:xfrm>
          <a:off x="683567" y="4077072"/>
          <a:ext cx="7992888" cy="1872208"/>
        </p:xfrm>
        <a:graphic>
          <a:graphicData uri="http://schemas.openxmlformats.org/drawingml/2006/table">
            <a:tbl>
              <a:tblPr/>
              <a:tblGrid>
                <a:gridCol w="1584177"/>
                <a:gridCol w="1656184"/>
                <a:gridCol w="1387706"/>
                <a:gridCol w="1171371"/>
                <a:gridCol w="1171371"/>
                <a:gridCol w="1022079"/>
              </a:tblGrid>
              <a:tr h="44576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TRASFERIMENTI REGIONALI ALLE PROVINCE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661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variazione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661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 parte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2.827.297.894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2.949.002.922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2.377.145.397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2.527.886.142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661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conto capitale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940.491.694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754.947.693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752.357.377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616.237.724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6611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3.767.789.587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3.703.950.614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3.129.502.775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3.144.123.866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83568" y="6268670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2013)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112855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it-IT" sz="3200" dirty="0" smtClean="0"/>
              <a:t>Le entrate delle Province. </a:t>
            </a:r>
            <a:br>
              <a:rPr lang="it-IT" sz="3200" dirty="0" smtClean="0"/>
            </a:br>
            <a:r>
              <a:rPr lang="it-IT" sz="3200" dirty="0" smtClean="0"/>
              <a:t>La fotografia al 2013 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771075"/>
            <a:ext cx="4040188" cy="403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it-IT" dirty="0" smtClean="0"/>
              <a:t>IPT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2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Nel </a:t>
            </a:r>
            <a:r>
              <a:rPr lang="it-IT" dirty="0"/>
              <a:t>2013 su </a:t>
            </a:r>
            <a:r>
              <a:rPr lang="it-IT" b="1" dirty="0" smtClean="0"/>
              <a:t>1,3 </a:t>
            </a:r>
            <a:r>
              <a:rPr lang="it-IT" b="1" dirty="0"/>
              <a:t>miliardi </a:t>
            </a:r>
            <a:r>
              <a:rPr lang="it-IT" dirty="0"/>
              <a:t>di gettito </a:t>
            </a:r>
            <a:r>
              <a:rPr lang="it-IT" dirty="0" err="1"/>
              <a:t>ipt</a:t>
            </a:r>
            <a:r>
              <a:rPr lang="it-IT" dirty="0"/>
              <a:t>, </a:t>
            </a:r>
            <a:r>
              <a:rPr lang="it-IT" b="1" dirty="0"/>
              <a:t>il </a:t>
            </a:r>
            <a:r>
              <a:rPr lang="it-IT" b="1" dirty="0" smtClean="0"/>
              <a:t>33,2%,  pari </a:t>
            </a:r>
            <a:r>
              <a:rPr lang="it-IT" b="1" dirty="0"/>
              <a:t>a oltre </a:t>
            </a:r>
            <a:r>
              <a:rPr lang="it-IT" b="1" dirty="0" smtClean="0"/>
              <a:t>446 milioni,</a:t>
            </a:r>
            <a:r>
              <a:rPr lang="it-IT" dirty="0" smtClean="0"/>
              <a:t> è derivato </a:t>
            </a:r>
            <a:r>
              <a:rPr lang="it-IT" dirty="0"/>
              <a:t>dalle </a:t>
            </a:r>
            <a:r>
              <a:rPr lang="it-IT" b="1" dirty="0" smtClean="0"/>
              <a:t>10 Province delle aree metropolitane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Il restante </a:t>
            </a:r>
            <a:r>
              <a:rPr lang="it-IT" b="1" dirty="0" smtClean="0"/>
              <a:t>66,8%</a:t>
            </a:r>
            <a:r>
              <a:rPr lang="it-IT" dirty="0" smtClean="0"/>
              <a:t>, pari a circa </a:t>
            </a:r>
            <a:r>
              <a:rPr lang="it-IT" b="1" dirty="0" smtClean="0"/>
              <a:t>900</a:t>
            </a:r>
            <a:r>
              <a:rPr lang="it-IT" dirty="0" smtClean="0"/>
              <a:t> milioni, è derivato dalle altre </a:t>
            </a:r>
            <a:r>
              <a:rPr lang="it-IT" b="1" dirty="0" smtClean="0"/>
              <a:t>Province non metropolitane</a:t>
            </a:r>
            <a:r>
              <a:rPr lang="it-IT" dirty="0" smtClean="0"/>
              <a:t>. 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771075"/>
            <a:ext cx="4041775" cy="403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it-IT" dirty="0" smtClean="0"/>
              <a:t>RCA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Nel 2013 su </a:t>
            </a:r>
            <a:r>
              <a:rPr lang="it-IT" b="1" dirty="0"/>
              <a:t>2,6 miliardi </a:t>
            </a:r>
            <a:r>
              <a:rPr lang="it-IT" dirty="0"/>
              <a:t>di gettito </a:t>
            </a:r>
            <a:r>
              <a:rPr lang="it-IT" dirty="0" smtClean="0"/>
              <a:t>RC Auto </a:t>
            </a:r>
            <a:r>
              <a:rPr lang="it-IT" dirty="0"/>
              <a:t>il </a:t>
            </a:r>
            <a:r>
              <a:rPr lang="it-IT" b="1" dirty="0" smtClean="0"/>
              <a:t>32,9%, pari a oltre 856 milioni, </a:t>
            </a:r>
            <a:r>
              <a:rPr lang="it-IT" dirty="0" smtClean="0"/>
              <a:t>è</a:t>
            </a:r>
            <a:r>
              <a:rPr lang="it-IT" b="1" dirty="0" smtClean="0"/>
              <a:t> </a:t>
            </a:r>
            <a:r>
              <a:rPr lang="it-IT" dirty="0" smtClean="0"/>
              <a:t> derivato  </a:t>
            </a:r>
            <a:r>
              <a:rPr lang="it-IT" dirty="0"/>
              <a:t>dalle </a:t>
            </a:r>
            <a:r>
              <a:rPr lang="it-IT" b="1" dirty="0" smtClean="0"/>
              <a:t>10</a:t>
            </a:r>
            <a:r>
              <a:rPr lang="it-IT" dirty="0" smtClean="0"/>
              <a:t> </a:t>
            </a:r>
            <a:r>
              <a:rPr lang="it-IT" b="1" dirty="0" smtClean="0"/>
              <a:t>Province delle aree metropolitane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restante </a:t>
            </a:r>
            <a:r>
              <a:rPr lang="it-IT" b="1" dirty="0" smtClean="0"/>
              <a:t>77,1%</a:t>
            </a:r>
            <a:r>
              <a:rPr lang="it-IT" dirty="0" smtClean="0"/>
              <a:t> pari a circa </a:t>
            </a:r>
            <a:r>
              <a:rPr lang="it-IT" b="1" dirty="0" smtClean="0"/>
              <a:t>1,7</a:t>
            </a:r>
            <a:r>
              <a:rPr lang="it-IT" dirty="0" smtClean="0"/>
              <a:t> miliardi è derivato </a:t>
            </a:r>
            <a:r>
              <a:rPr lang="it-IT" dirty="0"/>
              <a:t>dalle altre </a:t>
            </a:r>
            <a:r>
              <a:rPr lang="it-IT" b="1" dirty="0"/>
              <a:t>Province non </a:t>
            </a:r>
            <a:r>
              <a:rPr lang="it-IT" b="1" dirty="0" smtClean="0"/>
              <a:t>metropolitane.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b="1" smtClean="0">
                <a:solidFill>
                  <a:schemeClr val="tx1"/>
                </a:solidFill>
              </a:rPr>
              <a:pPr/>
              <a:t>5</a:t>
            </a:fld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39552" y="112474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Nel 2013 le entrate tributarie delle Province da IPT E </a:t>
            </a:r>
            <a:r>
              <a:rPr lang="it-IT" sz="1600" dirty="0" err="1" smtClean="0"/>
              <a:t>RCAuto</a:t>
            </a:r>
            <a:r>
              <a:rPr lang="it-IT" sz="1600" dirty="0" smtClean="0"/>
              <a:t> sono stati pari a circa </a:t>
            </a:r>
            <a:r>
              <a:rPr lang="it-IT" sz="1600" b="1" dirty="0" smtClean="0"/>
              <a:t>3,9 miliardi </a:t>
            </a:r>
          </a:p>
          <a:p>
            <a:pPr algn="ctr"/>
            <a:r>
              <a:rPr lang="it-IT" sz="1600" b="1" dirty="0" smtClean="0"/>
              <a:t>di cui 1,3 miliardi da IPT  e 2,6 miliardi da </a:t>
            </a:r>
            <a:r>
              <a:rPr lang="it-IT" sz="1600" b="1" dirty="0" err="1" smtClean="0"/>
              <a:t>RCAuto</a:t>
            </a:r>
            <a:r>
              <a:rPr lang="it-IT" sz="1600" dirty="0" smtClean="0"/>
              <a:t>. </a:t>
            </a:r>
            <a:endParaRPr lang="it-IT" sz="16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13858" y="6340678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 2013)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226160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it-IT" sz="3200" dirty="0" smtClean="0"/>
              <a:t>L’andamento delle entrate delle Province: </a:t>
            </a:r>
            <a:br>
              <a:rPr lang="it-IT" sz="3200" dirty="0" smtClean="0"/>
            </a:br>
            <a:r>
              <a:rPr lang="it-IT" sz="3200" dirty="0" smtClean="0"/>
              <a:t>il confronto 2013 – 2014 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08654" y="2564904"/>
            <a:ext cx="4040188" cy="403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it-IT" dirty="0" smtClean="0"/>
              <a:t>Primo semestre 2013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39552" y="2924943"/>
            <a:ext cx="4032448" cy="3201219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778697" y="2571294"/>
            <a:ext cx="4041775" cy="403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it-IT" dirty="0" smtClean="0"/>
              <a:t>Primo semestre 2014</a:t>
            </a:r>
            <a:endParaRPr lang="it-IT" dirty="0"/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40212260"/>
              </p:ext>
            </p:extLst>
          </p:nvPr>
        </p:nvGraphicFramePr>
        <p:xfrm>
          <a:off x="4860032" y="3140969"/>
          <a:ext cx="3888432" cy="1584177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2268576"/>
                <a:gridCol w="1619856"/>
              </a:tblGrid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Imposta </a:t>
                      </a: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provinciale di trascrizione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597.807.791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Imposta sulle assicurazioni RC auto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1.063.173.600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Totale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1.660.981.391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686872" y="6339879"/>
            <a:ext cx="2133600" cy="365125"/>
          </a:xfrm>
        </p:spPr>
        <p:txBody>
          <a:bodyPr/>
          <a:lstStyle/>
          <a:p>
            <a:fld id="{E36E9297-CB3E-48C6-90B2-12774A04601B}" type="slidenum">
              <a:rPr lang="it-IT" b="1" smtClean="0">
                <a:solidFill>
                  <a:schemeClr val="tx1"/>
                </a:solidFill>
              </a:rPr>
              <a:pPr/>
              <a:t>6</a:t>
            </a:fld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39552" y="1340768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/>
              <a:t>Nel primo semestre 2013 le entrate da IPT e </a:t>
            </a:r>
            <a:r>
              <a:rPr lang="it-IT" sz="1600" b="1" dirty="0" err="1" smtClean="0"/>
              <a:t>RCAuto</a:t>
            </a:r>
            <a:r>
              <a:rPr lang="it-IT" sz="1600" b="1" dirty="0" smtClean="0"/>
              <a:t> sono state pari a circa 2 miliardi.</a:t>
            </a:r>
          </a:p>
          <a:p>
            <a:pPr algn="ctr"/>
            <a:r>
              <a:rPr lang="it-IT" sz="1600" b="1" dirty="0" smtClean="0"/>
              <a:t>Nel primo semestre 2014 le entrate da IPT E </a:t>
            </a:r>
            <a:r>
              <a:rPr lang="it-IT" sz="1600" b="1" dirty="0" err="1" smtClean="0"/>
              <a:t>RCAuto</a:t>
            </a:r>
            <a:r>
              <a:rPr lang="it-IT" sz="1600" b="1" dirty="0" smtClean="0"/>
              <a:t> sono state pari a 1,6 miliardi. </a:t>
            </a:r>
          </a:p>
          <a:p>
            <a:pPr algn="ctr"/>
            <a:endParaRPr lang="it-IT" sz="1600" b="1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197106"/>
              </p:ext>
            </p:extLst>
          </p:nvPr>
        </p:nvGraphicFramePr>
        <p:xfrm>
          <a:off x="539552" y="3140968"/>
          <a:ext cx="3960440" cy="1584177"/>
        </p:xfrm>
        <a:graphic>
          <a:graphicData uri="http://schemas.openxmlformats.org/drawingml/2006/table">
            <a:tbl>
              <a:tblPr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310586"/>
                <a:gridCol w="1649854"/>
              </a:tblGrid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Imposta provinciale di trascrizione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697.268.070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Imposta sulle assicurazioni RC auto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1.344.983.794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2.042.251.864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683568" y="5229200"/>
            <a:ext cx="7848872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Nel </a:t>
            </a:r>
            <a:r>
              <a:rPr lang="it-IT" b="1" dirty="0" smtClean="0"/>
              <a:t>raffronto tra i due anni, nel primo </a:t>
            </a:r>
            <a:r>
              <a:rPr lang="it-IT" b="1" dirty="0"/>
              <a:t>semestre 2014 gli incassi da IPT e RC Auto sono scesi dunque di circa </a:t>
            </a:r>
          </a:p>
          <a:p>
            <a:pPr algn="ctr"/>
            <a:r>
              <a:rPr lang="it-IT" sz="2800" b="1" dirty="0"/>
              <a:t>400 milioni</a:t>
            </a:r>
            <a:endParaRPr lang="it-IT" sz="28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91580" y="6412686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/>
              <a:t>Fonte (</a:t>
            </a:r>
            <a:r>
              <a:rPr lang="it-IT" sz="1100" i="1" dirty="0" err="1" smtClean="0"/>
              <a:t>Siope</a:t>
            </a:r>
            <a:r>
              <a:rPr lang="it-IT" sz="1100" i="1" dirty="0" smtClean="0"/>
              <a:t>)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325818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Il fondo di riequilibrio azzerato:</a:t>
            </a:r>
            <a:br>
              <a:rPr lang="it-IT" sz="3200" dirty="0" smtClean="0"/>
            </a:br>
            <a:r>
              <a:rPr lang="it-IT" sz="3200" dirty="0" smtClean="0"/>
              <a:t>il prosciugamento dal 2012 ad oggi </a:t>
            </a:r>
            <a:endParaRPr lang="it-IT" sz="3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890421" y="6347648"/>
            <a:ext cx="2133600" cy="365125"/>
          </a:xfrm>
        </p:spPr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7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2" name="Freccia in giù 11"/>
          <p:cNvSpPr/>
          <p:nvPr/>
        </p:nvSpPr>
        <p:spPr>
          <a:xfrm>
            <a:off x="2267744" y="2119902"/>
            <a:ext cx="432048" cy="5170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915" y="3053505"/>
            <a:ext cx="4937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Freccia in giù 19"/>
          <p:cNvSpPr/>
          <p:nvPr/>
        </p:nvSpPr>
        <p:spPr>
          <a:xfrm>
            <a:off x="6146812" y="4116467"/>
            <a:ext cx="1224136" cy="1073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4749822" y="5301208"/>
            <a:ext cx="4214666" cy="10464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FONDO DI RIEQUILIBRIO AZZERATO</a:t>
            </a:r>
          </a:p>
          <a:p>
            <a:pPr algn="ctr"/>
            <a:r>
              <a:rPr lang="it-IT" sz="2200" b="1" dirty="0" smtClean="0"/>
              <a:t>Le Province versano 516 milioni di INCASSI </a:t>
            </a:r>
            <a:r>
              <a:rPr lang="it-IT" sz="2200" b="1" dirty="0" err="1" smtClean="0"/>
              <a:t>RCAuto</a:t>
            </a:r>
            <a:r>
              <a:rPr lang="it-IT" sz="2200" b="1" dirty="0" smtClean="0"/>
              <a:t> allo Stato  </a:t>
            </a:r>
            <a:endParaRPr lang="it-IT" sz="2200" b="1" dirty="0"/>
          </a:p>
        </p:txBody>
      </p:sp>
      <p:sp>
        <p:nvSpPr>
          <p:cNvPr id="22" name="Segnaposto contenuto 21"/>
          <p:cNvSpPr>
            <a:spLocks noGrp="1"/>
          </p:cNvSpPr>
          <p:nvPr>
            <p:ph sz="half" idx="2"/>
          </p:nvPr>
        </p:nvSpPr>
        <p:spPr>
          <a:xfrm>
            <a:off x="323528" y="1556793"/>
            <a:ext cx="4176464" cy="25202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b="1" dirty="0"/>
              <a:t>INIZIO 2012 = </a:t>
            </a:r>
            <a:r>
              <a:rPr lang="it-IT" b="1" dirty="0" smtClean="0"/>
              <a:t>1.128.000.000</a:t>
            </a:r>
            <a:endParaRPr lang="it-IT" b="1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Taglio </a:t>
            </a:r>
            <a:r>
              <a:rPr lang="it-IT" dirty="0" err="1"/>
              <a:t>spending</a:t>
            </a:r>
            <a:r>
              <a:rPr lang="it-IT" dirty="0"/>
              <a:t> 2012  </a:t>
            </a:r>
            <a:r>
              <a:rPr lang="it-IT" b="1" dirty="0"/>
              <a:t>= </a:t>
            </a:r>
            <a:r>
              <a:rPr lang="it-IT" b="1" dirty="0" smtClean="0"/>
              <a:t> </a:t>
            </a:r>
            <a:r>
              <a:rPr lang="it-IT" b="1" dirty="0"/>
              <a:t>-  500 </a:t>
            </a:r>
            <a:r>
              <a:rPr lang="it-IT" b="1" dirty="0" smtClean="0"/>
              <a:t>mln</a:t>
            </a:r>
            <a:endParaRPr lang="it-IT" b="1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FINE </a:t>
            </a:r>
            <a:r>
              <a:rPr lang="it-IT" dirty="0"/>
              <a:t>2012 = </a:t>
            </a:r>
            <a:r>
              <a:rPr lang="it-IT" b="1" dirty="0" smtClean="0"/>
              <a:t>628.000.000</a:t>
            </a:r>
            <a:endParaRPr lang="it-IT" b="1" dirty="0"/>
          </a:p>
        </p:txBody>
      </p:sp>
      <p:sp>
        <p:nvSpPr>
          <p:cNvPr id="25" name="Freccia in giù 24"/>
          <p:cNvSpPr/>
          <p:nvPr/>
        </p:nvSpPr>
        <p:spPr>
          <a:xfrm>
            <a:off x="2085812" y="1906045"/>
            <a:ext cx="459668" cy="586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giù 25"/>
          <p:cNvSpPr/>
          <p:nvPr/>
        </p:nvSpPr>
        <p:spPr>
          <a:xfrm>
            <a:off x="2091916" y="2960294"/>
            <a:ext cx="427855" cy="609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395536" y="4653136"/>
            <a:ext cx="4104456" cy="20005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200" b="1" dirty="0" smtClean="0"/>
              <a:t>INIZIO </a:t>
            </a:r>
            <a:r>
              <a:rPr lang="it-IT" sz="2200" b="1" dirty="0"/>
              <a:t>2013 = </a:t>
            </a:r>
            <a:r>
              <a:rPr lang="it-IT" sz="2200" b="1" dirty="0" smtClean="0"/>
              <a:t>628.000.000</a:t>
            </a:r>
            <a:endParaRPr lang="it-IT" sz="2200" b="1" dirty="0"/>
          </a:p>
          <a:p>
            <a:endParaRPr lang="it-IT" dirty="0" smtClean="0"/>
          </a:p>
          <a:p>
            <a:r>
              <a:rPr lang="it-IT" sz="2200" dirty="0" smtClean="0"/>
              <a:t>Taglio </a:t>
            </a:r>
            <a:r>
              <a:rPr lang="it-IT" sz="2200" dirty="0" err="1"/>
              <a:t>spending</a:t>
            </a:r>
            <a:r>
              <a:rPr lang="it-IT" sz="2200" dirty="0"/>
              <a:t> 2013 </a:t>
            </a:r>
            <a:r>
              <a:rPr lang="it-IT" sz="2200" b="1" dirty="0"/>
              <a:t>= - 700 mln</a:t>
            </a:r>
          </a:p>
          <a:p>
            <a:endParaRPr lang="it-IT" sz="2200" dirty="0" smtClean="0"/>
          </a:p>
          <a:p>
            <a:pPr algn="ctr"/>
            <a:r>
              <a:rPr lang="it-IT" sz="2200" dirty="0" smtClean="0"/>
              <a:t>FINE </a:t>
            </a:r>
            <a:r>
              <a:rPr lang="it-IT" sz="2200" dirty="0"/>
              <a:t>2013 = </a:t>
            </a:r>
            <a:r>
              <a:rPr lang="it-IT" sz="2200" b="1" dirty="0"/>
              <a:t>- </a:t>
            </a:r>
            <a:r>
              <a:rPr lang="it-IT" sz="2200" b="1" dirty="0" smtClean="0"/>
              <a:t>72 </a:t>
            </a:r>
            <a:r>
              <a:rPr lang="it-IT" sz="2200" b="1" dirty="0"/>
              <a:t>MILIONI</a:t>
            </a:r>
          </a:p>
          <a:p>
            <a:endParaRPr lang="it-IT" dirty="0"/>
          </a:p>
        </p:txBody>
      </p:sp>
      <p:cxnSp>
        <p:nvCxnSpPr>
          <p:cNvPr id="27" name="Connettore 2 26"/>
          <p:cNvCxnSpPr/>
          <p:nvPr/>
        </p:nvCxnSpPr>
        <p:spPr>
          <a:xfrm>
            <a:off x="2315646" y="4259613"/>
            <a:ext cx="0" cy="321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2915816" y="4259613"/>
            <a:ext cx="0" cy="321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1691680" y="4259613"/>
            <a:ext cx="0" cy="321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CasellaDiTesto 1027"/>
          <p:cNvSpPr txBox="1"/>
          <p:nvPr/>
        </p:nvSpPr>
        <p:spPr>
          <a:xfrm>
            <a:off x="4749822" y="1556792"/>
            <a:ext cx="4320480" cy="24622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/>
              <a:t>INIZIO 2014: - </a:t>
            </a:r>
            <a:r>
              <a:rPr lang="it-IT" sz="2200" b="1" dirty="0" smtClean="0"/>
              <a:t>72 MILIONI</a:t>
            </a:r>
          </a:p>
          <a:p>
            <a:pPr algn="ctr"/>
            <a:endParaRPr lang="it-IT" sz="2200" b="1" dirty="0"/>
          </a:p>
          <a:p>
            <a:endParaRPr lang="it-IT" sz="2200" dirty="0" smtClean="0"/>
          </a:p>
          <a:p>
            <a:r>
              <a:rPr lang="it-IT" sz="2200" dirty="0" smtClean="0"/>
              <a:t>Taglio </a:t>
            </a:r>
            <a:r>
              <a:rPr lang="it-IT" sz="2200" dirty="0" err="1"/>
              <a:t>spending</a:t>
            </a:r>
            <a:r>
              <a:rPr lang="it-IT" sz="2200" dirty="0"/>
              <a:t> 2014 = </a:t>
            </a:r>
            <a:r>
              <a:rPr lang="it-IT" sz="2200" b="1" dirty="0"/>
              <a:t>- </a:t>
            </a:r>
            <a:r>
              <a:rPr lang="it-IT" sz="2200" b="1" dirty="0" smtClean="0"/>
              <a:t>444,5 </a:t>
            </a:r>
            <a:r>
              <a:rPr lang="it-IT" sz="2200" b="1" dirty="0"/>
              <a:t>mln</a:t>
            </a:r>
          </a:p>
          <a:p>
            <a:endParaRPr lang="it-IT" sz="2200" dirty="0" smtClean="0"/>
          </a:p>
          <a:p>
            <a:endParaRPr lang="it-IT" sz="2200" dirty="0" smtClean="0"/>
          </a:p>
          <a:p>
            <a:r>
              <a:rPr lang="it-IT" sz="2200" b="1" dirty="0" smtClean="0"/>
              <a:t>FINE  </a:t>
            </a:r>
            <a:r>
              <a:rPr lang="it-IT" sz="2200" b="1" dirty="0"/>
              <a:t>2014 = - </a:t>
            </a:r>
            <a:r>
              <a:rPr lang="it-IT" sz="2200" b="1" dirty="0" smtClean="0"/>
              <a:t>516.500.000 </a:t>
            </a:r>
            <a:r>
              <a:rPr lang="it-IT" sz="2200" b="1" dirty="0"/>
              <a:t>milioni </a:t>
            </a:r>
          </a:p>
        </p:txBody>
      </p:sp>
      <p:sp>
        <p:nvSpPr>
          <p:cNvPr id="39" name="Freccia in giù 38"/>
          <p:cNvSpPr/>
          <p:nvPr/>
        </p:nvSpPr>
        <p:spPr>
          <a:xfrm>
            <a:off x="6502406" y="1950144"/>
            <a:ext cx="459668" cy="586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30" name="Connettore 2 1029"/>
          <p:cNvCxnSpPr/>
          <p:nvPr/>
        </p:nvCxnSpPr>
        <p:spPr>
          <a:xfrm flipV="1">
            <a:off x="4499992" y="4116467"/>
            <a:ext cx="864096" cy="5366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ccia in giù 41"/>
          <p:cNvSpPr/>
          <p:nvPr/>
        </p:nvSpPr>
        <p:spPr>
          <a:xfrm>
            <a:off x="2241202" y="5030012"/>
            <a:ext cx="304278" cy="3195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in giù 42"/>
          <p:cNvSpPr/>
          <p:nvPr/>
        </p:nvSpPr>
        <p:spPr>
          <a:xfrm>
            <a:off x="2215782" y="5767562"/>
            <a:ext cx="285935" cy="304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Freccia in giù 43"/>
          <p:cNvSpPr/>
          <p:nvPr/>
        </p:nvSpPr>
        <p:spPr>
          <a:xfrm>
            <a:off x="6502406" y="2973498"/>
            <a:ext cx="459668" cy="586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5182344" y="6469018"/>
            <a:ext cx="21886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 smtClean="0"/>
              <a:t>Fonte (elaborazione </a:t>
            </a:r>
            <a:r>
              <a:rPr lang="it-IT" sz="900" i="1" dirty="0" err="1" smtClean="0"/>
              <a:t>Upi</a:t>
            </a:r>
            <a:r>
              <a:rPr lang="it-IT" sz="900" i="1" dirty="0" smtClean="0"/>
              <a:t>)</a:t>
            </a:r>
            <a:endParaRPr lang="it-IT" sz="900" i="1" dirty="0"/>
          </a:p>
        </p:txBody>
      </p:sp>
    </p:spTree>
    <p:extLst>
      <p:ext uri="{BB962C8B-B14F-4D97-AF65-F5344CB8AC3E}">
        <p14:creationId xmlns:p14="http://schemas.microsoft.com/office/powerpoint/2010/main" val="4224042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L’iniquità delle manovre sulle Province 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8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3528" y="836712"/>
            <a:ext cx="86409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300" dirty="0"/>
              <a:t>Secondo i dati della </a:t>
            </a:r>
            <a:r>
              <a:rPr lang="it-IT" sz="1300" b="1" dirty="0"/>
              <a:t>Conferenza Permanente per il coordinamento della finanza pubblica</a:t>
            </a:r>
            <a:r>
              <a:rPr lang="it-IT" sz="1300" dirty="0"/>
              <a:t>, le manovre economiche dal 2009 al 2012 (dal dl 112/08 al dl 133/13) hanno determinato un impatto pesante sulla spesa primaria di ciascun livello di governo.</a:t>
            </a:r>
            <a:br>
              <a:rPr lang="it-IT" sz="1300" dirty="0"/>
            </a:br>
            <a:endParaRPr lang="it-IT" sz="1300" dirty="0" smtClean="0"/>
          </a:p>
          <a:p>
            <a:pPr algn="just"/>
            <a:r>
              <a:rPr lang="it-IT" sz="1300" dirty="0" smtClean="0"/>
              <a:t>Tuttavia </a:t>
            </a:r>
            <a:r>
              <a:rPr lang="it-IT" sz="1300" dirty="0"/>
              <a:t>il </a:t>
            </a:r>
            <a:r>
              <a:rPr lang="it-IT" sz="1300" b="1" dirty="0"/>
              <a:t>taglio operato sul totale delle Autonomie locali è del tutto sperequato</a:t>
            </a:r>
            <a:r>
              <a:rPr lang="it-IT" sz="1300" dirty="0"/>
              <a:t> rispetto a quello operato sulle Amministrazioni Centrali</a:t>
            </a:r>
            <a:r>
              <a:rPr lang="it-IT" sz="1300" dirty="0" smtClean="0"/>
              <a:t>.</a:t>
            </a:r>
          </a:p>
          <a:p>
            <a:pPr algn="just"/>
            <a:endParaRPr lang="it-IT" sz="1300" dirty="0"/>
          </a:p>
          <a:p>
            <a:pPr algn="just"/>
            <a:r>
              <a:rPr lang="it-IT" sz="1300" dirty="0" smtClean="0"/>
              <a:t>Sulle </a:t>
            </a:r>
            <a:r>
              <a:rPr lang="it-IT" sz="1300" b="1" dirty="0" smtClean="0"/>
              <a:t>Province</a:t>
            </a:r>
            <a:r>
              <a:rPr lang="it-IT" sz="1300" dirty="0" smtClean="0"/>
              <a:t> l’impatto delle manovre è stato maggiore che su ogni altro comparto:  pur rappresentando </a:t>
            </a:r>
            <a:r>
              <a:rPr lang="it-IT" sz="1300" b="1" dirty="0" smtClean="0"/>
              <a:t>solo l’1,3% della spesa pubblica</a:t>
            </a:r>
            <a:r>
              <a:rPr lang="it-IT" sz="1300" dirty="0" smtClean="0"/>
              <a:t>, è stato imposto alle Province di contribuire al risanamento del Paese tagliando la spesa primaria </a:t>
            </a:r>
            <a:r>
              <a:rPr lang="it-IT" sz="1300" b="1" dirty="0" smtClean="0"/>
              <a:t>del 27% . </a:t>
            </a:r>
          </a:p>
          <a:p>
            <a:pPr algn="just"/>
            <a:r>
              <a:rPr lang="it-IT" sz="1300" b="1" dirty="0" smtClean="0"/>
              <a:t>In rapporto, nel comparto Regioni, Province e Comuni, il taglio ha pesato per il 52% sulle Province, per il 21% su Regioni e Sanità e per il 27% sui Comuni </a:t>
            </a:r>
            <a:endParaRPr lang="it-IT" sz="1300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79512" y="6269279"/>
            <a:ext cx="41764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i="1" dirty="0"/>
              <a:t>Fonte (Conferenza Permanente Coordinamento finanza Pubblica)</a:t>
            </a:r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149079"/>
              </p:ext>
            </p:extLst>
          </p:nvPr>
        </p:nvGraphicFramePr>
        <p:xfrm>
          <a:off x="179512" y="3022585"/>
          <a:ext cx="4392488" cy="3246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079648"/>
              </p:ext>
            </p:extLst>
          </p:nvPr>
        </p:nvGraphicFramePr>
        <p:xfrm>
          <a:off x="4644008" y="3028919"/>
          <a:ext cx="410445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9950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Le manovre sulle Province: </a:t>
            </a:r>
            <a:br>
              <a:rPr lang="it-IT" sz="3600" dirty="0" smtClean="0"/>
            </a:br>
            <a:r>
              <a:rPr lang="it-IT" sz="3600" dirty="0" smtClean="0"/>
              <a:t>tagli e obiettivi di patto 2011 - 2014</a:t>
            </a:r>
            <a:endParaRPr lang="it-IT" sz="3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9297-CB3E-48C6-90B2-12774A04601B}" type="slidenum">
              <a:rPr lang="it-IT" smtClean="0">
                <a:solidFill>
                  <a:schemeClr val="tx1"/>
                </a:solidFill>
              </a:rPr>
              <a:pPr/>
              <a:t>9</a:t>
            </a:fld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3528" y="1556792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A partire dal </a:t>
            </a:r>
            <a:r>
              <a:rPr lang="it-IT" b="1" dirty="0" smtClean="0"/>
              <a:t>2011 </a:t>
            </a:r>
            <a:r>
              <a:rPr lang="it-IT" dirty="0" smtClean="0"/>
              <a:t>le manovre economiche sui bilanci delle Province sono andate sempre più in crescendo: la combinazione tra maggiori tagli e inasprimento di obiettivo di patto di stabilità ha portato i bilanci delle Province a rischio di disequilibrio, con conseguenze immediate sulla finanza pubblica e sullo sviluppo locale, come attestato anche dalla Corte dei Conti.</a:t>
            </a:r>
          </a:p>
          <a:p>
            <a:pPr algn="ctr"/>
            <a:r>
              <a:rPr lang="it-IT" b="1" dirty="0" smtClean="0"/>
              <a:t>Dal 2011 al 2014</a:t>
            </a:r>
            <a:r>
              <a:rPr lang="it-IT" dirty="0" smtClean="0"/>
              <a:t>, cumulando gli obiettivi di Patto e i tagli operati dalle manovre finanziarie, </a:t>
            </a:r>
            <a:r>
              <a:rPr lang="it-IT" b="1" dirty="0" smtClean="0"/>
              <a:t>i bilanci delle Province sono stati ridotti di oltre 9,4 miliardi 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164288" y="4005064"/>
            <a:ext cx="1872208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smtClean="0"/>
              <a:t>Totale patto più taglio 2011-2013:</a:t>
            </a:r>
          </a:p>
          <a:p>
            <a:r>
              <a:rPr lang="it-IT" sz="2400" b="1" dirty="0"/>
              <a:t>9.415 </a:t>
            </a:r>
            <a:r>
              <a:rPr lang="it-IT" sz="2400" dirty="0" smtClean="0"/>
              <a:t>milioni di euro</a:t>
            </a:r>
            <a:endParaRPr lang="it-IT" sz="2400" dirty="0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816772"/>
              </p:ext>
            </p:extLst>
          </p:nvPr>
        </p:nvGraphicFramePr>
        <p:xfrm>
          <a:off x="611560" y="3606509"/>
          <a:ext cx="5904656" cy="2775312"/>
        </p:xfrm>
        <a:graphic>
          <a:graphicData uri="http://schemas.openxmlformats.org/drawingml/2006/table">
            <a:tbl>
              <a:tblPr/>
              <a:tblGrid>
                <a:gridCol w="2602794"/>
                <a:gridCol w="803495"/>
                <a:gridCol w="803495"/>
                <a:gridCol w="803495"/>
                <a:gridCol w="891377"/>
              </a:tblGrid>
              <a:tr h="223950">
                <a:tc>
                  <a:txBody>
                    <a:bodyPr/>
                    <a:lstStyle/>
                    <a:p>
                      <a:pPr algn="l" fontAlgn="b"/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60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obiettivo di patto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1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taglio risorse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0541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allentamento patto ex l.n.147/13 art. 1 c. 546 e legge n.183/2011 comma 9 bis art.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48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allentamento patto ex dl 35/12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33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 sforzo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323528" y="6597352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 smtClean="0"/>
              <a:t>Fonte (elaborazione </a:t>
            </a:r>
            <a:r>
              <a:rPr lang="it-IT" sz="900" i="1" dirty="0" err="1" smtClean="0"/>
              <a:t>Upi</a:t>
            </a:r>
            <a:r>
              <a:rPr lang="it-IT" sz="900" i="1" dirty="0" smtClean="0"/>
              <a:t> su dati Camera dei Deputati)</a:t>
            </a:r>
            <a:endParaRPr lang="it-IT" sz="900" i="1" dirty="0"/>
          </a:p>
        </p:txBody>
      </p:sp>
    </p:spTree>
    <p:extLst>
      <p:ext uri="{BB962C8B-B14F-4D97-AF65-F5344CB8AC3E}">
        <p14:creationId xmlns:p14="http://schemas.microsoft.com/office/powerpoint/2010/main" val="38992462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1551</Words>
  <Application>Microsoft Office PowerPoint</Application>
  <PresentationFormat>Presentazione su schermo (4:3)</PresentationFormat>
  <Paragraphs>279</Paragraphs>
  <Slides>13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Lo stato della finanza provinciale</vt:lpstr>
      <vt:lpstr>Presentazione standard di PowerPoint</vt:lpstr>
      <vt:lpstr>  L’andamento della spesa delle Province  dal  2010 al 2013 </vt:lpstr>
      <vt:lpstr>Presentazione standard di PowerPoint</vt:lpstr>
      <vt:lpstr>Le entrate delle Province.  La fotografia al 2013 </vt:lpstr>
      <vt:lpstr>L’andamento delle entrate delle Province:  il confronto 2013 – 2014 </vt:lpstr>
      <vt:lpstr>Il fondo di riequilibrio azzerato: il prosciugamento dal 2012 ad oggi </vt:lpstr>
      <vt:lpstr>L’iniquità delle manovre sulle Province </vt:lpstr>
      <vt:lpstr>Le manovre sulle Province:  tagli e obiettivi di patto 2011 - 2014</vt:lpstr>
      <vt:lpstr>La spending review 2014 – Il DL 66/14 </vt:lpstr>
      <vt:lpstr>Presentazione standard di PowerPoint</vt:lpstr>
      <vt:lpstr>Presentazione standard di PowerPoint</vt:lpstr>
      <vt:lpstr>Gli effetti delle manovre e del DL 66/14 sui bilanci e sui servizi. Conclusioni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Pucci</dc:creator>
  <cp:lastModifiedBy>Barbara Perluigi</cp:lastModifiedBy>
  <cp:revision>217</cp:revision>
  <cp:lastPrinted>2014-06-25T11:36:03Z</cp:lastPrinted>
  <dcterms:created xsi:type="dcterms:W3CDTF">2013-06-04T13:32:31Z</dcterms:created>
  <dcterms:modified xsi:type="dcterms:W3CDTF">2014-06-25T11:38:35Z</dcterms:modified>
</cp:coreProperties>
</file>