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4500" cy="99314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4B61D77-ADA5-456B-B030-0AA8A9707121}" type="datetimeFigureOut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1012B00-7570-4808-A222-B9AD45755E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7836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302E0C8-F138-41A9-9FA1-B2C3835DFF11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3D612-ECB8-4111-B5D8-9A5D6E5DD00F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67A88-183B-489D-94C7-E5747D56FA3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29309-2160-47BD-98EF-ED12C457F6B3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C224B-2D06-4215-8722-E7AC715FF23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F7B4D-7829-4F1A-AD8A-F34C52E57481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BB00A-BB43-4E24-8FC2-7F850FE9D84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BAB1B-D5D8-47D3-91E9-D5B8A5DEFC29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CB2C9-441E-4F67-A3AB-93F431A8F3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33140-5DD4-4854-8568-FDD73FBFEB13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313D9-DBBA-4504-BC27-85500F8F02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150F8-B2C1-4F88-B5B8-B7E896AF7002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3EC86-25C6-4C58-B5B8-A44C2DB1086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BFBF3-4FB2-40D4-ABED-51362BA2A7B5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20BFB-A712-41DC-BF8E-C27815D9F6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31163-6150-4C00-A9ED-143006FB8DFD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7ED76-A613-4962-A679-DEF8EA46B7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5EFEE-E241-4456-9116-AB89DEA4F567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BA8E0-3671-4336-A5AE-E7EE849EAA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5C69F-F4DA-431D-99FF-060BE84758F6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CDED9-FD07-45AC-87BB-F399DA0892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67AD5-843A-4B82-A5F3-715E7260D943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2CA94-E63F-4112-8C88-64A44307E8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E6DCAC"/>
            </a:gs>
            <a:gs pos="79000">
              <a:schemeClr val="accent6">
                <a:lumMod val="20000"/>
                <a:lumOff val="80000"/>
              </a:schemeClr>
            </a:gs>
            <a:gs pos="100000">
              <a:srgbClr val="C7AC4C"/>
            </a:gs>
            <a:gs pos="100000">
              <a:srgbClr val="E6D78A"/>
            </a:gs>
            <a:gs pos="100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2C1B0A-A297-4799-A87C-EDFF3F82FD38}" type="datetime1">
              <a:rPr lang="it-IT"/>
              <a:pPr>
                <a:defRPr/>
              </a:pPr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4A6AB8-EF36-4310-A02B-6D3A7018D2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Le riforme costituzionali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tx2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Il testo approvato dal Governo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i="1" dirty="0" smtClean="0">
                <a:solidFill>
                  <a:schemeClr val="accent1">
                    <a:lumMod val="75000"/>
                  </a:schemeClr>
                </a:solidFill>
              </a:rPr>
              <a:t>La discussione parlamentare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i="1" dirty="0" smtClean="0">
                <a:solidFill>
                  <a:schemeClr val="accent1">
                    <a:lumMod val="75000"/>
                  </a:schemeClr>
                </a:solidFill>
              </a:rPr>
              <a:t>Le proposte UPI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  <p:pic>
        <p:nvPicPr>
          <p:cNvPr id="14341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3938" y="404813"/>
            <a:ext cx="2052637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EC0F6-5AAB-4626-9C5E-C24C71F7710F}" type="slidenum">
              <a:rPr lang="it-IT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Le riforme costituzionali nell'A.S. n. 1429 </a:t>
            </a:r>
            <a:br>
              <a:rPr lang="it-IT" sz="3200" dirty="0" smtClean="0"/>
            </a:br>
            <a:r>
              <a:rPr lang="it-IT" sz="3200" dirty="0" smtClean="0"/>
              <a:t>d'iniziativa del Governo  </a:t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Il </a:t>
            </a:r>
            <a:r>
              <a:rPr lang="it-IT" sz="2400" b="1" dirty="0" smtClean="0"/>
              <a:t>31 marzo 2014</a:t>
            </a:r>
            <a:r>
              <a:rPr lang="it-IT" sz="2400" dirty="0" smtClean="0"/>
              <a:t> il Consiglio dei Ministri ha approvato un disegno di legge di riforma della Costituzione, dall’8 aprile  in prima lettura presso la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Commissione Affari Costituzionali del Senato.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Il ddl AS 1429 prevede: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	</a:t>
            </a:r>
            <a:r>
              <a:rPr lang="it-IT" sz="2400" b="1" dirty="0" smtClean="0"/>
              <a:t>Riforma del Senato</a:t>
            </a:r>
            <a:r>
              <a:rPr lang="it-IT" sz="2400" dirty="0" smtClean="0"/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	</a:t>
            </a:r>
            <a:r>
              <a:rPr lang="it-IT" sz="2400" b="1" dirty="0" smtClean="0"/>
              <a:t>Riforma del Titolo V</a:t>
            </a:r>
            <a:r>
              <a:rPr lang="it-IT" sz="2400" dirty="0" smtClean="0"/>
              <a:t>;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	</a:t>
            </a:r>
            <a:r>
              <a:rPr lang="it-IT" sz="2400" b="1" dirty="0" smtClean="0"/>
              <a:t>Soppressione del CNEL</a:t>
            </a:r>
            <a:r>
              <a:rPr lang="it-IT" sz="24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dirty="0"/>
          </a:p>
        </p:txBody>
      </p:sp>
      <p:sp>
        <p:nvSpPr>
          <p:cNvPr id="5" name="Freccia a destra 4"/>
          <p:cNvSpPr/>
          <p:nvPr/>
        </p:nvSpPr>
        <p:spPr>
          <a:xfrm>
            <a:off x="785813" y="3573463"/>
            <a:ext cx="504825" cy="5762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714375" y="4351338"/>
            <a:ext cx="576263" cy="577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785813" y="5300663"/>
            <a:ext cx="576262" cy="577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5368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A98428-18EF-480D-82A8-A3A52CA09A2E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La riforma del Titolo V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 algn="just">
              <a:lnSpc>
                <a:spcPct val="80000"/>
              </a:lnSpc>
              <a:buFont typeface="Arial" charset="0"/>
              <a:buNone/>
            </a:pPr>
            <a:r>
              <a:rPr lang="it-IT" sz="2100" smtClean="0"/>
              <a:t>La proposta del Governo AS 1429, al Capo IV “Modifiche al Titolo V della parte seconda della Costituzione” (artt. 24-30), prevede:</a:t>
            </a:r>
          </a:p>
          <a:p>
            <a:pPr marL="0" indent="0" algn="just">
              <a:lnSpc>
                <a:spcPct val="80000"/>
              </a:lnSpc>
              <a:buFont typeface="Arial" charset="0"/>
              <a:buNone/>
            </a:pPr>
            <a:endParaRPr lang="it-IT" sz="2100" smtClean="0"/>
          </a:p>
          <a:p>
            <a:pPr lvl="1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it-IT" sz="1900" b="1" smtClean="0"/>
              <a:t>Nuovo riparto delle competenze legislative tra Stato e Regioni </a:t>
            </a:r>
            <a:r>
              <a:rPr lang="it-IT" sz="1900" smtClean="0"/>
              <a:t>(art. 117), secondo cui la legislazione statale  esclusiva si arricchisce di alcune nuove materie e funzioni, restando alle Regioni tutte le materie a quella non riservate;</a:t>
            </a:r>
          </a:p>
          <a:p>
            <a:pPr lvl="1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it-IT" sz="1900" b="1" smtClean="0"/>
              <a:t>Scompare la legislazione concorrente</a:t>
            </a:r>
            <a:r>
              <a:rPr lang="it-IT" sz="1900" smtClean="0"/>
              <a:t>;</a:t>
            </a:r>
          </a:p>
          <a:p>
            <a:pPr lvl="1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it-IT" sz="1900" b="1" smtClean="0"/>
              <a:t>Scompare la previsione costituzionale delle Province</a:t>
            </a:r>
            <a:r>
              <a:rPr lang="it-IT" sz="1900" smtClean="0"/>
              <a:t> quale articolazione territoriale della Repubblica;</a:t>
            </a:r>
          </a:p>
          <a:p>
            <a:pPr lvl="1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it-IT" sz="1900" smtClean="0"/>
              <a:t>Tra le materie di </a:t>
            </a:r>
            <a:r>
              <a:rPr lang="it-IT" sz="1900" b="1" smtClean="0"/>
              <a:t>competenza esclusiva dello Stato </a:t>
            </a:r>
            <a:r>
              <a:rPr lang="it-IT" sz="1900" smtClean="0"/>
              <a:t>viene inserito “</a:t>
            </a:r>
            <a:r>
              <a:rPr lang="it-IT" sz="1900" b="1" smtClean="0"/>
              <a:t>l’ordinamento degli enti di area vasta</a:t>
            </a:r>
            <a:r>
              <a:rPr lang="it-IT" sz="1900" smtClean="0"/>
              <a:t>” (art. 117, c. 2, lett. p)</a:t>
            </a:r>
          </a:p>
          <a:p>
            <a:pPr marL="0" indent="0" algn="just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>
              <a:lnSpc>
                <a:spcPct val="80000"/>
              </a:lnSpc>
              <a:buFont typeface="Calibri" pitchFamily="34" charset="0"/>
              <a:buAutoNum type="arabicPeriod"/>
            </a:pPr>
            <a:endParaRPr lang="it-IT" sz="2000" smtClean="0"/>
          </a:p>
        </p:txBody>
      </p:sp>
      <p:sp>
        <p:nvSpPr>
          <p:cNvPr id="16389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B38164-0111-4E2E-8176-4BB960C30B66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Gli emendamenti dei relatori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 rtlCol="0">
            <a:normAutofit fontScale="92500"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A seguito di un accordo fra le varie forze politiche, i relatori del provvedimento, Sen. Anna </a:t>
            </a:r>
            <a:r>
              <a:rPr lang="it-IT" dirty="0" err="1" smtClean="0"/>
              <a:t>Finocchiaro</a:t>
            </a:r>
            <a:r>
              <a:rPr lang="it-IT" dirty="0" smtClean="0"/>
              <a:t> e sen. Roberto Calderoli, hanno depositato in data 20 giugno 20 proposte emendative al testo.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L’emendamento 26.1000 </a:t>
            </a:r>
            <a:r>
              <a:rPr lang="it-IT" dirty="0" smtClean="0"/>
              <a:t>riscrive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per intero l’art. 117.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La nuova formulazione sottrae il nuovo </a:t>
            </a:r>
            <a:r>
              <a:rPr lang="it-IT" b="1" dirty="0" smtClean="0"/>
              <a:t>ente di area vasta</a:t>
            </a:r>
            <a:r>
              <a:rPr lang="it-IT" dirty="0" smtClean="0"/>
              <a:t> alla disciplina statale, consegnando ogni </a:t>
            </a:r>
            <a:r>
              <a:rPr lang="it-IT" b="1" dirty="0" smtClean="0"/>
              <a:t>competenza in capo alle Regioni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18437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2D7F87-E632-42E9-90A3-1C585FA968AE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210146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b="1" dirty="0" smtClean="0"/>
              <a:t>I testi a confronto </a:t>
            </a:r>
            <a:endParaRPr lang="it-IT" b="1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468313" y="1773238"/>
          <a:ext cx="8208912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703608">
                <a:tc>
                  <a:txBody>
                    <a:bodyPr/>
                    <a:lstStyle/>
                    <a:p>
                      <a:pPr algn="ctr"/>
                      <a:endParaRPr lang="it-IT" sz="2000" dirty="0" smtClean="0"/>
                    </a:p>
                    <a:p>
                      <a:pPr algn="ctr"/>
                      <a:r>
                        <a:rPr lang="it-IT" sz="2000" dirty="0" smtClean="0"/>
                        <a:t>Costituzione vigente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DDL Cost. 1429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Emendamento 26.1000</a:t>
                      </a:r>
                      <a:endParaRPr lang="it-IT" dirty="0"/>
                    </a:p>
                  </a:txBody>
                  <a:tcPr/>
                </a:tc>
              </a:tr>
              <a:tr h="3976912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Art. 117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dirty="0" err="1" smtClean="0"/>
                        <a:t>……</a:t>
                      </a:r>
                      <a:endParaRPr lang="it-IT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it-IT" baseline="0" dirty="0" smtClean="0"/>
                        <a:t>“</a:t>
                      </a:r>
                      <a:r>
                        <a:rPr lang="it-IT" sz="1200" baseline="0" dirty="0" smtClean="0"/>
                        <a:t>Lo Stato ha legislazione esclusiva nelle seguenti materie: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it-IT" sz="1200" baseline="0" dirty="0" err="1" smtClean="0"/>
                        <a:t>………</a:t>
                      </a:r>
                      <a:endParaRPr lang="it-IT" sz="1200" baseline="0" dirty="0" smtClean="0"/>
                    </a:p>
                    <a:p>
                      <a:pPr marL="342900" indent="-342900" algn="just">
                        <a:buNone/>
                      </a:pPr>
                      <a:r>
                        <a:rPr lang="it-IT" baseline="0" dirty="0" smtClean="0"/>
                        <a:t>p) Legislazione elettorale, organi di governo e funzioni fondamentali di Comuni, Province e Città metropolitane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Art. 26</a:t>
                      </a:r>
                    </a:p>
                    <a:p>
                      <a:pPr algn="ctr"/>
                      <a:r>
                        <a:rPr lang="it-IT" sz="1200" b="0" dirty="0" smtClean="0"/>
                        <a:t>(Modificazioni all’art. 117</a:t>
                      </a:r>
                      <a:r>
                        <a:rPr lang="it-IT" sz="1200" b="0" baseline="0" dirty="0" smtClean="0"/>
                        <a:t> della Costituzione)</a:t>
                      </a:r>
                    </a:p>
                    <a:p>
                      <a:pPr algn="ctr"/>
                      <a:endParaRPr lang="it-IT" sz="1200" b="0" baseline="0" dirty="0" smtClean="0"/>
                    </a:p>
                    <a:p>
                      <a:pPr algn="ctr"/>
                      <a:r>
                        <a:rPr lang="it-IT" sz="1200" b="0" baseline="0" dirty="0" err="1" smtClean="0"/>
                        <a:t>……</a:t>
                      </a:r>
                      <a:endParaRPr lang="it-IT" sz="1200" b="0" baseline="0" dirty="0" smtClean="0"/>
                    </a:p>
                    <a:p>
                      <a:pPr algn="ctr"/>
                      <a:endParaRPr lang="it-IT" sz="1200" b="0" baseline="0" dirty="0" smtClean="0"/>
                    </a:p>
                    <a:p>
                      <a:pPr algn="just"/>
                      <a:r>
                        <a:rPr lang="it-IT" sz="1600" b="0" dirty="0" smtClean="0"/>
                        <a:t>g) La lettera p è sostituita dalla seguente:</a:t>
                      </a:r>
                    </a:p>
                    <a:p>
                      <a:pPr algn="just"/>
                      <a:r>
                        <a:rPr lang="it-IT" sz="1600" b="0" dirty="0" smtClean="0"/>
                        <a:t>“p)</a:t>
                      </a:r>
                      <a:r>
                        <a:rPr lang="it-IT" sz="1600" b="0" baseline="0" dirty="0" smtClean="0"/>
                        <a:t> ordinamento, organi di governo, legislazione elettorale e funzioni fondamentali dei Comuni, comprese le loro forme associative, e delle Città metropolitane; ordinamento degli enti di area vasta”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26.100</a:t>
                      </a:r>
                    </a:p>
                    <a:p>
                      <a:pPr algn="ctr"/>
                      <a:r>
                        <a:rPr lang="it-IT" dirty="0" err="1" smtClean="0"/>
                        <a:t>……</a:t>
                      </a:r>
                      <a:endParaRPr lang="it-IT" dirty="0" smtClean="0"/>
                    </a:p>
                    <a:p>
                      <a:pPr algn="ctr"/>
                      <a:endParaRPr lang="it-IT" dirty="0" smtClean="0"/>
                    </a:p>
                    <a:p>
                      <a:pPr algn="ctr"/>
                      <a:endParaRPr lang="it-IT" dirty="0" smtClean="0"/>
                    </a:p>
                    <a:p>
                      <a:pPr algn="just"/>
                      <a:r>
                        <a:rPr lang="it-IT" dirty="0" smtClean="0"/>
                        <a:t>p)</a:t>
                      </a:r>
                      <a:r>
                        <a:rPr lang="it-IT" baseline="0" dirty="0" smtClean="0"/>
                        <a:t> ordinamento, legislazione elettorale, organi di governo e funzioni fondamentali di Comuni e Città metropolitane; disposizioni di principio sulle forme associative dei comuni</a:t>
                      </a:r>
                      <a:endParaRPr lang="it-IT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74" name="Segnaposto numero diapositiva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787A3E-C094-4CF4-94E6-0B151FA58D7D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sz="4000" b="1" smtClean="0">
                <a:solidFill>
                  <a:srgbClr val="FFFFFF"/>
                </a:solidFill>
              </a:rPr>
              <a:t>Le proposte dell’UPI e dell’ANCI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it-IT" sz="2200" dirty="0" smtClean="0"/>
              <a:t>Le modifiche apportate in Senato dall’emendamento dei relatori portano alla regionalizzazione delle competenze di area vasta oggi esercitate dalle Province, che verranno accentrate negli uffici regionali o esercitate da enti strumentali appositamente istituite. L’area vasta diverrebbe così una zona franca organizzata a discrezione della maggioranza politica regionale di turno.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endParaRPr lang="it-IT" sz="2200" dirty="0" smtClean="0"/>
          </a:p>
          <a:p>
            <a:pPr marL="0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it-IT" sz="2200" b="1" dirty="0" smtClean="0"/>
              <a:t>Questo modello è in contrasto con la legge 56/14</a:t>
            </a:r>
            <a:r>
              <a:rPr lang="it-IT" sz="2200" dirty="0" smtClean="0"/>
              <a:t> e porterebbe al blocco dell’attuazione della legge nelle Province e nelle Città metropolitane.</a:t>
            </a:r>
          </a:p>
          <a:p>
            <a:pPr marL="0" indent="0" algn="just">
              <a:lnSpc>
                <a:spcPct val="80000"/>
              </a:lnSpc>
            </a:pPr>
            <a:endParaRPr lang="it-IT" sz="2200" dirty="0" smtClean="0"/>
          </a:p>
          <a:p>
            <a:pPr marL="0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it-IT" sz="2200" dirty="0" err="1" smtClean="0"/>
              <a:t>L’Upi</a:t>
            </a:r>
            <a:r>
              <a:rPr lang="it-IT" sz="2200" dirty="0" smtClean="0"/>
              <a:t> e l’Anci hanno presentato </a:t>
            </a:r>
            <a:r>
              <a:rPr lang="it-IT" sz="2200" b="1" dirty="0" smtClean="0"/>
              <a:t>proposte emendative tese a garantire un modello di area vasta uniforme </a:t>
            </a:r>
            <a:r>
              <a:rPr lang="it-IT" sz="2200" dirty="0" smtClean="0"/>
              <a:t>sul territorio, attraverso la richiesta di una tutela costituzionale che non può essere limitata alle sole Città metropolitane. </a:t>
            </a:r>
          </a:p>
        </p:txBody>
      </p:sp>
      <p:sp>
        <p:nvSpPr>
          <p:cNvPr id="20485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42587C-FA09-4A8C-A63D-66301FE37715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500</Words>
  <Application>Microsoft Office PowerPoint</Application>
  <PresentationFormat>Presentazione su schermo (4:3)</PresentationFormat>
  <Paragraphs>65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Le riforme costituzionali</vt:lpstr>
      <vt:lpstr> Le riforme costituzionali nell'A.S. n. 1429  d'iniziativa del Governo   </vt:lpstr>
      <vt:lpstr>La riforma del Titolo V</vt:lpstr>
      <vt:lpstr>Gli emendamenti dei relatori</vt:lpstr>
      <vt:lpstr>I testi a confronto </vt:lpstr>
      <vt:lpstr>Le proposte dell’UPI e dell’ANCI</vt:lpstr>
    </vt:vector>
  </TitlesOfParts>
  <Company>Unione Province D'Italia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riforma delle Province e delle Città Metropolitane</dc:title>
  <dc:creator>Barbara Perluigi</dc:creator>
  <cp:lastModifiedBy>Barbara Perluigi</cp:lastModifiedBy>
  <cp:revision>37</cp:revision>
  <dcterms:created xsi:type="dcterms:W3CDTF">2014-06-23T10:38:18Z</dcterms:created>
  <dcterms:modified xsi:type="dcterms:W3CDTF">2014-06-26T13:35:39Z</dcterms:modified>
</cp:coreProperties>
</file>