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63" r:id="rId3"/>
    <p:sldId id="264" r:id="rId4"/>
    <p:sldId id="279" r:id="rId5"/>
    <p:sldId id="257" r:id="rId6"/>
    <p:sldId id="258" r:id="rId7"/>
    <p:sldId id="259" r:id="rId8"/>
    <p:sldId id="270" r:id="rId9"/>
    <p:sldId id="261" r:id="rId10"/>
    <p:sldId id="262" r:id="rId11"/>
    <p:sldId id="268" r:id="rId12"/>
    <p:sldId id="260" r:id="rId13"/>
    <p:sldId id="266" r:id="rId14"/>
    <p:sldId id="272" r:id="rId15"/>
    <p:sldId id="275" r:id="rId16"/>
    <p:sldId id="276" r:id="rId17"/>
    <p:sldId id="265" r:id="rId18"/>
    <p:sldId id="277" r:id="rId19"/>
  </p:sldIdLst>
  <p:sldSz cx="9144000" cy="6858000" type="screen4x3"/>
  <p:notesSz cx="6810375" cy="99425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75" d="100"/>
          <a:sy n="75" d="100"/>
        </p:scale>
        <p:origin x="-6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 bwMode="auto">
          <a:xfrm>
            <a:off x="3857625" y="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B235366C-79A0-440D-83BE-481CF8CEF081}" type="datetimeFigureOut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 bwMode="auto">
          <a:xfrm>
            <a:off x="681038" y="4722813"/>
            <a:ext cx="54483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 bwMode="auto">
          <a:xfrm>
            <a:off x="0" y="944245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 bwMode="auto">
          <a:xfrm>
            <a:off x="3857625" y="9442450"/>
            <a:ext cx="2951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95" tIns="45798" rIns="91595" bIns="45798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pPr>
              <a:defRPr/>
            </a:pPr>
            <a:fld id="{622E72D7-225F-45BC-90E5-387D1D52B7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9699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8C73C0-6570-4986-B49D-D27BC5F8F778}" type="slidenum">
              <a:rPr lang="it-IT" smtClean="0"/>
              <a:pPr/>
              <a:t>15</a:t>
            </a:fld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1747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3D5D6A-5BE7-4C81-A19D-62961B1DAB4F}" type="slidenum">
              <a:rPr lang="it-IT" smtClean="0"/>
              <a:pPr/>
              <a:t>16</a:t>
            </a:fld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3795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ED7F29-D036-44E9-910D-7D1A04773D52}" type="slidenum">
              <a:rPr lang="it-IT" smtClean="0"/>
              <a:pPr/>
              <a:t>17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105B8-1025-460A-9681-652FA13724B1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727F8-6EB6-43B8-A229-B18E675E1D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D8F5F-C895-4350-8F6A-EEA49209DF33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3EC2-C097-47B0-995C-0F7885C91D3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4048B-502A-4461-BC0F-45FB970D9C97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C7ACA-BB62-45B6-A681-91FA454F566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6AABF-F72F-4DF1-85D0-79C859B4D3E5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53366-A729-46C6-ADA5-D10E154ADF7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10DE4-37DA-4481-A4E8-D517409E2796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A7BA5-BEF8-4C16-AD6E-553D0AC488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F87C4-A568-4E3E-A0D9-EE9B2721449C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E6EE-60F1-44EA-A5E1-73B99397DD0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5A413-D93C-48BA-AC63-5E272C8CEC8B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144E0-2D9C-47F8-81AE-CB8D673F1E0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D6A96-B2C4-4D86-91D1-DCB325D02D10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912BE-A9E3-44DD-B411-DA862C15FA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93982-4160-4EE7-A5B2-0E8E7DC9EEF2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005C8-58BF-4CEA-A314-B0BF0D02F6D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C35DF-6F23-41C0-9066-878CCF748954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FCE4C-EB2C-440C-AB82-85407E0A7AD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D3B97-6658-45E1-8381-B19E89DB5CF5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7944E-02B6-42E5-8B75-BA94A8B602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746AB4-BC3D-4E44-84FE-30E891AACBF2}" type="datetime1">
              <a:rPr lang="it-IT"/>
              <a:pPr>
                <a:defRPr/>
              </a:pPr>
              <a:t>05/08/2014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2B9B8-3783-4854-8FBF-72EFD5D4B2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elezioni.interno.it/l56_2014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Città metropolitane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71588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mtClean="0">
                <a:solidFill>
                  <a:schemeClr val="tx1"/>
                </a:solidFill>
              </a:rPr>
              <a:t>Legge 56/14 - Elezioni:</a:t>
            </a:r>
          </a:p>
          <a:p>
            <a:pPr eaLnBrk="1" hangingPunct="1">
              <a:defRPr/>
            </a:pPr>
            <a:r>
              <a:rPr lang="it-IT" smtClean="0">
                <a:solidFill>
                  <a:schemeClr val="tx1"/>
                </a:solidFill>
              </a:rPr>
              <a:t>scadenze e adempimenti</a:t>
            </a:r>
          </a:p>
        </p:txBody>
      </p:sp>
      <p:pic>
        <p:nvPicPr>
          <p:cNvPr id="14339" name="Immagin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417513"/>
            <a:ext cx="2236788" cy="168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CasellaDiTesto 6"/>
          <p:cNvSpPr txBox="1">
            <a:spLocks noChangeArrowheads="1"/>
          </p:cNvSpPr>
          <p:nvPr/>
        </p:nvSpPr>
        <p:spPr bwMode="auto">
          <a:xfrm>
            <a:off x="395288" y="6092825"/>
            <a:ext cx="6480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i="1"/>
              <a:t>Roma, 5 agosto 2014 </a:t>
            </a:r>
          </a:p>
        </p:txBody>
      </p:sp>
      <p:pic>
        <p:nvPicPr>
          <p:cNvPr id="14341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549275"/>
            <a:ext cx="110966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/>
              <a:t>Composizione e sottoscrizione  </a:t>
            </a:r>
            <a:br>
              <a:rPr lang="it-IT" sz="3600" dirty="0" smtClean="0"/>
            </a:br>
            <a:r>
              <a:rPr lang="it-IT" sz="3600" dirty="0" smtClean="0"/>
              <a:t>delle liste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 rtlCol="0">
            <a:normAutofit fontScale="700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Le liste devono essere </a:t>
            </a:r>
            <a:r>
              <a:rPr lang="it-IT" b="1" dirty="0" smtClean="0"/>
              <a:t>composte</a:t>
            </a:r>
            <a:r>
              <a:rPr lang="it-IT" dirty="0" smtClean="0"/>
              <a:t> da un numero di candidati </a:t>
            </a:r>
            <a:r>
              <a:rPr lang="it-IT" b="1" dirty="0" smtClean="0"/>
              <a:t>non inferiore alla metà </a:t>
            </a:r>
            <a:r>
              <a:rPr lang="it-IT" dirty="0" smtClean="0"/>
              <a:t>dei consiglieri da eleggere e </a:t>
            </a:r>
            <a:r>
              <a:rPr lang="it-IT" b="1" dirty="0" smtClean="0"/>
              <a:t>non superiore al totale</a:t>
            </a:r>
            <a:r>
              <a:rPr lang="it-IT" dirty="0" smtClean="0"/>
              <a:t>: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24 consiglieri</a:t>
            </a:r>
            <a:r>
              <a:rPr lang="it-IT" dirty="0" smtClean="0"/>
              <a:t>: </a:t>
            </a:r>
            <a:r>
              <a:rPr lang="it-IT" dirty="0" err="1" smtClean="0"/>
              <a:t>min</a:t>
            </a:r>
            <a:r>
              <a:rPr lang="it-IT" dirty="0" smtClean="0"/>
              <a:t> 12 -  </a:t>
            </a:r>
            <a:r>
              <a:rPr lang="it-IT" dirty="0" err="1" smtClean="0"/>
              <a:t>max</a:t>
            </a:r>
            <a:r>
              <a:rPr lang="it-IT" dirty="0" smtClean="0"/>
              <a:t> 24;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18 consiglieri</a:t>
            </a:r>
            <a:r>
              <a:rPr lang="it-IT" dirty="0" smtClean="0"/>
              <a:t>: </a:t>
            </a:r>
            <a:r>
              <a:rPr lang="it-IT" dirty="0" err="1" smtClean="0"/>
              <a:t>min</a:t>
            </a:r>
            <a:r>
              <a:rPr lang="it-IT" dirty="0" smtClean="0"/>
              <a:t> 9 – </a:t>
            </a:r>
            <a:r>
              <a:rPr lang="it-IT" dirty="0" err="1" smtClean="0"/>
              <a:t>max</a:t>
            </a:r>
            <a:r>
              <a:rPr lang="it-IT" dirty="0" smtClean="0"/>
              <a:t> 18;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14 consiglieri</a:t>
            </a:r>
            <a:r>
              <a:rPr lang="it-IT" dirty="0" smtClean="0"/>
              <a:t>: </a:t>
            </a:r>
            <a:r>
              <a:rPr lang="it-IT" dirty="0" err="1" smtClean="0"/>
              <a:t>min</a:t>
            </a:r>
            <a:r>
              <a:rPr lang="it-IT" dirty="0" smtClean="0"/>
              <a:t> 7 – </a:t>
            </a:r>
            <a:r>
              <a:rPr lang="it-IT" dirty="0" err="1" smtClean="0"/>
              <a:t>max</a:t>
            </a:r>
            <a:r>
              <a:rPr lang="it-IT" dirty="0" smtClean="0"/>
              <a:t> 14.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Le liste devono essere sottoscritte da almeno il </a:t>
            </a:r>
            <a:r>
              <a:rPr lang="it-IT" b="1" dirty="0" smtClean="0"/>
              <a:t>5% delle firme </a:t>
            </a:r>
            <a:r>
              <a:rPr lang="it-IT" dirty="0" smtClean="0"/>
              <a:t>degli aventi diritto al voto.  (es. 1000 aventi diritto al voto =  almeno 50 sottoscrittori)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/>
              <a:t>I  candidati non  possono sottoscrivere le </a:t>
            </a:r>
            <a:r>
              <a:rPr lang="it-IT" b="1" dirty="0" smtClean="0"/>
              <a:t>liste</a:t>
            </a:r>
            <a:r>
              <a:rPr lang="it-IT" dirty="0" smtClean="0"/>
              <a:t>.</a:t>
            </a:r>
            <a:endParaRPr lang="it-IT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700" i="1" dirty="0" smtClean="0"/>
              <a:t>(Legge 56/14 comma 26 – Emendamenti Art.23 DL 90/14)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</p:txBody>
      </p:sp>
      <p:pic>
        <p:nvPicPr>
          <p:cNvPr id="23555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25" y="557213"/>
            <a:ext cx="792163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7C07ED-90C1-4DE8-9C33-B467D6ADD1B3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23557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/>
              <a:t>Documentazione a corredo </a:t>
            </a:r>
            <a:br>
              <a:rPr lang="it-IT" sz="3600" dirty="0" smtClean="0"/>
            </a:br>
            <a:r>
              <a:rPr lang="it-IT" sz="3600" dirty="0" smtClean="0"/>
              <a:t>delle  liste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 rtlCol="0">
            <a:normAutofit fontScale="700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All’atto della presentazione, </a:t>
            </a:r>
            <a:r>
              <a:rPr lang="it-IT" dirty="0"/>
              <a:t>le </a:t>
            </a:r>
            <a:r>
              <a:rPr lang="it-IT" dirty="0" smtClean="0"/>
              <a:t>liste -  </a:t>
            </a:r>
            <a:r>
              <a:rPr lang="it-IT" dirty="0"/>
              <a:t>da  produrre su  moduli  a  forma  </a:t>
            </a:r>
            <a:r>
              <a:rPr lang="it-IT" dirty="0" smtClean="0"/>
              <a:t>libera -  devono essere accompagnate da: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elenco delle sottoscrizioni;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dichiarazione  di accettazione  della  candidatura;</a:t>
            </a: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dirty="0" smtClean="0"/>
              <a:t>contrassegno  di  forma  circolare in cui possono essere  contenuti  anche  in forma  composita simboli di partiti o  gruppi  politici rappresentati nel  parlamento europeo o nazionale.  A tale scopo è necessario presentare l’autorizzazione  all’uso da  parte  del presidente o  segretario o legale  rappresentante a  livello nazionale o regionale  o provinciale autenticata  (ai  sensi dell’art. 14 L. 53/90).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pic>
        <p:nvPicPr>
          <p:cNvPr id="24579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557213"/>
            <a:ext cx="792162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15DBE6-7B30-4EBA-B67A-2ED33727F871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24581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Esame e validazione </a:t>
            </a:r>
            <a:br>
              <a:rPr lang="it-IT" dirty="0" smtClean="0"/>
            </a:br>
            <a:r>
              <a:rPr lang="it-IT" dirty="0" smtClean="0"/>
              <a:t>delle liste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000" smtClean="0"/>
              <a:t>Dal </a:t>
            </a:r>
            <a:r>
              <a:rPr lang="it-IT" sz="2000" b="1" smtClean="0"/>
              <a:t>diciannovesimo giorno al quindicesimo giorno antecedenti le votazioni </a:t>
            </a:r>
            <a:r>
              <a:rPr lang="it-IT" sz="2000" smtClean="0"/>
              <a:t>l’Ufficio elettorale esamina le liste di candidati al Consiglio Metropolitano e </a:t>
            </a:r>
            <a:r>
              <a:rPr lang="it-IT" sz="2000" b="1" smtClean="0"/>
              <a:t>ricusa eventuali liste </a:t>
            </a:r>
            <a:r>
              <a:rPr lang="it-IT" sz="2000" smtClean="0"/>
              <a:t>che non rispettino i criteri stabiliti dalla legge (es. liste presentate oltre termine, simboli non idonei, firme non valide o non sufficienti, numero di candidati non sufficiente, candidati privi di requisiti o non conformi all’elettorato passivo previsto: sindaci, consiglieri comunali).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it-IT" sz="2000" b="1" smtClean="0"/>
              <a:t> tra il 9 e il 13 settembre (se si vota il 28 settembre)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it-IT" sz="2000" b="1" smtClean="0"/>
              <a:t>tra il 23 e il 27 settembre (se si vota il 12 ottobre)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000" b="1" smtClean="0"/>
              <a:t>Entro 8 giorni prima della votazione, le liste definitive </a:t>
            </a:r>
            <a:r>
              <a:rPr lang="it-IT" sz="2000" smtClean="0"/>
              <a:t>di candidati al consiglio metropolitano sono pubblicate nel sito internet della Provincia.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  <a:p>
            <a:pPr lvl="1" algn="ctr" eaLnBrk="1" hangingPunct="1">
              <a:lnSpc>
                <a:spcPct val="80000"/>
              </a:lnSpc>
            </a:pPr>
            <a:r>
              <a:rPr lang="it-IT" sz="2000" b="1" smtClean="0"/>
              <a:t>Entro il 20 settembre (se si vota il 28 settembre)</a:t>
            </a:r>
          </a:p>
          <a:p>
            <a:pPr lvl="1" algn="ctr" eaLnBrk="1" hangingPunct="1">
              <a:lnSpc>
                <a:spcPct val="80000"/>
              </a:lnSpc>
            </a:pPr>
            <a:r>
              <a:rPr lang="it-IT" sz="2000" b="1" smtClean="0"/>
              <a:t>Entro il 4 ottobre 2014 (se si vota il 12 ottobre)</a:t>
            </a:r>
            <a:endParaRPr lang="it-IT" sz="20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</p:txBody>
      </p:sp>
      <p:pic>
        <p:nvPicPr>
          <p:cNvPr id="25603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6825" y="498475"/>
            <a:ext cx="947738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4064B0-0E61-49D2-9A87-E07876D08442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25605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La ponderazione dei voti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200" dirty="0"/>
              <a:t>L’ufficio elettorale </a:t>
            </a:r>
            <a:r>
              <a:rPr lang="it-IT" sz="2200" dirty="0" smtClean="0"/>
              <a:t>è tenuto a </a:t>
            </a:r>
            <a:r>
              <a:rPr lang="it-IT" sz="2200" b="1" dirty="0" smtClean="0"/>
              <a:t>calcolare </a:t>
            </a:r>
            <a:r>
              <a:rPr lang="it-IT" sz="2200" b="1" dirty="0"/>
              <a:t>l’indice di ponderazione </a:t>
            </a:r>
            <a:r>
              <a:rPr lang="it-IT" sz="2200" dirty="0"/>
              <a:t>del voto degli elettori dei comuni di ciascuna fascia demografica, secondo quanto disposto dall’allegato A della legge </a:t>
            </a:r>
            <a:r>
              <a:rPr lang="it-IT" sz="2200" dirty="0" smtClean="0"/>
              <a:t>56/2014: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200" dirty="0" smtClean="0"/>
              <a:t>Fascia A: comuni inferiori a 3.000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200" dirty="0" smtClean="0"/>
              <a:t> Fascia B: comuni da 3.000 a 5.000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200" dirty="0" smtClean="0"/>
              <a:t> Fascia C: comuni da 5.000 a 10.000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200" dirty="0" smtClean="0"/>
              <a:t> Fascia D: comuni da 10.000 a 30.000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200" dirty="0" smtClean="0"/>
              <a:t> Fascia E: comuni da 30.000 a 100.000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200" dirty="0" smtClean="0"/>
              <a:t> Fascia F: comuni ad 100.000 a 250.000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200" dirty="0" smtClean="0"/>
              <a:t> Fascia G: comuni da 250.000 a 500.000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200" dirty="0" smtClean="0"/>
              <a:t> Fascia H: comuni da 500.000 a 1.000.000 abitanti;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200" dirty="0" smtClean="0"/>
              <a:t> Fascia I: comuni superiori a 1.000.000 abitanti</a:t>
            </a:r>
            <a:r>
              <a:rPr lang="it-IT" sz="1800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7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500" i="1" dirty="0" smtClean="0"/>
              <a:t>(Legge 56/14 commi 32, 33, 34 + allegato A)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pic>
        <p:nvPicPr>
          <p:cNvPr id="26627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25" y="482600"/>
            <a:ext cx="9525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0F061A-B0CC-44C4-951E-613AB9BE0DB8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26629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/>
              <a:t>Calcolo  indice  ponderazione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8313" y="1557338"/>
            <a:ext cx="8207375" cy="4392612"/>
          </a:xfrm>
          <a:ln>
            <a:solidFill>
              <a:schemeClr val="accent3">
                <a:lumMod val="50000"/>
              </a:schemeClr>
            </a:solidFill>
          </a:ln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600" dirty="0"/>
              <a:t>P</a:t>
            </a:r>
            <a:r>
              <a:rPr lang="it-IT" sz="1600" dirty="0" smtClean="0"/>
              <a:t>er  ciascuna  fascia si calcola il valore  percentuale, sino al terzo  decimale, del rapporto tra popolazione del comune, della fascia e quella  dell’intera Provincia.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it-IT" sz="1600" dirty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600" dirty="0" smtClean="0"/>
              <a:t>Se il </a:t>
            </a:r>
            <a:r>
              <a:rPr lang="it-IT" sz="1600" dirty="0"/>
              <a:t>valore percentuale del rapporto fra la popolazione </a:t>
            </a:r>
            <a:r>
              <a:rPr lang="it-IT" sz="1600" b="1" dirty="0"/>
              <a:t>di un comune </a:t>
            </a:r>
            <a:r>
              <a:rPr lang="it-IT" sz="1600" dirty="0"/>
              <a:t>e la popolazione dell'intera provincia </a:t>
            </a:r>
            <a:r>
              <a:rPr lang="it-IT" sz="1600" dirty="0" smtClean="0"/>
              <a:t>è </a:t>
            </a:r>
            <a:r>
              <a:rPr lang="it-IT" sz="1600" b="1" dirty="0" smtClean="0"/>
              <a:t>maggiore </a:t>
            </a:r>
            <a:r>
              <a:rPr lang="it-IT" sz="1600" b="1" dirty="0"/>
              <a:t>di 45</a:t>
            </a:r>
            <a:r>
              <a:rPr lang="it-IT" sz="1600" dirty="0"/>
              <a:t>, il valore percentuale del comune è ridotto a detta </a:t>
            </a:r>
            <a:r>
              <a:rPr lang="it-IT" sz="1600" dirty="0" smtClean="0"/>
              <a:t>cifra (45).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it-IT" sz="1600" dirty="0" smtClean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600" dirty="0"/>
              <a:t>Se  per  una   o più fasce il  valore  percentuale  ( </a:t>
            </a:r>
            <a:r>
              <a:rPr lang="it-IT" sz="1600" dirty="0" smtClean="0"/>
              <a:t>anche  </a:t>
            </a:r>
            <a:r>
              <a:rPr lang="it-IT" sz="1600" dirty="0"/>
              <a:t>rideterminato come  sopra) è  ancora maggiore  di 35 lo stesso  è  ridotto a  quella misura </a:t>
            </a:r>
            <a:r>
              <a:rPr lang="it-IT" sz="1600" dirty="0" smtClean="0"/>
              <a:t>- esclusa </a:t>
            </a:r>
            <a:r>
              <a:rPr lang="it-IT" sz="1600" dirty="0"/>
              <a:t>la  fascia cui   appartiene il  comune  di  cui  al punto </a:t>
            </a:r>
            <a:r>
              <a:rPr lang="it-IT" sz="1600" dirty="0" smtClean="0"/>
              <a:t>precedente - l’eccedente  </a:t>
            </a:r>
            <a:r>
              <a:rPr lang="it-IT" sz="1600" dirty="0"/>
              <a:t>viene  assegnato al  valore  percentuale  delle  altre  fasce ripartendolo in  misura proporzionale  alla  popolazione  di fascia. </a:t>
            </a:r>
            <a:endParaRPr lang="it-IT" sz="16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600" b="1" dirty="0" smtClean="0"/>
              <a:t>       In </a:t>
            </a:r>
            <a:r>
              <a:rPr lang="it-IT" sz="1600" b="1" dirty="0"/>
              <a:t>ogni  caso nessuna  fascia può  superare </a:t>
            </a:r>
            <a:r>
              <a:rPr lang="it-IT" sz="1600" b="1" dirty="0" smtClean="0"/>
              <a:t>il 35%.</a:t>
            </a:r>
            <a:endParaRPr lang="it-IT" sz="1600" b="1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it-IT" sz="1600" dirty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600" dirty="0"/>
              <a:t>Si  determina  infine  </a:t>
            </a:r>
            <a:r>
              <a:rPr lang="it-IT" sz="1600" b="1" dirty="0"/>
              <a:t>l’indice  di ponderazione del  voto degli elettori  di ciascuna  fascia mediante  l’operazione  di  divisione del valore percentuale attrib</a:t>
            </a:r>
            <a:r>
              <a:rPr lang="it-IT" sz="1600" dirty="0"/>
              <a:t>uito , come  sopra ,  a  ciascuna  fascia per  il  numero dei consiglieri e  dei  sindaci appartenenti  alla  stessa   fascia e moltiplicando per  </a:t>
            </a:r>
            <a:r>
              <a:rPr lang="it-IT" sz="1600" dirty="0" smtClean="0"/>
              <a:t>1.000.</a:t>
            </a:r>
            <a:endParaRPr lang="it-IT" sz="16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82600" y="5961063"/>
            <a:ext cx="8193088" cy="5857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600" i="1" dirty="0">
                <a:latin typeface="+mj-lt"/>
              </a:rPr>
              <a:t>Nb: Il calcolo dell’indice di ponderazione deve escludere la popolazione dei comuni commissariati e tenere conto del numero degli elettori al momento dell’elezione.</a:t>
            </a:r>
          </a:p>
        </p:txBody>
      </p:sp>
      <p:pic>
        <p:nvPicPr>
          <p:cNvPr id="27652" name="Immagin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517525"/>
            <a:ext cx="9366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Segnaposto numero diapositiva 9"/>
          <p:cNvSpPr>
            <a:spLocks noGrp="1"/>
          </p:cNvSpPr>
          <p:nvPr>
            <p:ph type="sldNum" sz="quarter" idx="12"/>
          </p:nvPr>
        </p:nvSpPr>
        <p:spPr bwMode="auto">
          <a:xfrm>
            <a:off x="6588125" y="6465888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6EB24C-9418-4BFF-870C-57B2BA217E7D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27654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/>
              <a:t>Calcolo ponderazioni. Esempi</a:t>
            </a:r>
          </a:p>
        </p:txBody>
      </p:sp>
      <p:sp>
        <p:nvSpPr>
          <p:cNvPr id="28674" name="Segnaposto contenuto 2"/>
          <p:cNvSpPr>
            <a:spLocks noGrp="1"/>
          </p:cNvSpPr>
          <p:nvPr>
            <p:ph idx="1"/>
          </p:nvPr>
        </p:nvSpPr>
        <p:spPr>
          <a:xfrm>
            <a:off x="425450" y="1773238"/>
            <a:ext cx="8578850" cy="3989387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it-IT" sz="1600" b="1" smtClean="0"/>
              <a:t>La Provincia di Napoli:  il caso di Provincia in cui una fascia di Comuni ha popolazione superiore al 35% nel rapporto con la popolazione dell’intera provincia</a:t>
            </a:r>
          </a:p>
          <a:p>
            <a:pPr marL="0" indent="0" eaLnBrk="1" hangingPunct="1">
              <a:buFont typeface="Arial" charset="0"/>
              <a:buNone/>
            </a:pPr>
            <a:endParaRPr lang="it-IT" smtClean="0"/>
          </a:p>
        </p:txBody>
      </p:sp>
      <p:pic>
        <p:nvPicPr>
          <p:cNvPr id="28675" name="Immagin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7625" y="466725"/>
            <a:ext cx="947738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A979FA-877F-424F-B636-5CD5B392D512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it-IT">
              <a:solidFill>
                <a:schemeClr val="tx1"/>
              </a:solidFill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179388" y="2708275"/>
          <a:ext cx="8856662" cy="2876550"/>
        </p:xfrm>
        <a:graphic>
          <a:graphicData uri="http://schemas.openxmlformats.org/drawingml/2006/table">
            <a:tbl>
              <a:tblPr/>
              <a:tblGrid>
                <a:gridCol w="288032"/>
                <a:gridCol w="1080120"/>
                <a:gridCol w="792088"/>
                <a:gridCol w="936104"/>
                <a:gridCol w="666500"/>
                <a:gridCol w="1201227"/>
                <a:gridCol w="940585"/>
                <a:gridCol w="1132944"/>
                <a:gridCol w="758076"/>
                <a:gridCol w="1061307"/>
              </a:tblGrid>
              <a:tr h="10786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FASCE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 COMUNI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POPOLAZIONE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ELETTORI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 fascia demografica su popolazione provinciale % </a:t>
                      </a:r>
                      <a:r>
                        <a:rPr lang="it-IT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pop.fascia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it-IT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pop.prov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SUPERAMENTO SOGLIA 35%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REDISTRIBUZIONE ECCEDENZA 35%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Valore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%</a:t>
                      </a:r>
                      <a:r>
                        <a:rPr lang="it-IT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definitivo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INDICE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PONDERAZIONE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&lt;3000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5.824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0,190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0,198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3000&gt;5000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26.720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0,874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0,038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0,912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10,363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5000&gt;10000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146.580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4,798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0,208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5,006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19,554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10000&gt;30000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653.024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21,375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0,929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22,304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35,069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30000&gt;100000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1.152.012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37,709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2,709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55,205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100000&gt;250000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108.793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3,561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0,154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3,715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119,838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250000&gt;500000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500000&gt;1000000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962.003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31,489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1,369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32,858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670,571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&gt;1000000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3.054.956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1.727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2,709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916,6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811" name="CasellaDiTesto 4"/>
          <p:cNvSpPr txBox="1">
            <a:spLocks noChangeArrowheads="1"/>
          </p:cNvSpPr>
          <p:nvPr/>
        </p:nvSpPr>
        <p:spPr bwMode="auto">
          <a:xfrm>
            <a:off x="323850" y="6381750"/>
            <a:ext cx="26638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900"/>
              <a:t>Ipotesi calcolata dal Ministero Interni </a:t>
            </a:r>
          </a:p>
        </p:txBody>
      </p:sp>
      <p:pic>
        <p:nvPicPr>
          <p:cNvPr id="28812" name="Picture 2" descr="logo anc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/>
              <a:t>Calcolo ponderazioni. Esempi</a:t>
            </a:r>
          </a:p>
        </p:txBody>
      </p:sp>
      <p:sp>
        <p:nvSpPr>
          <p:cNvPr id="30722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it-IT" sz="1800" b="1" smtClean="0"/>
              <a:t>La Provincia di Genova : il caso di Provincia con comune  </a:t>
            </a:r>
            <a:r>
              <a:rPr lang="it-IT" sz="1800" smtClean="0"/>
              <a:t>la cui popolazione in rapporto alla popolazione dell'intera provincia è </a:t>
            </a:r>
            <a:r>
              <a:rPr lang="it-IT" sz="1800" b="1" smtClean="0"/>
              <a:t>superiore al 45%</a:t>
            </a:r>
          </a:p>
          <a:p>
            <a:pPr marL="0" indent="0" eaLnBrk="1" hangingPunct="1">
              <a:buFont typeface="Arial" charset="0"/>
              <a:buNone/>
            </a:pPr>
            <a:endParaRPr lang="it-IT" smtClean="0"/>
          </a:p>
        </p:txBody>
      </p:sp>
      <p:sp>
        <p:nvSpPr>
          <p:cNvPr id="30723" name="CasellaDiTesto 4"/>
          <p:cNvSpPr txBox="1">
            <a:spLocks noChangeArrowheads="1"/>
          </p:cNvSpPr>
          <p:nvPr/>
        </p:nvSpPr>
        <p:spPr bwMode="auto">
          <a:xfrm>
            <a:off x="323850" y="6381750"/>
            <a:ext cx="26638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900"/>
              <a:t>Ipotesi calcolata dal Ministero Interni </a:t>
            </a:r>
          </a:p>
        </p:txBody>
      </p:sp>
      <p:pic>
        <p:nvPicPr>
          <p:cNvPr id="30724" name="Immagin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188" y="441325"/>
            <a:ext cx="94773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Segnaposto numero diapositiva 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C69A19-B2E8-4CDD-BA07-5BCFD4732947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it-IT">
              <a:solidFill>
                <a:schemeClr val="tx1"/>
              </a:solidFill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323850" y="2343150"/>
          <a:ext cx="8640763" cy="2876550"/>
        </p:xfrm>
        <a:graphic>
          <a:graphicData uri="http://schemas.openxmlformats.org/drawingml/2006/table">
            <a:tbl>
              <a:tblPr/>
              <a:tblGrid>
                <a:gridCol w="308272"/>
                <a:gridCol w="1109309"/>
                <a:gridCol w="766260"/>
                <a:gridCol w="872357"/>
                <a:gridCol w="599900"/>
                <a:gridCol w="1215545"/>
                <a:gridCol w="941943"/>
                <a:gridCol w="1115942"/>
                <a:gridCol w="653494"/>
                <a:gridCol w="1057617"/>
              </a:tblGrid>
              <a:tr h="10786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FASCE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 COMUNI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POPOLAZIONE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ELETTORI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 fascia demografica su popolazione provinciale % </a:t>
                      </a:r>
                      <a:r>
                        <a:rPr lang="it-IT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pop.fascia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it-IT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pop.prov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SUPERAMENTO SOGLIA 45%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REDISTRIBUZIONE ECCEDENZA 35%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Valore </a:t>
                      </a:r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% definitivo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INDICE DI PONDERAZIONE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&lt;3000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58.956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6,888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5,136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12,024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27,452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3000&gt;5000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38.120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4,454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3,320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7,744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60,262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5000&gt;10000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63.573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7,428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5,538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12,966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112,747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10000&gt;30000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109.005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12,736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9,496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22,232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217,96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30000&gt;100000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100000&gt;250000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250000&gt;500000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500000&gt;1000000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586.180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68,492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23,492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1097,56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&gt;1000000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73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855.834 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825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23,492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23,492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1515,981</a:t>
                      </a:r>
                    </a:p>
                  </a:txBody>
                  <a:tcPr marL="8561" marR="8561" marT="856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860" name="Picture 2" descr="logo anc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Elezioni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600" smtClean="0"/>
              <a:t>Per  l’elezione  dei  consigli metropolitani si  vota  per  una  delle  liste e  si  può  esprimere un  solo voto  di preferenza esclusivamente per  un candidato consigliere della  lista  votata.  Diversamente  il  voto  è  nullo.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1600" smtClean="0"/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600" b="1" smtClean="0"/>
              <a:t>Le votazioni, per il 2014, secondo quanto disposto dal DL 90/14 approvato dalla Camera, dovranno svolgersi </a:t>
            </a:r>
            <a:r>
              <a:rPr lang="it-IT" sz="1600" b="1" u="sng" smtClean="0"/>
              <a:t>entro e non oltro domenica 12 ottobre  2014 dalle ore 8 alle ore 20. </a:t>
            </a:r>
            <a:endParaRPr lang="it-IT" sz="1600" u="sng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1600" b="1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600" b="1" smtClean="0"/>
              <a:t>Le operazioni di scrutinio possono  essere avviate alla chiusura del seggio o rinviate alle ore 8,00  del giorno dopo : l’ultimo giorno utile è quindi il 13 ottobre.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600" smtClean="0"/>
              <a:t>L’ufficio elettorale accerta per ogni lista e per ogni candidato il numero dei voti attribuiti dagli elettori di ciascuna fascia demografica; moltiplica poi, per ogni fascia, il numero dei voti attribuiti ad ogni lista e ad ogni candidato per il relativo indice di ponderazione e somma tra di loro, sempre per ogni lista e per ogni candidato, i voti ponderati cosi ottenuti in tutte le fasce. Forma, per ciascuna lista, la graduatoria dei candidati e successivamente assegna ad ogni lista il numero di consiglieri spettanti in applicazione del metodo d’Hondt.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16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600" b="1" smtClean="0"/>
              <a:t>Lo stesso giorno delle operazioni di scrutinio, o al massimo il  giorno successivo,  l’ufficio elettorale procede alla proclamazione dei risultati</a:t>
            </a:r>
            <a:r>
              <a:rPr lang="it-IT" sz="1600" smtClean="0"/>
              <a:t>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16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600" b="1" smtClean="0"/>
              <a:t>Entro tre giorni dalla proclamazione </a:t>
            </a:r>
            <a:r>
              <a:rPr lang="it-IT" sz="1600" smtClean="0"/>
              <a:t>l’elenco dei candidati eletti è pubblicato sul sito internet della provincia.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000" i="1" smtClean="0"/>
              <a:t>(Legge 56/14 commi 30, 31, 35, 36, 37, 38, 39) </a:t>
            </a:r>
            <a:endParaRPr lang="it-IT" sz="800" smtClean="0"/>
          </a:p>
          <a:p>
            <a:pPr marL="0" indent="0" eaLnBrk="1" hangingPunct="1">
              <a:lnSpc>
                <a:spcPct val="80000"/>
              </a:lnSpc>
            </a:pPr>
            <a:endParaRPr lang="it-IT" sz="800" smtClean="0"/>
          </a:p>
        </p:txBody>
      </p:sp>
      <p:pic>
        <p:nvPicPr>
          <p:cNvPr id="32771" name="Immagin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511175"/>
            <a:ext cx="100806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9D87E4-A093-4809-9C70-8AAC24BCCD8C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32773" name="Picture 2" descr="logo anc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422275"/>
            <a:ext cx="62706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84300" y="4365625"/>
            <a:ext cx="5781675" cy="1358900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  <a:t>Tutti gli aggiornamenti su </a:t>
            </a:r>
            <a:b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  <a:t>www.anci.it</a:t>
            </a:r>
            <a: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it-IT" sz="16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  <a:t>www.upinet.it</a:t>
            </a:r>
            <a:b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  <a:t>www.elezioni.interno.it </a:t>
            </a:r>
            <a:b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  <a:t>www.regioniturismosport.gov.it</a:t>
            </a:r>
            <a:br>
              <a:rPr lang="it-IT" sz="1600" dirty="0" smtClean="0">
                <a:solidFill>
                  <a:schemeClr val="tx2">
                    <a:lumMod val="25000"/>
                  </a:schemeClr>
                </a:solidFill>
              </a:rPr>
            </a:br>
            <a:endParaRPr lang="it-IT" sz="1600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209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AFEAED-1B73-4193-B7CB-FCA74B1E2444}" type="slidenum">
              <a:rPr lang="it-IT"/>
              <a:pPr>
                <a:defRPr/>
              </a:pPr>
              <a:t>18</a:t>
            </a:fld>
            <a:endParaRPr lang="it-IT"/>
          </a:p>
        </p:txBody>
      </p:sp>
      <p:pic>
        <p:nvPicPr>
          <p:cNvPr id="34820" name="Immagine 4" descr="upi_completo_tr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5700" y="595313"/>
            <a:ext cx="1681163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74663"/>
            <a:ext cx="1079500" cy="161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Elettorato attivo e passivo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 rtlCol="0">
            <a:normAutofit fontScale="850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/>
              <a:t>Il </a:t>
            </a:r>
            <a:r>
              <a:rPr lang="it-IT" b="1" dirty="0"/>
              <a:t>sindaco metropolitano </a:t>
            </a:r>
            <a:r>
              <a:rPr lang="it-IT" dirty="0"/>
              <a:t>è di diritto il Sindaco del Comune capoluogo (fatta  salva  l’ipotesi  di  cui al  comma 22 dell’art. 1  della  legge 56/20014)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Sono </a:t>
            </a:r>
            <a:r>
              <a:rPr lang="it-IT" b="1" dirty="0" smtClean="0"/>
              <a:t>eleggibili a Consigliere metropolitano </a:t>
            </a:r>
            <a:r>
              <a:rPr lang="it-IT" dirty="0" smtClean="0"/>
              <a:t>i Sindaci e i Consiglieri comunali in carica.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dirty="0" smtClean="0"/>
              <a:t>Eleggono</a:t>
            </a:r>
            <a:r>
              <a:rPr lang="it-IT" dirty="0" smtClean="0"/>
              <a:t> il consiglio metropolitano i Sindaci e i Consiglieri comunali.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600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600" i="1" dirty="0" smtClean="0"/>
              <a:t>(Legge 56/14 comma 25) </a:t>
            </a:r>
          </a:p>
        </p:txBody>
      </p:sp>
      <p:pic>
        <p:nvPicPr>
          <p:cNvPr id="15363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446088"/>
            <a:ext cx="936625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08C260-D57C-44E9-BE84-17CC188FF80C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15365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588" y="361950"/>
            <a:ext cx="655637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Il Consiglio metropolitano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 rtlCol="0">
            <a:normAutofit fontScale="925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Il </a:t>
            </a:r>
            <a:r>
              <a:rPr lang="it-IT" dirty="0"/>
              <a:t>consiglio metropolitano è composto </a:t>
            </a:r>
            <a:r>
              <a:rPr lang="it-IT" dirty="0" smtClean="0"/>
              <a:t>da: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dirty="0" smtClean="0"/>
              <a:t>il </a:t>
            </a:r>
            <a:r>
              <a:rPr lang="it-IT" b="1" dirty="0" smtClean="0"/>
              <a:t>Sindaco</a:t>
            </a:r>
            <a:r>
              <a:rPr lang="it-IT" dirty="0" smtClean="0"/>
              <a:t> metropolitano; </a:t>
            </a:r>
            <a:endParaRPr lang="it-IT" dirty="0"/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b="1" dirty="0"/>
              <a:t>24 consiglieri </a:t>
            </a:r>
            <a:r>
              <a:rPr lang="it-IT" dirty="0"/>
              <a:t>nelle città metropolitane con popolazione residente superiore a 3 milioni di abitanti </a:t>
            </a:r>
            <a:r>
              <a:rPr lang="it-IT" dirty="0" smtClean="0"/>
              <a:t>(</a:t>
            </a:r>
            <a:r>
              <a:rPr lang="it-IT" b="1" dirty="0" smtClean="0"/>
              <a:t>Roma, Milano</a:t>
            </a:r>
            <a:r>
              <a:rPr lang="it-IT" b="1" dirty="0"/>
              <a:t>, Napoli</a:t>
            </a:r>
            <a:r>
              <a:rPr lang="it-IT" dirty="0"/>
              <a:t>);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b="1" dirty="0"/>
              <a:t>18 consiglieri </a:t>
            </a:r>
            <a:r>
              <a:rPr lang="it-IT" dirty="0"/>
              <a:t>nelle città metropolitane con popolazione residente superiore a 800.000 e inferiore o pari 3 milioni di abitanti (</a:t>
            </a:r>
            <a:r>
              <a:rPr lang="it-IT" b="1" dirty="0"/>
              <a:t>Torino, Venezia, Genova, Bologna, Firenze, Bari</a:t>
            </a:r>
            <a:r>
              <a:rPr lang="it-IT" dirty="0"/>
              <a:t>);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b="1" dirty="0"/>
              <a:t>14 consiglieri </a:t>
            </a:r>
            <a:r>
              <a:rPr lang="it-IT" dirty="0"/>
              <a:t>nelle altre (</a:t>
            </a:r>
            <a:r>
              <a:rPr lang="it-IT" b="1" dirty="0"/>
              <a:t>Reggio Calabria</a:t>
            </a:r>
            <a:r>
              <a:rPr lang="it-IT" dirty="0"/>
              <a:t>).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300" i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300" i="1" dirty="0" smtClean="0"/>
              <a:t>(Legge 56/14 comma 20)</a:t>
            </a:r>
            <a:endParaRPr lang="it-IT" dirty="0"/>
          </a:p>
        </p:txBody>
      </p:sp>
      <p:pic>
        <p:nvPicPr>
          <p:cNvPr id="16387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85075" y="557213"/>
            <a:ext cx="947738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D945E5-22E0-4D34-A6A9-C67C5D7518EA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16389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4000" smtClean="0"/>
              <a:t>Il procedimento elettorale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Sul procedimento elettorale è stata emanata la </a:t>
            </a:r>
            <a:r>
              <a:rPr lang="it-IT" sz="2200" b="1" smtClean="0"/>
              <a:t>circolare n. 32/14 del Ministero dell’Interno</a:t>
            </a:r>
            <a:r>
              <a:rPr lang="it-IT" sz="2200" smtClean="0"/>
              <a:t> che, sulla base di quanto stabilito dalla legge 56/14, ha indicato la data per lo svolgimento delle elezioni provinciali e metropolitane per il giorno </a:t>
            </a:r>
            <a:r>
              <a:rPr lang="it-IT" sz="2200" b="1" u="sng" smtClean="0"/>
              <a:t>28 settembre 2014</a:t>
            </a:r>
            <a:r>
              <a:rPr lang="it-IT" sz="2200" smtClean="0"/>
              <a:t> e i relativi adempimenti: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Cfr. </a:t>
            </a:r>
            <a:r>
              <a:rPr lang="it-IT" sz="2200" smtClean="0">
                <a:hlinkClick r:id="rId2"/>
              </a:rPr>
              <a:t>http://elezioni.interno.it/l56_2014.html</a:t>
            </a:r>
            <a:r>
              <a:rPr lang="it-IT" sz="2200" smtClean="0"/>
              <a:t>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Sul sito del Ministero dell’Interno è presente l’avvertenza che “sono in corso aggiornamenti ed integrazioni della documentazione”.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La Camera dei Deputati, durante l’esame del ddl di conversione del decreto legge 90/14 (AC 2486) ha </a:t>
            </a:r>
            <a:r>
              <a:rPr lang="it-IT" sz="2200" b="1" smtClean="0"/>
              <a:t>spostato il termine ultimo per l’elezione dei consigli provinciali e del presidente della Provincia </a:t>
            </a:r>
            <a:r>
              <a:rPr lang="it-IT" sz="2200" smtClean="0"/>
              <a:t>dal 30 settembre</a:t>
            </a:r>
            <a:r>
              <a:rPr lang="it-IT" sz="2200" b="1" smtClean="0"/>
              <a:t> al </a:t>
            </a:r>
            <a:r>
              <a:rPr lang="it-IT" sz="2200" b="1" u="sng" smtClean="0"/>
              <a:t>12 ottobre 2014</a:t>
            </a:r>
            <a:r>
              <a:rPr lang="it-IT" sz="2200" smtClean="0"/>
              <a:t>.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000" smtClean="0"/>
          </a:p>
        </p:txBody>
      </p:sp>
      <p:pic>
        <p:nvPicPr>
          <p:cNvPr id="17411" name="Immagin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188" y="333375"/>
            <a:ext cx="792162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Segnaposto numero diapositiva 5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172EBB44-D36E-49CB-A88E-86BE4F9D68A4}" type="slidenum">
              <a:rPr lang="it-IT" sz="1200"/>
              <a:pPr algn="r"/>
              <a:t>4</a:t>
            </a:fld>
            <a:endParaRPr lang="it-IT" sz="1200"/>
          </a:p>
        </p:txBody>
      </p:sp>
      <p:pic>
        <p:nvPicPr>
          <p:cNvPr id="17413" name="Picture 2" descr="logo anc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300" y="341313"/>
            <a:ext cx="3937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Adempimenti :</a:t>
            </a:r>
            <a:br>
              <a:rPr lang="it-IT" dirty="0" smtClean="0"/>
            </a:br>
            <a:r>
              <a:rPr lang="it-IT" dirty="0" smtClean="0"/>
              <a:t> </a:t>
            </a:r>
            <a:r>
              <a:rPr lang="it-IT" dirty="0"/>
              <a:t>l</a:t>
            </a:r>
            <a:r>
              <a:rPr lang="it-IT" dirty="0" smtClean="0"/>
              <a:t>a convocazione dei comizi elettorali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b="1" smtClean="0"/>
              <a:t>I comizi elettorali</a:t>
            </a:r>
            <a:r>
              <a:rPr lang="it-IT" sz="2200" smtClean="0"/>
              <a:t> devono essere convocati entro il </a:t>
            </a:r>
            <a:r>
              <a:rPr lang="it-IT" sz="2200" b="1" smtClean="0"/>
              <a:t>40° giorno antecedente</a:t>
            </a:r>
            <a:r>
              <a:rPr lang="it-IT" sz="2200" smtClean="0"/>
              <a:t> la votazione.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Il Sindaco del Comune Capoluogo convoca i comizi elettorali con apposito provvedimento.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lvl="1" algn="just" eaLnBrk="1" hangingPunct="1">
              <a:lnSpc>
                <a:spcPct val="80000"/>
              </a:lnSpc>
            </a:pPr>
            <a:r>
              <a:rPr lang="it-IT" sz="2200" b="1" smtClean="0"/>
              <a:t>Entro il 19 agosto 2014 se le elezioni si terranno il 28 settembre.</a:t>
            </a:r>
          </a:p>
          <a:p>
            <a:pPr lvl="1" algn="just" eaLnBrk="1" hangingPunct="1">
              <a:lnSpc>
                <a:spcPct val="80000"/>
              </a:lnSpc>
            </a:pPr>
            <a:endParaRPr lang="it-IT" sz="2200" b="1" smtClean="0"/>
          </a:p>
          <a:p>
            <a:pPr lvl="1" algn="just" eaLnBrk="1" hangingPunct="1">
              <a:lnSpc>
                <a:spcPct val="80000"/>
              </a:lnSpc>
            </a:pPr>
            <a:r>
              <a:rPr lang="it-IT" sz="2200" b="1" smtClean="0"/>
              <a:t>Entro il 2 settembre 2014 se le elezioni si terranno il 12 ottobre.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Il provvedimento deve essere pubblicato nell’albo pretorio e nel sito web della Provincia.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200" i="1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200" i="1" smtClean="0"/>
              <a:t>(Legge 56/14 comma 15)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500" smtClean="0"/>
          </a:p>
        </p:txBody>
      </p:sp>
      <p:pic>
        <p:nvPicPr>
          <p:cNvPr id="18435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333375"/>
            <a:ext cx="792162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3ED8A5-3925-42FA-B987-1397FEB557E0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18437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300" y="341313"/>
            <a:ext cx="3937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Ufficio elettorale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b="1" u="sng" smtClean="0"/>
              <a:t>Entro le stesse date</a:t>
            </a:r>
            <a:r>
              <a:rPr lang="it-IT" sz="2200" b="1" smtClean="0"/>
              <a:t> </a:t>
            </a:r>
            <a:r>
              <a:rPr lang="it-IT" sz="2200" smtClean="0"/>
              <a:t>il Presidente della Provincia con apposito provvedimento costituisce l’ufficio elettorale presso la Provincia, composto da dipendenti dell’amministrazione.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lvl="1" algn="just" eaLnBrk="1" hangingPunct="1">
              <a:lnSpc>
                <a:spcPct val="80000"/>
              </a:lnSpc>
            </a:pPr>
            <a:r>
              <a:rPr lang="it-IT" sz="2200" b="1" smtClean="0"/>
              <a:t>Entro il 19 agosto 2014 se le elezioni si terranno il 28 settembre.</a:t>
            </a:r>
          </a:p>
          <a:p>
            <a:pPr lvl="1" algn="just" eaLnBrk="1" hangingPunct="1">
              <a:lnSpc>
                <a:spcPct val="80000"/>
              </a:lnSpc>
            </a:pPr>
            <a:r>
              <a:rPr lang="it-IT" sz="2200" b="1" smtClean="0"/>
              <a:t>Entro il 2 settembre 2014 se le elezioni si terranno il 12 ottobre.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200" smtClean="0"/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Nell’ambito dell'ufficio elettorale si deve istituire </a:t>
            </a:r>
            <a:r>
              <a:rPr lang="it-IT" sz="2200" b="1" smtClean="0"/>
              <a:t>il seggio elettorale così composto: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5 dipendenti della Provincia di cui :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1 Presidente </a:t>
            </a:r>
            <a:r>
              <a:rPr lang="it-IT" sz="2000" smtClean="0"/>
              <a:t>(dirigente/funzionario)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200" smtClean="0"/>
              <a:t>4 componenti, di cui 1 con funzione di Segretario </a:t>
            </a:r>
            <a:r>
              <a:rPr lang="it-IT" sz="2000" smtClean="0"/>
              <a:t>(funzionari o impiegati)</a:t>
            </a:r>
          </a:p>
        </p:txBody>
      </p:sp>
      <p:pic>
        <p:nvPicPr>
          <p:cNvPr id="19459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404813"/>
            <a:ext cx="1008063" cy="75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A25A28-A09B-4FAB-BD26-9AF200F866E3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19461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333375"/>
            <a:ext cx="627062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8207375" cy="1143000"/>
          </a:xfrm>
          <a:ln>
            <a:solidFill>
              <a:schemeClr val="accent3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Accertamento </a:t>
            </a:r>
            <a:br>
              <a:rPr lang="it-IT" dirty="0" smtClean="0"/>
            </a:br>
            <a:r>
              <a:rPr lang="it-IT" dirty="0" smtClean="0"/>
              <a:t>degli aventi diritto al voto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buFont typeface="Arial" charset="0"/>
              <a:buNone/>
            </a:pPr>
            <a:r>
              <a:rPr lang="it-IT" sz="2200" b="1" smtClean="0"/>
              <a:t>I Segretari comunali </a:t>
            </a:r>
            <a:r>
              <a:rPr lang="it-IT" sz="2200" smtClean="0"/>
              <a:t>inviano all’ufficio elettorale l’elenco con le generalità di ciascun Sindaco e Consigliere Comunale avente diritto al voto entro il 30° giorno antecedente la votazione</a:t>
            </a:r>
          </a:p>
          <a:p>
            <a:pPr lvl="1" algn="just" eaLnBrk="1" hangingPunct="1"/>
            <a:r>
              <a:rPr lang="it-IT" sz="2200" b="1" u="sng" smtClean="0"/>
              <a:t>Entro il 24 agosto se le elezioni si terranno il 28 settembre. </a:t>
            </a:r>
          </a:p>
          <a:p>
            <a:pPr lvl="1" algn="just" eaLnBrk="1" hangingPunct="1"/>
            <a:r>
              <a:rPr lang="it-IT" sz="2200" b="1" u="sng" smtClean="0"/>
              <a:t>Entro il 7 settembre se le elezioni si terranno il 12 ottobre</a:t>
            </a:r>
            <a:r>
              <a:rPr lang="it-IT" sz="2200" smtClean="0"/>
              <a:t>. </a:t>
            </a:r>
          </a:p>
          <a:p>
            <a:pPr marL="0" indent="0" algn="just" eaLnBrk="1" hangingPunct="1">
              <a:buFont typeface="Arial" charset="0"/>
              <a:buNone/>
            </a:pPr>
            <a:endParaRPr lang="it-IT" sz="2200" b="1" u="sng" smtClean="0"/>
          </a:p>
          <a:p>
            <a:pPr marL="0" indent="0" algn="just" eaLnBrk="1" hangingPunct="1">
              <a:buFont typeface="Arial" charset="0"/>
              <a:buNone/>
            </a:pPr>
            <a:r>
              <a:rPr lang="it-IT" sz="2200" smtClean="0"/>
              <a:t>L’Ufficio elettorale pubblica il numero degli aventi diritto al voto.</a:t>
            </a:r>
          </a:p>
          <a:p>
            <a:pPr lvl="1" algn="just" eaLnBrk="1" hangingPunct="1"/>
            <a:r>
              <a:rPr lang="it-IT" sz="2200" b="1" u="sng" smtClean="0"/>
              <a:t>Entro il 29 agosto se le elezioni si terranno il 28 settembre. </a:t>
            </a:r>
          </a:p>
          <a:p>
            <a:pPr lvl="1" algn="just" eaLnBrk="1" hangingPunct="1"/>
            <a:r>
              <a:rPr lang="it-IT" sz="2200" b="1" u="sng" smtClean="0"/>
              <a:t>Entro il 12 settembre se le elezioni si terranno il 12 ottobre</a:t>
            </a:r>
            <a:r>
              <a:rPr lang="it-IT" sz="2200" smtClean="0"/>
              <a:t>. </a:t>
            </a:r>
            <a:endParaRPr lang="it-IT" sz="2000" b="1" u="sng" smtClean="0"/>
          </a:p>
          <a:p>
            <a:pPr marL="0" indent="0" algn="just" eaLnBrk="1" hangingPunct="1">
              <a:buFont typeface="Arial" charset="0"/>
              <a:buNone/>
            </a:pPr>
            <a:endParaRPr lang="it-IT" sz="2200" b="1" u="sng" smtClean="0"/>
          </a:p>
        </p:txBody>
      </p:sp>
      <p:pic>
        <p:nvPicPr>
          <p:cNvPr id="20483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441325"/>
            <a:ext cx="94773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580D6B-B458-4267-AC72-AE294674C79D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20485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/>
              <a:t>Il materiale elettorale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/>
              <a:t>L’Ufficio elettorale predispone le schede elettorali e tutto </a:t>
            </a:r>
            <a:r>
              <a:rPr lang="it-IT" sz="2400" dirty="0"/>
              <a:t>il materiale  </a:t>
            </a:r>
            <a:r>
              <a:rPr lang="it-IT" sz="2400" dirty="0" smtClean="0"/>
              <a:t>necessario ( </a:t>
            </a:r>
            <a:r>
              <a:rPr lang="it-IT" sz="2400" dirty="0"/>
              <a:t>urne, verbali, tabelle di  scrutinio -  </a:t>
            </a:r>
            <a:r>
              <a:rPr lang="it-IT" sz="2400" dirty="0" smtClean="0"/>
              <a:t>cancelleria).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/>
              <a:t>Le schede, da predisporre in formato A4, sono diversificate per colorazione in base alla fascia demografica: </a:t>
            </a:r>
            <a:r>
              <a:rPr lang="it-IT" sz="2000" dirty="0" smtClean="0"/>
              <a:t>  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                                                             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A) fino a  3.000 			         azzurro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B) da 3.001 a 5.000                                          arancione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C) da 5.001 a 10.000                                        grigio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D) da 10.001 a 30.000                                     rosso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E) da 30.001 a 100.000                                   verde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F) da 100.001 a 250.000                                 viola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G) da 250.001 a 500.000                                giallo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H)  da 500.001 a 1.000.000                            marrone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000" dirty="0" smtClean="0"/>
              <a:t>I) oltre  1.000.000                                            blu</a:t>
            </a:r>
            <a:endParaRPr lang="it-IT" sz="2000" dirty="0"/>
          </a:p>
        </p:txBody>
      </p:sp>
      <p:pic>
        <p:nvPicPr>
          <p:cNvPr id="21507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4913" y="557213"/>
            <a:ext cx="94615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2EC275-32A0-4200-A030-34970975D788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21509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solidFill>
              <a:schemeClr val="accent3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Presentazione delle liste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400" b="1" smtClean="0"/>
              <a:t>Le liste </a:t>
            </a:r>
            <a:r>
              <a:rPr lang="it-IT" sz="2400" smtClean="0"/>
              <a:t>dei candidati al Consiglio Metropolitano devono essere </a:t>
            </a:r>
            <a:r>
              <a:rPr lang="it-IT" sz="2400" b="1" smtClean="0"/>
              <a:t>presentate</a:t>
            </a:r>
            <a:r>
              <a:rPr lang="it-IT" sz="2400" smtClean="0"/>
              <a:t> presso l’ufficio elettorale </a:t>
            </a:r>
            <a:r>
              <a:rPr lang="it-IT" sz="2400" b="1" smtClean="0"/>
              <a:t>devono essere presentate presso l’ufficio elettorale entro il ventesimo giorno antecedente le votazioni.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endParaRPr lang="it-IT" sz="2400" b="1" smtClean="0"/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400" b="1" smtClean="0"/>
              <a:t>Il limite massimo entro cui possono essere presentate </a:t>
            </a: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it-IT" sz="2400" b="1" smtClean="0"/>
              <a:t>le liste è: </a:t>
            </a:r>
            <a:endParaRPr lang="it-IT" sz="2400" smtClean="0"/>
          </a:p>
          <a:p>
            <a:pPr lvl="1"/>
            <a:r>
              <a:rPr lang="it-IT" sz="2400" b="1" smtClean="0"/>
              <a:t>7 settembre: ore 8 -20; 8 settembre: ore 8 – 12                 (se le elezioni sono previste per il 28 settembre)</a:t>
            </a:r>
          </a:p>
          <a:p>
            <a:pPr lvl="1"/>
            <a:r>
              <a:rPr lang="it-IT" sz="2400" b="1" smtClean="0"/>
              <a:t>21 settembre: ore 8 - 20;  22 settembre: ore 8 - 12          (se le elezioni sono previste per il 12 ottobre)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4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it-IT" sz="1200" i="1" smtClean="0"/>
              <a:t>(Legge 56/14 comma 29)</a:t>
            </a:r>
            <a:endParaRPr lang="it-IT" sz="25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500" smtClean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endParaRPr lang="it-IT" sz="2500" smtClean="0"/>
          </a:p>
        </p:txBody>
      </p:sp>
      <p:pic>
        <p:nvPicPr>
          <p:cNvPr id="22531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7625" y="642938"/>
            <a:ext cx="792163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559DB8-72CA-4D66-8A86-1A17DC46CAF7}" type="slidenum">
              <a:rPr lang="it-IT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>
              <a:solidFill>
                <a:schemeClr val="tx1"/>
              </a:solidFill>
            </a:endParaRPr>
          </a:p>
        </p:txBody>
      </p:sp>
      <p:pic>
        <p:nvPicPr>
          <p:cNvPr id="22533" name="Picture 2" descr="logo an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41325"/>
            <a:ext cx="554037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1756</Words>
  <Application>Microsoft Office PowerPoint</Application>
  <PresentationFormat>Presentazione su schermo (4:3)</PresentationFormat>
  <Paragraphs>396</Paragraphs>
  <Slides>18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Calibri</vt:lpstr>
      <vt:lpstr>Arial</vt:lpstr>
      <vt:lpstr>Wingdings</vt:lpstr>
      <vt:lpstr>Tema di Office</vt:lpstr>
      <vt:lpstr>Città metropolitane</vt:lpstr>
      <vt:lpstr>Elettorato attivo e passivo</vt:lpstr>
      <vt:lpstr>Il Consiglio metropolitano</vt:lpstr>
      <vt:lpstr>Il procedimento elettorale</vt:lpstr>
      <vt:lpstr>Adempimenti :  la convocazione dei comizi elettorali</vt:lpstr>
      <vt:lpstr>Ufficio elettorale</vt:lpstr>
      <vt:lpstr>Accertamento  degli aventi diritto al voto</vt:lpstr>
      <vt:lpstr>Il materiale elettorale</vt:lpstr>
      <vt:lpstr>Presentazione delle liste</vt:lpstr>
      <vt:lpstr>Composizione e sottoscrizione   delle liste</vt:lpstr>
      <vt:lpstr>Documentazione a corredo  delle  liste</vt:lpstr>
      <vt:lpstr>Esame e validazione  delle liste</vt:lpstr>
      <vt:lpstr>La ponderazione dei voti</vt:lpstr>
      <vt:lpstr>Calcolo  indice  ponderazione</vt:lpstr>
      <vt:lpstr>Calcolo ponderazioni. Esempi</vt:lpstr>
      <vt:lpstr>Calcolo ponderazioni. Esempi</vt:lpstr>
      <vt:lpstr>Elezioni</vt:lpstr>
      <vt:lpstr>Tutti gli aggiornamenti su  www.anci.it www.upinet.it www.elezioni.interno.it  www.regioniturismosport.gov.it </vt:lpstr>
    </vt:vector>
  </TitlesOfParts>
  <Company>Unione Province D'Italia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Città metropolitane</dc:title>
  <dc:creator>Barbara Perluigi</dc:creator>
  <cp:lastModifiedBy>Palombelli</cp:lastModifiedBy>
  <cp:revision>62</cp:revision>
  <cp:lastPrinted>2014-07-18T07:57:41Z</cp:lastPrinted>
  <dcterms:created xsi:type="dcterms:W3CDTF">2014-07-08T09:13:56Z</dcterms:created>
  <dcterms:modified xsi:type="dcterms:W3CDTF">2014-08-05T10:39:12Z</dcterms:modified>
</cp:coreProperties>
</file>