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3" r:id="rId3"/>
    <p:sldId id="267" r:id="rId4"/>
    <p:sldId id="264" r:id="rId5"/>
    <p:sldId id="278" r:id="rId6"/>
    <p:sldId id="257" r:id="rId7"/>
    <p:sldId id="258" r:id="rId8"/>
    <p:sldId id="259" r:id="rId9"/>
    <p:sldId id="268" r:id="rId10"/>
    <p:sldId id="261" r:id="rId11"/>
    <p:sldId id="262" r:id="rId12"/>
    <p:sldId id="269" r:id="rId13"/>
    <p:sldId id="260" r:id="rId14"/>
    <p:sldId id="266" r:id="rId15"/>
    <p:sldId id="271" r:id="rId16"/>
    <p:sldId id="275" r:id="rId17"/>
    <p:sldId id="276" r:id="rId18"/>
    <p:sldId id="265" r:id="rId19"/>
    <p:sldId id="274" r:id="rId20"/>
    <p:sldId id="277" r:id="rId21"/>
  </p:sldIdLst>
  <p:sldSz cx="9144000" cy="6858000" type="screen4x3"/>
  <p:notesSz cx="6810375" cy="99425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0" autoAdjust="0"/>
    <p:restoredTop sz="94660"/>
  </p:normalViewPr>
  <p:slideViewPr>
    <p:cSldViewPr>
      <p:cViewPr varScale="1">
        <p:scale>
          <a:sx n="75" d="100"/>
          <a:sy n="75" d="100"/>
        </p:scale>
        <p:origin x="-61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25" y="0"/>
            <a:ext cx="29511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pPr>
              <a:defRPr/>
            </a:pPr>
            <a:fld id="{43742AA7-EFE7-4D39-8065-D3A72E995335}" type="datetimeFigureOut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95" tIns="45798" rIns="91595" bIns="45798" numCol="1" anchor="b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25" y="9442450"/>
            <a:ext cx="29511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95" tIns="45798" rIns="91595" bIns="45798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pPr>
              <a:defRPr/>
            </a:pPr>
            <a:fld id="{0F22C54D-B63C-4A57-9385-F3E4E63853D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511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 bwMode="auto">
          <a:xfrm>
            <a:off x="3857625" y="0"/>
            <a:ext cx="29511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98CAB99-949A-4B06-884E-8570E25DA70F}" type="datetimeFigureOut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 bwMode="auto">
          <a:xfrm>
            <a:off x="681038" y="4722813"/>
            <a:ext cx="54483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 bwMode="auto">
          <a:xfrm>
            <a:off x="0" y="9442450"/>
            <a:ext cx="29511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95" tIns="45798" rIns="91595" bIns="45798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 bwMode="auto">
          <a:xfrm>
            <a:off x="3857625" y="9442450"/>
            <a:ext cx="29511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95" tIns="45798" rIns="91595" bIns="45798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C68A3F0-77C6-4865-AE81-D3D6050D96F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2771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DD98FF-48D9-4249-9F1C-69DC57A703A5}" type="slidenum">
              <a:rPr lang="it-IT" smtClean="0"/>
              <a:pPr/>
              <a:t>16</a:t>
            </a:fld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4819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556927-4F1C-43D0-AA3F-2D41A6BE4184}" type="slidenum">
              <a:rPr lang="it-IT" smtClean="0"/>
              <a:pPr/>
              <a:t>17</a:t>
            </a:fld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9583D-B658-452A-88BB-DA5B8AE301A7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1497E-BAD4-48DC-B08B-A0087A5EBAE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F13FD-E022-4BA7-AA69-30FB090F1C50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A131A-2304-4118-8034-4DC8B18CDB4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88CD5-B0FC-4088-A917-E391A1E4FB55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5C3AE-E426-4BC9-93BD-C70DEAD42A4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680A3-DE38-4BD4-B1B3-4685739609F0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EBDCE-CCF0-4722-ADA5-0A6D0EEE353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D240C-E9E5-4224-A7C2-DE9F28EB39C6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94E17-2E89-4146-82FA-A16C32DC44B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7DE26-8AF4-45D1-BB9B-9CBECD716E7B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F79A0-8B41-4AF2-8C66-E94E457C0AB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CBEBE-909D-4C5E-9B9C-B02007C27948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6EBD0-57EB-4312-A304-C15BA6E288A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85497-66EB-465C-91FF-B8C4AF9CBB35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7CA12-07CE-447C-B9DD-FDA700B15D5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2C9C4-8BBA-488D-A108-2C5316A71555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83BFB-2975-48A7-8D1C-94F50490D73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0B34C-7345-49FB-B9B9-442C193F1C6E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786C2-D3ED-4CB0-9EEA-EA59E2B7E3C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F7D62-B71F-4A7D-B757-C4734A868C02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FA4C6-2404-41B8-8503-64A6F7FDF9F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5E8FA20-617B-4317-B4E1-AA4091C2F6C2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8347325-DB0E-4E72-82A5-5DE3228CB0D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lezioni.interno.it/l56_2014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gif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FE1E4-8ECA-4807-B98B-A3D139EFB6AD}" type="slidenum">
              <a:rPr lang="it-IT"/>
              <a:pPr>
                <a:defRPr/>
              </a:pPr>
              <a:t>1</a:t>
            </a:fld>
            <a:endParaRPr lang="it-IT"/>
          </a:p>
        </p:txBody>
      </p:sp>
      <p:sp>
        <p:nvSpPr>
          <p:cNvPr id="1536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Province 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872288" cy="1487488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Legge 56/14  </a:t>
            </a:r>
            <a:endParaRPr lang="it-IT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Elezioni: scadenze e adempimenti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1900" dirty="0"/>
          </a:p>
        </p:txBody>
      </p:sp>
      <p:pic>
        <p:nvPicPr>
          <p:cNvPr id="15364" name="Immagin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601663"/>
            <a:ext cx="1982788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CasellaDiTesto 5"/>
          <p:cNvSpPr txBox="1">
            <a:spLocks noChangeArrowheads="1"/>
          </p:cNvSpPr>
          <p:nvPr/>
        </p:nvSpPr>
        <p:spPr bwMode="auto">
          <a:xfrm>
            <a:off x="395288" y="6092825"/>
            <a:ext cx="64801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 i="1">
                <a:latin typeface="Calibri" pitchFamily="34" charset="0"/>
              </a:rPr>
              <a:t>Roma, 5 agosto 2014 </a:t>
            </a:r>
          </a:p>
        </p:txBody>
      </p:sp>
      <p:pic>
        <p:nvPicPr>
          <p:cNvPr id="15366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2988" y="623888"/>
            <a:ext cx="1008062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763EFA-C17F-4751-A7E8-BDCA02786111}" type="slidenum">
              <a:rPr lang="it-IT"/>
              <a:pPr>
                <a:defRPr/>
              </a:pPr>
              <a:t>10</a:t>
            </a:fld>
            <a:endParaRPr lang="it-IT"/>
          </a:p>
        </p:txBody>
      </p:sp>
      <p:sp>
        <p:nvSpPr>
          <p:cNvPr id="2560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it-IT" smtClean="0"/>
              <a:t>Presentazione delle liste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Le liste dei candidati al Consiglio provinciale e delle candidature a Presidente della Provincia </a:t>
            </a:r>
            <a:r>
              <a:rPr lang="it-IT" sz="2200" b="1" smtClean="0"/>
              <a:t>devono essere presentate presso l’ufficio elettorale entro il ventesimo giorno antecedente le votazioni.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2200" b="1" smtClean="0"/>
          </a:p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b="1" smtClean="0"/>
              <a:t>Il limite massimo entro cui possono essere presentate </a:t>
            </a:r>
          </a:p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b="1" smtClean="0"/>
              <a:t>le liste è:</a:t>
            </a:r>
          </a:p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endParaRPr lang="it-IT" sz="2200" smtClean="0"/>
          </a:p>
          <a:p>
            <a:pPr lvl="1"/>
            <a:r>
              <a:rPr lang="it-IT" sz="2200" b="1" smtClean="0"/>
              <a:t>7 settembre: ore 8 -20; 8 settembre: ore 8 – 12                         (se le elezioni sono previste per il 28 settembre)ù</a:t>
            </a:r>
          </a:p>
          <a:p>
            <a:pPr lvl="1"/>
            <a:endParaRPr lang="it-IT" sz="2200" b="1" smtClean="0"/>
          </a:p>
          <a:p>
            <a:pPr lvl="1"/>
            <a:r>
              <a:rPr lang="it-IT" sz="2200" b="1" smtClean="0"/>
              <a:t>21 settembre: ore 8 - 20;  22 settembre: ore 8 - 12                    (se le elezioni sono previste per il 12 ottobre)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it-IT" sz="1100" i="1" smtClean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it-IT" sz="1100" i="1" smtClean="0"/>
              <a:t>(Legge 56/14 comma 73)</a:t>
            </a:r>
            <a:endParaRPr lang="it-IT" sz="2200" smtClean="0"/>
          </a:p>
        </p:txBody>
      </p:sp>
      <p:pic>
        <p:nvPicPr>
          <p:cNvPr id="25604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476250"/>
            <a:ext cx="922337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egnaposto numero diapositiva 1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4837DA0-2892-42DA-BB25-E3FC2CB19EF4}" type="slidenum">
              <a:rPr lang="it-IT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it-IT" sz="1200" dirty="0">
              <a:latin typeface="+mn-lt"/>
            </a:endParaRPr>
          </a:p>
        </p:txBody>
      </p:sp>
      <p:pic>
        <p:nvPicPr>
          <p:cNvPr id="25606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925" y="365125"/>
            <a:ext cx="588963" cy="8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2955A-D10E-4E40-B77B-3786C2B185C3}" type="slidenum">
              <a:rPr lang="it-IT"/>
              <a:pPr>
                <a:defRPr/>
              </a:pPr>
              <a:t>11</a:t>
            </a:fld>
            <a:endParaRPr lang="it-IT"/>
          </a:p>
        </p:txBody>
      </p:sp>
      <p:sp>
        <p:nvSpPr>
          <p:cNvPr id="26626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it-IT" sz="3600" smtClean="0"/>
              <a:t>Composizione e sottoscrizione  </a:t>
            </a:r>
            <a:br>
              <a:rPr lang="it-IT" sz="3600" smtClean="0"/>
            </a:br>
            <a:r>
              <a:rPr lang="it-IT" sz="3600" smtClean="0"/>
              <a:t>delle liste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000" smtClean="0"/>
              <a:t>Le </a:t>
            </a:r>
            <a:r>
              <a:rPr lang="it-IT" sz="2000" b="1" smtClean="0"/>
              <a:t>candidature a Presidente della Provincia </a:t>
            </a:r>
            <a:r>
              <a:rPr lang="it-IT" sz="2000" smtClean="0"/>
              <a:t>devono essere sottoscritte da almeno il </a:t>
            </a:r>
            <a:r>
              <a:rPr lang="it-IT" sz="2000" b="1" smtClean="0"/>
              <a:t>15% degli aventi diritto al voto </a:t>
            </a:r>
            <a:r>
              <a:rPr lang="it-IT" sz="2000" smtClean="0"/>
              <a:t>(es. 1000 aventi diritto al voto = almeno 150 sottoscrittori).  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2000" smtClean="0"/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000" smtClean="0"/>
              <a:t>Le </a:t>
            </a:r>
            <a:r>
              <a:rPr lang="it-IT" sz="2000" b="1" smtClean="0"/>
              <a:t>liste dei candidati al consiglio provinciale </a:t>
            </a:r>
            <a:r>
              <a:rPr lang="it-IT" sz="2000" smtClean="0"/>
              <a:t>devono essere composte da un numero di candidati non superiore al numero dei consiglieri da eleggere e non inferiore alla metà degli stessi (16 consiglieri: min 8 max 16; 12 consiglieri: min. 6 max 12;  10  consiglieri: min 5 max 10)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2000" smtClean="0"/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000" smtClean="0"/>
              <a:t>Le liste dei candidati al consiglio devono </a:t>
            </a:r>
            <a:r>
              <a:rPr lang="it-IT" sz="2000" b="1" smtClean="0"/>
              <a:t>essere sottoscritte da almeno il 5% </a:t>
            </a:r>
            <a:r>
              <a:rPr lang="it-IT" sz="2000" smtClean="0"/>
              <a:t>degli aventi diritto al voto.  (es. 1000 aventi diritto al voto =  almeno 50 sottoscrittori).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2000" smtClean="0"/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000" smtClean="0"/>
              <a:t>I  candidati non  possono sottoscrivere né le  liste, né le candidature.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it-IT" sz="1800" smtClean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it-IT" sz="900" i="1" smtClean="0"/>
              <a:t>(Legge 56/14 commi 61, 70)</a:t>
            </a:r>
            <a:endParaRPr lang="it-IT" sz="1800" smtClean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it-IT" sz="1800" smtClean="0"/>
          </a:p>
        </p:txBody>
      </p:sp>
      <p:pic>
        <p:nvPicPr>
          <p:cNvPr id="26628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476250"/>
            <a:ext cx="944562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egnaposto numero diapositiva 1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E11F09D-796C-477E-BD01-9E640229B387}" type="slidenum">
              <a:rPr lang="it-IT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it-IT" sz="1200" dirty="0">
              <a:latin typeface="+mn-lt"/>
            </a:endParaRPr>
          </a:p>
        </p:txBody>
      </p:sp>
      <p:pic>
        <p:nvPicPr>
          <p:cNvPr id="26630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925" y="365125"/>
            <a:ext cx="549275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A50B3B-DA13-4FCF-8B8C-9070B5155942}" type="slidenum">
              <a:rPr lang="it-IT"/>
              <a:pPr>
                <a:defRPr/>
              </a:pPr>
              <a:t>12</a:t>
            </a:fld>
            <a:endParaRPr lang="it-IT"/>
          </a:p>
        </p:txBody>
      </p:sp>
      <p:sp>
        <p:nvSpPr>
          <p:cNvPr id="27650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it-IT" sz="3600" smtClean="0"/>
              <a:t>Documentazione a corredo </a:t>
            </a:r>
            <a:br>
              <a:rPr lang="it-IT" sz="3600" smtClean="0"/>
            </a:br>
            <a:r>
              <a:rPr lang="it-IT" sz="3600" smtClean="0"/>
              <a:t>delle  liste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 rtlCol="0">
            <a:normAutofit fontScale="70000" lnSpcReduction="2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All’atto della presentazione, </a:t>
            </a:r>
            <a:r>
              <a:rPr lang="it-IT" dirty="0"/>
              <a:t>le </a:t>
            </a:r>
            <a:r>
              <a:rPr lang="it-IT" dirty="0" smtClean="0"/>
              <a:t>liste </a:t>
            </a:r>
            <a:r>
              <a:rPr lang="it-IT" dirty="0"/>
              <a:t>dei candidati e  delle  candidature -  da  produrre su  moduli  a  forma  </a:t>
            </a:r>
            <a:r>
              <a:rPr lang="it-IT" dirty="0" smtClean="0"/>
              <a:t>libera -  devono essere accompagnate da: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elenco delle sottoscrizioni;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dichiarazione  di accettazione  della  candidatura;</a:t>
            </a:r>
            <a:endParaRPr lang="it-IT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contrassegno  di  forma  circolare in cui possono essere  contenuti  anche  in forma  composita simboli di partiti o  gruppi  politici rappresentati nel  parlamento europeo o nazionale.  A tale scopo è necessario presentare l’autorizzazione  all’uso da  parte  del presidente o  segretario o legale  rappresentante a  livello nazionale o regionale  o provinciale autenticata  (ai  sensi dell’art. 14 L. 53/90).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  <p:pic>
        <p:nvPicPr>
          <p:cNvPr id="27652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4750" y="365125"/>
            <a:ext cx="105568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egnaposto numero diapositiva 1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59A73D6-0B1E-43C0-A863-04741484BECA}" type="slidenum">
              <a:rPr lang="it-IT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it-IT" sz="1200" dirty="0">
              <a:latin typeface="+mn-lt"/>
            </a:endParaRPr>
          </a:p>
        </p:txBody>
      </p:sp>
      <p:pic>
        <p:nvPicPr>
          <p:cNvPr id="27654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925" y="365125"/>
            <a:ext cx="549275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68685F-E417-4134-843A-B1D10A71AF33}" type="slidenum">
              <a:rPr lang="it-IT"/>
              <a:pPr>
                <a:defRPr/>
              </a:pPr>
              <a:t>13</a:t>
            </a:fld>
            <a:endParaRPr lang="it-IT"/>
          </a:p>
        </p:txBody>
      </p:sp>
      <p:sp>
        <p:nvSpPr>
          <p:cNvPr id="28674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it-IT" sz="3600" smtClean="0"/>
              <a:t>Esame e validazione delle liste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2"/>
            </a:solidFill>
          </a:ln>
        </p:spPr>
        <p:txBody>
          <a:bodyPr>
            <a:noAutofit/>
          </a:bodyPr>
          <a:lstStyle/>
          <a:p>
            <a:pPr marL="0" indent="0" algn="just" eaLnBrk="1" hangingPunct="1">
              <a:spcBef>
                <a:spcPct val="0"/>
              </a:spcBef>
              <a:buFont typeface="Arial" charset="0"/>
              <a:buNone/>
            </a:pPr>
            <a:r>
              <a:rPr lang="it-IT" sz="2000" smtClean="0"/>
              <a:t>Dal </a:t>
            </a:r>
            <a:r>
              <a:rPr lang="it-IT" sz="2000" b="1" smtClean="0"/>
              <a:t>diciannovesimo giorno al quindicesimo giorno antecedenti le votazioni </a:t>
            </a:r>
            <a:r>
              <a:rPr lang="it-IT" sz="2000" smtClean="0"/>
              <a:t>l’Ufficio elettorale </a:t>
            </a:r>
            <a:r>
              <a:rPr lang="it-IT" sz="2000" b="1" smtClean="0"/>
              <a:t>esamina</a:t>
            </a:r>
            <a:r>
              <a:rPr lang="it-IT" sz="2000" smtClean="0"/>
              <a:t> le candidature a Presidente e le liste di candidati al Consiglio provinciale e </a:t>
            </a:r>
            <a:r>
              <a:rPr lang="it-IT" sz="2000" b="1" smtClean="0"/>
              <a:t>ricusa</a:t>
            </a:r>
            <a:r>
              <a:rPr lang="it-IT" sz="2000" smtClean="0"/>
              <a:t> eventuali liste che non rispettino i </a:t>
            </a:r>
            <a:r>
              <a:rPr lang="it-IT" sz="2000" b="1" smtClean="0"/>
              <a:t>criteri</a:t>
            </a:r>
            <a:r>
              <a:rPr lang="it-IT" sz="2000" smtClean="0"/>
              <a:t> stabiliti dalla legge (es. liste presentate </a:t>
            </a:r>
            <a:r>
              <a:rPr lang="it-IT" sz="2000" b="1" smtClean="0"/>
              <a:t>oltre termine</a:t>
            </a:r>
            <a:r>
              <a:rPr lang="it-IT" sz="2000" smtClean="0"/>
              <a:t>, simboli </a:t>
            </a:r>
            <a:r>
              <a:rPr lang="it-IT" sz="2000" b="1" smtClean="0"/>
              <a:t>non idonei, </a:t>
            </a:r>
            <a:r>
              <a:rPr lang="it-IT" sz="2000" smtClean="0"/>
              <a:t>firme </a:t>
            </a:r>
            <a:r>
              <a:rPr lang="it-IT" sz="2000" b="1" smtClean="0"/>
              <a:t>non valide o non sufficien</a:t>
            </a:r>
            <a:r>
              <a:rPr lang="it-IT" sz="2000" smtClean="0"/>
              <a:t>ti, numero di candidati </a:t>
            </a:r>
            <a:r>
              <a:rPr lang="it-IT" sz="2000" b="1" smtClean="0"/>
              <a:t>non sufficiente</a:t>
            </a:r>
            <a:r>
              <a:rPr lang="it-IT" sz="2000" smtClean="0"/>
              <a:t>, candidati </a:t>
            </a:r>
            <a:r>
              <a:rPr lang="it-IT" sz="2000" b="1" smtClean="0"/>
              <a:t>privi di requisiti </a:t>
            </a:r>
            <a:r>
              <a:rPr lang="it-IT" sz="2000" smtClean="0"/>
              <a:t>o </a:t>
            </a:r>
            <a:r>
              <a:rPr lang="it-IT" sz="2000" b="1" smtClean="0"/>
              <a:t>non conformi </a:t>
            </a:r>
            <a:r>
              <a:rPr lang="it-IT" sz="2000" smtClean="0"/>
              <a:t>all’elettorato passivo previsto: sindaci, consiglieri comunali, consiglieri provinciali uscenti). 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it-IT" sz="1800" b="1" smtClean="0"/>
              <a:t>tra il 9 e il 13 settembre (se si vota il 28 settembre)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it-IT" sz="1800" b="1" smtClean="0"/>
              <a:t>tra il 23 e il 27 settembre (se si vota il 12 ottobre)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1800" smtClean="0"/>
          </a:p>
          <a:p>
            <a:pPr marL="0" indent="0" algn="just" eaLnBrk="1" hangingPunct="1">
              <a:spcBef>
                <a:spcPct val="0"/>
              </a:spcBef>
              <a:buFont typeface="Arial" charset="0"/>
              <a:buNone/>
            </a:pPr>
            <a:r>
              <a:rPr lang="it-IT" sz="2000" b="1" smtClean="0"/>
              <a:t>Entro 8 giorni prima della votazione, le liste definitive </a:t>
            </a:r>
            <a:r>
              <a:rPr lang="it-IT" sz="2000" smtClean="0"/>
              <a:t>di candidati al consiglio provinciale e dei candidati a Presidente di Provincia sono pubblicate nel sito internet della Provincia.</a:t>
            </a:r>
          </a:p>
          <a:p>
            <a:pPr lvl="1" algn="ctr" eaLnBrk="1" hangingPunct="1">
              <a:lnSpc>
                <a:spcPct val="80000"/>
              </a:lnSpc>
            </a:pPr>
            <a:r>
              <a:rPr lang="it-IT" sz="1800" b="1" smtClean="0"/>
              <a:t>Entro il 20 settembre (se si vota il 28 settembre)</a:t>
            </a:r>
          </a:p>
          <a:p>
            <a:pPr lvl="1" algn="ctr" eaLnBrk="1" hangingPunct="1">
              <a:lnSpc>
                <a:spcPct val="80000"/>
              </a:lnSpc>
            </a:pPr>
            <a:r>
              <a:rPr lang="it-IT" sz="1800" b="1" smtClean="0"/>
              <a:t>Entro il 4 ottobre 2014 (se si vota il 12 ottobre)</a:t>
            </a:r>
            <a:endParaRPr lang="it-IT" sz="1800" smtClean="0"/>
          </a:p>
        </p:txBody>
      </p:sp>
      <p:pic>
        <p:nvPicPr>
          <p:cNvPr id="28676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4750" y="476250"/>
            <a:ext cx="942975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egnaposto numero diapositiva 1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72B1F8B-9E01-425F-9AEA-779F90719768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it-IT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pic>
        <p:nvPicPr>
          <p:cNvPr id="28678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925" y="365125"/>
            <a:ext cx="549275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45509F-0BF4-4759-93B8-2763E9286CA2}" type="slidenum">
              <a:rPr lang="it-IT"/>
              <a:pPr>
                <a:defRPr/>
              </a:pPr>
              <a:t>14</a:t>
            </a:fld>
            <a:endParaRPr lang="it-IT"/>
          </a:p>
        </p:txBody>
      </p:sp>
      <p:sp>
        <p:nvSpPr>
          <p:cNvPr id="29698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it-IT" smtClean="0"/>
              <a:t>La ponderazione dei voti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0063" y="1571625"/>
            <a:ext cx="8229600" cy="4525963"/>
          </a:xfrm>
          <a:ln>
            <a:solidFill>
              <a:schemeClr val="tx2"/>
            </a:solidFill>
          </a:ln>
        </p:spPr>
        <p:txBody>
          <a:bodyPr rtlCol="0">
            <a:normAutofit fontScale="47500" lnSpcReduction="2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200" dirty="0"/>
              <a:t>L’ufficio elettorale </a:t>
            </a:r>
            <a:r>
              <a:rPr lang="it-IT" sz="4200" dirty="0" smtClean="0"/>
              <a:t>è tenuto a calcolare </a:t>
            </a:r>
            <a:r>
              <a:rPr lang="it-IT" sz="4200" b="1" dirty="0"/>
              <a:t>l’indice di ponderazione del voto </a:t>
            </a:r>
            <a:r>
              <a:rPr lang="it-IT" sz="4200" dirty="0"/>
              <a:t>degli elettori dei comuni di ciascuna fascia demografica, secondo quanto disposto dall’allegato A della legge </a:t>
            </a:r>
            <a:r>
              <a:rPr lang="it-IT" sz="4200" dirty="0" smtClean="0"/>
              <a:t>56/2014: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42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200" dirty="0" smtClean="0"/>
              <a:t> Fascia A: comuni inferiori a 3.000 abitanti;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200" dirty="0" smtClean="0"/>
              <a:t> Fascia B: comuni da 3.000 a 5.000 abitanti;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200" dirty="0" smtClean="0"/>
              <a:t> Fascia C: comuni da 5.000 a 10.000 abitanti;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200" dirty="0" smtClean="0"/>
              <a:t> Fascia D: comuni da 10.000 a 30.000 abitanti;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200" dirty="0" smtClean="0"/>
              <a:t> Fascia E: comuni da 30.000 a 100.000 abitanti;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200" dirty="0" smtClean="0"/>
              <a:t> Fascia F: comuni ad 100.000 a 250.000 abitanti;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200" dirty="0" smtClean="0"/>
              <a:t> Fascia G: comuni da 250.000 a 500.000 abitanti;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200" dirty="0" smtClean="0"/>
              <a:t> Fascia H: comuni da 500.000 a 1.000.000 abitanti;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200" dirty="0" smtClean="0"/>
              <a:t> Fascia I: comuni superiori a 1.000.000 abitanti.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400" i="1" dirty="0" smtClean="0"/>
              <a:t>(Legge 56/14 commi 63, 75, 76 )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u="sng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  <p:pic>
        <p:nvPicPr>
          <p:cNvPr id="29700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476250"/>
            <a:ext cx="944562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egnaposto numero diapositiva 1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149D609-3F3D-4090-8FCB-8622A1E942F2}" type="slidenum">
              <a:rPr lang="it-IT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it-IT" sz="1200" dirty="0">
              <a:latin typeface="+mn-lt"/>
            </a:endParaRPr>
          </a:p>
        </p:txBody>
      </p:sp>
      <p:pic>
        <p:nvPicPr>
          <p:cNvPr id="29702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925" y="365125"/>
            <a:ext cx="588963" cy="8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B3AE9-EA76-4AD6-B6FF-DED31DD09724}" type="slidenum">
              <a:rPr lang="it-IT"/>
              <a:pPr>
                <a:defRPr/>
              </a:pPr>
              <a:t>15</a:t>
            </a:fld>
            <a:endParaRPr lang="it-IT"/>
          </a:p>
        </p:txBody>
      </p:sp>
      <p:sp>
        <p:nvSpPr>
          <p:cNvPr id="3072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it-IT" sz="3600" smtClean="0"/>
              <a:t>Calcolo  indice  ponderazione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850" y="1268413"/>
            <a:ext cx="8496300" cy="4392612"/>
          </a:xfrm>
          <a:ln>
            <a:solidFill>
              <a:schemeClr val="tx2"/>
            </a:solidFill>
          </a:ln>
        </p:spPr>
        <p:txBody>
          <a:bodyPr rtlCol="0">
            <a:noAutofit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sz="1600" dirty="0"/>
              <a:t>P</a:t>
            </a:r>
            <a:r>
              <a:rPr lang="it-IT" sz="1600" dirty="0" smtClean="0"/>
              <a:t>er  ciascuna  fascia </a:t>
            </a:r>
            <a:r>
              <a:rPr lang="it-IT" sz="1600" b="1" dirty="0" smtClean="0"/>
              <a:t>si calcola il valore  percentuale, sino al terzo  decimale</a:t>
            </a:r>
            <a:r>
              <a:rPr lang="it-IT" sz="1600" dirty="0" smtClean="0"/>
              <a:t>, del </a:t>
            </a:r>
            <a:r>
              <a:rPr lang="it-IT" sz="1600" b="1" dirty="0" smtClean="0"/>
              <a:t>rapporto tra popolazione del comune, della fascia e quella  dell’intera Provincia 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it-IT" sz="1600" dirty="0" smtClean="0"/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sz="1600" dirty="0" smtClean="0"/>
              <a:t>Se il </a:t>
            </a:r>
            <a:r>
              <a:rPr lang="it-IT" sz="1600" dirty="0"/>
              <a:t>valore percentuale del rapporto fra la popolazione </a:t>
            </a:r>
            <a:r>
              <a:rPr lang="it-IT" sz="1600" b="1" dirty="0"/>
              <a:t>di un comune </a:t>
            </a:r>
            <a:r>
              <a:rPr lang="it-IT" sz="1600" dirty="0"/>
              <a:t>e la popolazione dell'intera provincia </a:t>
            </a:r>
            <a:r>
              <a:rPr lang="it-IT" sz="1600" dirty="0" smtClean="0"/>
              <a:t>è </a:t>
            </a:r>
            <a:r>
              <a:rPr lang="it-IT" sz="1600" b="1" dirty="0" smtClean="0"/>
              <a:t>maggiore </a:t>
            </a:r>
            <a:r>
              <a:rPr lang="it-IT" sz="1600" b="1" dirty="0"/>
              <a:t>di 45</a:t>
            </a:r>
            <a:r>
              <a:rPr lang="it-IT" sz="1600" dirty="0"/>
              <a:t>, il valore percentuale del comune è ridotto a detta </a:t>
            </a:r>
            <a:r>
              <a:rPr lang="it-IT" sz="1600" dirty="0" smtClean="0"/>
              <a:t>cifra (45).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1600" dirty="0" smtClean="0"/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sz="1600" dirty="0"/>
              <a:t>Se  per  una   o più fasce il  valore  percentuale  ( </a:t>
            </a:r>
            <a:r>
              <a:rPr lang="it-IT" sz="1600" dirty="0" smtClean="0"/>
              <a:t>anche  </a:t>
            </a:r>
            <a:r>
              <a:rPr lang="it-IT" sz="1600" dirty="0"/>
              <a:t>rideterminato come  sopra) è  ancora maggiore  di 35 lo stesso  è  ridotto a  quella misura </a:t>
            </a:r>
            <a:r>
              <a:rPr lang="it-IT" sz="1600" dirty="0" smtClean="0"/>
              <a:t>- esclusa </a:t>
            </a:r>
            <a:r>
              <a:rPr lang="it-IT" sz="1600" dirty="0"/>
              <a:t>la  fascia cui   appartiene il  comune  di  cui  al punto </a:t>
            </a:r>
            <a:r>
              <a:rPr lang="it-IT" sz="1600" dirty="0" smtClean="0"/>
              <a:t>precedente - l’eccedente  </a:t>
            </a:r>
            <a:r>
              <a:rPr lang="it-IT" sz="1600" dirty="0"/>
              <a:t>viene  assegnato al  valore  percentuale  delle  altre  fasce ripartendolo in  misura proporzionale  alla  popolazione  di fascia. </a:t>
            </a:r>
            <a:endParaRPr lang="it-IT" sz="1600" dirty="0" smtClean="0"/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it-IT" sz="1600" b="1" dirty="0"/>
              <a:t> </a:t>
            </a:r>
            <a:r>
              <a:rPr lang="it-IT" sz="1600" b="1" dirty="0" smtClean="0"/>
              <a:t>      In </a:t>
            </a:r>
            <a:r>
              <a:rPr lang="it-IT" sz="1600" b="1" dirty="0"/>
              <a:t>ogni  caso nessuna  fascia può  superare </a:t>
            </a:r>
            <a:r>
              <a:rPr lang="it-IT" sz="1600" b="1" dirty="0" smtClean="0"/>
              <a:t>il 35%.</a:t>
            </a:r>
            <a:endParaRPr lang="it-IT" sz="1600" b="1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1600" dirty="0"/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sz="1600" dirty="0"/>
              <a:t>Si  determina  infine  </a:t>
            </a:r>
            <a:r>
              <a:rPr lang="it-IT" sz="1600" b="1" dirty="0"/>
              <a:t>l’indice  di ponderazione del  voto degli elettori  </a:t>
            </a:r>
            <a:r>
              <a:rPr lang="it-IT" sz="1600" dirty="0"/>
              <a:t>di ciascuna  fascia mediante  l’operazione  di  </a:t>
            </a:r>
            <a:r>
              <a:rPr lang="it-IT" sz="1600" b="1" dirty="0"/>
              <a:t>divisione del valore percentuale </a:t>
            </a:r>
            <a:r>
              <a:rPr lang="it-IT" sz="1600" b="1" dirty="0" smtClean="0"/>
              <a:t>attribuito</a:t>
            </a:r>
            <a:r>
              <a:rPr lang="it-IT" sz="1600" dirty="0" smtClean="0"/>
              <a:t>, </a:t>
            </a:r>
            <a:r>
              <a:rPr lang="it-IT" sz="1600" dirty="0"/>
              <a:t>come  sopra ,  </a:t>
            </a:r>
            <a:r>
              <a:rPr lang="it-IT" sz="1600" b="1" dirty="0"/>
              <a:t>a  ciascuna  fascia per  il  numero dei consiglieri e  dei  sindaci appartenenti  alla  stessa   fascia e </a:t>
            </a:r>
            <a:r>
              <a:rPr lang="it-IT" sz="1600" b="1" dirty="0" smtClean="0"/>
              <a:t>moltiplicando </a:t>
            </a:r>
            <a:r>
              <a:rPr lang="it-IT" sz="1600" b="1" dirty="0"/>
              <a:t>per  </a:t>
            </a:r>
            <a:r>
              <a:rPr lang="it-IT" sz="1600" b="1" dirty="0" smtClean="0"/>
              <a:t>1.000.</a:t>
            </a:r>
            <a:endParaRPr lang="it-IT" sz="1600" b="1" dirty="0"/>
          </a:p>
        </p:txBody>
      </p:sp>
      <p:pic>
        <p:nvPicPr>
          <p:cNvPr id="30724" name="Immagine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403225"/>
            <a:ext cx="792162" cy="59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asellaDiTesto 1"/>
          <p:cNvSpPr txBox="1"/>
          <p:nvPr/>
        </p:nvSpPr>
        <p:spPr>
          <a:xfrm>
            <a:off x="323850" y="5732463"/>
            <a:ext cx="8496300" cy="5857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600" i="1" dirty="0">
                <a:latin typeface="+mj-lt"/>
              </a:rPr>
              <a:t>Nb: Il calcolo dell’indice di ponderazione deve escludere la popolazione dei comuni commissariati e tenere conto del numero degli elettori al momento dell’elezione.</a:t>
            </a:r>
          </a:p>
        </p:txBody>
      </p:sp>
      <p:sp>
        <p:nvSpPr>
          <p:cNvPr id="8" name="Segnaposto numero diapositiva 7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C5E62D9-0585-4831-92F4-35E5457162FA}" type="slidenum">
              <a:rPr lang="it-IT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it-IT" sz="1200" dirty="0">
              <a:latin typeface="+mn-lt"/>
            </a:endParaRPr>
          </a:p>
        </p:txBody>
      </p:sp>
      <p:pic>
        <p:nvPicPr>
          <p:cNvPr id="30727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925" y="403225"/>
            <a:ext cx="423863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5F5513-FA86-45B6-988D-61CE4C7A10B3}" type="slidenum">
              <a:rPr lang="it-IT"/>
              <a:pPr>
                <a:defRPr/>
              </a:pPr>
              <a:t>16</a:t>
            </a:fld>
            <a:endParaRPr lang="it-IT"/>
          </a:p>
        </p:txBody>
      </p:sp>
      <p:sp>
        <p:nvSpPr>
          <p:cNvPr id="31746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it-IT" sz="3600" smtClean="0"/>
              <a:t>Calcolo ponderazioni. Esempi</a:t>
            </a:r>
          </a:p>
        </p:txBody>
      </p:sp>
      <p:sp>
        <p:nvSpPr>
          <p:cNvPr id="31747" name="Segnaposto contenuto 2"/>
          <p:cNvSpPr>
            <a:spLocks noGrp="1"/>
          </p:cNvSpPr>
          <p:nvPr>
            <p:ph idx="1"/>
          </p:nvPr>
        </p:nvSpPr>
        <p:spPr>
          <a:xfrm>
            <a:off x="425450" y="1773238"/>
            <a:ext cx="8578850" cy="3989387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it-IT" sz="1600" b="1" smtClean="0"/>
              <a:t>La Provincia di Arezzo: il caso di Provincia in cui una fascia di Comuni ha popolazione superiore al 35% nel rapporto con la popolazione dell’intera provincia</a:t>
            </a:r>
          </a:p>
          <a:p>
            <a:pPr marL="0" indent="0" eaLnBrk="1" hangingPunct="1">
              <a:buFont typeface="Arial" charset="0"/>
              <a:buNone/>
            </a:pPr>
            <a:endParaRPr lang="it-IT" smtClean="0"/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457200" y="2343150"/>
          <a:ext cx="8507413" cy="2876550"/>
        </p:xfrm>
        <a:graphic>
          <a:graphicData uri="http://schemas.openxmlformats.org/drawingml/2006/table">
            <a:tbl>
              <a:tblPr/>
              <a:tblGrid>
                <a:gridCol w="377176"/>
                <a:gridCol w="1029192"/>
                <a:gridCol w="760200"/>
                <a:gridCol w="865457"/>
                <a:gridCol w="631549"/>
                <a:gridCol w="1169536"/>
                <a:gridCol w="937874"/>
                <a:gridCol w="1080120"/>
                <a:gridCol w="671939"/>
                <a:gridCol w="984245"/>
              </a:tblGrid>
              <a:tr h="10786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FASCE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Nr. COMUNI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POPOLAZIONE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ELETTORI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Peso fascia demografica su popolazione provinciale % </a:t>
                      </a:r>
                      <a:r>
                        <a:rPr lang="it-IT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pop.fasc</a:t>
                      </a:r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</a:t>
                      </a:r>
                      <a:r>
                        <a:rPr lang="it-IT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pop.prov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SUPERAMENTO SOGLIA 35%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REDISTRIBUZIONE ECCEDENZA 35%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Valore </a:t>
                      </a:r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definitivo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INDICE PONDERAZIONE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8561" marR="8561" marT="85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&lt;3000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16.382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4,767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0,153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4,92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42,414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8561" marR="8561" marT="85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3000&gt;5000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20.225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5,885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0,189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6,074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77,875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8561" marR="8561" marT="85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5000&gt;10000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81.676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139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23,765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0,765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24,53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176,474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</a:p>
                  </a:txBody>
                  <a:tcPr marL="8561" marR="8561" marT="85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10000&gt;30000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127.249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37,026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2,026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257,353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8561" marR="8561" marT="85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30000&gt;100000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98.144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28,557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0,919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29,476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893,206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</a:p>
                  </a:txBody>
                  <a:tcPr marL="8561" marR="8561" marT="85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100000&gt;250000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</a:p>
                  </a:txBody>
                  <a:tcPr marL="8561" marR="8561" marT="85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250000&gt;500000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</a:t>
                      </a:r>
                    </a:p>
                  </a:txBody>
                  <a:tcPr marL="8561" marR="8561" marT="85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500000&gt;1000000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8561" marR="8561" marT="85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&gt;1000000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totale</a:t>
                      </a:r>
                    </a:p>
                  </a:txBody>
                  <a:tcPr marL="8561" marR="8561" marT="85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343.676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502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2,026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2,026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1447,322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1882" name="CasellaDiTesto 8"/>
          <p:cNvSpPr txBox="1">
            <a:spLocks noChangeArrowheads="1"/>
          </p:cNvSpPr>
          <p:nvPr/>
        </p:nvSpPr>
        <p:spPr bwMode="auto">
          <a:xfrm>
            <a:off x="468313" y="6237288"/>
            <a:ext cx="2447925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900">
                <a:latin typeface="Calibri" pitchFamily="34" charset="0"/>
              </a:rPr>
              <a:t>Ipotesi ponderazione a cura Upi Toscana</a:t>
            </a:r>
          </a:p>
        </p:txBody>
      </p:sp>
      <p:pic>
        <p:nvPicPr>
          <p:cNvPr id="31883" name="Immagin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4750" y="428625"/>
            <a:ext cx="1008063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egnaposto numero diapositiva 1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A162913-837E-4E78-89B1-AE44200CAB8B}" type="slidenum">
              <a:rPr lang="it-IT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it-IT" sz="1200" dirty="0">
              <a:latin typeface="+mn-lt"/>
            </a:endParaRPr>
          </a:p>
        </p:txBody>
      </p:sp>
      <p:pic>
        <p:nvPicPr>
          <p:cNvPr id="31885" name="Picture 2" descr="logo anc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9925" y="365125"/>
            <a:ext cx="604838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3DE312-95B9-4E9F-8C50-811C5DFB1A86}" type="slidenum">
              <a:rPr lang="it-IT"/>
              <a:pPr>
                <a:defRPr/>
              </a:pPr>
              <a:t>17</a:t>
            </a:fld>
            <a:endParaRPr lang="it-IT"/>
          </a:p>
        </p:txBody>
      </p:sp>
      <p:sp>
        <p:nvSpPr>
          <p:cNvPr id="33794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it-IT" sz="3600" smtClean="0"/>
              <a:t>Calcolo ponderazioni. Esempi</a:t>
            </a:r>
          </a:p>
        </p:txBody>
      </p:sp>
      <p:sp>
        <p:nvSpPr>
          <p:cNvPr id="33795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it-IT" sz="1800" b="1" smtClean="0"/>
              <a:t>La Provincia di Terni: il caso di Provincia con comune  </a:t>
            </a:r>
            <a:r>
              <a:rPr lang="it-IT" sz="1800" smtClean="0"/>
              <a:t>la cui popolazione in rapporto alla popolazione dell'intera provincia è </a:t>
            </a:r>
            <a:r>
              <a:rPr lang="it-IT" sz="1800" b="1" smtClean="0"/>
              <a:t>superiore al 45%</a:t>
            </a:r>
          </a:p>
          <a:p>
            <a:pPr marL="0" indent="0" eaLnBrk="1" hangingPunct="1">
              <a:buFont typeface="Arial" charset="0"/>
              <a:buNone/>
            </a:pPr>
            <a:endParaRPr lang="it-IT" smtClean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323850" y="2252663"/>
          <a:ext cx="8712200" cy="3308350"/>
        </p:xfrm>
        <a:graphic>
          <a:graphicData uri="http://schemas.openxmlformats.org/drawingml/2006/table">
            <a:tbl>
              <a:tblPr/>
              <a:tblGrid>
                <a:gridCol w="432048"/>
                <a:gridCol w="1080120"/>
                <a:gridCol w="720080"/>
                <a:gridCol w="959331"/>
                <a:gridCol w="636941"/>
                <a:gridCol w="1179520"/>
                <a:gridCol w="968624"/>
                <a:gridCol w="1008112"/>
                <a:gridCol w="736160"/>
                <a:gridCol w="992032"/>
              </a:tblGrid>
              <a:tr h="121395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FASCE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Nr. COMUNI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POPOLAZIONE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ELETTORI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Peso fascia demografica su popolazione provinciale % (pop.fascia/pop.provincia)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SUPERAMENTO SOGLIA 45%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REDISTRIBUZIONE ECCEDENZA 45%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Valore </a:t>
                      </a:r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definitivo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INDICE </a:t>
                      </a:r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PONDERAZIONE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326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&lt;3000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43.340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255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18,973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1,018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19,991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78,396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326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3000&gt;5000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17.802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7,793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0,418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8,211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157,903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326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5000&gt;10000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5.190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2,272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0,121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2,393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184,076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326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10000&gt;30000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52.899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23,158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1,243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24,401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478,45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326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30000&gt;100000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1363,636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326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100000&gt;250000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109.193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47,802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2,802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326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250000&gt;500000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876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500000&gt;1000000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326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&gt;1000000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326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totale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228.424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404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2,802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2262,461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3930" name="CasellaDiTesto 4"/>
          <p:cNvSpPr txBox="1">
            <a:spLocks noChangeArrowheads="1"/>
          </p:cNvSpPr>
          <p:nvPr/>
        </p:nvSpPr>
        <p:spPr bwMode="auto">
          <a:xfrm>
            <a:off x="323850" y="6381750"/>
            <a:ext cx="2663825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900">
                <a:latin typeface="Calibri" pitchFamily="34" charset="0"/>
              </a:rPr>
              <a:t>Ipotesi calcolata dal Ministero Interni </a:t>
            </a:r>
          </a:p>
        </p:txBody>
      </p:sp>
      <p:pic>
        <p:nvPicPr>
          <p:cNvPr id="33931" name="Immagin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53313" y="452438"/>
            <a:ext cx="976312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egnaposto numero diapositiva 1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C23CB1C-125C-498E-AF75-682598EE90C3}" type="slidenum">
              <a:rPr lang="it-IT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it-IT" sz="1200" dirty="0">
              <a:latin typeface="+mn-lt"/>
            </a:endParaRPr>
          </a:p>
        </p:txBody>
      </p:sp>
      <p:pic>
        <p:nvPicPr>
          <p:cNvPr id="33933" name="Picture 2" descr="logo anc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9925" y="365125"/>
            <a:ext cx="604838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34F83-969F-4FA9-964A-E2ABFE779EE5}" type="slidenum">
              <a:rPr lang="it-IT"/>
              <a:pPr>
                <a:defRPr/>
              </a:pPr>
              <a:t>18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13" y="201613"/>
            <a:ext cx="8229600" cy="714375"/>
          </a:xfrm>
          <a:ln>
            <a:solidFill>
              <a:schemeClr val="accent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>Elezioni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850" y="1125538"/>
            <a:ext cx="8640763" cy="532765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r>
              <a:rPr lang="it-IT" sz="1800" b="1" smtClean="0"/>
              <a:t>Per il 2014 le votazioni del Presidente di Provincia e del Consiglio provinciale, secondo quanto disposto dal DL 90/14 approvato dalla Camera, dovranno svolgersi</a:t>
            </a:r>
          </a:p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r>
              <a:rPr lang="it-IT" sz="1800" b="1" u="sng" smtClean="0"/>
              <a:t>entro e non oltre domenica 12 ottobre  2014  dalle ore 8 alle ore 20. </a:t>
            </a:r>
            <a:endParaRPr lang="it-IT" sz="1800" u="sng" smtClean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it-IT" sz="1800" b="1" smtClean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it-IT" sz="1800" b="1" smtClean="0"/>
              <a:t>Le operazioni di scrutinio possono  essere avviate alla chiusura del seggio o rinviate alle ore 8,00  del giorno successivo: l’ultimo termine utile è dunque il 13 ottobre. 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it-IT" sz="1600" b="1" u="sng" smtClean="0"/>
              <a:t>Per le elezioni a Presidente della Provincia</a:t>
            </a:r>
            <a:r>
              <a:rPr lang="it-IT" sz="1600" smtClean="0"/>
              <a:t>, l’ufficio elettorale accerta per ogni candidato il numero dei voti attribuiti dagli elettori di ciascuna fascia demografica; moltiplica poi, per ogni fascia, il numero dei voti attribuiti ad  ogni candidato per il relativo indice di ponderazione e somma tra di loro i voti ponderati di ogni candidato. Conseguentemente forma la graduatoria dei candidati, proclamando eletto il candidato che ha conseguito il maggior numero di voti ponderati.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it-IT" sz="1600" b="1" u="sng" smtClean="0"/>
              <a:t>Per le elezioni del Consiglio Provinciale</a:t>
            </a:r>
            <a:r>
              <a:rPr lang="it-IT" sz="1600" smtClean="0"/>
              <a:t>, l’ufficio elettorale accerta per ogni candidato a consigliere, il numero dei voti attribuiti dagli elettori di ciascuna fascia demografica; moltiplica poi, per ogni fascia, il numero dei voti attribuiti ad ogni candidato per il relativo indice di ponderazione e somma tra di loro, sempre per ogni candidato, i voti ponderati cosi ottenuti in tutte le fasce. Successivamente forma la graduatoria unica di tutti i candidati e proclama i consiglieri eletti.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1600" smtClean="0"/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1600" b="1" smtClean="0"/>
              <a:t>Lo stesso giorno delle operazioni di scrutinio, o al massimo il  giorno successivo,  l’ufficio elettorale procede alla proclamazione dei risultati</a:t>
            </a:r>
            <a:r>
              <a:rPr lang="it-IT" sz="1600" smtClean="0"/>
              <a:t>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1600" b="1" smtClean="0"/>
              <a:t>Entro tre giorni dalla proclamazione </a:t>
            </a:r>
            <a:r>
              <a:rPr lang="it-IT" sz="1600" smtClean="0"/>
              <a:t>l’elenco dei candidati eletti è pubblicato sul sito internet della provincia.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1200" i="1" smtClean="0"/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1200" i="1" smtClean="0"/>
              <a:t>(Legge 56/14 commi 62, 64, 74, 77, 78, 79)</a:t>
            </a:r>
            <a:endParaRPr lang="it-IT" sz="800" smtClean="0"/>
          </a:p>
        </p:txBody>
      </p:sp>
      <p:pic>
        <p:nvPicPr>
          <p:cNvPr id="35844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650" y="223838"/>
            <a:ext cx="792163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egnaposto numero diapositiva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63E62D7-391E-4281-9495-916F90220198}" type="slidenum">
              <a:rPr lang="it-IT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it-IT" sz="1200" dirty="0">
              <a:latin typeface="+mn-lt"/>
            </a:endParaRPr>
          </a:p>
        </p:txBody>
      </p:sp>
      <p:pic>
        <p:nvPicPr>
          <p:cNvPr id="35846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925" y="223838"/>
            <a:ext cx="446088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88A67-D55C-44D0-B2FE-ED35CE634704}" type="slidenum">
              <a:rPr lang="it-IT"/>
              <a:pPr>
                <a:defRPr/>
              </a:pPr>
              <a:t>19</a:t>
            </a:fld>
            <a:endParaRPr lang="it-IT"/>
          </a:p>
        </p:txBody>
      </p:sp>
      <p:sp>
        <p:nvSpPr>
          <p:cNvPr id="36866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it-IT" sz="3600" smtClean="0"/>
              <a:t>Proclamazione  degli eletti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8525"/>
          </a:xfrm>
          <a:ln>
            <a:solidFill>
              <a:schemeClr val="tx2"/>
            </a:solidFill>
          </a:ln>
        </p:spPr>
        <p:txBody>
          <a:bodyPr rtlCol="0">
            <a:normAutofit fontScale="625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L’ufficio elettorale determina la cifra elettorale ponderata di ciascuna lista e la cifra individuale ponderata di ciascuno dei candidati e procede al riparto tra le liste.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Per l’assegnazione del numero dei consiglieri a ciascuna lista si divide la cifra dei </a:t>
            </a:r>
            <a:r>
              <a:rPr lang="it-IT" dirty="0"/>
              <a:t>voti di ogni lista per 1, 2, 3, 4, 5... fino al numero di seggi da assegnare nel collegio, </a:t>
            </a:r>
            <a:r>
              <a:rPr lang="it-IT" dirty="0" smtClean="0"/>
              <a:t>in </a:t>
            </a:r>
            <a:r>
              <a:rPr lang="it-IT" dirty="0"/>
              <a:t>base ai risultati in ordine decrescente.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In  ragione  dei  seggi spettanti per  ogni lista si proclamano eletti i candidati della medesima  lista, in base alla graduatoria.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it-IT" dirty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In caso di parità di cifra individuale è proclamato eletto il candidato appartenente al sesso meno rappresentato tra  gli eletti della  lista ed  in caso di ulteriore  parità il candidato più giovane.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  <a:p>
            <a:pPr marL="0" indent="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it-IT" sz="19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it-IT" sz="1900" i="1" dirty="0" smtClean="0"/>
              <a:t>(DL </a:t>
            </a:r>
            <a:r>
              <a:rPr lang="it-IT" sz="1900" i="1" dirty="0"/>
              <a:t>90/14 approvato </a:t>
            </a:r>
            <a:r>
              <a:rPr lang="it-IT" sz="1900" i="1" dirty="0" smtClean="0"/>
              <a:t>dalla Commissione Affari Costituzionali Camera dei Deputati) </a:t>
            </a:r>
            <a:endParaRPr lang="it-IT" sz="1900" i="1" dirty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</p:txBody>
      </p:sp>
      <p:pic>
        <p:nvPicPr>
          <p:cNvPr id="36868" name="Immagin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0288" y="374650"/>
            <a:ext cx="1079500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A9C004F-5133-4F6A-B7A1-DBCE1BAE9E18}" type="slidenum">
              <a:rPr lang="it-IT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it-IT" sz="1200" dirty="0">
              <a:latin typeface="+mn-lt"/>
            </a:endParaRPr>
          </a:p>
        </p:txBody>
      </p:sp>
      <p:pic>
        <p:nvPicPr>
          <p:cNvPr id="36870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925" y="365125"/>
            <a:ext cx="588963" cy="8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4C11C-046B-4BE4-BA57-0DF46558DBF8}" type="slidenum">
              <a:rPr lang="it-IT"/>
              <a:pPr>
                <a:defRPr/>
              </a:pPr>
              <a:t>2</a:t>
            </a:fld>
            <a:endParaRPr lang="it-IT"/>
          </a:p>
        </p:txBody>
      </p:sp>
      <p:sp>
        <p:nvSpPr>
          <p:cNvPr id="16386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it-IT" smtClean="0"/>
              <a:t>Elettorato attivo e passivo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  <a:ln>
            <a:solidFill>
              <a:schemeClr val="accent1">
                <a:lumMod val="75000"/>
              </a:schemeClr>
            </a:solidFill>
          </a:ln>
        </p:spPr>
        <p:txBody>
          <a:bodyPr rtlCol="0">
            <a:normAutofit fontScale="62500" lnSpcReduction="2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500" dirty="0" smtClean="0"/>
              <a:t>Sono </a:t>
            </a:r>
            <a:r>
              <a:rPr lang="it-IT" sz="3500" b="1" dirty="0" smtClean="0"/>
              <a:t>eleggibili a consigliere provinciale </a:t>
            </a:r>
            <a:r>
              <a:rPr lang="it-IT" sz="3500" dirty="0" smtClean="0"/>
              <a:t>i sindaci e i consiglieri comunali in carica, nonché, limitatamente alle prime elezioni, i consiglieri provinciali uscenti.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500" dirty="0" smtClean="0"/>
              <a:t>Il Consiglio dura </a:t>
            </a:r>
            <a:r>
              <a:rPr lang="it-IT" sz="3500" b="1" dirty="0" smtClean="0"/>
              <a:t>in carica 2 anni.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35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500" dirty="0" smtClean="0"/>
              <a:t>Sono </a:t>
            </a:r>
            <a:r>
              <a:rPr lang="it-IT" sz="3500" b="1" dirty="0" smtClean="0"/>
              <a:t>eleggibili a presidente della Provincia </a:t>
            </a:r>
            <a:r>
              <a:rPr lang="it-IT" sz="3500" dirty="0" smtClean="0"/>
              <a:t>i sindaci della provincia il cui mandato scada </a:t>
            </a:r>
            <a:r>
              <a:rPr lang="it-IT" sz="3500" b="1" dirty="0" smtClean="0"/>
              <a:t>non prima di 18 mesi </a:t>
            </a:r>
            <a:r>
              <a:rPr lang="it-IT" sz="3500" dirty="0" smtClean="0"/>
              <a:t>dallo svolgimento delle elezioni e, in sede di prima applicazione, anche i consiglieri provinciali uscenti.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500" dirty="0" smtClean="0"/>
              <a:t>Il Presidente </a:t>
            </a:r>
            <a:r>
              <a:rPr lang="it-IT" dirty="0" smtClean="0"/>
              <a:t>dura  </a:t>
            </a:r>
            <a:r>
              <a:rPr lang="it-IT" b="1" dirty="0"/>
              <a:t>in carica </a:t>
            </a:r>
            <a:r>
              <a:rPr lang="it-IT" b="1" dirty="0" smtClean="0"/>
              <a:t>4 anni</a:t>
            </a:r>
            <a:r>
              <a:rPr lang="it-IT" dirty="0" smtClean="0"/>
              <a:t>.</a:t>
            </a:r>
            <a:endParaRPr lang="it-IT" sz="35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35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500" b="1" dirty="0" smtClean="0"/>
              <a:t>Eleggono</a:t>
            </a:r>
            <a:r>
              <a:rPr lang="it-IT" sz="3500" dirty="0" smtClean="0"/>
              <a:t> il  presidente e il consiglio provinciale, i sindaci e i consiglieri dei comuni della provincia.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1600" i="1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1600" i="1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1600" i="1" dirty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600" i="1" dirty="0" smtClean="0"/>
              <a:t>(Legge 56/14 commi 58,  60,  69, 80)</a:t>
            </a:r>
          </a:p>
        </p:txBody>
      </p:sp>
      <p:pic>
        <p:nvPicPr>
          <p:cNvPr id="16388" name="Immagin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59688" y="534988"/>
            <a:ext cx="873125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A213F05-229A-4EDF-AF26-93380CD6EC3F}" type="slidenum">
              <a:rPr lang="it-IT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it-IT" sz="1200" dirty="0">
              <a:latin typeface="+mn-lt"/>
            </a:endParaRPr>
          </a:p>
        </p:txBody>
      </p:sp>
      <p:pic>
        <p:nvPicPr>
          <p:cNvPr id="16390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925" y="365125"/>
            <a:ext cx="549275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7B144D-45DE-41B3-B0BB-9781C23BAFFE}" type="slidenum">
              <a:rPr lang="it-IT"/>
              <a:pPr>
                <a:defRPr/>
              </a:pPr>
              <a:t>20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31913" y="4292600"/>
            <a:ext cx="5834062" cy="1431925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t-IT" sz="1600" b="1" dirty="0" smtClean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it-IT" sz="1600" b="1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it-IT" sz="1600" b="1" dirty="0" smtClean="0">
                <a:solidFill>
                  <a:schemeClr val="tx2">
                    <a:lumMod val="25000"/>
                  </a:schemeClr>
                </a:solidFill>
              </a:rPr>
              <a:t>Tutti gli aggiornamenti su </a:t>
            </a:r>
            <a:br>
              <a:rPr lang="it-IT" sz="1600" b="1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it-IT" sz="1600" dirty="0" smtClean="0">
                <a:solidFill>
                  <a:schemeClr val="tx2">
                    <a:lumMod val="25000"/>
                  </a:schemeClr>
                </a:solidFill>
              </a:rPr>
              <a:t>www.anci.it</a:t>
            </a:r>
            <a:r>
              <a:rPr lang="it-IT" sz="1600" b="1" dirty="0" smtClean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it-IT" sz="1600" b="1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it-IT" sz="1600" dirty="0" smtClean="0">
                <a:solidFill>
                  <a:schemeClr val="tx2">
                    <a:lumMod val="25000"/>
                  </a:schemeClr>
                </a:solidFill>
              </a:rPr>
              <a:t>www.upinet.it</a:t>
            </a:r>
            <a:br>
              <a:rPr lang="it-IT" sz="1600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it-IT" sz="1600" dirty="0" smtClean="0">
                <a:solidFill>
                  <a:schemeClr val="tx2">
                    <a:lumMod val="25000"/>
                  </a:schemeClr>
                </a:solidFill>
              </a:rPr>
              <a:t>www.elezioni.interno.it </a:t>
            </a:r>
            <a:br>
              <a:rPr lang="it-IT" sz="1600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it-IT" sz="1600" dirty="0" smtClean="0">
                <a:solidFill>
                  <a:schemeClr val="tx2">
                    <a:lumMod val="25000"/>
                  </a:schemeClr>
                </a:solidFill>
              </a:rPr>
              <a:t>www.regioniturismosport.gov.it</a:t>
            </a:r>
            <a:br>
              <a:rPr lang="it-IT" sz="1600" dirty="0" smtClean="0">
                <a:solidFill>
                  <a:schemeClr val="tx2">
                    <a:lumMod val="25000"/>
                  </a:schemeClr>
                </a:solidFill>
              </a:rPr>
            </a:br>
            <a:endParaRPr lang="it-IT" sz="16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20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endParaRPr lang="it-IT" dirty="0" smtClean="0"/>
          </a:p>
          <a:p>
            <a:pPr eaLnBrk="1" hangingPunct="1">
              <a:defRPr/>
            </a:pPr>
            <a:endParaRPr lang="it-IT" dirty="0"/>
          </a:p>
          <a:p>
            <a:pPr eaLnBrk="1" hangingPunct="1">
              <a:defRPr/>
            </a:pPr>
            <a:endParaRPr lang="it-IT" dirty="0" smtClean="0"/>
          </a:p>
          <a:p>
            <a:pPr eaLnBrk="1" hangingPunct="1">
              <a:defRPr/>
            </a:pPr>
            <a:endParaRPr lang="it-IT" dirty="0"/>
          </a:p>
          <a:p>
            <a:pPr eaLnBrk="1" hangingPunct="1">
              <a:defRPr/>
            </a:pPr>
            <a:endParaRPr lang="it-IT" dirty="0"/>
          </a:p>
        </p:txBody>
      </p:sp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4296D83-848D-4C9C-B58D-398CBF59CDC5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pic>
        <p:nvPicPr>
          <p:cNvPr id="37893" name="Immagine 4" descr="upi_completo_tra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2588" y="342900"/>
            <a:ext cx="1630362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4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298450"/>
            <a:ext cx="94932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1D88BB-51B5-445F-BB71-2B5DE35DFB47}" type="slidenum">
              <a:rPr lang="it-IT"/>
              <a:pPr>
                <a:defRPr/>
              </a:pPr>
              <a:t>3</a:t>
            </a:fld>
            <a:endParaRPr lang="it-IT"/>
          </a:p>
        </p:txBody>
      </p:sp>
      <p:sp>
        <p:nvSpPr>
          <p:cNvPr id="17410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it-IT" sz="3600" smtClean="0"/>
              <a:t>Il Presidente  della Provincia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75000"/>
              </a:schemeClr>
            </a:solidFill>
          </a:ln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Ciascun  elettore vota  per un solo candidato.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E’  eletto Presidente il  candidato che consegue  il maggior  numero  dei  voti ( ponderati). In caso  di  parità  è eletto il più giovane.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La  cessazione  dalla  carica  di  Sindaco  comporta  la  decadenza  da  quella  di Presidente  della  provincia.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I  comizi per l’elezione  del Presidente e  del  Consiglio provinciale sono  indetti dal Presidente della  Provincia o dal Commissario.</a:t>
            </a:r>
            <a:endParaRPr lang="it-IT" dirty="0"/>
          </a:p>
        </p:txBody>
      </p:sp>
      <p:pic>
        <p:nvPicPr>
          <p:cNvPr id="17412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7625" y="590550"/>
            <a:ext cx="792163" cy="59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egnaposto numero diapositiva 1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86F7D5E-B7F9-487D-9602-667CF0721CC8}" type="slidenum">
              <a:rPr lang="it-IT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it-IT" sz="1200" dirty="0">
              <a:latin typeface="+mn-lt"/>
            </a:endParaRPr>
          </a:p>
        </p:txBody>
      </p:sp>
      <p:pic>
        <p:nvPicPr>
          <p:cNvPr id="17414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7525" y="477838"/>
            <a:ext cx="549275" cy="820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DAB940-9C41-4693-A1D9-319F6EA3CFA8}" type="slidenum">
              <a:rPr lang="it-IT"/>
              <a:pPr>
                <a:defRPr/>
              </a:pPr>
              <a:t>4</a:t>
            </a:fld>
            <a:endParaRPr lang="it-IT"/>
          </a:p>
        </p:txBody>
      </p:sp>
      <p:sp>
        <p:nvSpPr>
          <p:cNvPr id="18434" name="Titolo 1"/>
          <p:cNvSpPr>
            <a:spLocks noGrp="1"/>
          </p:cNvSpPr>
          <p:nvPr>
            <p:ph type="title"/>
          </p:nvPr>
        </p:nvSpPr>
        <p:spPr>
          <a:xfrm>
            <a:off x="539750" y="274638"/>
            <a:ext cx="8229600" cy="1143000"/>
          </a:xfrm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it-IT" smtClean="0"/>
              <a:t>Il Consiglio provinciale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2625"/>
          </a:xfrm>
          <a:ln>
            <a:solidFill>
              <a:schemeClr val="accent1">
                <a:lumMod val="75000"/>
              </a:schemeClr>
            </a:solidFill>
          </a:ln>
        </p:spPr>
        <p:txBody>
          <a:bodyPr rtlCol="0">
            <a:normAutofit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Il </a:t>
            </a:r>
            <a:r>
              <a:rPr lang="it-IT" sz="2000" dirty="0"/>
              <a:t>consiglio provinciale è composto </a:t>
            </a:r>
            <a:r>
              <a:rPr lang="it-IT" sz="2000" dirty="0" smtClean="0"/>
              <a:t>da: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it-IT" sz="2000" dirty="0"/>
              <a:t>i</a:t>
            </a:r>
            <a:r>
              <a:rPr lang="it-IT" sz="2000" dirty="0" smtClean="0"/>
              <a:t>l  </a:t>
            </a:r>
            <a:r>
              <a:rPr lang="it-IT" sz="2000" dirty="0"/>
              <a:t>presidente della provincia </a:t>
            </a:r>
            <a:endParaRPr lang="it-IT" sz="2000" dirty="0" smtClean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it-IT" sz="2000" dirty="0" smtClean="0"/>
              <a:t>16 componenti </a:t>
            </a:r>
            <a:r>
              <a:rPr lang="it-IT" sz="2000" dirty="0"/>
              <a:t>nelle province con popolazione superiore a 700.000 </a:t>
            </a:r>
            <a:r>
              <a:rPr lang="it-IT" sz="2000" dirty="0" smtClean="0"/>
              <a:t>abitanti;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it-IT" sz="2000" dirty="0" smtClean="0"/>
              <a:t>12 componenti </a:t>
            </a:r>
            <a:r>
              <a:rPr lang="it-IT" sz="2000" dirty="0"/>
              <a:t>nelle province con popolazione da 300.000 a 700.000 </a:t>
            </a:r>
            <a:r>
              <a:rPr lang="it-IT" sz="2000" dirty="0" smtClean="0"/>
              <a:t>abitanti;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it-IT" sz="2000" dirty="0" smtClean="0"/>
              <a:t>10 </a:t>
            </a:r>
            <a:r>
              <a:rPr lang="it-IT" sz="2000" dirty="0"/>
              <a:t>componenti nelle province con popolazione fino a 300.000 </a:t>
            </a:r>
            <a:r>
              <a:rPr lang="it-IT" sz="2000" dirty="0" smtClean="0"/>
              <a:t>abitanti. </a:t>
            </a:r>
            <a:endParaRPr lang="it-IT" sz="20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400" i="1" dirty="0" smtClean="0"/>
              <a:t>(Legge 56/14 comma 67)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20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2000" i="1" dirty="0"/>
          </a:p>
          <a:p>
            <a:pPr marL="0" indent="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it-IT" sz="2000" dirty="0"/>
              <a:t>Per  l’elezione  dei  consigli provinciali </a:t>
            </a:r>
            <a:r>
              <a:rPr lang="it-IT" sz="2000" b="1" u="sng" dirty="0"/>
              <a:t>è prevista  l’espressione  di un  voto di  lista.</a:t>
            </a:r>
            <a:r>
              <a:rPr lang="it-IT" sz="2000" b="1" dirty="0"/>
              <a:t> Ciascun elettore </a:t>
            </a:r>
            <a:r>
              <a:rPr lang="it-IT" sz="2000" dirty="0"/>
              <a:t>può inoltre esprimere </a:t>
            </a:r>
            <a:r>
              <a:rPr lang="it-IT" sz="2000" b="1" dirty="0"/>
              <a:t>un voto di preferenza </a:t>
            </a:r>
            <a:r>
              <a:rPr lang="it-IT" sz="2000" dirty="0"/>
              <a:t>per uno dei  candidati alla carica di consigliere provinciale compreso nella lista. </a:t>
            </a:r>
            <a:endParaRPr lang="it-IT" sz="20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it-IT" sz="1400" i="1" dirty="0" smtClean="0"/>
              <a:t>(DL 90/14 approvato in Commissione Affari Costituzionali Camera) </a:t>
            </a:r>
            <a:endParaRPr lang="it-IT" sz="14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1800" i="1" dirty="0" smtClean="0"/>
          </a:p>
        </p:txBody>
      </p:sp>
      <p:pic>
        <p:nvPicPr>
          <p:cNvPr id="18436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501650"/>
            <a:ext cx="792162" cy="59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egnaposto numero diapositiva 1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87C06F9-A32B-4681-9DE9-EF40D44ADF4F}" type="slidenum">
              <a:rPr lang="it-IT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it-IT" sz="1200" dirty="0">
              <a:latin typeface="+mn-lt"/>
            </a:endParaRPr>
          </a:p>
        </p:txBody>
      </p:sp>
      <p:pic>
        <p:nvPicPr>
          <p:cNvPr id="18438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475" y="365125"/>
            <a:ext cx="549275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055F40-8C08-49C3-9232-A2294DE629F8}" type="slidenum">
              <a:rPr lang="it-IT"/>
              <a:pPr>
                <a:defRPr/>
              </a:pPr>
              <a:t>5</a:t>
            </a:fld>
            <a:endParaRPr lang="it-IT"/>
          </a:p>
        </p:txBody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1270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Sul procedimento elettorale è stata emanata la </a:t>
            </a:r>
            <a:r>
              <a:rPr lang="it-IT" sz="2200" b="1" smtClean="0"/>
              <a:t>circolare n. 32/14 del Ministero dell’Interno</a:t>
            </a:r>
            <a:r>
              <a:rPr lang="it-IT" sz="2200" smtClean="0"/>
              <a:t> che, sulla base di quanto stabilito dalla legge 56/14, ha indicato la data per lo svolgimento delle elezioni provinciali e metropolitane per il giorno 28 settembre 2014 e i relativi adempimenti:</a:t>
            </a:r>
          </a:p>
          <a:p>
            <a:pPr marL="0" indent="12700" algn="just" eaLnBrk="1" hangingPunct="1">
              <a:lnSpc>
                <a:spcPct val="80000"/>
              </a:lnSpc>
              <a:buFont typeface="Arial" charset="0"/>
              <a:buNone/>
            </a:pPr>
            <a:endParaRPr lang="it-IT" sz="2200" smtClean="0"/>
          </a:p>
          <a:p>
            <a:pPr marL="0" indent="12700" algn="ctr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Cfr. </a:t>
            </a:r>
            <a:r>
              <a:rPr lang="it-IT" sz="2200" smtClean="0">
                <a:hlinkClick r:id="rId3"/>
              </a:rPr>
              <a:t>http://elezioni.interno.it/l56_2014.html</a:t>
            </a:r>
            <a:r>
              <a:rPr lang="it-IT" sz="2200" smtClean="0"/>
              <a:t> </a:t>
            </a:r>
          </a:p>
          <a:p>
            <a:pPr marL="0" indent="12700" eaLnBrk="1" hangingPunct="1">
              <a:lnSpc>
                <a:spcPct val="80000"/>
              </a:lnSpc>
              <a:buFont typeface="Arial" charset="0"/>
              <a:buNone/>
            </a:pPr>
            <a:endParaRPr lang="it-IT" sz="2200" smtClean="0"/>
          </a:p>
          <a:p>
            <a:pPr marL="0" indent="12700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Sul sito del Ministero dell’Interno è presente l’avvertenza che “sono in corso aggiornamenti ed integrazioni della documentazione”.</a:t>
            </a:r>
          </a:p>
          <a:p>
            <a:pPr marL="0" indent="12700" eaLnBrk="1" hangingPunct="1">
              <a:lnSpc>
                <a:spcPct val="80000"/>
              </a:lnSpc>
              <a:buFont typeface="Arial" charset="0"/>
              <a:buNone/>
            </a:pPr>
            <a:endParaRPr lang="it-IT" sz="2200" smtClean="0"/>
          </a:p>
          <a:p>
            <a:pPr marL="0" indent="1270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La Camera dei Deputati, durante l’esame del ddl di conversione del decreto legge 90/14 (AC 2486) ha </a:t>
            </a:r>
            <a:r>
              <a:rPr lang="it-IT" sz="2200" b="1" smtClean="0"/>
              <a:t>spostato il termine ultimo per l’elezione dei consigli provinciali e del presidente della Provincia </a:t>
            </a:r>
            <a:r>
              <a:rPr lang="it-IT" sz="2200" smtClean="0"/>
              <a:t>dal 30 settembre</a:t>
            </a:r>
            <a:r>
              <a:rPr lang="it-IT" sz="2200" b="1" smtClean="0"/>
              <a:t> al </a:t>
            </a:r>
            <a:r>
              <a:rPr lang="it-IT" sz="2200" b="1" u="sng" smtClean="0"/>
              <a:t>12 ottobre 2014</a:t>
            </a:r>
            <a:r>
              <a:rPr lang="it-IT" sz="2200" smtClean="0"/>
              <a:t>. </a:t>
            </a:r>
          </a:p>
          <a:p>
            <a:pPr marL="0" indent="12700" algn="just" eaLnBrk="1" hangingPunct="1">
              <a:lnSpc>
                <a:spcPct val="80000"/>
              </a:lnSpc>
              <a:buFont typeface="Arial" charset="0"/>
              <a:buNone/>
            </a:pPr>
            <a:endParaRPr lang="it-IT" sz="2200" smtClean="0"/>
          </a:p>
        </p:txBody>
      </p:sp>
      <p:sp>
        <p:nvSpPr>
          <p:cNvPr id="19459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it-IT" smtClean="0"/>
              <a:t>Il procedimento elettorale</a:t>
            </a:r>
          </a:p>
        </p:txBody>
      </p:sp>
      <p:pic>
        <p:nvPicPr>
          <p:cNvPr id="19460" name="Picture 2" descr="logo anc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2475" y="365125"/>
            <a:ext cx="549275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Immagine 3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96188" y="501650"/>
            <a:ext cx="792162" cy="59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2862C8-87AD-4E68-B300-4A5377325E47}" type="slidenum">
              <a:rPr lang="it-IT"/>
              <a:pPr>
                <a:defRPr/>
              </a:pPr>
              <a:t>6</a:t>
            </a:fld>
            <a:endParaRPr lang="it-IT"/>
          </a:p>
        </p:txBody>
      </p:sp>
      <p:sp>
        <p:nvSpPr>
          <p:cNvPr id="21506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it-IT" sz="3600" smtClean="0"/>
              <a:t>Adempimenti :</a:t>
            </a:r>
            <a:br>
              <a:rPr lang="it-IT" sz="3600" smtClean="0"/>
            </a:br>
            <a:r>
              <a:rPr lang="it-IT" sz="3600" smtClean="0"/>
              <a:t> 	la convocazione dei comizi elettorali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I comizi elettorali devono essere convocati entro il </a:t>
            </a:r>
            <a:r>
              <a:rPr lang="it-IT" sz="2200" b="1" smtClean="0"/>
              <a:t>40° giorno antecedente </a:t>
            </a:r>
            <a:r>
              <a:rPr lang="it-IT" sz="2200" smtClean="0"/>
              <a:t>la votazione.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it-IT" sz="2200" smtClean="0"/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Il Presidente della Provincia o il Commissario straordinario convocano i comizi elettorali con apposito provvedimento: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2200" smtClean="0"/>
          </a:p>
          <a:p>
            <a:pPr lvl="1" algn="just" eaLnBrk="1" hangingPunct="1">
              <a:lnSpc>
                <a:spcPct val="80000"/>
              </a:lnSpc>
            </a:pPr>
            <a:r>
              <a:rPr lang="it-IT" sz="2200" b="1" smtClean="0"/>
              <a:t>entro il 19 agosto 2014 se le elezioni si terranno il 28 settembre.</a:t>
            </a:r>
          </a:p>
          <a:p>
            <a:pPr lvl="1" algn="just" eaLnBrk="1" hangingPunct="1">
              <a:lnSpc>
                <a:spcPct val="80000"/>
              </a:lnSpc>
            </a:pPr>
            <a:endParaRPr lang="it-IT" sz="2200" b="1" smtClean="0"/>
          </a:p>
          <a:p>
            <a:pPr lvl="1" algn="just" eaLnBrk="1" hangingPunct="1">
              <a:lnSpc>
                <a:spcPct val="80000"/>
              </a:lnSpc>
            </a:pPr>
            <a:r>
              <a:rPr lang="it-IT" sz="2200" b="1" smtClean="0"/>
              <a:t>entro il 2 settembre 2014 se le elezioni si terranno il 12 ottobre.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it-IT" sz="2200" smtClean="0"/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Il provvedimento deve essere pubblicato nell’albo pretorio e sul sito internet della Provincia.</a:t>
            </a:r>
            <a:r>
              <a:rPr lang="it-IT" sz="2200" i="1" smtClean="0"/>
              <a:t> 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1400" i="1" smtClean="0"/>
              <a:t>(Legge 56/14 comma 79- DL 90/14)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2700" smtClean="0"/>
          </a:p>
        </p:txBody>
      </p:sp>
      <p:pic>
        <p:nvPicPr>
          <p:cNvPr id="21508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650" y="284163"/>
            <a:ext cx="792163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egnaposto numero diapositiva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9F2DC14-A738-4CF4-9580-316A42340351}" type="slidenum">
              <a:rPr lang="it-IT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it-IT" sz="1200" dirty="0">
              <a:latin typeface="+mn-lt"/>
            </a:endParaRPr>
          </a:p>
        </p:txBody>
      </p:sp>
      <p:pic>
        <p:nvPicPr>
          <p:cNvPr id="21510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925" y="365125"/>
            <a:ext cx="446088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8E3A7B-28BC-40FD-8069-E618DD7C29C1}" type="slidenum">
              <a:rPr lang="it-IT"/>
              <a:pPr>
                <a:defRPr/>
              </a:pPr>
              <a:t>7</a:t>
            </a:fld>
            <a:endParaRPr lang="it-IT"/>
          </a:p>
        </p:txBody>
      </p:sp>
      <p:sp>
        <p:nvSpPr>
          <p:cNvPr id="22530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it-IT" smtClean="0"/>
              <a:t>Ufficio elettorale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b="1" u="sng" smtClean="0"/>
              <a:t>Entro le stesse date</a:t>
            </a:r>
            <a:r>
              <a:rPr lang="it-IT" sz="2200" b="1" smtClean="0"/>
              <a:t> </a:t>
            </a:r>
            <a:r>
              <a:rPr lang="it-IT" sz="2200" smtClean="0"/>
              <a:t>il Presidente della Provincia con apposito provvedimento costituisce l’ufficio elettorale presso la Provincia, composto da dipendenti dell’amministrazione.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2200" smtClean="0"/>
          </a:p>
          <a:p>
            <a:pPr lvl="1" algn="just" eaLnBrk="1" hangingPunct="1">
              <a:lnSpc>
                <a:spcPct val="80000"/>
              </a:lnSpc>
            </a:pPr>
            <a:r>
              <a:rPr lang="it-IT" sz="2200" b="1" smtClean="0"/>
              <a:t>Entro il 19 agosto 2014 se le elezioni si terranno il 28 settembre.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it-IT" sz="2200" b="1" smtClean="0"/>
              <a:t>Entro il 2 settembre 2014 se le elezioni si terranno il 12 ottobre.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it-IT" sz="2200" smtClean="0"/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Nell’ambito dell'ufficio elettorale si deve istituire </a:t>
            </a:r>
            <a:r>
              <a:rPr lang="it-IT" sz="2200" b="1" smtClean="0"/>
              <a:t>il seggio elettorale così composto: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5 dipendenti della Provincia di cui :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1 Presidente </a:t>
            </a:r>
            <a:r>
              <a:rPr lang="it-IT" sz="2000" smtClean="0"/>
              <a:t>(dirigente/funzionario)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4 componenti, di cui 1 con funzione di Segretario </a:t>
            </a:r>
            <a:r>
              <a:rPr lang="it-IT" sz="2000" smtClean="0"/>
              <a:t>(funzionari o impiegati)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it-IT" sz="1400" i="1" smtClean="0"/>
              <a:t>(Legge 56/14 comma 61)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it-IT" sz="2700" smtClean="0"/>
          </a:p>
        </p:txBody>
      </p:sp>
      <p:pic>
        <p:nvPicPr>
          <p:cNvPr id="22532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51725" y="428625"/>
            <a:ext cx="9525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egnaposto numero diapositiva 1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53545C0-9ABA-4398-A467-54A14382FB8B}" type="slidenum">
              <a:rPr lang="it-IT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it-IT" sz="1200" dirty="0">
              <a:latin typeface="+mn-lt"/>
            </a:endParaRPr>
          </a:p>
        </p:txBody>
      </p:sp>
      <p:pic>
        <p:nvPicPr>
          <p:cNvPr id="22534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925" y="365125"/>
            <a:ext cx="549275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CD67D0-8DB0-4299-94AD-6D03B317737A}" type="slidenum">
              <a:rPr lang="it-IT"/>
              <a:pPr>
                <a:defRPr/>
              </a:pPr>
              <a:t>8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2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4000" dirty="0" smtClean="0"/>
              <a:t>Accertamento degli </a:t>
            </a:r>
            <a:br>
              <a:rPr lang="it-IT" sz="4000" dirty="0" smtClean="0"/>
            </a:br>
            <a:r>
              <a:rPr lang="it-IT" sz="4000" dirty="0" smtClean="0"/>
              <a:t>aventi diritto al voto</a:t>
            </a:r>
            <a:endParaRPr lang="it-IT" sz="4000" dirty="0"/>
          </a:p>
        </p:txBody>
      </p:sp>
      <p:sp>
        <p:nvSpPr>
          <p:cNvPr id="21506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088"/>
          </a:xfrm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endParaRPr lang="it-IT" sz="2200" b="1" smtClean="0"/>
          </a:p>
          <a:p>
            <a:pPr marL="0" indent="0" algn="just" eaLnBrk="1" hangingPunct="1">
              <a:buFont typeface="Arial" charset="0"/>
              <a:buNone/>
            </a:pPr>
            <a:r>
              <a:rPr lang="it-IT" sz="2200" b="1" smtClean="0"/>
              <a:t>I Segretari comunali </a:t>
            </a:r>
            <a:r>
              <a:rPr lang="it-IT" sz="2200" smtClean="0"/>
              <a:t>inviano all’ufficio elettorale l’elenco con le generalità di ciascun Sindaco e Consigliere Comunale avente diritto al voto entro il 30° giorno antecedente la votazione.</a:t>
            </a:r>
          </a:p>
          <a:p>
            <a:pPr lvl="1" algn="just" eaLnBrk="1" hangingPunct="1"/>
            <a:r>
              <a:rPr lang="it-IT" sz="2200" b="1" u="sng" smtClean="0"/>
              <a:t>Entro il 24 agosto se le elezioni si terranno il 28 settembre. </a:t>
            </a:r>
          </a:p>
          <a:p>
            <a:pPr lvl="1" algn="just" eaLnBrk="1" hangingPunct="1"/>
            <a:r>
              <a:rPr lang="it-IT" sz="2200" b="1" u="sng" smtClean="0"/>
              <a:t>Entro il 7 settembre se le elezioni si terranno il 12 ottobre</a:t>
            </a:r>
            <a:r>
              <a:rPr lang="it-IT" sz="2200" smtClean="0"/>
              <a:t>. </a:t>
            </a:r>
          </a:p>
          <a:p>
            <a:pPr marL="0" indent="0" algn="just" eaLnBrk="1" hangingPunct="1">
              <a:buFont typeface="Arial" charset="0"/>
              <a:buNone/>
            </a:pPr>
            <a:endParaRPr lang="it-IT" sz="2200" b="1" u="sng" smtClean="0"/>
          </a:p>
          <a:p>
            <a:pPr marL="0" indent="0" algn="just" eaLnBrk="1" hangingPunct="1">
              <a:buFont typeface="Arial" charset="0"/>
              <a:buNone/>
            </a:pPr>
            <a:endParaRPr lang="it-IT" sz="2200" b="1" u="sng" smtClean="0"/>
          </a:p>
          <a:p>
            <a:pPr marL="0" indent="0" algn="just" eaLnBrk="1" hangingPunct="1">
              <a:buFont typeface="Arial" charset="0"/>
              <a:buNone/>
            </a:pPr>
            <a:r>
              <a:rPr lang="it-IT" sz="2200" b="1" smtClean="0"/>
              <a:t>L’Ufficio elettorale</a:t>
            </a:r>
            <a:r>
              <a:rPr lang="it-IT" sz="2200" smtClean="0"/>
              <a:t> pubblica il numero degli aventi diritto al voto.</a:t>
            </a:r>
          </a:p>
          <a:p>
            <a:pPr lvl="1" algn="just" eaLnBrk="1" hangingPunct="1"/>
            <a:r>
              <a:rPr lang="it-IT" sz="2200" b="1" u="sng" smtClean="0"/>
              <a:t>Entro il 29 agosto se le elezioni si terranno il 28 settembre. </a:t>
            </a:r>
          </a:p>
          <a:p>
            <a:pPr lvl="1" algn="just" eaLnBrk="1" hangingPunct="1"/>
            <a:r>
              <a:rPr lang="it-IT" sz="2200" b="1" u="sng" smtClean="0"/>
              <a:t>Entro il 12 settembre se le elezioni si terranno il 12 ottobre</a:t>
            </a:r>
            <a:r>
              <a:rPr lang="it-IT" sz="2200" smtClean="0"/>
              <a:t>. </a:t>
            </a:r>
          </a:p>
        </p:txBody>
      </p:sp>
      <p:pic>
        <p:nvPicPr>
          <p:cNvPr id="23556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0288" y="476250"/>
            <a:ext cx="942975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egnaposto numero diapositiva 2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EDA9CB0-FC42-4C95-BDEE-453097EB4418}" type="slidenum">
              <a:rPr lang="it-IT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it-IT" sz="1200" dirty="0">
              <a:latin typeface="+mn-lt"/>
            </a:endParaRPr>
          </a:p>
        </p:txBody>
      </p:sp>
      <p:pic>
        <p:nvPicPr>
          <p:cNvPr id="23558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925" y="365125"/>
            <a:ext cx="549275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2BF884-C730-4EA9-8273-EF32B0518958}" type="slidenum">
              <a:rPr lang="it-IT"/>
              <a:pPr>
                <a:defRPr/>
              </a:pPr>
              <a:t>9</a:t>
            </a:fld>
            <a:endParaRPr lang="it-IT"/>
          </a:p>
        </p:txBody>
      </p:sp>
      <p:sp>
        <p:nvSpPr>
          <p:cNvPr id="24578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it-IT" sz="3600" smtClean="0"/>
              <a:t>Il materiale elettorale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2"/>
            </a:solidFill>
          </a:ln>
        </p:spPr>
        <p:txBody>
          <a:bodyPr rtlCol="0">
            <a:normAutofit fontScale="92500" lnSpcReduction="2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it-IT" sz="2400" dirty="0" smtClean="0"/>
              <a:t>L’Ufficio elettorale predispone le schede elettorali e tutto </a:t>
            </a:r>
            <a:r>
              <a:rPr lang="it-IT" sz="2400" dirty="0"/>
              <a:t>il materiale  </a:t>
            </a:r>
            <a:r>
              <a:rPr lang="it-IT" sz="2400" dirty="0" smtClean="0"/>
              <a:t>necessario ( </a:t>
            </a:r>
            <a:r>
              <a:rPr lang="it-IT" sz="2400" dirty="0"/>
              <a:t>urne, verbali, tabelle di  scrutinio -  </a:t>
            </a:r>
            <a:r>
              <a:rPr lang="it-IT" sz="2400" dirty="0" smtClean="0"/>
              <a:t>cancelleria).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it-IT" sz="2400" dirty="0" smtClean="0"/>
              <a:t>Le schede, da predisporre in formato A4, sono diversificate per colorazione in base alla fascia demografica: </a:t>
            </a:r>
            <a:r>
              <a:rPr lang="it-IT" sz="2000" dirty="0" smtClean="0"/>
              <a:t>     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                                                               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A) fino a  3.000 			         azzurro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B) da 3.001 a 5.000                                          arancione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C) da 5.001 a 10.000                                        grigio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D) da 10.001 a 30.000                                     rosso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E) da 30.001 a 100.000                                   verde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F) da 100.001 a 250.000                                 viola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G) da 250.001 a 500.000                                giallo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H)  da 500.001 a 1.000.000                            marrone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I) oltre  1.000.000                                            blu</a:t>
            </a:r>
            <a:endParaRPr lang="it-IT" sz="2000" dirty="0"/>
          </a:p>
        </p:txBody>
      </p:sp>
      <p:pic>
        <p:nvPicPr>
          <p:cNvPr id="24580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477838"/>
            <a:ext cx="9413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egnaposto numero diapositiva 1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49C9583-314E-4CD0-AF84-3ECAEA4AFCE4}" type="slidenum">
              <a:rPr lang="it-IT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it-IT" sz="1200" dirty="0">
              <a:latin typeface="+mn-lt"/>
            </a:endParaRPr>
          </a:p>
        </p:txBody>
      </p:sp>
      <p:pic>
        <p:nvPicPr>
          <p:cNvPr id="24582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925" y="365125"/>
            <a:ext cx="604838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</TotalTime>
  <Words>2125</Words>
  <Application>Microsoft Office PowerPoint</Application>
  <PresentationFormat>Presentazione su schermo (4:3)</PresentationFormat>
  <Paragraphs>443</Paragraphs>
  <Slides>20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Tema di Office</vt:lpstr>
      <vt:lpstr>Province </vt:lpstr>
      <vt:lpstr>Elettorato attivo e passivo</vt:lpstr>
      <vt:lpstr>Il Presidente  della Provincia</vt:lpstr>
      <vt:lpstr>Il Consiglio provinciale</vt:lpstr>
      <vt:lpstr>Il procedimento elettorale</vt:lpstr>
      <vt:lpstr>Adempimenti :   la convocazione dei comizi elettorali</vt:lpstr>
      <vt:lpstr>Ufficio elettorale</vt:lpstr>
      <vt:lpstr>Accertamento degli  aventi diritto al voto</vt:lpstr>
      <vt:lpstr>Il materiale elettorale</vt:lpstr>
      <vt:lpstr>Presentazione delle liste</vt:lpstr>
      <vt:lpstr>Composizione e sottoscrizione   delle liste</vt:lpstr>
      <vt:lpstr>Documentazione a corredo  delle  liste</vt:lpstr>
      <vt:lpstr>Esame e validazione delle liste</vt:lpstr>
      <vt:lpstr>La ponderazione dei voti</vt:lpstr>
      <vt:lpstr>Calcolo  indice  ponderazione</vt:lpstr>
      <vt:lpstr>Calcolo ponderazioni. Esempi</vt:lpstr>
      <vt:lpstr>Calcolo ponderazioni. Esempi</vt:lpstr>
      <vt:lpstr>Elezioni</vt:lpstr>
      <vt:lpstr>Proclamazione  degli eletti</vt:lpstr>
      <vt:lpstr> Tutti gli aggiornamenti su  www.anci.it www.upinet.it www.elezioni.interno.it  www.regioniturismosport.gov.it </vt:lpstr>
    </vt:vector>
  </TitlesOfParts>
  <Company>Unione Province D'Italia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Città metropolitane</dc:title>
  <dc:creator>Barbara Perluigi</dc:creator>
  <cp:lastModifiedBy>Palombelli</cp:lastModifiedBy>
  <cp:revision>98</cp:revision>
  <cp:lastPrinted>2014-07-10T07:10:58Z</cp:lastPrinted>
  <dcterms:created xsi:type="dcterms:W3CDTF">2014-07-08T09:13:56Z</dcterms:created>
  <dcterms:modified xsi:type="dcterms:W3CDTF">2014-08-05T10:33:32Z</dcterms:modified>
</cp:coreProperties>
</file>