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88" r:id="rId3"/>
    <p:sldId id="261" r:id="rId4"/>
    <p:sldId id="284" r:id="rId5"/>
    <p:sldId id="272" r:id="rId6"/>
    <p:sldId id="280" r:id="rId7"/>
    <p:sldId id="289" r:id="rId8"/>
    <p:sldId id="290" r:id="rId9"/>
    <p:sldId id="291" r:id="rId10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5C6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31" autoAdjust="0"/>
    <p:restoredTop sz="94660"/>
  </p:normalViewPr>
  <p:slideViewPr>
    <p:cSldViewPr>
      <p:cViewPr varScale="1">
        <p:scale>
          <a:sx n="83" d="100"/>
          <a:sy n="83" d="100"/>
        </p:scale>
        <p:origin x="-15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Foglio_di_lavoro_di_Microsoft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ysClr val="window" lastClr="FFFFFF">
                  <a:lumMod val="65000"/>
                </a:sysClr>
              </a:solidFill>
            </c:spPr>
          </c:dPt>
          <c:dPt>
            <c:idx val="1"/>
            <c:bubble3D val="0"/>
            <c:spPr>
              <a:solidFill>
                <a:srgbClr val="F79646">
                  <a:lumMod val="40000"/>
                  <a:lumOff val="60000"/>
                </a:srgbClr>
              </a:solidFill>
            </c:spPr>
          </c:dPt>
          <c:dPt>
            <c:idx val="2"/>
            <c:bubble3D val="0"/>
            <c:spPr>
              <a:solidFill>
                <a:srgbClr val="4BACC6">
                  <a:lumMod val="60000"/>
                  <a:lumOff val="40000"/>
                </a:srgbClr>
              </a:solidFill>
            </c:spPr>
          </c:dPt>
          <c:dPt>
            <c:idx val="3"/>
            <c:bubble3D val="0"/>
            <c:spPr>
              <a:solidFill>
                <a:srgbClr val="C0504D">
                  <a:lumMod val="40000"/>
                  <a:lumOff val="60000"/>
                </a:srgbClr>
              </a:solidFill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'incidenza comparti'!$A$4:$A$7</c:f>
              <c:strCache>
                <c:ptCount val="4"/>
                <c:pt idx="0">
                  <c:v>STATO CENTRALE </c:v>
                </c:pt>
                <c:pt idx="1">
                  <c:v>REGIONI </c:v>
                </c:pt>
                <c:pt idx="2">
                  <c:v>PROVINCE</c:v>
                </c:pt>
                <c:pt idx="3">
                  <c:v>COMUNI</c:v>
                </c:pt>
              </c:strCache>
            </c:strRef>
          </c:cat>
          <c:val>
            <c:numRef>
              <c:f>'incidenza comparti'!$C$4:$C$7</c:f>
              <c:numCache>
                <c:formatCode>#,##0.00</c:formatCode>
                <c:ptCount val="4"/>
                <c:pt idx="0">
                  <c:v>71.631879590171351</c:v>
                </c:pt>
                <c:pt idx="1">
                  <c:v>19.336053434883791</c:v>
                </c:pt>
                <c:pt idx="2" formatCode="0.00">
                  <c:v>1.0801825490373864</c:v>
                </c:pt>
                <c:pt idx="3" formatCode="0.00">
                  <c:v>7.9518844259074557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ln>
      <a:solidFill>
        <a:srgbClr val="1F497D"/>
      </a:solidFill>
    </a:ln>
  </c:sp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0.04969</cdr:x>
      <cdr:y>0.0525</cdr:y>
    </cdr:from>
    <cdr:to>
      <cdr:x>0.23673</cdr:x>
      <cdr:y>0.13125</cdr:y>
    </cdr:to>
    <cdr:sp macro="" textlink="">
      <cdr:nvSpPr>
        <cdr:cNvPr id="2" name="CasellaDiTesto 1"/>
        <cdr:cNvSpPr txBox="1"/>
      </cdr:nvSpPr>
      <cdr:spPr>
        <a:xfrm xmlns:a="http://schemas.openxmlformats.org/drawingml/2006/main">
          <a:off x="227167" y="144016"/>
          <a:ext cx="855185" cy="216024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it-IT" sz="1100" b="1" dirty="0" smtClean="0"/>
            <a:t>Province</a:t>
          </a:r>
          <a:endParaRPr lang="it-IT" sz="1100" b="1" dirty="0"/>
        </a:p>
      </cdr:txBody>
    </cdr:sp>
  </cdr:relSizeAnchor>
  <cdr:relSizeAnchor xmlns:cdr="http://schemas.openxmlformats.org/drawingml/2006/chartDrawing">
    <cdr:from>
      <cdr:x>0.01624</cdr:x>
      <cdr:y>0.55124</cdr:y>
    </cdr:from>
    <cdr:to>
      <cdr:x>0.17374</cdr:x>
      <cdr:y>0.65624</cdr:y>
    </cdr:to>
    <cdr:sp macro="" textlink="">
      <cdr:nvSpPr>
        <cdr:cNvPr id="3" name="CasellaDiTesto 2"/>
        <cdr:cNvSpPr txBox="1"/>
      </cdr:nvSpPr>
      <cdr:spPr>
        <a:xfrm xmlns:a="http://schemas.openxmlformats.org/drawingml/2006/main">
          <a:off x="74240" y="1512168"/>
          <a:ext cx="720080" cy="288032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it-IT" sz="1100" b="1" dirty="0" smtClean="0"/>
            <a:t>Regioni</a:t>
          </a:r>
          <a:endParaRPr lang="it-IT" sz="1100" b="1" dirty="0"/>
        </a:p>
      </cdr:txBody>
    </cdr:sp>
  </cdr:relSizeAnchor>
  <cdr:relSizeAnchor xmlns:cdr="http://schemas.openxmlformats.org/drawingml/2006/chartDrawing">
    <cdr:from>
      <cdr:x>0.77223</cdr:x>
      <cdr:y>0.83999</cdr:y>
    </cdr:from>
    <cdr:to>
      <cdr:x>0.99272</cdr:x>
      <cdr:y>0.94499</cdr:y>
    </cdr:to>
    <cdr:sp macro="" textlink="">
      <cdr:nvSpPr>
        <cdr:cNvPr id="4" name="CasellaDiTesto 3"/>
        <cdr:cNvSpPr txBox="1"/>
      </cdr:nvSpPr>
      <cdr:spPr>
        <a:xfrm xmlns:a="http://schemas.openxmlformats.org/drawingml/2006/main">
          <a:off x="3530624" y="2304256"/>
          <a:ext cx="1008112" cy="288032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it-IT" sz="1100" b="1" dirty="0" smtClean="0"/>
            <a:t>Stato</a:t>
          </a:r>
          <a:r>
            <a:rPr lang="it-IT" sz="1100" dirty="0" smtClean="0"/>
            <a:t> </a:t>
          </a:r>
          <a:r>
            <a:rPr lang="it-IT" sz="1100" b="1" dirty="0" smtClean="0"/>
            <a:t>centrale</a:t>
          </a:r>
          <a:endParaRPr lang="it-IT" sz="1100" b="1" dirty="0"/>
        </a:p>
      </cdr:txBody>
    </cdr:sp>
  </cdr:relSizeAnchor>
  <cdr:relSizeAnchor xmlns:cdr="http://schemas.openxmlformats.org/drawingml/2006/chartDrawing">
    <cdr:from>
      <cdr:x>0.53598</cdr:x>
      <cdr:y>0.07875</cdr:y>
    </cdr:from>
    <cdr:to>
      <cdr:x>0.67773</cdr:x>
      <cdr:y>0.18375</cdr:y>
    </cdr:to>
    <cdr:sp macro="" textlink="">
      <cdr:nvSpPr>
        <cdr:cNvPr id="5" name="CasellaDiTesto 4"/>
        <cdr:cNvSpPr txBox="1"/>
      </cdr:nvSpPr>
      <cdr:spPr>
        <a:xfrm xmlns:a="http://schemas.openxmlformats.org/drawingml/2006/main">
          <a:off x="2450504" y="216024"/>
          <a:ext cx="648072" cy="288032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it-IT" sz="1100" b="1" dirty="0" smtClean="0"/>
            <a:t>Comuni</a:t>
          </a:r>
          <a:endParaRPr lang="it-IT" sz="1100" b="1" dirty="0"/>
        </a:p>
      </cdr:txBody>
    </cdr:sp>
  </cdr:relSizeAnchor>
  <cdr:relSizeAnchor xmlns:cdr="http://schemas.openxmlformats.org/drawingml/2006/chartDrawing">
    <cdr:from>
      <cdr:x>0.07924</cdr:x>
      <cdr:y>0.44624</cdr:y>
    </cdr:from>
    <cdr:to>
      <cdr:x>0.12649</cdr:x>
      <cdr:y>0.55124</cdr:y>
    </cdr:to>
    <cdr:cxnSp macro="">
      <cdr:nvCxnSpPr>
        <cdr:cNvPr id="8" name="Connettore 2 7"/>
        <cdr:cNvCxnSpPr/>
      </cdr:nvCxnSpPr>
      <cdr:spPr>
        <a:xfrm xmlns:a="http://schemas.openxmlformats.org/drawingml/2006/main" flipV="1">
          <a:off x="362272" y="1224136"/>
          <a:ext cx="216024" cy="288032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3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2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0.23673</cdr:x>
      <cdr:y>0.13125</cdr:y>
    </cdr:from>
    <cdr:to>
      <cdr:x>0.33123</cdr:x>
      <cdr:y>0.18375</cdr:y>
    </cdr:to>
    <cdr:cxnSp macro="">
      <cdr:nvCxnSpPr>
        <cdr:cNvPr id="10" name="Connettore 2 9"/>
        <cdr:cNvCxnSpPr/>
      </cdr:nvCxnSpPr>
      <cdr:spPr>
        <a:xfrm xmlns:a="http://schemas.openxmlformats.org/drawingml/2006/main">
          <a:off x="1082352" y="360040"/>
          <a:ext cx="432048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3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2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0.48873</cdr:x>
      <cdr:y>0.13125</cdr:y>
    </cdr:from>
    <cdr:to>
      <cdr:x>0.53598</cdr:x>
      <cdr:y>0.18375</cdr:y>
    </cdr:to>
    <cdr:cxnSp macro="">
      <cdr:nvCxnSpPr>
        <cdr:cNvPr id="12" name="Connettore 2 11"/>
        <cdr:cNvCxnSpPr>
          <a:stCxn xmlns:a="http://schemas.openxmlformats.org/drawingml/2006/main" id="5" idx="1"/>
        </cdr:cNvCxnSpPr>
      </cdr:nvCxnSpPr>
      <cdr:spPr>
        <a:xfrm xmlns:a="http://schemas.openxmlformats.org/drawingml/2006/main" flipH="1">
          <a:off x="2234480" y="360040"/>
          <a:ext cx="216024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3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2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0.80373</cdr:x>
      <cdr:y>0.73499</cdr:y>
    </cdr:from>
    <cdr:to>
      <cdr:x>0.85098</cdr:x>
      <cdr:y>0.81374</cdr:y>
    </cdr:to>
    <cdr:cxnSp macro="">
      <cdr:nvCxnSpPr>
        <cdr:cNvPr id="14" name="Connettore 2 13"/>
        <cdr:cNvCxnSpPr/>
      </cdr:nvCxnSpPr>
      <cdr:spPr>
        <a:xfrm xmlns:a="http://schemas.openxmlformats.org/drawingml/2006/main" flipH="1" flipV="1">
          <a:off x="3674640" y="2016224"/>
          <a:ext cx="216024" cy="216024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3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2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862" cy="495793"/>
          </a:xfrm>
          <a:prstGeom prst="rect">
            <a:avLst/>
          </a:prstGeom>
        </p:spPr>
        <p:txBody>
          <a:bodyPr vert="horz" lIns="88205" tIns="44103" rIns="88205" bIns="44103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295" y="1"/>
            <a:ext cx="2945862" cy="495793"/>
          </a:xfrm>
          <a:prstGeom prst="rect">
            <a:avLst/>
          </a:prstGeom>
        </p:spPr>
        <p:txBody>
          <a:bodyPr vert="horz" lIns="88205" tIns="44103" rIns="88205" bIns="44103" rtlCol="0"/>
          <a:lstStyle>
            <a:lvl1pPr algn="r">
              <a:defRPr sz="1200"/>
            </a:lvl1pPr>
          </a:lstStyle>
          <a:p>
            <a:fld id="{E9D3498B-56FF-433C-9D62-871D751BAB4D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205" tIns="44103" rIns="88205" bIns="44103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65" y="4714653"/>
            <a:ext cx="5438748" cy="4466756"/>
          </a:xfrm>
          <a:prstGeom prst="rect">
            <a:avLst/>
          </a:prstGeom>
        </p:spPr>
        <p:txBody>
          <a:bodyPr vert="horz" lIns="88205" tIns="44103" rIns="88205" bIns="44103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306"/>
            <a:ext cx="2945862" cy="495793"/>
          </a:xfrm>
          <a:prstGeom prst="rect">
            <a:avLst/>
          </a:prstGeom>
        </p:spPr>
        <p:txBody>
          <a:bodyPr vert="horz" lIns="88205" tIns="44103" rIns="88205" bIns="44103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295" y="9429306"/>
            <a:ext cx="2945862" cy="495793"/>
          </a:xfrm>
          <a:prstGeom prst="rect">
            <a:avLst/>
          </a:prstGeom>
        </p:spPr>
        <p:txBody>
          <a:bodyPr vert="horz" lIns="88205" tIns="44103" rIns="88205" bIns="44103" rtlCol="0" anchor="b"/>
          <a:lstStyle>
            <a:lvl1pPr algn="r">
              <a:defRPr sz="1200"/>
            </a:lvl1pPr>
          </a:lstStyle>
          <a:p>
            <a:fld id="{F2802476-206C-4381-AB44-6B94F397BFB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320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02476-206C-4381-AB44-6B94F397BFBC}" type="slidenum">
              <a:rPr lang="it-IT" smtClean="0"/>
              <a:pPr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37928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02476-206C-4381-AB44-6B94F397BFBC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3741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02476-206C-4381-AB44-6B94F397BFBC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167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02476-206C-4381-AB44-6B94F397BFBC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2595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95888-1399-44EB-B0C2-0228EFE8EF1E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6104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C7436-ACF5-4534-AC61-1F3E050323C8}" type="datetime1">
              <a:rPr lang="it-IT" smtClean="0"/>
              <a:pPr/>
              <a:t>12/03/2015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1492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ACC07-17B9-46C3-8003-CB52E397AD70}" type="datetime1">
              <a:rPr lang="it-IT" smtClean="0"/>
              <a:pPr/>
              <a:t>12/03/2015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2467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DEA7-B7C2-4B6D-BE9E-EBBEE1CF04ED}" type="datetime1">
              <a:rPr lang="it-IT" smtClean="0"/>
              <a:pPr/>
              <a:t>12/03/2015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347234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5FCD-DB07-4CC9-9BEB-46C9E31C8D0A}" type="datetime1">
              <a:rPr lang="it-IT" smtClean="0"/>
              <a:pPr/>
              <a:t>12/03/2015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2028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7B20D-F3D7-4C95-BD49-716027883A37}" type="datetime1">
              <a:rPr lang="it-IT" smtClean="0"/>
              <a:pPr/>
              <a:t>12/03/2015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5454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0639-3C5E-4696-B2E8-5C3D1CE19740}" type="datetime1">
              <a:rPr lang="it-IT" smtClean="0"/>
              <a:pPr/>
              <a:t>12/03/2015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2219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A65C2-A7E8-461A-A433-16A9D9D24005}" type="datetime1">
              <a:rPr lang="it-IT" smtClean="0"/>
              <a:pPr/>
              <a:t>12/03/2015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0846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A7BF3-4372-4470-A238-E41B53EA1A7D}" type="datetime1">
              <a:rPr lang="it-IT" smtClean="0"/>
              <a:pPr/>
              <a:t>12/03/2015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5345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CDA3F-4685-4BEE-BB64-CE5DA1E7AFFA}" type="datetime1">
              <a:rPr lang="it-IT" smtClean="0"/>
              <a:pPr/>
              <a:t>12/03/2015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0965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CE814-0BA7-4197-9D04-17C80C929044}" type="datetime1">
              <a:rPr lang="it-IT" smtClean="0"/>
              <a:pPr/>
              <a:t>12/03/2015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7523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FB68-E57E-4193-9290-4EBB48F7B0BB}" type="datetime1">
              <a:rPr lang="it-IT" smtClean="0"/>
              <a:pPr/>
              <a:t>12/03/2015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7508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ADEA7-B7C2-4B6D-BE9E-EBBEE1CF04ED}" type="datetime1">
              <a:rPr lang="it-IT" smtClean="0"/>
              <a:pPr/>
              <a:t>12/03/2015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846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b="1" dirty="0" smtClean="0"/>
              <a:t>La finanza provinciale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>
                <a:solidFill>
                  <a:schemeClr val="tx1"/>
                </a:solidFill>
              </a:rPr>
              <a:t>I dati sulla spesa centrale e locale, le manovre economiche e le conseguenze su bilanci e servizi.</a:t>
            </a:r>
          </a:p>
          <a:p>
            <a:endParaRPr lang="it-IT" sz="2400" i="1" dirty="0" smtClean="0">
              <a:solidFill>
                <a:schemeClr val="tx1"/>
              </a:solidFill>
            </a:endParaRPr>
          </a:p>
          <a:p>
            <a:r>
              <a:rPr lang="it-IT" sz="2400" i="1" dirty="0" smtClean="0">
                <a:solidFill>
                  <a:schemeClr val="tx1"/>
                </a:solidFill>
              </a:rPr>
              <a:t>Febbraio 2015</a:t>
            </a:r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1</a:t>
            </a:fld>
            <a:endParaRPr lang="it-IT" dirty="0"/>
          </a:p>
        </p:txBody>
      </p:sp>
      <p:pic>
        <p:nvPicPr>
          <p:cNvPr id="4" name="Immagine 3" descr="upi_completo_tr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35896" y="404664"/>
            <a:ext cx="2088232" cy="15683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395536" y="836712"/>
            <a:ext cx="8172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600" dirty="0">
                <a:ea typeface="Calibri" pitchFamily="34" charset="0"/>
                <a:cs typeface="Times New Roman" pitchFamily="18" charset="0"/>
              </a:rPr>
              <a:t>La spesa pubblica </a:t>
            </a:r>
            <a:r>
              <a:rPr lang="it-IT" sz="1600" dirty="0" smtClean="0">
                <a:ea typeface="Calibri" pitchFamily="34" charset="0"/>
                <a:cs typeface="Times New Roman" pitchFamily="18" charset="0"/>
              </a:rPr>
              <a:t>italiana, </a:t>
            </a:r>
            <a:r>
              <a:rPr lang="it-IT" sz="1600" dirty="0">
                <a:ea typeface="Calibri" pitchFamily="34" charset="0"/>
                <a:cs typeface="Times New Roman" pitchFamily="18" charset="0"/>
              </a:rPr>
              <a:t>è rappresentata </a:t>
            </a:r>
            <a:r>
              <a:rPr lang="it-IT" sz="1600" b="1" dirty="0">
                <a:ea typeface="Calibri" pitchFamily="34" charset="0"/>
                <a:cs typeface="Times New Roman" pitchFamily="18" charset="0"/>
              </a:rPr>
              <a:t>per quasi il 70% da spesa centrale</a:t>
            </a:r>
            <a:r>
              <a:rPr lang="it-IT" sz="1600" dirty="0">
                <a:ea typeface="Calibri" pitchFamily="34" charset="0"/>
                <a:cs typeface="Times New Roman" pitchFamily="18" charset="0"/>
              </a:rPr>
              <a:t>, comprese le prestazioni </a:t>
            </a:r>
            <a:r>
              <a:rPr lang="it-IT" sz="1600" dirty="0" smtClean="0">
                <a:ea typeface="Calibri" pitchFamily="34" charset="0"/>
                <a:cs typeface="Times New Roman" pitchFamily="18" charset="0"/>
              </a:rPr>
              <a:t>sociali e gli interessi sul debito. </a:t>
            </a:r>
            <a:endParaRPr lang="it-IT" sz="1600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537320" y="3645024"/>
            <a:ext cx="3744416" cy="107721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Nel</a:t>
            </a:r>
            <a:r>
              <a:rPr kumimoji="0" lang="it-IT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2014 l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e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Province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lang="it-IT" sz="1600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hanno 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rappresentano l’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% della spesa pubblica, i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Comuni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 </a:t>
            </a:r>
            <a:r>
              <a:rPr lang="it-IT" sz="1600" dirty="0" smtClean="0">
                <a:ea typeface="Calibri" pitchFamily="34" charset="0"/>
                <a:cs typeface="Times New Roman" pitchFamily="18" charset="0"/>
              </a:rPr>
              <a:t>il </a:t>
            </a:r>
            <a:r>
              <a:rPr lang="it-IT" sz="1600" b="1" dirty="0" smtClean="0">
                <a:ea typeface="Calibri" pitchFamily="34" charset="0"/>
                <a:cs typeface="Times New Roman" pitchFamily="18" charset="0"/>
              </a:rPr>
              <a:t>7,95%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mentre le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Regioni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compresa</a:t>
            </a:r>
            <a:r>
              <a:rPr kumimoji="0" lang="it-IT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la spesa per la sanità,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circa </a:t>
            </a:r>
            <a:r>
              <a:rPr lang="it-IT" sz="1600" dirty="0" smtClean="0">
                <a:ea typeface="Calibri" pitchFamily="34" charset="0"/>
                <a:cs typeface="Times New Roman" pitchFamily="18" charset="0"/>
              </a:rPr>
              <a:t>il </a:t>
            </a:r>
            <a:r>
              <a:rPr lang="it-IT" sz="1600" b="1" dirty="0" smtClean="0">
                <a:ea typeface="Calibri" pitchFamily="34" charset="0"/>
                <a:cs typeface="Times New Roman" pitchFamily="18" charset="0"/>
              </a:rPr>
              <a:t>20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%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tx1"/>
                </a:solidFill>
              </a:rPr>
              <a:t>2</a:t>
            </a:r>
            <a:endParaRPr lang="it-IT" dirty="0">
              <a:solidFill>
                <a:schemeClr val="tx1"/>
              </a:solidFill>
            </a:endParaRPr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179291"/>
              </p:ext>
            </p:extLst>
          </p:nvPr>
        </p:nvGraphicFramePr>
        <p:xfrm>
          <a:off x="361256" y="6237312"/>
          <a:ext cx="1473200" cy="438150"/>
        </p:xfrm>
        <a:graphic>
          <a:graphicData uri="http://schemas.openxmlformats.org/drawingml/2006/table">
            <a:tbl>
              <a:tblPr/>
              <a:tblGrid>
                <a:gridCol w="1473200"/>
              </a:tblGrid>
              <a:tr h="438150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(nota di aggiornamento DEF 2014-ottobre-  conto economico PA); </a:t>
                      </a:r>
                      <a:r>
                        <a:rPr lang="it-IT" sz="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Siope</a:t>
                      </a:r>
                      <a:r>
                        <a:rPr lang="it-IT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8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endParaRPr lang="it-IT" sz="8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el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789672"/>
              </p:ext>
            </p:extLst>
          </p:nvPr>
        </p:nvGraphicFramePr>
        <p:xfrm>
          <a:off x="537320" y="2996952"/>
          <a:ext cx="1656184" cy="190500"/>
        </p:xfrm>
        <a:graphic>
          <a:graphicData uri="http://schemas.openxmlformats.org/drawingml/2006/table">
            <a:tbl>
              <a:tblPr/>
              <a:tblGrid>
                <a:gridCol w="1656184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*di cui prestazioni sociali 319.690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el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037813"/>
              </p:ext>
            </p:extLst>
          </p:nvPr>
        </p:nvGraphicFramePr>
        <p:xfrm>
          <a:off x="537320" y="3212976"/>
          <a:ext cx="1656184" cy="190500"/>
        </p:xfrm>
        <a:graphic>
          <a:graphicData uri="http://schemas.openxmlformats.org/drawingml/2006/table">
            <a:tbl>
              <a:tblPr/>
              <a:tblGrid>
                <a:gridCol w="1656184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*di cui interessi 78.201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92373"/>
              </p:ext>
            </p:extLst>
          </p:nvPr>
        </p:nvGraphicFramePr>
        <p:xfrm>
          <a:off x="567745" y="1556792"/>
          <a:ext cx="6996068" cy="1436732"/>
        </p:xfrm>
        <a:graphic>
          <a:graphicData uri="http://schemas.openxmlformats.org/drawingml/2006/table">
            <a:tbl>
              <a:tblPr/>
              <a:tblGrid>
                <a:gridCol w="2349766"/>
                <a:gridCol w="2183009"/>
                <a:gridCol w="2463293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TUTTA LA PA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827.175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incidenza percentuale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89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STATO 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CENTRALE*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592.521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71,63%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744"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REGIONI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159.943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19,34%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PROVINCE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8.935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1,08%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03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COMUNI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65.776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7,95%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Gra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384742"/>
              </p:ext>
            </p:extLst>
          </p:nvPr>
        </p:nvGraphicFramePr>
        <p:xfrm>
          <a:off x="4281736" y="314096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1331640" y="404664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</a:t>
            </a:r>
            <a:endParaRPr lang="it-IT" dirty="0"/>
          </a:p>
        </p:txBody>
      </p:sp>
      <p:sp>
        <p:nvSpPr>
          <p:cNvPr id="15" name="Rettangolo 14"/>
          <p:cNvSpPr/>
          <p:nvPr/>
        </p:nvSpPr>
        <p:spPr>
          <a:xfrm>
            <a:off x="1239675" y="260648"/>
            <a:ext cx="6538457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it-IT" sz="2800" b="1" dirty="0">
                <a:latin typeface="+mj-lt"/>
                <a:ea typeface="+mj-ea"/>
                <a:cs typeface="+mj-cs"/>
              </a:rPr>
              <a:t>La spesa pubblica italiana: chi costa di più?</a:t>
            </a:r>
          </a:p>
        </p:txBody>
      </p:sp>
    </p:spTree>
    <p:extLst>
      <p:ext uri="{BB962C8B-B14F-4D97-AF65-F5344CB8AC3E}">
        <p14:creationId xmlns:p14="http://schemas.microsoft.com/office/powerpoint/2010/main" val="9017892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3204" y="301177"/>
            <a:ext cx="8229600" cy="724436"/>
          </a:xfrm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r>
              <a:rPr lang="it-IT" sz="2200" b="1" dirty="0" smtClean="0"/>
              <a:t/>
            </a:r>
            <a:br>
              <a:rPr lang="it-IT" sz="2200" b="1" dirty="0" smtClean="0"/>
            </a:br>
            <a:r>
              <a:rPr lang="it-IT" sz="2900" b="1" dirty="0" smtClean="0"/>
              <a:t>L’andamento della spesa delle Province  dal  2010 al 2014</a:t>
            </a:r>
            <a:r>
              <a:rPr lang="it-IT" sz="3100" dirty="0" smtClean="0"/>
              <a:t/>
            </a:r>
            <a:br>
              <a:rPr lang="it-IT" sz="3100" dirty="0" smtClean="0"/>
            </a:br>
            <a:endParaRPr lang="it-IT" sz="3100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>
                <a:solidFill>
                  <a:schemeClr val="tx1"/>
                </a:solidFill>
              </a:rPr>
              <a:pPr/>
              <a:t>3</a:t>
            </a:fld>
            <a:endParaRPr lang="it-IT">
              <a:solidFill>
                <a:schemeClr val="tx1"/>
              </a:solidFill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899592" y="1057092"/>
            <a:ext cx="7416824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Dal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2010</a:t>
            </a:r>
            <a:r>
              <a:rPr kumimoji="0" lang="it-IT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al 2014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 </a:t>
            </a:r>
            <a:r>
              <a:rPr lang="it-IT" sz="1600" dirty="0" smtClean="0">
                <a:ea typeface="Calibri" pitchFamily="34" charset="0"/>
                <a:cs typeface="Times New Roman" pitchFamily="18" charset="0"/>
              </a:rPr>
              <a:t>le </a:t>
            </a:r>
            <a:r>
              <a:rPr lang="it-IT" sz="1600" b="1" dirty="0">
                <a:ea typeface="Calibri" pitchFamily="34" charset="0"/>
                <a:cs typeface="Times New Roman" pitchFamily="18" charset="0"/>
              </a:rPr>
              <a:t>Province</a:t>
            </a:r>
            <a:r>
              <a:rPr lang="it-IT" sz="1600" dirty="0">
                <a:ea typeface="Calibri" pitchFamily="34" charset="0"/>
                <a:cs typeface="Times New Roman" pitchFamily="18" charset="0"/>
              </a:rPr>
              <a:t> sono riuscite ad </a:t>
            </a:r>
            <a:r>
              <a:rPr lang="it-IT" sz="1600" b="1" dirty="0">
                <a:ea typeface="Calibri" pitchFamily="34" charset="0"/>
                <a:cs typeface="Times New Roman" pitchFamily="18" charset="0"/>
              </a:rPr>
              <a:t>operare </a:t>
            </a:r>
            <a:r>
              <a:rPr lang="it-IT" sz="1600" b="1" dirty="0" smtClean="0">
                <a:ea typeface="Calibri" pitchFamily="34" charset="0"/>
                <a:cs typeface="Times New Roman" pitchFamily="18" charset="0"/>
              </a:rPr>
              <a:t>in maniera virtuosa le riduzion</a:t>
            </a:r>
            <a:r>
              <a:rPr lang="it-IT" sz="1600" dirty="0" smtClean="0">
                <a:ea typeface="Calibri" pitchFamily="34" charset="0"/>
                <a:cs typeface="Times New Roman" pitchFamily="18" charset="0"/>
              </a:rPr>
              <a:t>i </a:t>
            </a:r>
            <a:r>
              <a:rPr lang="it-IT" sz="1600" dirty="0">
                <a:ea typeface="Calibri" pitchFamily="34" charset="0"/>
                <a:cs typeface="Times New Roman" pitchFamily="18" charset="0"/>
              </a:rPr>
              <a:t>necessarie della </a:t>
            </a:r>
            <a:r>
              <a:rPr lang="it-IT" sz="1600" b="1" dirty="0">
                <a:ea typeface="Calibri" pitchFamily="34" charset="0"/>
                <a:cs typeface="Times New Roman" pitchFamily="18" charset="0"/>
              </a:rPr>
              <a:t>spesa corrente</a:t>
            </a:r>
            <a:r>
              <a:rPr lang="it-IT" sz="1600" dirty="0" smtClean="0">
                <a:ea typeface="Calibri" pitchFamily="34" charset="0"/>
                <a:cs typeface="Times New Roman" pitchFamily="18" charset="0"/>
              </a:rPr>
              <a:t>, che è scesa di </a:t>
            </a:r>
            <a:r>
              <a:rPr lang="it-IT" sz="1600" dirty="0">
                <a:ea typeface="Calibri" pitchFamily="34" charset="0"/>
                <a:cs typeface="Times New Roman" pitchFamily="18" charset="0"/>
              </a:rPr>
              <a:t>oltre </a:t>
            </a:r>
            <a:r>
              <a:rPr lang="it-IT" sz="1600" dirty="0" smtClean="0">
                <a:ea typeface="Calibri" pitchFamily="34" charset="0"/>
                <a:cs typeface="Times New Roman" pitchFamily="18" charset="0"/>
              </a:rPr>
              <a:t>il </a:t>
            </a:r>
            <a:r>
              <a:rPr lang="it-IT" b="1" dirty="0" smtClean="0">
                <a:ea typeface="Calibri" pitchFamily="34" charset="0"/>
                <a:cs typeface="Times New Roman" pitchFamily="18" charset="0"/>
              </a:rPr>
              <a:t>15%.</a:t>
            </a:r>
            <a:r>
              <a:rPr lang="it-IT" dirty="0" smtClean="0">
                <a:ea typeface="Calibri" pitchFamily="34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161162"/>
              </p:ext>
            </p:extLst>
          </p:nvPr>
        </p:nvGraphicFramePr>
        <p:xfrm>
          <a:off x="1115615" y="1772816"/>
          <a:ext cx="6984777" cy="1962912"/>
        </p:xfrm>
        <a:graphic>
          <a:graphicData uri="http://schemas.openxmlformats.org/drawingml/2006/table">
            <a:tbl>
              <a:tblPr firstRow="1" firstCol="1" bandRow="1"/>
              <a:tblGrid>
                <a:gridCol w="2632794"/>
                <a:gridCol w="1694019"/>
                <a:gridCol w="1694019"/>
                <a:gridCol w="963945"/>
              </a:tblGrid>
              <a:tr h="4593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SPESA CORRENTE</a:t>
                      </a:r>
                      <a:endParaRPr lang="it-IT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2010</a:t>
                      </a:r>
                      <a:endParaRPr lang="it-IT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2014</a:t>
                      </a:r>
                      <a:endParaRPr lang="it-IT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variazione </a:t>
                      </a:r>
                      <a:r>
                        <a:rPr lang="it-IT" sz="1400" b="1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%</a:t>
                      </a:r>
                      <a:endParaRPr lang="it-IT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29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PROVINCE</a:t>
                      </a:r>
                      <a:endParaRPr lang="it-IT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8.564.385.000</a:t>
                      </a:r>
                      <a:endParaRPr lang="it-IT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7.296.619.337</a:t>
                      </a:r>
                      <a:endParaRPr lang="it-IT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-</a:t>
                      </a:r>
                      <a:r>
                        <a:rPr lang="it-IT" sz="1400" b="1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14,8%</a:t>
                      </a:r>
                      <a:endParaRPr lang="it-IT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it-IT" sz="1400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it-IT" sz="1400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it-IT" sz="1400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it-IT" sz="1400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3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SPESA CONTO CAPITALE</a:t>
                      </a:r>
                      <a:endParaRPr lang="it-IT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2010</a:t>
                      </a:r>
                      <a:endParaRPr lang="it-IT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2014</a:t>
                      </a:r>
                      <a:endParaRPr lang="it-IT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Variazione</a:t>
                      </a:r>
                      <a:r>
                        <a:rPr lang="it-IT" sz="14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%</a:t>
                      </a:r>
                      <a:endParaRPr lang="it-IT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29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PROVINCE</a:t>
                      </a:r>
                      <a:endParaRPr lang="it-IT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2.936.934.415</a:t>
                      </a:r>
                      <a:endParaRPr lang="it-IT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1.673.858.195</a:t>
                      </a:r>
                      <a:endParaRPr lang="it-IT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-43,%</a:t>
                      </a:r>
                      <a:endParaRPr lang="it-IT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 </a:t>
                      </a:r>
                      <a:endParaRPr lang="it-IT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 </a:t>
                      </a:r>
                      <a:endParaRPr lang="it-IT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 </a:t>
                      </a:r>
                      <a:endParaRPr lang="it-IT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 </a:t>
                      </a:r>
                      <a:endParaRPr lang="it-IT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1043608" y="6498922"/>
            <a:ext cx="16561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i="1" dirty="0" smtClean="0"/>
              <a:t>Fonte  (</a:t>
            </a:r>
            <a:r>
              <a:rPr lang="it-IT" sz="1100" i="1" dirty="0" err="1" smtClean="0"/>
              <a:t>Siope</a:t>
            </a:r>
            <a:r>
              <a:rPr lang="it-IT" sz="1100" i="1" dirty="0" smtClean="0"/>
              <a:t> 2014) </a:t>
            </a:r>
            <a:endParaRPr lang="it-IT" sz="1100" i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67544" y="4005064"/>
            <a:ext cx="7992887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2000" dirty="0" smtClean="0">
                <a:ea typeface="Calibri" pitchFamily="34" charset="0"/>
                <a:cs typeface="Times New Roman" pitchFamily="18" charset="0"/>
              </a:rPr>
              <a:t>Quanto alla spesa in </a:t>
            </a:r>
            <a:r>
              <a:rPr lang="it-IT" sz="2000" b="1" dirty="0">
                <a:ea typeface="Calibri" pitchFamily="34" charset="0"/>
                <a:cs typeface="Times New Roman" pitchFamily="18" charset="0"/>
              </a:rPr>
              <a:t>c</a:t>
            </a:r>
            <a:r>
              <a:rPr lang="it-IT" sz="2000" b="1" dirty="0" smtClean="0">
                <a:ea typeface="Calibri" pitchFamily="34" charset="0"/>
                <a:cs typeface="Times New Roman" pitchFamily="18" charset="0"/>
              </a:rPr>
              <a:t>onto capitale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2000" b="1" dirty="0" smtClean="0">
                <a:ea typeface="Calibri" pitchFamily="34" charset="0"/>
                <a:cs typeface="Times New Roman" pitchFamily="18" charset="0"/>
              </a:rPr>
              <a:t> nei 5 anni esaminati si è verificato un vero e proprio CROLLO.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600" b="1" dirty="0" smtClean="0">
              <a:ea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600" b="1" dirty="0">
              <a:ea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b="1" dirty="0" smtClean="0">
                <a:ea typeface="Calibri" pitchFamily="34" charset="0"/>
                <a:cs typeface="Times New Roman" pitchFamily="18" charset="0"/>
              </a:rPr>
              <a:t>La mancanza di risorse, l’impossibilità di programmare a causa del continuo susseguirsi di manovre economiche, i vincoli del Patto di stabilità hanno di fatto IMPEDITO alle Province di investire sui territori,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b="1" u="sng" dirty="0" smtClean="0">
                <a:ea typeface="Calibri" pitchFamily="34" charset="0"/>
                <a:cs typeface="Times New Roman" pitchFamily="18" charset="0"/>
              </a:rPr>
              <a:t>con pesanti ripercussioni sulle economie locali.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r>
              <a:rPr lang="it-IT" sz="2800" b="1" dirty="0" smtClean="0"/>
              <a:t>La spesa delle Province:</a:t>
            </a:r>
            <a:br>
              <a:rPr lang="it-IT" sz="2800" b="1" dirty="0" smtClean="0"/>
            </a:br>
            <a:r>
              <a:rPr lang="it-IT" sz="2800" b="1" dirty="0">
                <a:latin typeface="+mn-lt"/>
                <a:ea typeface="+mn-ea"/>
                <a:cs typeface="+mn-cs"/>
              </a:rPr>
              <a:t> il confronto  </a:t>
            </a:r>
            <a:r>
              <a:rPr lang="it-IT" sz="2800" b="1" dirty="0" smtClean="0"/>
              <a:t>2013 - 2014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/>
              <a:t>Nel 2014 </a:t>
            </a:r>
            <a:r>
              <a:rPr lang="it-IT" sz="2400" b="1" dirty="0" smtClean="0"/>
              <a:t>l’andamento della spesa </a:t>
            </a:r>
            <a:r>
              <a:rPr lang="it-IT" sz="2400" dirty="0" smtClean="0"/>
              <a:t>delle Province si </a:t>
            </a:r>
            <a:r>
              <a:rPr lang="it-IT" sz="2400" b="1" dirty="0" smtClean="0"/>
              <a:t>conferma in costante diminuzione. </a:t>
            </a:r>
          </a:p>
          <a:p>
            <a:pPr marL="0" indent="0" algn="ctr">
              <a:buNone/>
            </a:pPr>
            <a:r>
              <a:rPr lang="it-IT" sz="2400" b="1" dirty="0" smtClean="0"/>
              <a:t>La riduzione totale tra spesa corrente e conto capitale è pari a </a:t>
            </a:r>
          </a:p>
          <a:p>
            <a:pPr marL="0" indent="0" algn="ctr">
              <a:buNone/>
            </a:pPr>
            <a:r>
              <a:rPr lang="it-IT" sz="2400" b="1" dirty="0" smtClean="0"/>
              <a:t>– </a:t>
            </a:r>
            <a:r>
              <a:rPr lang="it-IT" sz="2400" b="1" dirty="0" err="1" smtClean="0"/>
              <a:t>13,3%</a:t>
            </a:r>
            <a:endParaRPr lang="it-IT" sz="2400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>
                <a:solidFill>
                  <a:schemeClr val="tx1"/>
                </a:solidFill>
              </a:rPr>
              <a:pPr/>
              <a:t>4</a:t>
            </a:fld>
            <a:endParaRPr lang="it-IT" dirty="0">
              <a:solidFill>
                <a:schemeClr val="tx1"/>
              </a:solidFill>
            </a:endParaRP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8449979"/>
              </p:ext>
            </p:extLst>
          </p:nvPr>
        </p:nvGraphicFramePr>
        <p:xfrm>
          <a:off x="705609" y="3501008"/>
          <a:ext cx="7704856" cy="1186142"/>
        </p:xfrm>
        <a:graphic>
          <a:graphicData uri="http://schemas.openxmlformats.org/drawingml/2006/table">
            <a:tbl>
              <a:tblPr firstRow="1" firstCol="1" bandRow="1"/>
              <a:tblGrid>
                <a:gridCol w="2239379"/>
                <a:gridCol w="2120907"/>
                <a:gridCol w="1739806"/>
                <a:gridCol w="1604764"/>
              </a:tblGrid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it-IT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2013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2014 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VARIAZIONE 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50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SPESA CORRENTE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7.617.896.560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7.296.619.337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-4,53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50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SPESA C CAPITALE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2.732.765.428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1.673.858.195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it-IT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38,7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50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TOTALE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10.350.661.989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8.970.477.532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it-IT" sz="1400" b="1" i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13,3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683568" y="5373216"/>
            <a:ext cx="7848872" cy="6463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u="sng" dirty="0" smtClean="0"/>
              <a:t>Le manovre hanno inciso sulla possibilità di </a:t>
            </a:r>
          </a:p>
          <a:p>
            <a:pPr algn="ctr"/>
            <a:r>
              <a:rPr lang="it-IT" b="1" u="sng" dirty="0" smtClean="0"/>
              <a:t>programmare investimenti di medio e lungo termine</a:t>
            </a:r>
            <a:endParaRPr lang="it-IT" b="1" u="sng" dirty="0"/>
          </a:p>
        </p:txBody>
      </p:sp>
    </p:spTree>
    <p:extLst>
      <p:ext uri="{BB962C8B-B14F-4D97-AF65-F5344CB8AC3E}">
        <p14:creationId xmlns:p14="http://schemas.microsoft.com/office/powerpoint/2010/main" val="2332509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>
                <a:solidFill>
                  <a:schemeClr val="tx1"/>
                </a:solidFill>
              </a:rPr>
              <a:pPr/>
              <a:t>5</a:t>
            </a:fld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077346" y="404664"/>
            <a:ext cx="6912768" cy="9541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/>
              <a:t>Le risorse alle Province: i trasferimenti dalle Regioni per </a:t>
            </a:r>
            <a:r>
              <a:rPr lang="it-IT" sz="2800" b="1" dirty="0" smtClean="0"/>
              <a:t>funzioni</a:t>
            </a:r>
            <a:endParaRPr lang="it-IT" sz="2800" b="1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683568" y="1893605"/>
            <a:ext cx="748883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Le Regioni </a:t>
            </a:r>
            <a:r>
              <a:rPr lang="it-IT" dirty="0" smtClean="0"/>
              <a:t>hanno delegato e trasferito alcune</a:t>
            </a:r>
            <a:r>
              <a:rPr lang="it-IT" b="1" dirty="0" smtClean="0"/>
              <a:t> funzioni essenziali alle Province (servizi per l’impiego, gestione trasporto, formazione, agricoltura  </a:t>
            </a:r>
            <a:r>
              <a:rPr lang="it-IT" b="1" dirty="0" err="1" smtClean="0"/>
              <a:t>etc</a:t>
            </a:r>
            <a:r>
              <a:rPr lang="it-IT" b="1" dirty="0" smtClean="0"/>
              <a:t>). </a:t>
            </a:r>
          </a:p>
          <a:p>
            <a:pPr algn="ctr"/>
            <a:r>
              <a:rPr lang="it-IT" b="1" dirty="0" smtClean="0"/>
              <a:t>Insieme </a:t>
            </a:r>
            <a:r>
              <a:rPr lang="it-IT" dirty="0" smtClean="0"/>
              <a:t>alle funzioni </a:t>
            </a:r>
            <a:r>
              <a:rPr lang="it-IT" b="1" dirty="0" smtClean="0"/>
              <a:t>le Regioni </a:t>
            </a:r>
            <a:r>
              <a:rPr lang="it-IT" dirty="0" smtClean="0"/>
              <a:t>sono tenute a</a:t>
            </a:r>
            <a:r>
              <a:rPr lang="it-IT" b="1" dirty="0" smtClean="0"/>
              <a:t> trasferire alle Province </a:t>
            </a:r>
            <a:r>
              <a:rPr lang="it-IT" dirty="0" smtClean="0"/>
              <a:t>le</a:t>
            </a:r>
            <a:r>
              <a:rPr lang="it-IT" b="1" dirty="0" smtClean="0"/>
              <a:t> </a:t>
            </a:r>
            <a:r>
              <a:rPr lang="it-IT" b="1" u="sng" dirty="0" smtClean="0"/>
              <a:t>risorse necessarie per esercitarle</a:t>
            </a:r>
            <a:r>
              <a:rPr lang="it-IT" b="1" dirty="0" smtClean="0"/>
              <a:t>. </a:t>
            </a:r>
          </a:p>
          <a:p>
            <a:pPr algn="ctr"/>
            <a:endParaRPr lang="it-IT" b="1" dirty="0" smtClean="0"/>
          </a:p>
          <a:p>
            <a:pPr algn="ctr"/>
            <a:r>
              <a:rPr lang="it-IT" b="1" dirty="0" smtClean="0"/>
              <a:t>Negli anni i trasferimenti dalle Regioni sono diminuiti drasticamente e dal </a:t>
            </a:r>
            <a:r>
              <a:rPr lang="it-IT" sz="2400" b="1" u="sng" dirty="0" smtClean="0"/>
              <a:t>2010 al 2014 si è arrivati a quasi il 25% in meno</a:t>
            </a:r>
          </a:p>
          <a:p>
            <a:pPr algn="ctr"/>
            <a:endParaRPr lang="it-IT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683568" y="6268670"/>
            <a:ext cx="3168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i="1" dirty="0" smtClean="0"/>
              <a:t>Fonte (</a:t>
            </a:r>
            <a:r>
              <a:rPr lang="it-IT" sz="1100" i="1" dirty="0" err="1" smtClean="0"/>
              <a:t>Siope</a:t>
            </a:r>
            <a:r>
              <a:rPr lang="it-IT" sz="1100" i="1" dirty="0" smtClean="0"/>
              <a:t> 2014)</a:t>
            </a:r>
            <a:endParaRPr lang="it-IT" sz="1100" i="1" dirty="0"/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218395"/>
              </p:ext>
            </p:extLst>
          </p:nvPr>
        </p:nvGraphicFramePr>
        <p:xfrm>
          <a:off x="1070043" y="4294262"/>
          <a:ext cx="6840760" cy="1351516"/>
        </p:xfrm>
        <a:graphic>
          <a:graphicData uri="http://schemas.openxmlformats.org/drawingml/2006/table">
            <a:tbl>
              <a:tblPr/>
              <a:tblGrid>
                <a:gridCol w="2497871"/>
                <a:gridCol w="1405051"/>
                <a:gridCol w="1674709"/>
                <a:gridCol w="1263129"/>
              </a:tblGrid>
              <a:tr h="328217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TRASFERIMENTI REGIONALI ALLE PROVINCE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4435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Variazione 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35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 parte corrente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2.827.297.894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2.288.643.371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- 19,1 %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204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 conto capitale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940.491.694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551.269.729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- 41,4 %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3.767.789.587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</a:t>
                      </a:r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2.839.913.100 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- 24,6 %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8554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r>
              <a:rPr lang="it-IT" sz="2400" b="1" dirty="0" smtClean="0"/>
              <a:t>L’andamento delle entrate da imposte tributarie proprie delle Province: il confronto 2013 – 2014 </a:t>
            </a:r>
            <a:endParaRPr lang="it-IT" sz="2400" b="1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39552" y="2924943"/>
            <a:ext cx="4032448" cy="3201219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686872" y="6339879"/>
            <a:ext cx="2133600" cy="365125"/>
          </a:xfrm>
        </p:spPr>
        <p:txBody>
          <a:bodyPr/>
          <a:lstStyle/>
          <a:p>
            <a:fld id="{E36E9297-CB3E-48C6-90B2-12774A04601B}" type="slidenum">
              <a:rPr lang="it-IT" b="1" smtClean="0">
                <a:solidFill>
                  <a:schemeClr val="tx1"/>
                </a:solidFill>
              </a:rPr>
              <a:pPr/>
              <a:t>6</a:t>
            </a:fld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539552" y="1340768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/>
              <a:t>Nel 2013 le entrate da IPT e </a:t>
            </a:r>
            <a:r>
              <a:rPr lang="it-IT" sz="1600" b="1" dirty="0" err="1" smtClean="0"/>
              <a:t>RCAuto</a:t>
            </a:r>
            <a:r>
              <a:rPr lang="it-IT" sz="1600" b="1" dirty="0" smtClean="0"/>
              <a:t> sono state pari a circa 3,9 miliardi.</a:t>
            </a:r>
          </a:p>
          <a:p>
            <a:pPr algn="ctr"/>
            <a:r>
              <a:rPr lang="it-IT" sz="1600" b="1" dirty="0" smtClean="0"/>
              <a:t>Nel 2014 le entrate da IPT E </a:t>
            </a:r>
            <a:r>
              <a:rPr lang="it-IT" sz="1600" b="1" dirty="0" err="1" smtClean="0"/>
              <a:t>RCAuto</a:t>
            </a:r>
            <a:r>
              <a:rPr lang="it-IT" sz="1600" b="1" dirty="0" smtClean="0"/>
              <a:t> sono state pari a 3,5 miliardi. </a:t>
            </a:r>
          </a:p>
          <a:p>
            <a:pPr algn="ctr"/>
            <a:endParaRPr lang="it-IT" sz="1600" b="1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683568" y="5229200"/>
            <a:ext cx="7848872" cy="80021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/>
              <a:t>Nel </a:t>
            </a:r>
            <a:r>
              <a:rPr lang="it-IT" b="1" dirty="0" smtClean="0"/>
              <a:t>raffronto tra i due anni gli </a:t>
            </a:r>
            <a:r>
              <a:rPr lang="it-IT" b="1" dirty="0"/>
              <a:t>incassi da IPT e RC Auto sono scesi dunque di circa </a:t>
            </a:r>
          </a:p>
          <a:p>
            <a:pPr algn="ctr"/>
            <a:r>
              <a:rPr lang="it-IT" sz="2800" b="1" dirty="0" smtClean="0"/>
              <a:t>381 milioni (-9,6%)</a:t>
            </a:r>
            <a:endParaRPr lang="it-IT" sz="2800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391580" y="6412686"/>
            <a:ext cx="19442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i="1" dirty="0" smtClean="0"/>
              <a:t>Fonte (</a:t>
            </a:r>
            <a:r>
              <a:rPr lang="it-IT" sz="1100" i="1" dirty="0" err="1" smtClean="0"/>
              <a:t>Siope</a:t>
            </a:r>
            <a:r>
              <a:rPr lang="it-IT" sz="1100" i="1" dirty="0" smtClean="0"/>
              <a:t> 2014)</a:t>
            </a:r>
            <a:endParaRPr lang="it-IT" sz="1100" i="1" dirty="0"/>
          </a:p>
        </p:txBody>
      </p:sp>
      <p:graphicFrame>
        <p:nvGraphicFramePr>
          <p:cNvPr id="16" name="Tabel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749288"/>
              </p:ext>
            </p:extLst>
          </p:nvPr>
        </p:nvGraphicFramePr>
        <p:xfrm>
          <a:off x="1043608" y="2636913"/>
          <a:ext cx="7488832" cy="1607268"/>
        </p:xfrm>
        <a:graphic>
          <a:graphicData uri="http://schemas.openxmlformats.org/drawingml/2006/table">
            <a:tbl>
              <a:tblPr/>
              <a:tblGrid>
                <a:gridCol w="1512895"/>
                <a:gridCol w="2375537"/>
                <a:gridCol w="2160240"/>
                <a:gridCol w="1440160"/>
              </a:tblGrid>
              <a:tr h="401817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Variazione 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1817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IPT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1.347.321.116,98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1.330.392.499,3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1817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RCA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2.607.950.730,58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2.243.865.994.36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13,9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1817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TOTALE 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3.955.271.847,56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3.574.258.493,66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- 9,6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8187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600" dirty="0" smtClean="0"/>
              <a:t>Le manovre sulle Province: </a:t>
            </a:r>
            <a:br>
              <a:rPr lang="it-IT" sz="3600" dirty="0" smtClean="0"/>
            </a:br>
            <a:r>
              <a:rPr lang="it-IT" sz="3600" dirty="0" smtClean="0"/>
              <a:t>tagli 2011 - 2015</a:t>
            </a:r>
            <a:endParaRPr lang="it-IT" sz="36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>
                <a:solidFill>
                  <a:schemeClr val="tx1"/>
                </a:solidFill>
              </a:rPr>
              <a:pPr/>
              <a:t>7</a:t>
            </a:fld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323528" y="1527170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smtClean="0"/>
              <a:t>A partire dal </a:t>
            </a:r>
            <a:r>
              <a:rPr lang="it-IT" b="1" dirty="0" smtClean="0"/>
              <a:t>2011 </a:t>
            </a:r>
            <a:r>
              <a:rPr lang="it-IT" dirty="0" smtClean="0"/>
              <a:t>le manovre economiche sui bilanci delle Province sono andate sempre più in crescendo: il prelievo delle risorse operate negli anni ha portato i bilanci delle Province a rischio di disequilibrio, con conseguenze immediate sulla finanza pubblica, come attestato anche dalla Corte dei Conti.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323528" y="6597352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i="1" dirty="0" smtClean="0"/>
              <a:t>Fonte (elaborazione </a:t>
            </a:r>
            <a:r>
              <a:rPr lang="it-IT" sz="900" i="1" dirty="0" err="1" smtClean="0"/>
              <a:t>Upi</a:t>
            </a:r>
            <a:r>
              <a:rPr lang="it-IT" sz="900" i="1" dirty="0" smtClean="0"/>
              <a:t> su dati Camera dei Deputati)</a:t>
            </a:r>
            <a:endParaRPr lang="it-IT" sz="900" i="1" dirty="0"/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254556"/>
              </p:ext>
            </p:extLst>
          </p:nvPr>
        </p:nvGraphicFramePr>
        <p:xfrm>
          <a:off x="755576" y="3124994"/>
          <a:ext cx="7920882" cy="2968304"/>
        </p:xfrm>
        <a:graphic>
          <a:graphicData uri="http://schemas.openxmlformats.org/drawingml/2006/table">
            <a:tbl>
              <a:tblPr/>
              <a:tblGrid>
                <a:gridCol w="2505209"/>
                <a:gridCol w="1010505"/>
                <a:gridCol w="1010505"/>
                <a:gridCol w="1010505"/>
                <a:gridCol w="1160020"/>
                <a:gridCol w="1224138"/>
              </a:tblGrid>
              <a:tr h="383007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 manovre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83007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dl 78/10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83007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dl 201/11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83007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dl 95/12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1.200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83007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dl 66/14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444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576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83007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l.n.190/14 </a:t>
                      </a: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(Legge di stabilità)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670262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totale riduzioni in milioni di euro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</a:t>
                      </a:r>
                      <a:endParaRPr lang="it-IT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1.115</a:t>
                      </a:r>
                      <a:endParaRPr lang="it-IT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1.615</a:t>
                      </a:r>
                      <a:endParaRPr lang="it-IT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2.559</a:t>
                      </a:r>
                      <a:endParaRPr lang="it-IT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3.741</a:t>
                      </a:r>
                      <a:endParaRPr lang="it-IT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3269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600" dirty="0" smtClean="0"/>
              <a:t>La Legge di stabilità 2015: i tagli su Province e Città metropolitane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 smtClean="0"/>
              <a:t>La Legge di stabilità assegna per il 2015 un taglio al comparto Regioni, Province, Città Metropolitane e Comuni di </a:t>
            </a:r>
          </a:p>
          <a:p>
            <a:pPr marL="0" indent="0" algn="ctr">
              <a:buNone/>
            </a:pPr>
            <a:r>
              <a:rPr lang="it-IT" b="1" dirty="0" smtClean="0"/>
              <a:t>6 miliardi e 200 milioni</a:t>
            </a:r>
            <a:r>
              <a:rPr lang="it-IT" dirty="0" smtClean="0"/>
              <a:t>.</a:t>
            </a:r>
          </a:p>
          <a:p>
            <a:pPr marL="0" indent="0" algn="ctr">
              <a:buNone/>
            </a:pPr>
            <a:r>
              <a:rPr lang="it-IT" dirty="0" smtClean="0"/>
              <a:t>Ai bilanci di Province e Città metropolitane vengono sottratti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7E53-09BC-4853-B1FC-96E176147158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395536" y="6381328"/>
            <a:ext cx="223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i="1" dirty="0" smtClean="0"/>
              <a:t>Fonte: </a:t>
            </a:r>
            <a:r>
              <a:rPr lang="it-IT" sz="1100" i="1" dirty="0" err="1" smtClean="0"/>
              <a:t>Siope</a:t>
            </a:r>
            <a:r>
              <a:rPr lang="it-IT" sz="1100" i="1" dirty="0" smtClean="0"/>
              <a:t> 2014</a:t>
            </a:r>
            <a:endParaRPr lang="it-IT" sz="1100" i="1" dirty="0"/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935848"/>
              </p:ext>
            </p:extLst>
          </p:nvPr>
        </p:nvGraphicFramePr>
        <p:xfrm>
          <a:off x="1259632" y="4869160"/>
          <a:ext cx="6899637" cy="1333500"/>
        </p:xfrm>
        <a:graphic>
          <a:graphicData uri="http://schemas.openxmlformats.org/drawingml/2006/table">
            <a:tbl>
              <a:tblPr/>
              <a:tblGrid>
                <a:gridCol w="1296144"/>
                <a:gridCol w="957883"/>
                <a:gridCol w="1334085"/>
                <a:gridCol w="1439318"/>
                <a:gridCol w="1043919"/>
                <a:gridCol w="828288"/>
              </a:tblGrid>
              <a:tr h="571500"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SPESA CORRENTE 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TAGLI DA LEGGE STABILITA'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SPESA BLOCCATA DA ARMONIZZAZIONE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MANOVRA COMPLESSIVA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INCIDENZA % SU SPESA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PROVINCE E CITTA' METROPOLITANE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</a:t>
                      </a:r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7.272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</a:t>
                      </a:r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</a:t>
                      </a:r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155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</a:t>
                      </a:r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1.155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- 15,8%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552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it-IT" sz="2800" dirty="0" smtClean="0"/>
              <a:t>Conclusioni: come rendere compatibile </a:t>
            </a:r>
            <a:br>
              <a:rPr lang="it-IT" sz="2800" dirty="0" smtClean="0"/>
            </a:br>
            <a:r>
              <a:rPr lang="it-IT" sz="2800" dirty="0" smtClean="0"/>
              <a:t>la Legge 56/14 con la Legge di stabilità 2015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it-IT" dirty="0" smtClean="0"/>
              <a:t>L’incertezza sui tempi e sulle modalità del riordino delle funzioni in capo a Stato, Regioni e Comuni e del percorso normativo previsto dalla Legge 56/14, </a:t>
            </a:r>
            <a:r>
              <a:rPr lang="it-IT" b="1" dirty="0" smtClean="0"/>
              <a:t>è INCOMPATIBILE con la manovra posta a carico di </a:t>
            </a:r>
          </a:p>
          <a:p>
            <a:pPr marL="0" indent="0" algn="ctr">
              <a:buNone/>
            </a:pPr>
            <a:r>
              <a:rPr lang="it-IT" b="1" dirty="0" smtClean="0"/>
              <a:t>Province e Città metropolitane.</a:t>
            </a:r>
          </a:p>
          <a:p>
            <a:pPr marL="514350" indent="-514350">
              <a:buAutoNum type="arabicPeriod"/>
            </a:pPr>
            <a:endParaRPr lang="it-IT" dirty="0" smtClean="0"/>
          </a:p>
          <a:p>
            <a:pPr marL="514350" indent="-514350" algn="just">
              <a:buAutoNum type="arabicPeriod"/>
            </a:pPr>
            <a:r>
              <a:rPr lang="it-IT" dirty="0" smtClean="0"/>
              <a:t>Occorre quindi </a:t>
            </a:r>
            <a:r>
              <a:rPr lang="it-IT" b="1" dirty="0" smtClean="0"/>
              <a:t>ACCELERARE</a:t>
            </a:r>
            <a:r>
              <a:rPr lang="it-IT" dirty="0" smtClean="0"/>
              <a:t> drasticamente e garantire </a:t>
            </a:r>
            <a:r>
              <a:rPr lang="it-IT" b="1" dirty="0" smtClean="0"/>
              <a:t>chiarezza</a:t>
            </a:r>
            <a:r>
              <a:rPr lang="it-IT" dirty="0" smtClean="0"/>
              <a:t> di funzioni fondamentali e da riordinare  senza ulteriori esitazioni e rinvii.</a:t>
            </a:r>
          </a:p>
          <a:p>
            <a:pPr marL="514350" indent="-514350" algn="just">
              <a:buAutoNum type="arabicPeriod"/>
            </a:pPr>
            <a:r>
              <a:rPr lang="it-IT" dirty="0" smtClean="0"/>
              <a:t>Occorre </a:t>
            </a:r>
            <a:r>
              <a:rPr lang="it-IT" b="1" dirty="0" smtClean="0"/>
              <a:t>STABILIRE</a:t>
            </a:r>
            <a:r>
              <a:rPr lang="it-IT" dirty="0" smtClean="0"/>
              <a:t> </a:t>
            </a:r>
            <a:r>
              <a:rPr lang="it-IT" b="1" dirty="0" smtClean="0"/>
              <a:t>l’ammontare</a:t>
            </a:r>
            <a:r>
              <a:rPr lang="it-IT" dirty="0" smtClean="0"/>
              <a:t> delle risorse che le Province e le Città metropolitane necessitano per lo svolgimento delle funzioni fondamentali</a:t>
            </a:r>
          </a:p>
          <a:p>
            <a:pPr marL="514350" indent="-514350" algn="just">
              <a:buAutoNum type="arabicPeriod"/>
            </a:pPr>
            <a:r>
              <a:rPr lang="it-IT" dirty="0" smtClean="0"/>
              <a:t>Occorre </a:t>
            </a:r>
            <a:r>
              <a:rPr lang="it-IT" b="1" dirty="0" smtClean="0"/>
              <a:t>RISTABILIRE</a:t>
            </a:r>
            <a:r>
              <a:rPr lang="it-IT" dirty="0" smtClean="0"/>
              <a:t> un corretto assetto e corrispondenza tra spesa e competenza, per evitare il default del comparto </a:t>
            </a:r>
            <a:r>
              <a:rPr lang="it-IT" b="1" dirty="0" smtClean="0"/>
              <a:t>SENZA MINARE </a:t>
            </a:r>
            <a:r>
              <a:rPr lang="it-IT" dirty="0" smtClean="0"/>
              <a:t>i servizi essenziali.</a:t>
            </a:r>
          </a:p>
          <a:p>
            <a:pPr marL="514350" indent="-514350" algn="just">
              <a:buAutoNum type="arabicPeriod"/>
            </a:pPr>
            <a:r>
              <a:rPr lang="it-IT" dirty="0" smtClean="0"/>
              <a:t>Occorre una tempistica </a:t>
            </a:r>
            <a:r>
              <a:rPr lang="it-IT" b="1" dirty="0" smtClean="0"/>
              <a:t>STRINGENTE di VERIFICA</a:t>
            </a:r>
            <a:r>
              <a:rPr lang="it-IT" dirty="0" smtClean="0"/>
              <a:t> (entro il 28 febbraio 2015) della congruità delle risorse disponibili per l’esercizio delle funzioni fondamentali di Province e Città Metropolitane. </a:t>
            </a:r>
          </a:p>
          <a:p>
            <a:pPr marL="0" indent="0">
              <a:buNone/>
            </a:pPr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92298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2272</TotalTime>
  <Words>893</Words>
  <Application>Microsoft Office PowerPoint</Application>
  <PresentationFormat>Presentazione su schermo (4:3)</PresentationFormat>
  <Paragraphs>213</Paragraphs>
  <Slides>9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La finanza provinciale</vt:lpstr>
      <vt:lpstr>Presentazione standard di PowerPoint</vt:lpstr>
      <vt:lpstr> L’andamento della spesa delle Province  dal  2010 al 2014 </vt:lpstr>
      <vt:lpstr>La spesa delle Province:  il confronto  2013 - 2014</vt:lpstr>
      <vt:lpstr>Presentazione standard di PowerPoint</vt:lpstr>
      <vt:lpstr>L’andamento delle entrate da imposte tributarie proprie delle Province: il confronto 2013 – 2014 </vt:lpstr>
      <vt:lpstr>Le manovre sulle Province:  tagli 2011 - 2015</vt:lpstr>
      <vt:lpstr>La Legge di stabilità 2015: i tagli su Province e Città metropolitane</vt:lpstr>
      <vt:lpstr>Conclusioni: come rendere compatibile  la Legge 56/14 con la Legge di stabilità 2015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Pucci</dc:creator>
  <cp:lastModifiedBy>Barbara Perluigi</cp:lastModifiedBy>
  <cp:revision>268</cp:revision>
  <cp:lastPrinted>2015-01-26T09:15:39Z</cp:lastPrinted>
  <dcterms:created xsi:type="dcterms:W3CDTF">2013-06-04T13:32:31Z</dcterms:created>
  <dcterms:modified xsi:type="dcterms:W3CDTF">2015-03-12T08:19:40Z</dcterms:modified>
</cp:coreProperties>
</file>