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8" r:id="rId5"/>
    <p:sldId id="260" r:id="rId6"/>
    <p:sldId id="271" r:id="rId7"/>
    <p:sldId id="277" r:id="rId8"/>
    <p:sldId id="272" r:id="rId9"/>
    <p:sldId id="273" r:id="rId10"/>
    <p:sldId id="278" r:id="rId11"/>
    <p:sldId id="281" r:id="rId12"/>
    <p:sldId id="284" r:id="rId13"/>
    <p:sldId id="280" r:id="rId14"/>
    <p:sldId id="264" r:id="rId15"/>
    <p:sldId id="276" r:id="rId16"/>
    <p:sldId id="263" r:id="rId17"/>
    <p:sldId id="275" r:id="rId18"/>
    <p:sldId id="265" r:id="rId19"/>
    <p:sldId id="267" r:id="rId20"/>
    <p:sldId id="266" r:id="rId21"/>
    <p:sldId id="283" r:id="rId22"/>
    <p:sldId id="285" r:id="rId23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Pucci\Impostazioni%20locali\Temporary%20Internet%20Files\Content.Outlook\Z745F1Z3\Copia%20di%20reportAggregati-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autoTitleDeleted val="1"/>
    <c:view3D>
      <c:perspective val="30"/>
    </c:view3D>
    <c:plotArea>
      <c:layout>
        <c:manualLayout>
          <c:layoutTarget val="inner"/>
          <c:xMode val="edge"/>
          <c:yMode val="edge"/>
          <c:x val="0.2935857392825898"/>
          <c:y val="5.6030183727034111E-2"/>
          <c:w val="0.54665726159230099"/>
          <c:h val="0.8326195683872849"/>
        </c:manualLayout>
      </c:layout>
      <c:line3DChart>
        <c:grouping val="standard"/>
        <c:ser>
          <c:idx val="0"/>
          <c:order val="0"/>
          <c:tx>
            <c:strRef>
              <c:f>Foglio1!$H$12</c:f>
              <c:strCache>
                <c:ptCount val="1"/>
                <c:pt idx="0">
                  <c:v>Investimento/Km di strade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Lbls>
            <c:dLbl>
              <c:idx val="0"/>
              <c:layout>
                <c:manualLayout>
                  <c:x val="0"/>
                  <c:y val="-5.5555555555555504E-2"/>
                </c:manualLayout>
              </c:layout>
              <c:showVal val="1"/>
            </c:dLbl>
            <c:dLbl>
              <c:idx val="1"/>
              <c:layout>
                <c:manualLayout>
                  <c:x val="2.5000000000000008E-2"/>
                  <c:y val="-4.1666666666666678E-2"/>
                </c:manualLayout>
              </c:layout>
              <c:showVal val="1"/>
            </c:dLbl>
            <c:numFmt formatCode="&quot;€&quot;\ #,##0.00" sourceLinked="0"/>
            <c:showVal val="1"/>
          </c:dLbls>
          <c:cat>
            <c:numRef>
              <c:f>Foglio1!$G$13:$G$15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Foglio1!$H$13:$H$15</c:f>
              <c:numCache>
                <c:formatCode>0.00</c:formatCode>
                <c:ptCount val="3"/>
                <c:pt idx="0">
                  <c:v>7318.13</c:v>
                </c:pt>
                <c:pt idx="1">
                  <c:v>5274.54</c:v>
                </c:pt>
                <c:pt idx="2">
                  <c:v>2170</c:v>
                </c:pt>
              </c:numCache>
            </c:numRef>
          </c:val>
        </c:ser>
        <c:dLbls/>
        <c:axId val="63431808"/>
        <c:axId val="63433344"/>
        <c:axId val="63375104"/>
      </c:line3DChart>
      <c:catAx>
        <c:axId val="63431808"/>
        <c:scaling>
          <c:orientation val="minMax"/>
        </c:scaling>
        <c:axPos val="b"/>
        <c:numFmt formatCode="General" sourceLinked="1"/>
        <c:tickLblPos val="nextTo"/>
        <c:crossAx val="63433344"/>
        <c:crosses val="autoZero"/>
        <c:auto val="1"/>
        <c:lblAlgn val="ctr"/>
        <c:lblOffset val="100"/>
      </c:catAx>
      <c:valAx>
        <c:axId val="63433344"/>
        <c:scaling>
          <c:orientation val="minMax"/>
          <c:max val="7500"/>
          <c:min val="2000"/>
        </c:scaling>
        <c:axPos val="l"/>
        <c:majorGridlines/>
        <c:numFmt formatCode="0.00" sourceLinked="1"/>
        <c:tickLblPos val="nextTo"/>
        <c:crossAx val="63431808"/>
        <c:crosses val="autoZero"/>
        <c:crossBetween val="between"/>
      </c:valAx>
      <c:serAx>
        <c:axId val="63375104"/>
        <c:scaling>
          <c:orientation val="minMax"/>
        </c:scaling>
        <c:delete val="1"/>
        <c:axPos val="b"/>
        <c:tickLblPos val="none"/>
        <c:crossAx val="63433344"/>
        <c:crosses val="autoZero"/>
      </c:serAx>
    </c:plotArea>
    <c:plotVisOnly val="1"/>
    <c:dispBlanksAs val="gap"/>
  </c:chart>
  <c:spPr>
    <a:ln>
      <a:solidFill>
        <a:srgbClr val="FF0000"/>
      </a:solidFill>
    </a:ln>
  </c:sp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0CE4-5A96-4FE8-8C91-3468F06C10BA}" type="datetimeFigureOut">
              <a:rPr lang="it-IT" smtClean="0"/>
              <a:pPr/>
              <a:t>15/07/2015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CD98-45A9-4063-AEF8-3359A9D2840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95054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0CE4-5A96-4FE8-8C91-3468F06C10BA}" type="datetimeFigureOut">
              <a:rPr lang="it-IT" smtClean="0"/>
              <a:pPr/>
              <a:t>15/07/2015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CD98-45A9-4063-AEF8-3359A9D2840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642426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0CE4-5A96-4FE8-8C91-3468F06C10BA}" type="datetimeFigureOut">
              <a:rPr lang="it-IT" smtClean="0"/>
              <a:pPr/>
              <a:t>15/07/2015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CD98-45A9-4063-AEF8-3359A9D2840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060838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EBBBD-DE40-471F-9DD5-C883F31B6DB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7474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2063-68CD-4B9F-89F9-03B5822E3E50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3857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4A2D4-69B1-4B29-B068-28E2722C9110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84585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9CCB-7ACE-4A51-81B7-213962068F8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0958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1F8F-3311-429B-8490-40C79EE629C3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6002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82C9-DC9B-40A6-82C0-57864C58A71C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0074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2B55B-7E16-4FCE-B7CE-18F1F5343CC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54205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6A0C-F33F-4DE0-8484-6866A59474E6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443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0CE4-5A96-4FE8-8C91-3468F06C10BA}" type="datetimeFigureOut">
              <a:rPr lang="it-IT" smtClean="0"/>
              <a:pPr/>
              <a:t>15/07/2015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CD98-45A9-4063-AEF8-3359A9D2840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471562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0BAF-3F4E-4DCB-9F08-312781163493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68944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77C0-95DA-4E44-B050-91B56E611962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00823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E5EE-4E86-4314-903C-619C34E1C6B4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41448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EBBBD-DE40-471F-9DD5-C883F31B6DB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59145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E2063-68CD-4B9F-89F9-03B5822E3E50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71142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4A2D4-69B1-4B29-B068-28E2722C9110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53688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19CCB-7ACE-4A51-81B7-213962068F8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3521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1F8F-3311-429B-8490-40C79EE629C3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5475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82C9-DC9B-40A6-82C0-57864C58A71C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80037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2B55B-7E16-4FCE-B7CE-18F1F5343CC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7173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0CE4-5A96-4FE8-8C91-3468F06C10BA}" type="datetimeFigureOut">
              <a:rPr lang="it-IT" smtClean="0"/>
              <a:pPr/>
              <a:t>15/07/2015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CD98-45A9-4063-AEF8-3359A9D2840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527792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6A0C-F33F-4DE0-8484-6866A59474E6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88495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50BAF-3F4E-4DCB-9F08-312781163493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96942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177C0-95DA-4E44-B050-91B56E611962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788768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8E5EE-4E86-4314-903C-619C34E1C6B4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63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0CE4-5A96-4FE8-8C91-3468F06C10BA}" type="datetimeFigureOut">
              <a:rPr lang="it-IT" smtClean="0"/>
              <a:pPr/>
              <a:t>15/07/2015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CD98-45A9-4063-AEF8-3359A9D2840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979807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0CE4-5A96-4FE8-8C91-3468F06C10BA}" type="datetimeFigureOut">
              <a:rPr lang="it-IT" smtClean="0"/>
              <a:pPr/>
              <a:t>15/07/2015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CD98-45A9-4063-AEF8-3359A9D2840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766185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0CE4-5A96-4FE8-8C91-3468F06C10BA}" type="datetimeFigureOut">
              <a:rPr lang="it-IT" smtClean="0"/>
              <a:pPr/>
              <a:t>15/07/2015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CD98-45A9-4063-AEF8-3359A9D2840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720087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0CE4-5A96-4FE8-8C91-3468F06C10BA}" type="datetimeFigureOut">
              <a:rPr lang="it-IT" smtClean="0"/>
              <a:pPr/>
              <a:t>15/07/2015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CD98-45A9-4063-AEF8-3359A9D2840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161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0CE4-5A96-4FE8-8C91-3468F06C10BA}" type="datetimeFigureOut">
              <a:rPr lang="it-IT" smtClean="0"/>
              <a:pPr/>
              <a:t>15/07/2015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CD98-45A9-4063-AEF8-3359A9D2840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50991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0CE4-5A96-4FE8-8C91-3468F06C10BA}" type="datetimeFigureOut">
              <a:rPr lang="it-IT" smtClean="0"/>
              <a:pPr/>
              <a:t>15/07/2015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CD98-45A9-4063-AEF8-3359A9D2840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011068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40CE4-5A96-4FE8-8C91-3468F06C10BA}" type="datetimeFigureOut">
              <a:rPr lang="it-IT" smtClean="0"/>
              <a:pPr/>
              <a:t>15/07/2015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5CD98-45A9-4063-AEF8-3359A9D2840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59224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8B13E-745D-4D72-B6C2-2432B37CBEEC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2206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8B13E-745D-4D72-B6C2-2432B37CBEEC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15/07/2015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813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2276872"/>
            <a:ext cx="7772400" cy="161161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b="1" dirty="0"/>
              <a:t>Riforma delle Province e delle Città metropolitane: a che punto siamo</a:t>
            </a:r>
            <a:r>
              <a:rPr lang="it-IT" b="1" dirty="0" smtClean="0"/>
              <a:t>?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4509120"/>
            <a:ext cx="6400800" cy="1129680"/>
          </a:xfrm>
        </p:spPr>
        <p:txBody>
          <a:bodyPr/>
          <a:lstStyle/>
          <a:p>
            <a:r>
              <a:rPr lang="it-IT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Roma, 15 luglio 2015</a:t>
            </a:r>
            <a:endParaRPr lang="it-IT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91880" y="252676"/>
            <a:ext cx="2054352" cy="1694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51742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36815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200" dirty="0" smtClean="0"/>
              <a:t>E gli investimenti, che fine fanno? L’esempio delle strade: quanto investivano e quanto investono oggi Province e Città metropolitane 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64807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it-IT" dirty="0" smtClean="0"/>
              <a:t>Dal </a:t>
            </a:r>
            <a:r>
              <a:rPr lang="it-IT" b="1" dirty="0" smtClean="0"/>
              <a:t>2013 al 2015</a:t>
            </a:r>
            <a:r>
              <a:rPr lang="it-IT" dirty="0" smtClean="0"/>
              <a:t> gli </a:t>
            </a:r>
            <a:r>
              <a:rPr lang="it-IT" b="1" dirty="0" smtClean="0"/>
              <a:t>investimenti per la sicurezza dei 130.000 </a:t>
            </a:r>
            <a:r>
              <a:rPr lang="it-IT" dirty="0" smtClean="0"/>
              <a:t>chilometri di strade Provinciali sono crollati da 7.318 euro/Km a 2.170 euro/Km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339752" y="6134942"/>
            <a:ext cx="4752528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prstClr val="black"/>
                </a:solidFill>
              </a:rPr>
              <a:t>RISULTATO </a:t>
            </a:r>
            <a:r>
              <a:rPr lang="it-IT" b="1" dirty="0">
                <a:solidFill>
                  <a:prstClr val="black"/>
                </a:solidFill>
              </a:rPr>
              <a:t>= buche, strade insicure, tratti chiusi</a:t>
            </a:r>
          </a:p>
          <a:p>
            <a:endParaRPr lang="it-IT" dirty="0">
              <a:solidFill>
                <a:prstClr val="black"/>
              </a:solidFill>
            </a:endParaRPr>
          </a:p>
        </p:txBody>
      </p:sp>
      <p:graphicFrame>
        <p:nvGraphicFramePr>
          <p:cNvPr id="8" name="Grafico 7"/>
          <p:cNvGraphicFramePr/>
          <p:nvPr/>
        </p:nvGraphicFramePr>
        <p:xfrm>
          <a:off x="2339752" y="285293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001132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Cosa serve che il Parlamento inserisca nella conversione nel DL 78/15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it-IT" sz="1600" dirty="0" smtClean="0"/>
              <a:t>Per </a:t>
            </a:r>
            <a:r>
              <a:rPr lang="it-IT" sz="1600" b="1" dirty="0" smtClean="0"/>
              <a:t>chiudere in equilibrio i bilanci 2015 </a:t>
            </a:r>
            <a:r>
              <a:rPr lang="it-IT" sz="1600" dirty="0" smtClean="0"/>
              <a:t>è necessario che il Parlamento preveda le seguenti misure:</a:t>
            </a:r>
          </a:p>
          <a:p>
            <a:pPr marL="0" indent="0" algn="ctr">
              <a:buNone/>
            </a:pPr>
            <a:r>
              <a:rPr lang="it-IT" sz="1600" dirty="0" smtClean="0"/>
              <a:t> </a:t>
            </a:r>
          </a:p>
          <a:p>
            <a:pPr lvl="0">
              <a:buFont typeface="Wingdings" pitchFamily="2" charset="2"/>
              <a:buChar char="ü"/>
            </a:pPr>
            <a:r>
              <a:rPr lang="it-IT" sz="1600" dirty="0" smtClean="0"/>
              <a:t>deroga </a:t>
            </a:r>
            <a:r>
              <a:rPr lang="it-IT" sz="1600" dirty="0"/>
              <a:t>alle disposizioni vigenti per consentire l’approvazione del </a:t>
            </a:r>
            <a:r>
              <a:rPr lang="it-IT" sz="1600" b="1" dirty="0"/>
              <a:t>bilancio di previsione 2015 solo annuale; </a:t>
            </a:r>
            <a:endParaRPr lang="it-IT" sz="1600" dirty="0"/>
          </a:p>
          <a:p>
            <a:pPr lvl="0">
              <a:buFont typeface="Wingdings" pitchFamily="2" charset="2"/>
              <a:buChar char="ü"/>
            </a:pPr>
            <a:r>
              <a:rPr lang="it-IT" sz="1600" dirty="0"/>
              <a:t>slittamento del </a:t>
            </a:r>
            <a:r>
              <a:rPr lang="it-IT" sz="1600" b="1" dirty="0"/>
              <a:t>termine di approvazione</a:t>
            </a:r>
            <a:r>
              <a:rPr lang="it-IT" sz="1600" dirty="0"/>
              <a:t> dei bilanci al 30 settembre 2015;</a:t>
            </a:r>
          </a:p>
          <a:p>
            <a:pPr lvl="0">
              <a:buFont typeface="Wingdings" pitchFamily="2" charset="2"/>
              <a:buChar char="ü"/>
            </a:pPr>
            <a:r>
              <a:rPr lang="it-IT" sz="1600" dirty="0"/>
              <a:t>norme ad hoc per alleggerire le Province della spesa per il </a:t>
            </a:r>
            <a:r>
              <a:rPr lang="it-IT" sz="1600" b="1" dirty="0"/>
              <a:t>personale</a:t>
            </a:r>
            <a:r>
              <a:rPr lang="it-IT" sz="1600" dirty="0"/>
              <a:t> adibito a funzioni non fondamentali;</a:t>
            </a:r>
          </a:p>
          <a:p>
            <a:pPr lvl="0">
              <a:buFont typeface="Wingdings" pitchFamily="2" charset="2"/>
              <a:buChar char="ü"/>
            </a:pPr>
            <a:r>
              <a:rPr lang="it-IT" sz="1600" dirty="0"/>
              <a:t>norme per il personale impiegato nelle società partecipate;</a:t>
            </a:r>
          </a:p>
          <a:p>
            <a:pPr lvl="0">
              <a:buFont typeface="Wingdings" pitchFamily="2" charset="2"/>
              <a:buChar char="ü"/>
            </a:pPr>
            <a:r>
              <a:rPr lang="it-IT" sz="1600" dirty="0"/>
              <a:t>norme per l’utilizzo di </a:t>
            </a:r>
            <a:r>
              <a:rPr lang="it-IT" sz="1600" b="1" dirty="0"/>
              <a:t>avanzo libero e destinato</a:t>
            </a:r>
            <a:r>
              <a:rPr lang="it-IT" sz="1600" dirty="0"/>
              <a:t> già in fase di predisposizione dei bilanci;</a:t>
            </a:r>
          </a:p>
          <a:p>
            <a:pPr lvl="0">
              <a:buFont typeface="Wingdings" pitchFamily="2" charset="2"/>
              <a:buChar char="ü"/>
            </a:pPr>
            <a:r>
              <a:rPr lang="it-IT" sz="1600" dirty="0"/>
              <a:t>norme per l’utilizzo di parte corrente per almeno il 50% dei proventi da </a:t>
            </a:r>
            <a:r>
              <a:rPr lang="it-IT" sz="1600" b="1" dirty="0"/>
              <a:t>alienazioni patrimoniali;</a:t>
            </a:r>
            <a:endParaRPr lang="it-IT" sz="1600" dirty="0"/>
          </a:p>
          <a:p>
            <a:pPr lvl="0">
              <a:buFont typeface="Wingdings" pitchFamily="2" charset="2"/>
              <a:buChar char="ü"/>
            </a:pPr>
            <a:r>
              <a:rPr lang="it-IT" sz="1600" dirty="0"/>
              <a:t>norme per contemplare la possibilità di </a:t>
            </a:r>
            <a:r>
              <a:rPr lang="it-IT" sz="1600" b="1" dirty="0"/>
              <a:t>non versare al fondo ammortamento</a:t>
            </a:r>
            <a:r>
              <a:rPr lang="it-IT" sz="1600" dirty="0"/>
              <a:t> dei titoli di stato il 10% dei proventi da alienazioni, per destinarlo all’estinzione dei mutui;</a:t>
            </a:r>
          </a:p>
          <a:p>
            <a:pPr lvl="0">
              <a:buFont typeface="Wingdings" pitchFamily="2" charset="2"/>
              <a:buChar char="ü"/>
            </a:pPr>
            <a:r>
              <a:rPr lang="it-IT" sz="1600" dirty="0"/>
              <a:t>norme per </a:t>
            </a:r>
            <a:r>
              <a:rPr lang="it-IT" sz="1600" b="1" dirty="0"/>
              <a:t>cancellare tutte le sanzio</a:t>
            </a:r>
            <a:r>
              <a:rPr lang="it-IT" sz="1600" dirty="0"/>
              <a:t>ni finanziarie per gli enti inadempienti al patto del 2014;</a:t>
            </a:r>
          </a:p>
          <a:p>
            <a:pPr>
              <a:buFont typeface="Wingdings" pitchFamily="2" charset="2"/>
              <a:buChar char="ü"/>
            </a:pPr>
            <a:r>
              <a:rPr lang="it-IT" sz="1600" dirty="0"/>
              <a:t>norme ad hoc per enti in condizioni di </a:t>
            </a:r>
            <a:r>
              <a:rPr lang="it-IT" sz="1600" b="1" dirty="0"/>
              <a:t>dissesto e in piano di riequilibrio pluriennale</a:t>
            </a:r>
            <a:r>
              <a:rPr lang="it-IT" sz="1600" dirty="0" smtClean="0"/>
              <a:t> .</a:t>
            </a:r>
            <a:endParaRPr lang="it-IT" sz="16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46520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Cosa sta facendo finora fallire la Legge </a:t>
            </a:r>
            <a:r>
              <a:rPr lang="it-IT" dirty="0" err="1" smtClean="0"/>
              <a:t>Delrio</a:t>
            </a:r>
            <a:r>
              <a:rPr lang="it-IT" dirty="0" smtClean="0"/>
              <a:t>?</a:t>
            </a:r>
            <a:r>
              <a:rPr lang="it-IT" dirty="0"/>
              <a:t> </a:t>
            </a:r>
            <a:r>
              <a:rPr lang="it-IT" dirty="0" smtClean="0"/>
              <a:t>Le Inadempienze delle Regioni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 smtClean="0"/>
              <a:t>Al </a:t>
            </a:r>
            <a:r>
              <a:rPr lang="it-IT" dirty="0"/>
              <a:t>luglio 2015 </a:t>
            </a:r>
            <a:r>
              <a:rPr lang="it-IT" b="1" dirty="0"/>
              <a:t>solo 6 Regioni hanno approvato una legge di riordino delle funzioni non fondamentali </a:t>
            </a:r>
            <a:r>
              <a:rPr lang="it-IT" dirty="0"/>
              <a:t>delle Province. Dall’analisi dei sei testi risulta che: </a:t>
            </a:r>
          </a:p>
          <a:p>
            <a:pPr lvl="0" algn="just"/>
            <a:r>
              <a:rPr lang="it-IT" b="1" dirty="0"/>
              <a:t>NESSUNA</a:t>
            </a:r>
            <a:r>
              <a:rPr lang="it-IT" dirty="0"/>
              <a:t> ha previsto il </a:t>
            </a:r>
            <a:r>
              <a:rPr lang="it-IT" b="1" dirty="0"/>
              <a:t>passaggio del personale </a:t>
            </a:r>
            <a:r>
              <a:rPr lang="it-IT" dirty="0"/>
              <a:t>e dei relativi costi a partire dal 1 gennaio 2015, come stabilito dalla Legge di </a:t>
            </a:r>
            <a:r>
              <a:rPr lang="it-IT" dirty="0" smtClean="0"/>
              <a:t>stabilità;</a:t>
            </a:r>
            <a:endParaRPr lang="it-IT" dirty="0"/>
          </a:p>
          <a:p>
            <a:pPr lvl="0" algn="just"/>
            <a:r>
              <a:rPr lang="it-IT" b="1" dirty="0"/>
              <a:t>IL RIORDINO </a:t>
            </a:r>
            <a:r>
              <a:rPr lang="it-IT" dirty="0"/>
              <a:t>è del tutto </a:t>
            </a:r>
            <a:r>
              <a:rPr lang="it-IT" b="1" dirty="0"/>
              <a:t>fittizio</a:t>
            </a:r>
            <a:r>
              <a:rPr lang="it-IT" dirty="0"/>
              <a:t>: le funzioni continuano a restare in capo alle Province, senza garantirne la totale </a:t>
            </a:r>
            <a:r>
              <a:rPr lang="it-IT" dirty="0" smtClean="0"/>
              <a:t>corrispondente copertura finanziaria; </a:t>
            </a:r>
            <a:endParaRPr lang="it-IT" dirty="0"/>
          </a:p>
          <a:p>
            <a:pPr lvl="0" algn="just"/>
            <a:r>
              <a:rPr lang="it-IT" b="1" dirty="0"/>
              <a:t>PREVALE</a:t>
            </a:r>
            <a:r>
              <a:rPr lang="it-IT" dirty="0"/>
              <a:t> il rinvio al 2016 di qualunque </a:t>
            </a:r>
            <a:r>
              <a:rPr lang="it-IT" dirty="0" smtClean="0"/>
              <a:t>decisione.</a:t>
            </a:r>
            <a:endParaRPr lang="it-IT" dirty="0"/>
          </a:p>
          <a:p>
            <a:pPr algn="just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9310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Cosa sta facendo finora fallire la Legge </a:t>
            </a:r>
            <a:r>
              <a:rPr lang="it-IT" dirty="0" err="1" smtClean="0"/>
              <a:t>Delrio</a:t>
            </a:r>
            <a:r>
              <a:rPr lang="it-IT" dirty="0" smtClean="0"/>
              <a:t>?</a:t>
            </a:r>
            <a:r>
              <a:rPr lang="it-IT" dirty="0"/>
              <a:t> </a:t>
            </a:r>
            <a:r>
              <a:rPr lang="it-IT" dirty="0" smtClean="0"/>
              <a:t>Le Inadempienze dello Stato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dirty="0" smtClean="0"/>
              <a:t>Lo Stato avrebbe dovuto farsi carico dal 1 gennaio 2015 dei COSTI dei CENTRI PER L’IMPIEGO, che non sono più un servizio a carico di </a:t>
            </a:r>
          </a:p>
          <a:p>
            <a:pPr marL="0" indent="0" algn="ctr">
              <a:buNone/>
            </a:pPr>
            <a:r>
              <a:rPr lang="it-IT" dirty="0" smtClean="0"/>
              <a:t>Province e Città metropolitane.</a:t>
            </a:r>
          </a:p>
          <a:p>
            <a:pPr marL="0" indent="0" algn="ctr">
              <a:buNone/>
            </a:pPr>
            <a:r>
              <a:rPr lang="it-IT" b="1" dirty="0" smtClean="0"/>
              <a:t>230 milioni circa per personale, 220 circa per strutture.</a:t>
            </a:r>
          </a:p>
          <a:p>
            <a:pPr marL="0" indent="0" algn="ctr">
              <a:buNone/>
            </a:pPr>
            <a:r>
              <a:rPr lang="it-IT" dirty="0" smtClean="0"/>
              <a:t>Ad OGGI nessun intervento.</a:t>
            </a:r>
          </a:p>
          <a:p>
            <a:pPr marL="0" indent="0" algn="ctr">
              <a:buNone/>
            </a:pPr>
            <a:r>
              <a:rPr lang="it-IT" dirty="0" smtClean="0"/>
              <a:t>Nel DL 78/15 si prevede una copertura per </a:t>
            </a:r>
          </a:p>
          <a:p>
            <a:pPr marL="0" indent="0" algn="ctr">
              <a:buNone/>
            </a:pPr>
            <a:r>
              <a:rPr lang="it-IT" b="1" u="sng" dirty="0" smtClean="0"/>
              <a:t>70 milioni di queste spese.</a:t>
            </a:r>
          </a:p>
          <a:p>
            <a:pPr marL="0" indent="0" algn="ctr">
              <a:buNone/>
            </a:pPr>
            <a:r>
              <a:rPr lang="it-IT" sz="4300" b="1" dirty="0" smtClean="0"/>
              <a:t>E il resto?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algn="just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22810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200" dirty="0" smtClean="0"/>
              <a:t>Chi sta facendo finora fallire la Legge </a:t>
            </a:r>
            <a:r>
              <a:rPr lang="it-IT" sz="3200" dirty="0" err="1" smtClean="0"/>
              <a:t>Delrio</a:t>
            </a:r>
            <a:r>
              <a:rPr lang="it-IT" sz="3200" dirty="0" smtClean="0"/>
              <a:t>?</a:t>
            </a:r>
            <a:r>
              <a:rPr lang="it-IT" sz="3200" dirty="0"/>
              <a:t> </a:t>
            </a:r>
            <a:r>
              <a:rPr lang="it-IT" sz="3200" dirty="0" smtClean="0"/>
              <a:t>Il mancato ricollocamento del personale delle Province 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787674"/>
            <a:ext cx="8229600" cy="293747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/>
              <a:t>La Legge 56/14 disciplina il </a:t>
            </a:r>
            <a:r>
              <a:rPr lang="it-IT" b="1" dirty="0"/>
              <a:t>passaggio del personale insieme alle funzioni </a:t>
            </a:r>
            <a:r>
              <a:rPr lang="it-IT" dirty="0" smtClean="0"/>
              <a:t>riordinate. La </a:t>
            </a:r>
            <a:r>
              <a:rPr lang="it-IT" dirty="0"/>
              <a:t>legge di Stabilità 2015 impone alle Province il taglio del 50% della spesa del </a:t>
            </a:r>
            <a:r>
              <a:rPr lang="it-IT" b="1" u="sng" dirty="0" smtClean="0"/>
              <a:t>personale</a:t>
            </a:r>
            <a:r>
              <a:rPr lang="it-IT" b="1" u="sng" dirty="0"/>
              <a:t> </a:t>
            </a:r>
            <a:r>
              <a:rPr lang="it-IT" b="1" u="sng" dirty="0" smtClean="0"/>
              <a:t>dal 1° gennaio 2015.</a:t>
            </a:r>
            <a:r>
              <a:rPr lang="it-IT" dirty="0" smtClean="0"/>
              <a:t> </a:t>
            </a:r>
          </a:p>
          <a:p>
            <a:pPr marL="0" indent="0">
              <a:buNone/>
            </a:pPr>
            <a:endParaRPr lang="it-IT" b="1" dirty="0" smtClean="0"/>
          </a:p>
          <a:p>
            <a:pPr marL="0" indent="0">
              <a:buNone/>
            </a:pPr>
            <a:r>
              <a:rPr lang="it-IT" dirty="0" smtClean="0"/>
              <a:t>Entro</a:t>
            </a:r>
            <a:r>
              <a:rPr lang="it-IT" b="1" dirty="0" smtClean="0"/>
              <a:t> </a:t>
            </a:r>
            <a:r>
              <a:rPr lang="it-IT" b="1" dirty="0"/>
              <a:t>il 2017 </a:t>
            </a:r>
            <a:r>
              <a:rPr lang="it-IT" b="1" dirty="0" smtClean="0"/>
              <a:t>il </a:t>
            </a:r>
            <a:r>
              <a:rPr lang="it-IT" b="1" dirty="0"/>
              <a:t>50% del personale delle Province, </a:t>
            </a:r>
            <a:r>
              <a:rPr lang="it-IT" dirty="0"/>
              <a:t>circa </a:t>
            </a:r>
            <a:r>
              <a:rPr lang="it-IT" b="1" dirty="0"/>
              <a:t>20.000 dipendenti</a:t>
            </a:r>
            <a:r>
              <a:rPr lang="it-IT" dirty="0"/>
              <a:t>, deve essere ricollocato in Stato, Regioni e Comuni.  </a:t>
            </a:r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65312" y="5085184"/>
            <a:ext cx="8208912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/>
              <a:t>Al luglio 2015 NESSUNO dei 20.000 dipendenti è stato ricollocato. </a:t>
            </a:r>
          </a:p>
        </p:txBody>
      </p:sp>
    </p:spTree>
    <p:extLst>
      <p:ext uri="{BB962C8B-B14F-4D97-AF65-F5344CB8AC3E}">
        <p14:creationId xmlns:p14="http://schemas.microsoft.com/office/powerpoint/2010/main" xmlns="" val="3660005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sz="3200" dirty="0" smtClean="0"/>
              <a:t>Cosa farà fallire la Legge </a:t>
            </a:r>
            <a:r>
              <a:rPr lang="it-IT" sz="3200" dirty="0" err="1" smtClean="0"/>
              <a:t>Delrio</a:t>
            </a:r>
            <a:r>
              <a:rPr lang="it-IT" sz="3200" dirty="0" smtClean="0"/>
              <a:t> nel 2016? </a:t>
            </a:r>
            <a:br>
              <a:rPr lang="it-IT" sz="3200" dirty="0" smtClean="0"/>
            </a:br>
            <a:r>
              <a:rPr lang="it-IT" sz="3200" dirty="0" smtClean="0"/>
              <a:t>Una Manovra economica SBAGLIATA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 smtClean="0"/>
              <a:t>Ma se le risorse che servono per garantire la spesa corrente dei servizi essenziali delle funzioni fondamentali sono </a:t>
            </a:r>
          </a:p>
          <a:p>
            <a:pPr marL="0" indent="0" algn="ctr">
              <a:buNone/>
            </a:pPr>
            <a:r>
              <a:rPr lang="it-IT" dirty="0" smtClean="0"/>
              <a:t>2 miliardi 380 milioni</a:t>
            </a:r>
          </a:p>
          <a:p>
            <a:pPr marL="0" indent="0" algn="just">
              <a:buNone/>
            </a:pPr>
            <a:r>
              <a:rPr lang="it-IT" dirty="0" smtClean="0"/>
              <a:t>… e nel 2015 le disponibilità sono 2 miliardi 145</a:t>
            </a:r>
          </a:p>
          <a:p>
            <a:pPr marL="0" indent="0" algn="ctr">
              <a:buNone/>
            </a:pPr>
            <a:r>
              <a:rPr lang="it-IT" b="1" dirty="0" smtClean="0"/>
              <a:t>COME SI POSSONO DEDURRE ANCORA  </a:t>
            </a:r>
          </a:p>
          <a:p>
            <a:pPr marL="0" indent="0" algn="ctr">
              <a:buNone/>
            </a:pPr>
            <a:r>
              <a:rPr lang="it-IT" b="1" u="sng" dirty="0" smtClean="0"/>
              <a:t>900 MILIONI NEL 2016 E </a:t>
            </a:r>
          </a:p>
          <a:p>
            <a:pPr marL="0" indent="0" algn="ctr">
              <a:buNone/>
            </a:pPr>
            <a:r>
              <a:rPr lang="it-IT" b="1" u="sng" dirty="0" smtClean="0"/>
              <a:t>1 MILIARDO 800 MILIONI NEL 2017</a:t>
            </a:r>
            <a:r>
              <a:rPr lang="it-IT" dirty="0" smtClean="0"/>
              <a:t>? 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6278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sz="2700" dirty="0" smtClean="0"/>
              <a:t/>
            </a:r>
            <a:br>
              <a:rPr lang="it-IT" sz="2700" dirty="0" smtClean="0"/>
            </a:br>
            <a:r>
              <a:rPr lang="it-IT" sz="2700" dirty="0" smtClean="0"/>
              <a:t/>
            </a:r>
            <a:br>
              <a:rPr lang="it-IT" sz="2700" dirty="0" smtClean="0"/>
            </a:br>
            <a:r>
              <a:rPr lang="it-IT" sz="2700" b="1" dirty="0" smtClean="0"/>
              <a:t>Le occasioni FINORA MANCATE della Legge </a:t>
            </a:r>
            <a:r>
              <a:rPr lang="it-IT" sz="2700" b="1" dirty="0" err="1" smtClean="0"/>
              <a:t>Delrio</a:t>
            </a:r>
            <a:r>
              <a:rPr lang="it-IT" sz="2700" b="1" dirty="0" smtClean="0"/>
              <a:t>.</a:t>
            </a:r>
            <a:br>
              <a:rPr lang="it-IT" sz="2700" b="1" dirty="0" smtClean="0"/>
            </a:br>
            <a:r>
              <a:rPr lang="it-IT" sz="2700" dirty="0" smtClean="0"/>
              <a:t>Che fine hanno fatto i risparmi </a:t>
            </a:r>
            <a:r>
              <a:rPr lang="it-IT" sz="2700" dirty="0"/>
              <a:t>da riordino servizi pubblici e cancellazione enti e agenzie </a:t>
            </a:r>
            <a:r>
              <a:rPr lang="it-IT" sz="2700" dirty="0" smtClean="0"/>
              <a:t>strumentali?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it-IT" dirty="0" smtClean="0"/>
              <a:t>Secondo l’analisi di INVITALIA di aprile scorso  </a:t>
            </a:r>
            <a:r>
              <a:rPr lang="it-IT" dirty="0"/>
              <a:t>sullo stato di attuazione dei processi di riordino RISULTA che: </a:t>
            </a:r>
          </a:p>
          <a:p>
            <a:pPr marL="0" lvl="0" indent="0" algn="just">
              <a:buNone/>
            </a:pPr>
            <a:endParaRPr lang="it-IT" dirty="0" smtClean="0"/>
          </a:p>
          <a:p>
            <a:pPr marL="0" lvl="0" indent="0" algn="just">
              <a:buNone/>
            </a:pPr>
            <a:r>
              <a:rPr lang="it-IT" b="1" u="sng" dirty="0" smtClean="0"/>
              <a:t>NESSUNA </a:t>
            </a:r>
            <a:r>
              <a:rPr lang="it-IT" b="1" u="sng" dirty="0"/>
              <a:t>REGIONE ha dato seguito A QUANTO  previsto dal comma 90 della Legge </a:t>
            </a:r>
            <a:r>
              <a:rPr lang="it-IT" b="1" u="sng" dirty="0" err="1"/>
              <a:t>Delrio</a:t>
            </a:r>
            <a:r>
              <a:rPr lang="it-IT" dirty="0"/>
              <a:t>,  secondo cui “Stato o Regioni, in funzione della materia, </a:t>
            </a:r>
            <a:r>
              <a:rPr lang="it-IT" b="1" u="sng" dirty="0"/>
              <a:t>devono sopprimere </a:t>
            </a:r>
            <a:r>
              <a:rPr lang="it-IT" dirty="0"/>
              <a:t>agenzie o enti (consorzi, società in </a:t>
            </a:r>
            <a:r>
              <a:rPr lang="it-IT" dirty="0" err="1"/>
              <a:t>house</a:t>
            </a:r>
            <a:r>
              <a:rPr lang="it-IT" dirty="0"/>
              <a:t>) alle quali siano state attribuite funzioni di organizzazione dei servizi pubblici di rilevanza economica in ambito provinciale o sub-provinciale, </a:t>
            </a:r>
            <a:r>
              <a:rPr lang="it-IT" b="1" dirty="0" err="1"/>
              <a:t>riattribuendo</a:t>
            </a:r>
            <a:r>
              <a:rPr lang="it-IT" b="1" dirty="0"/>
              <a:t>, contestualmente, tali funzioni alle province</a:t>
            </a:r>
            <a:r>
              <a:rPr lang="it-IT" b="1" dirty="0" smtClean="0"/>
              <a:t>”.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52802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Quante agenzie e consorzi esistono? </a:t>
            </a:r>
            <a:br>
              <a:rPr lang="it-IT" dirty="0" smtClean="0"/>
            </a:br>
            <a:r>
              <a:rPr lang="it-IT" dirty="0" smtClean="0"/>
              <a:t>E quanto ci costano?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2453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it-IT" dirty="0"/>
              <a:t>Attualmente esistono e sono </a:t>
            </a:r>
            <a:r>
              <a:rPr lang="it-IT" dirty="0" smtClean="0"/>
              <a:t>operativi </a:t>
            </a:r>
          </a:p>
          <a:p>
            <a:pPr marL="0" indent="0" algn="ctr">
              <a:buNone/>
            </a:pPr>
            <a:r>
              <a:rPr lang="it-IT" b="1" dirty="0" smtClean="0"/>
              <a:t>69 ATO </a:t>
            </a:r>
            <a:r>
              <a:rPr lang="it-IT" b="1" dirty="0"/>
              <a:t>ACQUE</a:t>
            </a:r>
            <a:endParaRPr lang="it-IT" dirty="0"/>
          </a:p>
          <a:p>
            <a:pPr marL="0" indent="0" algn="ctr">
              <a:buNone/>
            </a:pPr>
            <a:r>
              <a:rPr lang="it-IT" b="1" dirty="0" smtClean="0"/>
              <a:t>87 ATO </a:t>
            </a:r>
            <a:r>
              <a:rPr lang="it-IT" b="1" dirty="0"/>
              <a:t>RIFIUTI</a:t>
            </a:r>
            <a:endParaRPr lang="it-IT" dirty="0"/>
          </a:p>
          <a:p>
            <a:pPr marL="0" indent="0" algn="ctr">
              <a:buNone/>
            </a:pPr>
            <a:r>
              <a:rPr lang="it-IT" dirty="0" smtClean="0"/>
              <a:t>In tutto sono </a:t>
            </a:r>
            <a:r>
              <a:rPr lang="it-IT" b="1" dirty="0" smtClean="0"/>
              <a:t>3.176</a:t>
            </a:r>
            <a:r>
              <a:rPr lang="it-IT" dirty="0" smtClean="0"/>
              <a:t> i Consorzi, le Partecipate e le agenzie che svolgono attività strumentali degli enti locali </a:t>
            </a:r>
          </a:p>
          <a:p>
            <a:pPr marL="0" indent="0" algn="ctr">
              <a:buNone/>
            </a:pPr>
            <a:endParaRPr lang="it-IT" b="1" dirty="0"/>
          </a:p>
          <a:p>
            <a:pPr marL="0" indent="0" algn="ctr">
              <a:buNone/>
            </a:pPr>
            <a:r>
              <a:rPr lang="it-IT" b="1" dirty="0" smtClean="0"/>
              <a:t>Nel 2014 le Regioni hanno devoluto alle società regionali </a:t>
            </a:r>
          </a:p>
          <a:p>
            <a:pPr marL="0" indent="0" algn="ctr">
              <a:buNone/>
            </a:pPr>
            <a:r>
              <a:rPr lang="it-IT" b="1" dirty="0" smtClean="0"/>
              <a:t>1 miliardo 633 milioni</a:t>
            </a:r>
          </a:p>
          <a:p>
            <a:pPr marL="0" indent="0" algn="ctr">
              <a:buNone/>
            </a:pPr>
            <a:endParaRPr lang="it-IT" b="1" dirty="0" smtClean="0"/>
          </a:p>
          <a:p>
            <a:pPr marL="0" indent="0" algn="ctr">
              <a:buNone/>
            </a:pPr>
            <a:r>
              <a:rPr lang="it-IT" b="1" dirty="0" smtClean="0"/>
              <a:t>Nel 2014 il costo </a:t>
            </a:r>
            <a:r>
              <a:rPr lang="it-IT" dirty="0" smtClean="0"/>
              <a:t>di </a:t>
            </a:r>
            <a:r>
              <a:rPr lang="it-IT" dirty="0" err="1" smtClean="0"/>
              <a:t>Ato</a:t>
            </a:r>
            <a:r>
              <a:rPr lang="it-IT" dirty="0" smtClean="0"/>
              <a:t>, Consorzi, Comunità, Enti </a:t>
            </a:r>
          </a:p>
          <a:p>
            <a:pPr marL="0" indent="0" algn="ctr">
              <a:buNone/>
            </a:pPr>
            <a:r>
              <a:rPr lang="it-IT" dirty="0" smtClean="0"/>
              <a:t>è stato pari </a:t>
            </a:r>
            <a:r>
              <a:rPr lang="it-IT" dirty="0"/>
              <a:t>a </a:t>
            </a:r>
            <a:r>
              <a:rPr lang="it-IT" b="1" dirty="0" smtClean="0"/>
              <a:t>1 miliardo 796 milioni </a:t>
            </a:r>
            <a:endParaRPr lang="it-IT" b="1" dirty="0"/>
          </a:p>
          <a:p>
            <a:pPr marL="0" indent="0">
              <a:buNone/>
            </a:pPr>
            <a:endParaRPr lang="it-IT" sz="1300" dirty="0" smtClean="0"/>
          </a:p>
          <a:p>
            <a:pPr marL="0" indent="0">
              <a:buNone/>
            </a:pPr>
            <a:endParaRPr lang="it-IT" sz="1300" dirty="0"/>
          </a:p>
          <a:p>
            <a:pPr marL="0" indent="0">
              <a:buNone/>
            </a:pPr>
            <a:r>
              <a:rPr lang="it-IT" sz="1300" dirty="0" smtClean="0"/>
              <a:t>(Fonte </a:t>
            </a:r>
            <a:r>
              <a:rPr lang="it-IT" sz="1300" dirty="0" err="1" smtClean="0"/>
              <a:t>Siope</a:t>
            </a:r>
            <a:r>
              <a:rPr lang="it-IT" sz="1300" dirty="0" smtClean="0"/>
              <a:t>, </a:t>
            </a:r>
            <a:r>
              <a:rPr lang="it-IT" sz="1300" dirty="0" err="1" smtClean="0"/>
              <a:t>Invitalia</a:t>
            </a:r>
            <a:r>
              <a:rPr lang="it-IT" sz="1300" dirty="0" smtClean="0"/>
              <a:t>, Corte Conti, </a:t>
            </a:r>
            <a:r>
              <a:rPr lang="it-IT" sz="1300" dirty="0" err="1" smtClean="0"/>
              <a:t>Min</a:t>
            </a:r>
            <a:r>
              <a:rPr lang="it-IT" sz="1300" dirty="0" smtClean="0"/>
              <a:t> Sviluppo) </a:t>
            </a:r>
            <a:endParaRPr lang="it-IT" sz="1300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4722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200" dirty="0" smtClean="0"/>
              <a:t>Le occasioni finora MANCATE della Legge </a:t>
            </a:r>
            <a:r>
              <a:rPr lang="it-IT" sz="3200" dirty="0" err="1" smtClean="0"/>
              <a:t>Derlio</a:t>
            </a:r>
            <a:r>
              <a:rPr lang="it-IT" sz="3200" dirty="0"/>
              <a:t/>
            </a:r>
            <a:br>
              <a:rPr lang="it-IT" sz="3200" dirty="0"/>
            </a:br>
            <a:r>
              <a:rPr lang="it-IT" sz="3200" dirty="0" smtClean="0"/>
              <a:t>Le Stazioni uniche appaltanti: quante sono? 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lvl="0" indent="0" algn="ctr">
              <a:buNone/>
            </a:pPr>
            <a:r>
              <a:rPr lang="it-IT" dirty="0" smtClean="0"/>
              <a:t>Le stazioni uniche appaltanti in Italia sono </a:t>
            </a:r>
          </a:p>
          <a:p>
            <a:pPr marL="0" lvl="0" indent="0" algn="ctr">
              <a:buNone/>
            </a:pPr>
            <a:r>
              <a:rPr lang="it-IT" b="1" dirty="0" smtClean="0"/>
              <a:t>35 mila. </a:t>
            </a:r>
          </a:p>
          <a:p>
            <a:pPr marL="0" lvl="0" indent="0" algn="ctr">
              <a:buNone/>
            </a:pPr>
            <a:r>
              <a:rPr lang="it-IT" b="1" dirty="0" smtClean="0"/>
              <a:t>La Legge </a:t>
            </a:r>
            <a:r>
              <a:rPr lang="it-IT" b="1" dirty="0" err="1" smtClean="0"/>
              <a:t>Delrio</a:t>
            </a:r>
            <a:r>
              <a:rPr lang="it-IT" b="1" dirty="0"/>
              <a:t> </a:t>
            </a:r>
            <a:r>
              <a:rPr lang="it-IT" b="1" dirty="0" smtClean="0"/>
              <a:t>prevede la possibilità di </a:t>
            </a:r>
          </a:p>
          <a:p>
            <a:pPr marL="0" lvl="0" indent="0" algn="ctr">
              <a:buNone/>
            </a:pPr>
            <a:r>
              <a:rPr lang="it-IT" b="1" dirty="0" smtClean="0"/>
              <a:t>ridurle a 107, </a:t>
            </a:r>
            <a:r>
              <a:rPr lang="it-IT" dirty="0" smtClean="0"/>
              <a:t>una per ogni Provincia e Città metropolitana. </a:t>
            </a:r>
          </a:p>
          <a:p>
            <a:pPr marL="0" lvl="0" indent="0" algn="ctr">
              <a:buNone/>
            </a:pPr>
            <a:r>
              <a:rPr lang="it-IT" dirty="0" smtClean="0"/>
              <a:t>Dai dati della </a:t>
            </a:r>
            <a:r>
              <a:rPr lang="it-IT" i="1" dirty="0" smtClean="0"/>
              <a:t>«</a:t>
            </a:r>
            <a:r>
              <a:rPr lang="it-IT" i="1" dirty="0" err="1" smtClean="0"/>
              <a:t>Spending</a:t>
            </a:r>
            <a:r>
              <a:rPr lang="it-IT" i="1" dirty="0" smtClean="0"/>
              <a:t> </a:t>
            </a:r>
            <a:r>
              <a:rPr lang="it-IT" i="1" dirty="0" err="1" smtClean="0"/>
              <a:t>review</a:t>
            </a:r>
            <a:r>
              <a:rPr lang="it-IT" i="1" dirty="0" smtClean="0"/>
              <a:t> Cottarelli 2014»</a:t>
            </a:r>
            <a:r>
              <a:rPr lang="it-IT" dirty="0" smtClean="0"/>
              <a:t> i risparmi che deriverebbero sarebbero di </a:t>
            </a:r>
          </a:p>
          <a:p>
            <a:pPr marL="0" lvl="0" indent="0" algn="ctr">
              <a:buNone/>
            </a:pPr>
            <a:r>
              <a:rPr lang="it-IT" b="1" u="sng" dirty="0" smtClean="0"/>
              <a:t>oltre 2 miliardi nel 2015 e </a:t>
            </a:r>
          </a:p>
          <a:p>
            <a:pPr marL="0" lvl="0" indent="0" algn="ctr">
              <a:buNone/>
            </a:pPr>
            <a:r>
              <a:rPr lang="it-IT" b="1" u="sng" dirty="0" smtClean="0"/>
              <a:t>oltre 7 miliardi nel 2016</a:t>
            </a:r>
          </a:p>
          <a:p>
            <a:pPr marL="0" lvl="0" indent="0" algn="ctr"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1097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200" dirty="0" smtClean="0"/>
              <a:t>I rischi sui servizi essenziali ai cittadini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it-IT" dirty="0" smtClean="0"/>
              <a:t>Non avere risorse per il riscaldamento e la manutenzione delle scuole superiori nell’inverno 2015/2016.</a:t>
            </a:r>
          </a:p>
          <a:p>
            <a:pPr>
              <a:buFont typeface="Wingdings" pitchFamily="2" charset="2"/>
              <a:buChar char="Ø"/>
            </a:pPr>
            <a:r>
              <a:rPr lang="it-IT" dirty="0" smtClean="0"/>
              <a:t>La manutenzione delle strade e lo sgombero neve, frane nell’inverno 2015/2016.</a:t>
            </a:r>
          </a:p>
          <a:p>
            <a:pPr>
              <a:buFont typeface="Wingdings" pitchFamily="2" charset="2"/>
              <a:buChar char="Ø"/>
            </a:pPr>
            <a:r>
              <a:rPr lang="it-IT" dirty="0" smtClean="0"/>
              <a:t>Il progressivo abbandono dei servizi di controllo e tutela ambientale.</a:t>
            </a:r>
          </a:p>
          <a:p>
            <a:pPr>
              <a:buFont typeface="Wingdings" pitchFamily="2" charset="2"/>
              <a:buChar char="Ø"/>
            </a:pPr>
            <a:r>
              <a:rPr lang="it-IT" dirty="0" smtClean="0"/>
              <a:t>Non assicurare diritti fondamentali ai disabili sensoriali.</a:t>
            </a:r>
          </a:p>
          <a:p>
            <a:pPr>
              <a:buFont typeface="Wingdings" pitchFamily="2" charset="2"/>
              <a:buChar char="Ø"/>
            </a:pPr>
            <a:r>
              <a:rPr lang="it-IT" dirty="0" smtClean="0"/>
              <a:t>Non garantire gli stipendi ai dipendenti.</a:t>
            </a:r>
          </a:p>
          <a:p>
            <a:pPr>
              <a:buFont typeface="Wingdings" pitchFamily="2" charset="2"/>
              <a:buChar char="Ø"/>
            </a:pPr>
            <a:r>
              <a:rPr lang="it-IT" dirty="0" smtClean="0"/>
              <a:t>Non pagare i fornitori.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4576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Le Province e il 2015: </a:t>
            </a:r>
            <a:br>
              <a:rPr lang="it-IT" dirty="0" smtClean="0"/>
            </a:br>
            <a:r>
              <a:rPr lang="it-IT" dirty="0" smtClean="0"/>
              <a:t>l’anno della riforma?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9276" y="1484785"/>
            <a:ext cx="8247179" cy="23042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it-IT" dirty="0"/>
              <a:t>La Legge 56/14 di riforma delle Province e di istituzione delle Città </a:t>
            </a:r>
            <a:r>
              <a:rPr lang="it-IT" dirty="0" smtClean="0"/>
              <a:t>individua </a:t>
            </a:r>
            <a:r>
              <a:rPr lang="it-IT" b="1" dirty="0"/>
              <a:t>nel 2015 l’anno </a:t>
            </a:r>
            <a:r>
              <a:rPr lang="it-IT" dirty="0" smtClean="0"/>
              <a:t>di attuazione della riforma. </a:t>
            </a:r>
          </a:p>
          <a:p>
            <a:pPr marL="0" indent="0" algn="ctr">
              <a:buNone/>
            </a:pPr>
            <a:r>
              <a:rPr lang="it-IT" b="1" dirty="0" smtClean="0"/>
              <a:t>MA…..</a:t>
            </a:r>
          </a:p>
          <a:p>
            <a:pPr marL="0" indent="0" algn="ctr">
              <a:buNone/>
            </a:pPr>
            <a:r>
              <a:rPr lang="it-IT" dirty="0" smtClean="0"/>
              <a:t>I tempi di attuazione della Legge </a:t>
            </a:r>
            <a:r>
              <a:rPr lang="it-IT" dirty="0" err="1" smtClean="0"/>
              <a:t>Delrio</a:t>
            </a:r>
            <a:r>
              <a:rPr lang="it-IT" dirty="0" smtClean="0"/>
              <a:t> sono totalmente disallineati da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539552" y="4221088"/>
            <a:ext cx="3672408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prstClr val="black"/>
                </a:solidFill>
              </a:rPr>
              <a:t>Leggi di riordino delle Regioni, ancora del tutto </a:t>
            </a:r>
            <a:r>
              <a:rPr lang="it-IT" b="1" dirty="0" smtClean="0">
                <a:solidFill>
                  <a:prstClr val="black"/>
                </a:solidFill>
              </a:rPr>
              <a:t>inefficaci</a:t>
            </a:r>
            <a:r>
              <a:rPr lang="it-IT" dirty="0" smtClean="0">
                <a:solidFill>
                  <a:prstClr val="black"/>
                </a:solidFill>
              </a:rPr>
              <a:t>.</a:t>
            </a:r>
            <a:endParaRPr lang="it-IT" dirty="0">
              <a:solidFill>
                <a:prstClr val="black"/>
              </a:solidFill>
            </a:endParaRPr>
          </a:p>
          <a:p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4788024" y="4221088"/>
            <a:ext cx="3888432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b="1" dirty="0">
                <a:solidFill>
                  <a:prstClr val="black"/>
                </a:solidFill>
              </a:rPr>
              <a:t>Legge di Stabilità che sottrare 1 miliardo </a:t>
            </a:r>
            <a:r>
              <a:rPr lang="it-IT" b="1" dirty="0" smtClean="0">
                <a:solidFill>
                  <a:prstClr val="black"/>
                </a:solidFill>
              </a:rPr>
              <a:t>nel 2015, 2 miliardi nel 2016, 3 miliardi nel 2017 ai </a:t>
            </a:r>
            <a:r>
              <a:rPr lang="it-IT" b="1" dirty="0">
                <a:solidFill>
                  <a:prstClr val="black"/>
                </a:solidFill>
              </a:rPr>
              <a:t>bilanci delle Province bloccando la riforma.</a:t>
            </a:r>
          </a:p>
        </p:txBody>
      </p:sp>
      <p:sp>
        <p:nvSpPr>
          <p:cNvPr id="11" name="Freccia in giù 10"/>
          <p:cNvSpPr/>
          <p:nvPr/>
        </p:nvSpPr>
        <p:spPr>
          <a:xfrm>
            <a:off x="3203848" y="3933056"/>
            <a:ext cx="21602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  <p:sp>
        <p:nvSpPr>
          <p:cNvPr id="12" name="Freccia in giù 11"/>
          <p:cNvSpPr/>
          <p:nvPr/>
        </p:nvSpPr>
        <p:spPr>
          <a:xfrm>
            <a:off x="6228184" y="3933056"/>
            <a:ext cx="21602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  <p:sp>
        <p:nvSpPr>
          <p:cNvPr id="13" name="Segnaposto numero diapositiva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8333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200" dirty="0" smtClean="0"/>
              <a:t>Fin dove arriva la nostra responsabilità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556793"/>
            <a:ext cx="8229600" cy="115212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dirty="0" smtClean="0"/>
              <a:t>Finché potremo garantire i servizi ai cittadini, resteremo a guidare le Province.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67544" y="4869160"/>
            <a:ext cx="8136904" cy="1077218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t-IT" sz="3200" dirty="0" smtClean="0">
                <a:solidFill>
                  <a:prstClr val="black"/>
                </a:solidFill>
              </a:rPr>
              <a:t>Quando questo non ci sarà più permesso, non resteremo a negare diritti ai cittadini.</a:t>
            </a:r>
          </a:p>
        </p:txBody>
      </p:sp>
      <p:graphicFrame>
        <p:nvGraphicFramePr>
          <p:cNvPr id="11" name="Tabel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51028758"/>
              </p:ext>
            </p:extLst>
          </p:nvPr>
        </p:nvGraphicFramePr>
        <p:xfrm>
          <a:off x="467544" y="3284984"/>
          <a:ext cx="8280916" cy="791026"/>
        </p:xfrm>
        <a:graphic>
          <a:graphicData uri="http://schemas.openxmlformats.org/drawingml/2006/table">
            <a:tbl>
              <a:tblPr/>
              <a:tblGrid>
                <a:gridCol w="1182988"/>
                <a:gridCol w="1182988"/>
                <a:gridCol w="1182988"/>
                <a:gridCol w="1182988"/>
                <a:gridCol w="1182988"/>
                <a:gridCol w="1182988"/>
                <a:gridCol w="1182988"/>
              </a:tblGrid>
              <a:tr h="195444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G</a:t>
                      </a:r>
                      <a:r>
                        <a:rPr lang="it-IT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iu-15</a:t>
                      </a:r>
                      <a:endParaRPr lang="it-IT" sz="1400" b="0" i="0" u="none" strike="no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it-IT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Ago-15</a:t>
                      </a:r>
                      <a:endParaRPr lang="it-IT" sz="1400" b="0" i="0" u="none" strike="no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Sett-15</a:t>
                      </a:r>
                      <a:endParaRPr lang="it-IT" sz="1400" b="0" i="0" u="none" strike="no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it-IT" sz="14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Ott-15</a:t>
                      </a:r>
                      <a:endParaRPr lang="it-IT" sz="1400" b="0" i="0" u="none" strike="no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0" i="0" u="none" strike="noStrike" baseline="0" smtClean="0">
                          <a:solidFill>
                            <a:srgbClr val="000000"/>
                          </a:solidFill>
                          <a:latin typeface="Calibri"/>
                        </a:rPr>
                        <a:t>Dic-15</a:t>
                      </a:r>
                      <a:endParaRPr lang="it-IT" sz="1400" b="0" i="0" u="none" strike="noStrike" baseline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4485"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0" i="0" u="none" strike="noStrike" baseline="0" dirty="0" err="1">
                          <a:solidFill>
                            <a:srgbClr val="000000"/>
                          </a:solidFill>
                          <a:latin typeface="Calibri"/>
                        </a:rPr>
                        <a:t>DL</a:t>
                      </a:r>
                      <a:r>
                        <a:rPr lang="it-IT" sz="14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78/15</a:t>
                      </a:r>
                    </a:p>
                  </a:txBody>
                  <a:tcPr marL="5631" marR="5631" marT="563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it-IT" sz="14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Conversione </a:t>
                      </a:r>
                      <a:r>
                        <a:rPr lang="it-IT" sz="1400" b="0" i="0" u="none" strike="noStrike" baseline="0" dirty="0" err="1">
                          <a:solidFill>
                            <a:srgbClr val="000000"/>
                          </a:solidFill>
                          <a:latin typeface="Calibri"/>
                        </a:rPr>
                        <a:t>DL</a:t>
                      </a:r>
                      <a:r>
                        <a:rPr lang="it-IT" sz="14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78/15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approvazione bilanci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it-IT" sz="14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pres. Stabilità 2016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it-IT" sz="1400" b="0" i="0" u="none" strike="noStrike" baseline="0" dirty="0" err="1">
                          <a:solidFill>
                            <a:srgbClr val="000000"/>
                          </a:solidFill>
                          <a:latin typeface="Calibri"/>
                        </a:rPr>
                        <a:t>approvaz</a:t>
                      </a:r>
                      <a:r>
                        <a:rPr lang="it-IT" sz="14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. Stabilità 2016</a:t>
                      </a:r>
                    </a:p>
                  </a:txBody>
                  <a:tcPr marL="5631" marR="5631" marT="56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9684"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3CDDD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49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1849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31" marR="5631" marT="56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1586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46023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 smtClean="0"/>
              <a:t>Legge 56/14: lo stato di attuazione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9695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sz="2000" dirty="0" smtClean="0"/>
              <a:t>L’unica disposizione pienamente attuata è stata il </a:t>
            </a:r>
            <a:r>
              <a:rPr lang="it-IT" sz="2000" b="1" dirty="0" smtClean="0"/>
              <a:t>cambio alla  guida degli organi politici.</a:t>
            </a:r>
          </a:p>
          <a:p>
            <a:pPr marL="0" indent="0" algn="ctr">
              <a:buNone/>
            </a:pPr>
            <a:r>
              <a:rPr lang="it-IT" sz="2000" dirty="0" smtClean="0"/>
              <a:t>I presidenti di Provincia di 69 Enti su 76 totali sono oggi </a:t>
            </a:r>
          </a:p>
          <a:p>
            <a:pPr marL="0" indent="0" algn="ctr">
              <a:buNone/>
            </a:pPr>
            <a:r>
              <a:rPr lang="it-IT" sz="2000" b="1" dirty="0" smtClean="0"/>
              <a:t>i Sindaci</a:t>
            </a:r>
          </a:p>
          <a:p>
            <a:pPr marL="0" indent="0" algn="ctr">
              <a:buNone/>
            </a:pPr>
            <a:r>
              <a:rPr lang="it-IT" sz="2000" dirty="0" smtClean="0"/>
              <a:t>Le Giunte </a:t>
            </a:r>
            <a:r>
              <a:rPr lang="it-IT" sz="2000" b="1" dirty="0" smtClean="0"/>
              <a:t>sono cancellate </a:t>
            </a:r>
          </a:p>
          <a:p>
            <a:pPr marL="0" indent="0" algn="ctr">
              <a:buNone/>
            </a:pPr>
            <a:r>
              <a:rPr lang="it-IT" sz="2000" dirty="0" smtClean="0"/>
              <a:t>I Consigli Provinciali sono costituiti da </a:t>
            </a:r>
            <a:r>
              <a:rPr lang="it-IT" sz="2000" b="1" dirty="0" smtClean="0"/>
              <a:t>amministratori comunali</a:t>
            </a:r>
          </a:p>
          <a:p>
            <a:pPr marL="0" indent="0" algn="ctr">
              <a:buNone/>
            </a:pPr>
            <a:r>
              <a:rPr lang="it-IT" sz="2000" dirty="0" smtClean="0"/>
              <a:t>Si sono insediate le </a:t>
            </a:r>
            <a:r>
              <a:rPr lang="it-IT" sz="2000" b="1" dirty="0" smtClean="0"/>
              <a:t>Assemblee dei Sindaci</a:t>
            </a:r>
          </a:p>
          <a:p>
            <a:pPr marL="0" indent="0" algn="ctr">
              <a:buNone/>
            </a:pPr>
            <a:r>
              <a:rPr lang="it-IT" sz="2000" dirty="0" smtClean="0"/>
              <a:t>Gli amministratori </a:t>
            </a:r>
            <a:r>
              <a:rPr lang="it-IT" sz="2000" b="1" dirty="0" smtClean="0"/>
              <a:t>non ricevono alcun compenso per </a:t>
            </a:r>
            <a:r>
              <a:rPr lang="it-IT" sz="2000" dirty="0" smtClean="0"/>
              <a:t>l’incarico alla guida di Province  e </a:t>
            </a:r>
            <a:r>
              <a:rPr lang="it-IT" sz="2000" dirty="0" err="1"/>
              <a:t>C</a:t>
            </a:r>
            <a:r>
              <a:rPr lang="it-IT" sz="2000" dirty="0" err="1" smtClean="0"/>
              <a:t>itta’</a:t>
            </a:r>
            <a:r>
              <a:rPr lang="it-IT" sz="2000" dirty="0" smtClean="0"/>
              <a:t> metropolitane</a:t>
            </a: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611560" y="5085184"/>
            <a:ext cx="8136904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I Sindaci e gli amministratori,  per la loro responsabilità, </a:t>
            </a:r>
          </a:p>
          <a:p>
            <a:pPr algn="ctr"/>
            <a:r>
              <a:rPr lang="it-IT" dirty="0"/>
              <a:t>h</a:t>
            </a:r>
            <a:r>
              <a:rPr lang="it-IT" dirty="0" smtClean="0"/>
              <a:t>anno assicurato finora tutti i servizi. </a:t>
            </a:r>
          </a:p>
          <a:p>
            <a:pPr algn="ctr"/>
            <a:r>
              <a:rPr lang="it-IT" b="1" dirty="0" smtClean="0"/>
              <a:t>SIAMO GLI UNICI IMPEGNATI NELLA RIFORMA</a:t>
            </a:r>
          </a:p>
          <a:p>
            <a:pPr algn="ctr"/>
            <a:r>
              <a:rPr lang="it-IT" b="1" dirty="0" smtClean="0"/>
              <a:t>SOPPERENDO AI RITARDI DELLO STATO CENTRALE E DELLE REGIONI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xmlns="" val="507932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	</a:t>
            </a:r>
            <a:r>
              <a:rPr lang="it-IT" sz="3600" dirty="0" smtClean="0"/>
              <a:t>Quanto dovrebbero spendere Province e Città metropolitane per servizi efficienti?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dirty="0" smtClean="0"/>
              <a:t>Secondo il SOSE, la società del Governo che si occupa di stabilire i criteri di efficienza della spesa</a:t>
            </a:r>
            <a:r>
              <a:rPr lang="it-IT" dirty="0"/>
              <a:t> </a:t>
            </a:r>
            <a:r>
              <a:rPr lang="it-IT" dirty="0" smtClean="0"/>
              <a:t>pubblica, </a:t>
            </a:r>
          </a:p>
          <a:p>
            <a:pPr marL="0" indent="0" algn="ctr">
              <a:buNone/>
            </a:pPr>
            <a:r>
              <a:rPr lang="it-IT" dirty="0" smtClean="0"/>
              <a:t>Province e Città metropolitane per fornire i servizi essenziali delle funzioni fondamentali </a:t>
            </a:r>
            <a:r>
              <a:rPr lang="it-IT" sz="1800" dirty="0" smtClean="0"/>
              <a:t>(gestione e messa in sicurezza130 mila km strade, 5.127 scuole superiori, tutela dell’ambiente, trasporti) </a:t>
            </a:r>
          </a:p>
          <a:p>
            <a:pPr marL="0" indent="0" algn="ctr">
              <a:buNone/>
            </a:pPr>
            <a:r>
              <a:rPr lang="it-IT" b="1" u="sng" dirty="0" smtClean="0"/>
              <a:t>dovrebbero spendere per la sola spesa corrente</a:t>
            </a:r>
          </a:p>
          <a:p>
            <a:pPr marL="0" indent="0" algn="ctr">
              <a:buNone/>
            </a:pPr>
            <a:r>
              <a:rPr lang="it-IT" sz="3600" b="1" dirty="0" smtClean="0"/>
              <a:t>2 miliardi 360 milioni</a:t>
            </a:r>
            <a:endParaRPr lang="it-IT" sz="1400" dirty="0" smtClean="0"/>
          </a:p>
          <a:p>
            <a:pPr marL="0" indent="0">
              <a:buNone/>
            </a:pPr>
            <a:r>
              <a:rPr lang="it-IT" sz="1400" dirty="0" smtClean="0"/>
              <a:t>(Fonte SOSE)</a:t>
            </a:r>
            <a:endParaRPr lang="it-IT" sz="14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5705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sz="3200" dirty="0" smtClean="0"/>
              <a:t>Su quante entrate possono contare Province e </a:t>
            </a:r>
            <a:br>
              <a:rPr lang="it-IT" sz="3200" dirty="0" smtClean="0"/>
            </a:br>
            <a:r>
              <a:rPr lang="it-IT" sz="3200" dirty="0" smtClean="0"/>
              <a:t>Città metropolitane per </a:t>
            </a:r>
            <a:br>
              <a:rPr lang="it-IT" sz="3200" dirty="0" smtClean="0"/>
            </a:br>
            <a:r>
              <a:rPr lang="it-IT" sz="3200" dirty="0" smtClean="0"/>
              <a:t>le funzioni fondamentali nel 2015?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sz="3500" dirty="0" smtClean="0"/>
              <a:t>Secondo i dati </a:t>
            </a:r>
            <a:r>
              <a:rPr lang="it-IT" sz="3500" dirty="0" err="1" smtClean="0"/>
              <a:t>Sose</a:t>
            </a:r>
            <a:r>
              <a:rPr lang="it-IT" sz="3500" dirty="0" smtClean="0"/>
              <a:t>, le </a:t>
            </a:r>
            <a:r>
              <a:rPr lang="it-IT" sz="3500" b="1" dirty="0" smtClean="0"/>
              <a:t>entrate fiscali </a:t>
            </a:r>
            <a:r>
              <a:rPr lang="it-IT" sz="3500" dirty="0" smtClean="0"/>
              <a:t>delle Province nel </a:t>
            </a:r>
            <a:r>
              <a:rPr lang="it-IT" sz="3500" b="1" dirty="0" smtClean="0"/>
              <a:t>2015 per le funzioni </a:t>
            </a:r>
            <a:r>
              <a:rPr lang="it-IT" sz="3500" dirty="0" smtClean="0"/>
              <a:t>fondamentali ammontano a </a:t>
            </a:r>
          </a:p>
          <a:p>
            <a:pPr marL="0" indent="0" algn="ctr">
              <a:buNone/>
            </a:pPr>
            <a:r>
              <a:rPr lang="it-IT" sz="4000" b="1" dirty="0" smtClean="0"/>
              <a:t>3 miliardi 817 milioni</a:t>
            </a:r>
          </a:p>
          <a:p>
            <a:pPr marL="0" indent="0" algn="ctr">
              <a:buNone/>
            </a:pPr>
            <a:r>
              <a:rPr lang="it-IT" sz="3500" dirty="0"/>
              <a:t>I</a:t>
            </a:r>
            <a:r>
              <a:rPr lang="it-IT" sz="3500" dirty="0" smtClean="0"/>
              <a:t> tagli delle manovre 2014-2015  sono pari </a:t>
            </a:r>
            <a:r>
              <a:rPr lang="it-IT" sz="4000" dirty="0" smtClean="0"/>
              <a:t>a </a:t>
            </a:r>
          </a:p>
          <a:p>
            <a:pPr marL="0" indent="0" algn="ctr">
              <a:buNone/>
            </a:pPr>
            <a:r>
              <a:rPr lang="it-IT" sz="4000" b="1" u="sng" dirty="0" smtClean="0"/>
              <a:t>1 miliardo 675 milioni</a:t>
            </a:r>
            <a:r>
              <a:rPr lang="it-IT" sz="4000" dirty="0" smtClean="0"/>
              <a:t>: </a:t>
            </a:r>
          </a:p>
          <a:p>
            <a:pPr marL="0" indent="0" algn="ctr">
              <a:buNone/>
            </a:pPr>
            <a:r>
              <a:rPr lang="it-IT" sz="4000" dirty="0" smtClean="0"/>
              <a:t>il  </a:t>
            </a:r>
            <a:r>
              <a:rPr lang="it-IT" sz="4000" b="1" u="sng" dirty="0" smtClean="0"/>
              <a:t>41% delle entrate</a:t>
            </a:r>
            <a:r>
              <a:rPr lang="it-IT" sz="4000" dirty="0" smtClean="0"/>
              <a:t> che viene trattenuto dallo Stato. </a:t>
            </a:r>
            <a:endParaRPr lang="it-IT" sz="4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2383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sz="3200" dirty="0" smtClean="0"/>
              <a:t>Quanto potranno spendere Province e </a:t>
            </a:r>
            <a:br>
              <a:rPr lang="it-IT" sz="3200" dirty="0" smtClean="0"/>
            </a:br>
            <a:r>
              <a:rPr lang="it-IT" sz="3200" dirty="0" smtClean="0"/>
              <a:t>Città metropolitane per servizi essenziali nel 2015?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dirty="0" smtClean="0"/>
              <a:t>Secondo i dati </a:t>
            </a:r>
            <a:r>
              <a:rPr lang="it-IT" dirty="0" err="1" smtClean="0"/>
              <a:t>Sose</a:t>
            </a:r>
            <a:r>
              <a:rPr lang="it-IT" dirty="0" smtClean="0"/>
              <a:t>, quindi </a:t>
            </a:r>
          </a:p>
          <a:p>
            <a:pPr marL="0" indent="0" algn="ctr">
              <a:buNone/>
            </a:pPr>
            <a:r>
              <a:rPr lang="it-IT" dirty="0" smtClean="0"/>
              <a:t>a fronte di un fabbisogno per spesa corrente di </a:t>
            </a:r>
          </a:p>
          <a:p>
            <a:pPr marL="0" indent="0" algn="ctr">
              <a:buNone/>
            </a:pPr>
            <a:r>
              <a:rPr lang="it-IT" b="1" dirty="0" smtClean="0"/>
              <a:t>2</a:t>
            </a:r>
            <a:r>
              <a:rPr lang="it-IT" b="1" i="1" dirty="0" smtClean="0"/>
              <a:t> </a:t>
            </a:r>
            <a:r>
              <a:rPr lang="it-IT" b="1" dirty="0" smtClean="0"/>
              <a:t>miliardi 360 milioni </a:t>
            </a:r>
            <a:r>
              <a:rPr lang="it-IT" dirty="0" smtClean="0"/>
              <a:t> </a:t>
            </a:r>
          </a:p>
          <a:p>
            <a:pPr marL="0" indent="0" algn="ctr">
              <a:buNone/>
            </a:pPr>
            <a:r>
              <a:rPr lang="it-IT" dirty="0" smtClean="0"/>
              <a:t>le Province e le Città Metropolitane, a causa delle manovre economiche nel 2015 hanno a disposizione per </a:t>
            </a:r>
            <a:r>
              <a:rPr lang="it-IT" b="1" dirty="0" smtClean="0"/>
              <a:t>i servizi essenziali delle funzioni fondamentali </a:t>
            </a:r>
          </a:p>
          <a:p>
            <a:pPr marL="0" indent="0" algn="ctr">
              <a:buNone/>
            </a:pPr>
            <a:r>
              <a:rPr lang="it-IT" b="1" dirty="0" smtClean="0"/>
              <a:t>2 miliardi 145 milioni</a:t>
            </a:r>
          </a:p>
          <a:p>
            <a:pPr marL="0" indent="0">
              <a:buNone/>
            </a:pPr>
            <a:endParaRPr lang="it-IT" b="1" dirty="0" smtClean="0"/>
          </a:p>
          <a:p>
            <a:pPr marL="0" indent="0" algn="ctr">
              <a:buNone/>
            </a:pPr>
            <a:r>
              <a:rPr lang="it-IT" sz="4000" b="1" dirty="0" smtClean="0"/>
              <a:t>MANCANO 215 milioni</a:t>
            </a:r>
            <a:endParaRPr lang="it-IT" sz="4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7911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Cosa prevede il DL 78/15 come licenziato dal Consiglio dei Ministri?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2088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514350" indent="-514350" algn="just">
              <a:buFont typeface="+mj-lt"/>
              <a:buAutoNum type="arabicPeriod"/>
            </a:pPr>
            <a:endParaRPr lang="it-IT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it-IT" dirty="0" smtClean="0"/>
              <a:t>Possibilità di utilizzare i risparmi da rinegoziazione dei mutui per coprire spesa corrente solo per 2015. </a:t>
            </a:r>
            <a:r>
              <a:rPr lang="it-IT" b="1" u="sng" dirty="0" smtClean="0"/>
              <a:t>Secondo la Cassa Depositi e Prestiti la cifra ammonterebbe a 151 milioni certi finora.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b="1" u="sng" dirty="0" smtClean="0"/>
              <a:t>70 milioni </a:t>
            </a:r>
            <a:r>
              <a:rPr lang="it-IT" dirty="0" smtClean="0"/>
              <a:t>per la copertura della spesa del personale dei Centri per l’impiego, a fronte di un costo per le Province di 230 milioni</a:t>
            </a:r>
            <a:r>
              <a:rPr lang="it-IT" dirty="0"/>
              <a:t> </a:t>
            </a:r>
            <a:r>
              <a:rPr lang="it-IT" dirty="0" smtClean="0"/>
              <a:t>per il solo personale.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 smtClean="0"/>
              <a:t>Abbattimento del 20% fino al massimo del 3% delle entrate delle sanzione dello sforamento del patto di stabilità per il 2014. </a:t>
            </a:r>
          </a:p>
          <a:p>
            <a:pPr marL="514350" indent="-514350" algn="just">
              <a:buFont typeface="+mj-lt"/>
              <a:buAutoNum type="arabicPeriod"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4365104"/>
            <a:ext cx="8424936" cy="166199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Le misure di impatto economico 1 e 2, quindi , insieme valgono  221 milioni. </a:t>
            </a:r>
          </a:p>
          <a:p>
            <a:pPr algn="ctr"/>
            <a:endParaRPr lang="it-IT" sz="2000" b="1" dirty="0"/>
          </a:p>
          <a:p>
            <a:pPr algn="ctr"/>
            <a:r>
              <a:rPr lang="it-IT" sz="2000" b="1" dirty="0" smtClean="0"/>
              <a:t>La cifra sembrerebbe dunque sufficiente a coprire i bilanci 2015.</a:t>
            </a:r>
          </a:p>
          <a:p>
            <a:endParaRPr lang="it-IT" dirty="0"/>
          </a:p>
          <a:p>
            <a:pPr algn="r"/>
            <a:r>
              <a:rPr lang="it-IT" sz="2400" b="1" dirty="0" smtClean="0"/>
              <a:t>MA….…….</a:t>
            </a:r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xmlns="" val="1068375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dirty="0" smtClean="0"/>
              <a:t>Quali sono le altre spese che stanno sostenendo le Province e le Città metropolitane nel 2015?</a:t>
            </a:r>
            <a:br>
              <a:rPr lang="it-IT" sz="3200" dirty="0" smtClean="0"/>
            </a:b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dirty="0" smtClean="0"/>
              <a:t>Oltre al TITOLO I dei bilanci, bisogna rimborsare i prestiti, al netto della rinegoziazione, previsti dal TITOLO III: </a:t>
            </a:r>
          </a:p>
          <a:p>
            <a:pPr marL="0" indent="0" algn="ctr">
              <a:buNone/>
            </a:pPr>
            <a:r>
              <a:rPr lang="it-IT" b="1" u="sng" dirty="0" smtClean="0"/>
              <a:t>almeno 550 milioni</a:t>
            </a:r>
          </a:p>
          <a:p>
            <a:pPr marL="0" indent="0" algn="just">
              <a:buNone/>
            </a:pPr>
            <a:r>
              <a:rPr lang="it-IT" dirty="0" smtClean="0"/>
              <a:t>A questo bisogna aggiungere le spese correnti per le funzioni non fondamentali, che le Province continuano a sostenere per garantire i servizi:</a:t>
            </a:r>
          </a:p>
          <a:p>
            <a:pPr marL="0" indent="0" algn="ctr">
              <a:buNone/>
            </a:pPr>
            <a:r>
              <a:rPr lang="it-IT" b="1" u="sng" dirty="0" smtClean="0"/>
              <a:t>Almeno 1 miliardo</a:t>
            </a:r>
            <a:r>
              <a:rPr lang="it-IT" dirty="0" smtClean="0"/>
              <a:t>, al netto dei trasferimenti di </a:t>
            </a:r>
          </a:p>
          <a:p>
            <a:pPr marL="0" indent="0" algn="ctr">
              <a:buNone/>
            </a:pPr>
            <a:r>
              <a:rPr lang="it-IT" dirty="0" smtClean="0"/>
              <a:t>Regioni e Stato </a:t>
            </a:r>
          </a:p>
          <a:p>
            <a:pPr marL="0" indent="0" algn="ctr">
              <a:buNone/>
            </a:pPr>
            <a:r>
              <a:rPr lang="it-IT" dirty="0" smtClean="0"/>
              <a:t>Di questi, </a:t>
            </a:r>
            <a:r>
              <a:rPr lang="it-IT" b="1" dirty="0" smtClean="0"/>
              <a:t>450</a:t>
            </a:r>
            <a:r>
              <a:rPr lang="it-IT" dirty="0" smtClean="0"/>
              <a:t> sono i costi dei Centri per l’impiego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7898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dirty="0" smtClean="0"/>
              <a:t>Quanto manca dunque per chiudere in equilibrio i bilanci delle Province e delle le Città metropolitane nel 2015?</a:t>
            </a:r>
            <a:br>
              <a:rPr lang="it-IT" sz="3200" dirty="0" smtClean="0"/>
            </a:b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/>
              <a:t>Dunque, di sola spesa corrente, </a:t>
            </a:r>
          </a:p>
          <a:p>
            <a:pPr marL="0" indent="0" algn="ctr">
              <a:buNone/>
            </a:pPr>
            <a:r>
              <a:rPr lang="it-IT" b="1" u="sng" dirty="0" smtClean="0"/>
              <a:t>MANCA</a:t>
            </a:r>
          </a:p>
          <a:p>
            <a:pPr marL="0" indent="0" algn="ctr">
              <a:buNone/>
            </a:pPr>
            <a:r>
              <a:rPr lang="it-IT" b="1" u="sng" dirty="0" smtClean="0"/>
              <a:t>1 MILIARDO oltre al Titolo III</a:t>
            </a:r>
          </a:p>
          <a:p>
            <a:pPr marL="0" indent="0" algn="ctr">
              <a:buNone/>
            </a:pPr>
            <a:r>
              <a:rPr lang="it-IT" b="1" dirty="0" smtClean="0"/>
              <a:t>a fronte dei 221 milioni </a:t>
            </a:r>
            <a:r>
              <a:rPr lang="it-IT" dirty="0" smtClean="0"/>
              <a:t>di misure economiche ad oggi </a:t>
            </a:r>
            <a:r>
              <a:rPr lang="it-IT" b="1" u="sng" dirty="0" smtClean="0"/>
              <a:t>contenute nel DL 78/15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803EE-E136-4B5E-82F3-37F1E34C3C7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27266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1524</Words>
  <Application>Microsoft Office PowerPoint</Application>
  <PresentationFormat>Presentazione su schermo (4:3)</PresentationFormat>
  <Paragraphs>176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Titoli diapositive</vt:lpstr>
      </vt:variant>
      <vt:variant>
        <vt:i4>20</vt:i4>
      </vt:variant>
    </vt:vector>
  </HeadingPairs>
  <TitlesOfParts>
    <vt:vector size="23" baseType="lpstr">
      <vt:lpstr>Tema di Office</vt:lpstr>
      <vt:lpstr>1_Tema di Office</vt:lpstr>
      <vt:lpstr>2_Tema di Office</vt:lpstr>
      <vt:lpstr>Riforma delle Province e delle Città metropolitane: a che punto siamo?</vt:lpstr>
      <vt:lpstr>Le Province e il 2015:  l’anno della riforma?</vt:lpstr>
      <vt:lpstr>Legge 56/14: lo stato di attuazione</vt:lpstr>
      <vt:lpstr> Quanto dovrebbero spendere Province e Città metropolitane per servizi efficienti?</vt:lpstr>
      <vt:lpstr>Su quante entrate possono contare Province e  Città metropolitane per  le funzioni fondamentali nel 2015?</vt:lpstr>
      <vt:lpstr>Quanto potranno spendere Province e  Città metropolitane per servizi essenziali nel 2015?</vt:lpstr>
      <vt:lpstr>Cosa prevede il DL 78/15 come licenziato dal Consiglio dei Ministri?</vt:lpstr>
      <vt:lpstr> Quali sono le altre spese che stanno sostenendo le Province e le Città metropolitane nel 2015? </vt:lpstr>
      <vt:lpstr> Quanto manca dunque per chiudere in equilibrio i bilanci delle Province e delle le Città metropolitane nel 2015? </vt:lpstr>
      <vt:lpstr>E gli investimenti, che fine fanno? L’esempio delle strade: quanto investivano e quanto investono oggi Province e Città metropolitane </vt:lpstr>
      <vt:lpstr>Cosa serve che il Parlamento inserisca nella conversione nel DL 78/15</vt:lpstr>
      <vt:lpstr>Cosa sta facendo finora fallire la Legge Delrio? Le Inadempienze delle Regioni</vt:lpstr>
      <vt:lpstr>Cosa sta facendo finora fallire la Legge Delrio? Le Inadempienze dello Stato</vt:lpstr>
      <vt:lpstr>Chi sta facendo finora fallire la Legge Delrio? Il mancato ricollocamento del personale delle Province </vt:lpstr>
      <vt:lpstr>Cosa farà fallire la Legge Delrio nel 2016?  Una Manovra economica SBAGLIATA</vt:lpstr>
      <vt:lpstr>  Le occasioni FINORA MANCATE della Legge Delrio. Che fine hanno fatto i risparmi da riordino servizi pubblici e cancellazione enti e agenzie strumentali? </vt:lpstr>
      <vt:lpstr>Quante agenzie e consorzi esistono?  E quanto ci costano?</vt:lpstr>
      <vt:lpstr>Le occasioni finora MANCATE della Legge Derlio Le Stazioni uniche appaltanti: quante sono? </vt:lpstr>
      <vt:lpstr>I rischi sui servizi essenziali ai cittadini</vt:lpstr>
      <vt:lpstr>Fin dove arriva la nostra responsabilità</vt:lpstr>
    </vt:vector>
  </TitlesOfParts>
  <Company>Unione Province D'Italia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Riforma delle Province e delle Città metropolitane: a che punto siamo?</dc:title>
  <dc:creator>Barbara Perluigi</dc:creator>
  <cp:lastModifiedBy>giovannini</cp:lastModifiedBy>
  <cp:revision>50</cp:revision>
  <cp:lastPrinted>2015-07-15T01:10:43Z</cp:lastPrinted>
  <dcterms:created xsi:type="dcterms:W3CDTF">2015-07-14T01:57:06Z</dcterms:created>
  <dcterms:modified xsi:type="dcterms:W3CDTF">2015-07-15T07:26:48Z</dcterms:modified>
</cp:coreProperties>
</file>