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  <p:sldMasterId id="2147483720" r:id="rId2"/>
  </p:sldMasterIdLst>
  <p:notesMasterIdLst>
    <p:notesMasterId r:id="rId14"/>
  </p:notesMasterIdLst>
  <p:sldIdLst>
    <p:sldId id="256" r:id="rId3"/>
    <p:sldId id="302" r:id="rId4"/>
    <p:sldId id="317" r:id="rId5"/>
    <p:sldId id="316" r:id="rId6"/>
    <p:sldId id="318" r:id="rId7"/>
    <p:sldId id="313" r:id="rId8"/>
    <p:sldId id="314" r:id="rId9"/>
    <p:sldId id="281" r:id="rId10"/>
    <p:sldId id="315" r:id="rId11"/>
    <p:sldId id="319" r:id="rId12"/>
    <p:sldId id="320" r:id="rId13"/>
  </p:sldIdLst>
  <p:sldSz cx="9144000" cy="6858000" type="screen4x3"/>
  <p:notesSz cx="6810375" cy="99425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2973C"/>
    <a:srgbClr val="CCFFFF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164" autoAdjust="0"/>
  </p:normalViewPr>
  <p:slideViewPr>
    <p:cSldViewPr>
      <p:cViewPr varScale="1">
        <p:scale>
          <a:sx n="78" d="100"/>
          <a:sy n="78" d="100"/>
        </p:scale>
        <p:origin x="-43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3" rIns="91424" bIns="45713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 bwMode="auto">
          <a:xfrm>
            <a:off x="3857625" y="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3" rIns="91424" bIns="45713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0C3A5CC7-74C8-45CB-9084-365C0D9E4456}" type="datetimeFigureOut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8" rIns="91275" bIns="45638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 bwMode="auto">
          <a:xfrm>
            <a:off x="681038" y="4722813"/>
            <a:ext cx="54483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3" rIns="91424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 bwMode="auto">
          <a:xfrm>
            <a:off x="0" y="944245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3" rIns="91424" bIns="45713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 bwMode="auto">
          <a:xfrm>
            <a:off x="3857625" y="944245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3" rIns="91424" bIns="45713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8C9A3CA0-25B9-46CB-BF71-5CF89D5E5A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5632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80D47-26FB-45ED-9C2C-8992E4EFF11E}" type="slidenum">
              <a:rPr lang="it-IT" smtClean="0"/>
              <a:pPr/>
              <a:t>8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FA5C8-1FC4-4970-93DC-FA059450D7A9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21EFC-6276-4294-A5A8-4419160CF38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26761-1117-432D-9413-18F62B40645D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03EC2-AA58-4FF6-9CCC-DE9EC07902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7705F-15E7-4461-90AF-4DC98CC15037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6B63F-A661-4ADE-8946-66F2103B993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63675EA-5B17-4B57-B16E-C6568FE3A653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7C6D8F1-F2C5-456A-970D-9F97062313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19CE4B0-B703-4A37-AA50-1EC709998208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360D4DD-4AFA-4737-87CC-629901430A6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9328EAB-6B14-490B-92BB-743879C7B850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EBB2D56-1309-4D14-B921-250F8D0564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B532152-27B4-4B41-919E-8139514C331F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71E90AD-8D5C-4B6E-BFDF-8E42238F99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31C9879-F5DF-4460-8E6E-DF01D49C5A83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BA1A548-41C0-4D93-947D-EFAF7E9FB6E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D038634-81CE-41B8-8E36-5C9C6976FC1E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741453C-972C-4040-94E1-33E428D8750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E9A00BB-C81B-4F45-B1C5-EF2AC43BB30D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FE9C970-B3F3-40F5-8C1D-DB9A96FA44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D93D191-FE6C-4D4F-BC15-33D1EE33DFBE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422E90F-07E5-4B9D-8E76-FA998F94B8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912AC-644A-47C3-901F-C21CF8EC9D28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A05FE-E187-49BB-91BA-985FB8EEBF1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5307A2E-AAE0-435B-B681-3B3F714C1B1B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F25181C-3489-4B74-8C72-5DADE26783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92A6E6A-9679-4B03-8295-8343BE9620AD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7E907D1-AC6A-405A-AB16-B1204649455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80D48-9888-47D4-BF6B-979210003AAB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21C7E-8678-4ACD-9700-91B6462DC40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18271-29F6-4183-92F6-CB671C8575A0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B3EE6-5013-467B-A1D3-EC25521B8D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9A074-503B-4531-8A70-4D97A5957346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B2180-628A-4553-A883-1C2CDE94A5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176A-3BA3-4A47-9AEC-61963A1F3939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6F39C-FF26-4C4D-AF82-703038F7FA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F2771-2824-437F-B0FF-093E7C1288EB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2B94C-08DC-4CF3-9C3F-0A434EE23A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251F8-BBDA-449B-B267-D3F7F05417D3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2D951-1BBE-4414-82EE-2C7BDC2C0E8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D63EF-E786-4F65-B08D-AB2F4D072EC3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381BF-87FA-4412-A0C0-0FA902C51D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1C9C9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0"/>
              </a:spcBef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C41415E9-D547-470F-8622-00C3098D5798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spcBef>
                <a:spcPct val="0"/>
              </a:spcBef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188AA09-F64C-48DA-952A-642982C108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0" r:id="rId2"/>
    <p:sldLayoutId id="2147483739" r:id="rId3"/>
    <p:sldLayoutId id="2147483738" r:id="rId4"/>
    <p:sldLayoutId id="2147483737" r:id="rId5"/>
    <p:sldLayoutId id="2147483736" r:id="rId6"/>
    <p:sldLayoutId id="2147483735" r:id="rId7"/>
    <p:sldLayoutId id="2147483734" r:id="rId8"/>
    <p:sldLayoutId id="2147483733" r:id="rId9"/>
    <p:sldLayoutId id="2147483732" r:id="rId10"/>
    <p:sldLayoutId id="214748373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1C9C9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3315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0A03B36D-1185-4DE4-A371-ED52E46F1AFE}" type="datetime1">
              <a:rPr lang="it-IT"/>
              <a:pPr>
                <a:defRPr/>
              </a:pPr>
              <a:t>04/03/2016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A1014C8A-8F1F-4C55-A69F-1F0ABC9044C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obilita.gov.it/home.php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ctrTitle"/>
          </p:nvPr>
        </p:nvSpPr>
        <p:spPr>
          <a:xfrm>
            <a:off x="684213" y="2492375"/>
            <a:ext cx="7847012" cy="1874838"/>
          </a:xfrm>
        </p:spPr>
        <p:txBody>
          <a:bodyPr/>
          <a:lstStyle/>
          <a:p>
            <a:pPr eaLnBrk="1" hangingPunct="1"/>
            <a:r>
              <a:rPr lang="it-IT" sz="2800" b="1" smtClean="0">
                <a:solidFill>
                  <a:schemeClr val="tx2"/>
                </a:solidFill>
              </a:rPr>
              <a:t>Il modello organizzativo tra risorse e funzioni:</a:t>
            </a:r>
            <a:br>
              <a:rPr lang="it-IT" sz="2800" b="1" smtClean="0">
                <a:solidFill>
                  <a:schemeClr val="tx2"/>
                </a:solidFill>
              </a:rPr>
            </a:br>
            <a:r>
              <a:rPr lang="it-IT" sz="2800" b="1" smtClean="0">
                <a:solidFill>
                  <a:schemeClr val="tx2"/>
                </a:solidFill>
              </a:rPr>
              <a:t>la gestione del personale, le mobilità, i soprannumerari, il riassetto organizzativo</a:t>
            </a:r>
          </a:p>
        </p:txBody>
      </p:sp>
      <p:sp>
        <p:nvSpPr>
          <p:cNvPr id="25602" name="Sottotitolo 2"/>
          <p:cNvSpPr>
            <a:spLocks noGrp="1"/>
          </p:cNvSpPr>
          <p:nvPr>
            <p:ph type="subTitle" idx="1"/>
          </p:nvPr>
        </p:nvSpPr>
        <p:spPr>
          <a:xfrm>
            <a:off x="1403350" y="4508500"/>
            <a:ext cx="6332538" cy="865188"/>
          </a:xfrm>
        </p:spPr>
        <p:txBody>
          <a:bodyPr/>
          <a:lstStyle/>
          <a:p>
            <a:pPr eaLnBrk="1" hangingPunct="1"/>
            <a:r>
              <a:rPr lang="it-IT" sz="1900" i="1" smtClean="0">
                <a:solidFill>
                  <a:schemeClr val="tx2"/>
                </a:solidFill>
              </a:rPr>
              <a:t>MILANO, 7 marzo 2016</a:t>
            </a:r>
          </a:p>
        </p:txBody>
      </p:sp>
      <p:pic>
        <p:nvPicPr>
          <p:cNvPr id="25603" name="Immagine 3" descr="upi_completo_tr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404813"/>
            <a:ext cx="2087562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CasellaDiTesto 4"/>
          <p:cNvSpPr txBox="1">
            <a:spLocks noChangeArrowheads="1"/>
          </p:cNvSpPr>
          <p:nvPr/>
        </p:nvSpPr>
        <p:spPr bwMode="auto">
          <a:xfrm>
            <a:off x="468313" y="5949950"/>
            <a:ext cx="3600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i="1">
                <a:solidFill>
                  <a:srgbClr val="F2973C"/>
                </a:solidFill>
              </a:rPr>
              <a:t>Gaetano Palombelli</a:t>
            </a:r>
          </a:p>
          <a:p>
            <a:r>
              <a:rPr lang="it-IT" sz="1600" i="1">
                <a:solidFill>
                  <a:srgbClr val="F2973C"/>
                </a:solidFill>
              </a:rPr>
              <a:t>Responsabile area istituzionale UPI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 txBox="1">
            <a:spLocks noGrp="1"/>
          </p:cNvSpPr>
          <p:nvPr/>
        </p:nvSpPr>
        <p:spPr>
          <a:xfrm>
            <a:off x="6769100" y="65722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23665AA-7EA9-40E1-AD48-03B6C3F53C44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10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5" name="Segnaposto numero diapositiva 5"/>
          <p:cNvSpPr txBox="1">
            <a:spLocks noGrp="1"/>
          </p:cNvSpPr>
          <p:nvPr/>
        </p:nvSpPr>
        <p:spPr>
          <a:xfrm>
            <a:off x="6769100" y="65722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A45AA853-8048-428C-B54F-4CF05B97B239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10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it-IT" smtClean="0">
                <a:solidFill>
                  <a:schemeClr val="tx1"/>
                </a:solidFill>
              </a:rPr>
              <a:t>  </a:t>
            </a:r>
            <a:r>
              <a:rPr lang="it-IT" sz="3200" b="1" smtClean="0">
                <a:solidFill>
                  <a:schemeClr val="tx2"/>
                </a:solidFill>
              </a:rPr>
              <a:t>La complessità del riordino</a:t>
            </a:r>
          </a:p>
        </p:txBody>
      </p:sp>
      <p:pic>
        <p:nvPicPr>
          <p:cNvPr id="83975" name="Immagine 5" descr="upi_completo_tr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765175"/>
            <a:ext cx="8001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6" name="Segnaposto contenuto 2"/>
          <p:cNvSpPr>
            <a:spLocks/>
          </p:cNvSpPr>
          <p:nvPr/>
        </p:nvSpPr>
        <p:spPr bwMode="auto">
          <a:xfrm>
            <a:off x="611188" y="1628775"/>
            <a:ext cx="8229600" cy="489585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it-IT" sz="1800">
                <a:solidFill>
                  <a:schemeClr val="tx2"/>
                </a:solidFill>
              </a:rPr>
              <a:t>L’Ente di Area Vasta ha bisogno di un nuovo modello organizzativo che valorizzi il personale attraverso i piani di riassetto. In questo momento, a seguito dei processo di mobilità verso altri enti e dei pensionamenti, </a:t>
            </a:r>
            <a:r>
              <a:rPr lang="it-IT" sz="1800" b="1">
                <a:solidFill>
                  <a:schemeClr val="tx2"/>
                </a:solidFill>
              </a:rPr>
              <a:t>nelle Province oggi mancano dirigenti e dipendenti qualificati in settori essenziali</a:t>
            </a:r>
            <a:r>
              <a:rPr lang="it-IT" sz="1800">
                <a:solidFill>
                  <a:schemeClr val="tx2"/>
                </a:solidFill>
              </a:rPr>
              <a:t> per la gestione generale dell’ente l’esercizio delle funzioni fondamentali (in materia di scuole e viabilità) o per attivare i servizi ai Comuni (stazioni uniche appaltanti, servizi strumentali condivisi, ecc.).</a:t>
            </a: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it-IT" sz="1800">
                <a:solidFill>
                  <a:schemeClr val="tx2"/>
                </a:solidFill>
              </a:rPr>
              <a:t>In base alla normativa attuale, in assenza di modifiche normative e nei limiti delle risorse disponibili, </a:t>
            </a:r>
            <a:r>
              <a:rPr lang="it-IT" sz="1800" b="1">
                <a:solidFill>
                  <a:schemeClr val="tx2"/>
                </a:solidFill>
              </a:rPr>
              <a:t>le uniche facoltà di assunzione di personale che le Province oggi possono attivare sono le seguenti</a:t>
            </a:r>
            <a:r>
              <a:rPr lang="it-IT" sz="1800">
                <a:solidFill>
                  <a:schemeClr val="tx2"/>
                </a:solidFill>
              </a:rPr>
              <a:t>:</a:t>
            </a:r>
          </a:p>
          <a:p>
            <a:pPr marL="465138" lvl="1" indent="-28575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it-IT" sz="1800" b="1">
                <a:solidFill>
                  <a:schemeClr val="tx2"/>
                </a:solidFill>
              </a:rPr>
              <a:t>nominare un </a:t>
            </a:r>
            <a:r>
              <a:rPr lang="it-IT" sz="1800" b="1" u="sng">
                <a:solidFill>
                  <a:schemeClr val="tx2"/>
                </a:solidFill>
              </a:rPr>
              <a:t>direttore generale ex’articolo 108 del TUEL</a:t>
            </a:r>
            <a:r>
              <a:rPr lang="it-IT" sz="1800">
                <a:solidFill>
                  <a:schemeClr val="tx2"/>
                </a:solidFill>
              </a:rPr>
              <a:t>;</a:t>
            </a:r>
            <a:endParaRPr lang="it-IT" sz="1800" b="1">
              <a:solidFill>
                <a:schemeClr val="tx2"/>
              </a:solidFill>
            </a:endParaRPr>
          </a:p>
          <a:p>
            <a:pPr marL="465138" lvl="1" indent="-28575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it-IT" sz="1800" b="1" u="sng">
                <a:solidFill>
                  <a:schemeClr val="tx2"/>
                </a:solidFill>
              </a:rPr>
              <a:t>prorogare o stipulare contratti a tempo determinato per personale non dirigenziale</a:t>
            </a:r>
            <a:r>
              <a:rPr lang="it-IT" sz="1800" b="1">
                <a:solidFill>
                  <a:schemeClr val="tx2"/>
                </a:solidFill>
              </a:rPr>
              <a:t> fino al 31 dicembre 2016</a:t>
            </a:r>
            <a:r>
              <a:rPr lang="it-IT" sz="1800">
                <a:solidFill>
                  <a:schemeClr val="tx2"/>
                </a:solidFill>
              </a:rPr>
              <a:t>, secondo quanto previsto dal comma 9-bis del decreto-legge 30 dicembre 2015, n. 210, recante proroga di termini previsti da disposizioni legislative, come convertito con la legge 25 febbraio 2016, n. 21;</a:t>
            </a: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it-IT" sz="1800">
                <a:solidFill>
                  <a:schemeClr val="tx2"/>
                </a:solidFill>
              </a:rPr>
              <a:t>Le Province possono comunque  </a:t>
            </a:r>
            <a:r>
              <a:rPr lang="it-IT" sz="1800" b="1" u="sng">
                <a:solidFill>
                  <a:schemeClr val="tx2"/>
                </a:solidFill>
              </a:rPr>
              <a:t>avvalersi del personale di altri enti attraverso convenzioni:</a:t>
            </a:r>
          </a:p>
          <a:p>
            <a:pPr marL="465138" lvl="1" indent="-28575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it-IT" sz="1800">
                <a:solidFill>
                  <a:schemeClr val="tx2"/>
                </a:solidFill>
              </a:rPr>
              <a:t>con i Comuni, per creare </a:t>
            </a:r>
            <a:r>
              <a:rPr lang="it-IT" sz="1800" b="1">
                <a:solidFill>
                  <a:schemeClr val="tx2"/>
                </a:solidFill>
              </a:rPr>
              <a:t>servizi di amministrazione condivisa;</a:t>
            </a:r>
          </a:p>
          <a:p>
            <a:pPr marL="465138" lvl="1" indent="-28575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it-IT" sz="1800">
                <a:solidFill>
                  <a:schemeClr val="tx2"/>
                </a:solidFill>
              </a:rPr>
              <a:t>Con le Regioni, per utilizzare il personale necessario all’</a:t>
            </a:r>
            <a:r>
              <a:rPr lang="it-IT" sz="1800" b="1">
                <a:solidFill>
                  <a:schemeClr val="tx2"/>
                </a:solidFill>
              </a:rPr>
              <a:t>esercizio delle funzioni delegate;</a:t>
            </a:r>
          </a:p>
          <a:p>
            <a:pPr marL="465138" lvl="1" indent="-28575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it-IT" sz="1800">
                <a:solidFill>
                  <a:schemeClr val="tx2"/>
                </a:solidFill>
              </a:rPr>
              <a:t>tra più enti di area vasta, per </a:t>
            </a:r>
            <a:r>
              <a:rPr lang="it-IT" sz="1800" b="1">
                <a:solidFill>
                  <a:schemeClr val="tx2"/>
                </a:solidFill>
              </a:rPr>
              <a:t>uffici unitari in forma associata</a:t>
            </a:r>
            <a:r>
              <a:rPr lang="it-IT" sz="180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 txBox="1">
            <a:spLocks noGrp="1"/>
          </p:cNvSpPr>
          <p:nvPr/>
        </p:nvSpPr>
        <p:spPr>
          <a:xfrm>
            <a:off x="6769100" y="65722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D85D71C-8592-4363-A32A-5BC4B7A320AC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11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5" name="Segnaposto numero diapositiva 5"/>
          <p:cNvSpPr txBox="1">
            <a:spLocks noGrp="1"/>
          </p:cNvSpPr>
          <p:nvPr/>
        </p:nvSpPr>
        <p:spPr>
          <a:xfrm>
            <a:off x="6769100" y="65722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BBC57BEF-2D97-4F45-AC4E-F2A4F9220BB1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11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it-IT" smtClean="0">
                <a:solidFill>
                  <a:schemeClr val="tx1"/>
                </a:solidFill>
              </a:rPr>
              <a:t>  </a:t>
            </a:r>
            <a:r>
              <a:rPr lang="it-IT" sz="3200" b="1" smtClean="0">
                <a:solidFill>
                  <a:schemeClr val="tx2"/>
                </a:solidFill>
              </a:rPr>
              <a:t>Le richieste dell’UPI al Governo</a:t>
            </a:r>
          </a:p>
        </p:txBody>
      </p:sp>
      <p:pic>
        <p:nvPicPr>
          <p:cNvPr id="85000" name="Immagine 5" descr="upi_completo_tr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765175"/>
            <a:ext cx="8001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001" name="Segnaposto contenuto 2"/>
          <p:cNvSpPr>
            <a:spLocks/>
          </p:cNvSpPr>
          <p:nvPr/>
        </p:nvSpPr>
        <p:spPr bwMode="auto">
          <a:xfrm>
            <a:off x="673100" y="1816100"/>
            <a:ext cx="8229600" cy="4708525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it-IT" sz="1800" b="1" u="sng">
                <a:solidFill>
                  <a:schemeClr val="tx2"/>
                </a:solidFill>
              </a:rPr>
              <a:t>Il nuovo modello organizzativo degli enti di area vasta ha tuttavia bisogno di una prospettiva certa per il futuro</a:t>
            </a:r>
            <a:r>
              <a:rPr lang="it-IT" sz="1800">
                <a:solidFill>
                  <a:schemeClr val="tx2"/>
                </a:solidFill>
              </a:rPr>
              <a:t>, sia dal punto di vista delle risorse finanziarie, sia dal punto di vista del ripristino di una gestione ordinaria degli enti in materia di personale. </a:t>
            </a:r>
          </a:p>
          <a:p>
            <a:pPr marL="465138" lvl="1" indent="-28575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it-IT" sz="1800">
                <a:solidFill>
                  <a:schemeClr val="tx2"/>
                </a:solidFill>
              </a:rPr>
              <a:t>L’UPI per questo richiede al Governo di accelerare e concludere il processo di ricollocamento del personale sopranumerario provinciale in modo che:</a:t>
            </a:r>
          </a:p>
          <a:p>
            <a:pPr marL="873125" lvl="2" indent="-22860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it-IT" sz="1800" b="1" u="sng">
                <a:solidFill>
                  <a:schemeClr val="tx2"/>
                </a:solidFill>
              </a:rPr>
              <a:t>le procedure di mobilità (I-II fase) si concludano entro il mese giugno 2016</a:t>
            </a:r>
            <a:r>
              <a:rPr lang="it-IT" sz="1800" b="1">
                <a:solidFill>
                  <a:schemeClr val="tx2"/>
                </a:solidFill>
              </a:rPr>
              <a:t>;</a:t>
            </a:r>
          </a:p>
          <a:p>
            <a:pPr marL="873125" lvl="2" indent="-22860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it-IT" sz="1800" b="1" u="sng">
                <a:solidFill>
                  <a:schemeClr val="tx2"/>
                </a:solidFill>
              </a:rPr>
              <a:t>le Regioni e i Comuni che hanno ricollocato tutto il personale soprannumerario possano tornare al regime ordinario di assunzioni</a:t>
            </a:r>
            <a:r>
              <a:rPr lang="it-IT" sz="1800">
                <a:solidFill>
                  <a:schemeClr val="tx2"/>
                </a:solidFill>
              </a:rPr>
              <a:t>, premiando le realtà che hanno cooperato per completare il processo;</a:t>
            </a:r>
          </a:p>
          <a:p>
            <a:pPr marL="873125" lvl="2" indent="-22860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it-IT" sz="1800">
                <a:solidFill>
                  <a:schemeClr val="tx2"/>
                </a:solidFill>
              </a:rPr>
              <a:t>si dia </a:t>
            </a:r>
            <a:r>
              <a:rPr lang="it-IT" sz="1800" b="1" u="sng">
                <a:solidFill>
                  <a:schemeClr val="tx2"/>
                </a:solidFill>
              </a:rPr>
              <a:t>la possibilità alle Province che hanno ricollocato il personale  soprannumerario di ricorrere a procedure di mobilità in entrata</a:t>
            </a:r>
            <a:r>
              <a:rPr lang="it-IT" sz="1800">
                <a:solidFill>
                  <a:schemeClr val="tx2"/>
                </a:solidFill>
              </a:rPr>
              <a:t> da altri enti senza oneri maggiori per la finanza pubblica.</a:t>
            </a:r>
          </a:p>
          <a:p>
            <a:pPr marL="465138" lvl="1" indent="-28575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it-IT" sz="1800">
                <a:solidFill>
                  <a:schemeClr val="tx2"/>
                </a:solidFill>
              </a:rPr>
              <a:t>Più in prospettiva, quando saranno approvati i decreti attuativi della legge delega 124/15 in materia di riordino della dirigenza locale e di revisione della disciplina del lavoro pubblico, occorre </a:t>
            </a:r>
            <a:r>
              <a:rPr lang="it-IT" sz="1800" b="1" u="sng">
                <a:solidFill>
                  <a:schemeClr val="tx2"/>
                </a:solidFill>
              </a:rPr>
              <a:t>ripristinare per gli Enti di area vasta il regime ordinario di assunzione e di gestione del personale</a:t>
            </a:r>
            <a:r>
              <a:rPr lang="it-IT" sz="1800">
                <a:solidFill>
                  <a:schemeClr val="tx2"/>
                </a:solidFill>
              </a:rPr>
              <a:t>, attraverso </a:t>
            </a:r>
            <a:r>
              <a:rPr lang="it-IT" sz="1800" b="1" u="sng">
                <a:solidFill>
                  <a:schemeClr val="tx2"/>
                </a:solidFill>
              </a:rPr>
              <a:t>norme che individuino criteri di virtuosità nella gestione del personale e che tengano dei fabbisogni effettivi di personale che emergono dai piani di riassetto degli enti</a:t>
            </a:r>
            <a:r>
              <a:rPr lang="it-IT" sz="180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FEEE54-B8E4-48F4-9962-103254683C23}" type="slidenum">
              <a:rPr lang="it-IT"/>
              <a:pPr>
                <a:defRPr/>
              </a:pPr>
              <a:t>2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3600" smtClean="0">
                <a:solidFill>
                  <a:srgbClr val="000000"/>
                </a:solidFill>
              </a:rPr>
              <a:t>       </a:t>
            </a:r>
            <a:r>
              <a:rPr lang="it-IT" sz="3600" b="1" smtClean="0">
                <a:solidFill>
                  <a:schemeClr val="tx2"/>
                </a:solidFill>
              </a:rPr>
              <a:t>Il riordino del governo locale </a:t>
            </a:r>
            <a:br>
              <a:rPr lang="it-IT" sz="3600" b="1" smtClean="0">
                <a:solidFill>
                  <a:schemeClr val="tx2"/>
                </a:solidFill>
              </a:rPr>
            </a:br>
            <a:r>
              <a:rPr lang="it-IT" sz="3600" b="1" smtClean="0">
                <a:solidFill>
                  <a:schemeClr val="tx2"/>
                </a:solidFill>
              </a:rPr>
              <a:t>nella legge 56/14</a:t>
            </a:r>
            <a:endParaRPr lang="it-IT" sz="3200" b="1" smtClean="0">
              <a:solidFill>
                <a:schemeClr val="tx2"/>
              </a:solidFill>
            </a:endParaRPr>
          </a:p>
        </p:txBody>
      </p:sp>
      <p:sp>
        <p:nvSpPr>
          <p:cNvPr id="26627" name="Segnaposto contenuto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727575"/>
          </a:xfrm>
          <a:ln w="12700">
            <a:solidFill>
              <a:srgbClr val="FF9900"/>
            </a:solidFill>
          </a:ln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it-IT" sz="1800" b="1" smtClean="0">
                <a:solidFill>
                  <a:schemeClr val="tx2"/>
                </a:solidFill>
              </a:rPr>
              <a:t>La legge 56/14 è una legge fondamentale perché supera l’ordinamento provinciale uniforme dello Stato italiano</a:t>
            </a:r>
            <a:r>
              <a:rPr lang="it-IT" sz="1800" smtClean="0">
                <a:solidFill>
                  <a:schemeClr val="tx2"/>
                </a:solidFill>
              </a:rPr>
              <a:t>, dopo 150 anni, ridisegnando il governo locale, sulla base dei principi di </a:t>
            </a:r>
            <a:r>
              <a:rPr lang="it-IT" sz="1800" b="1" smtClean="0">
                <a:solidFill>
                  <a:schemeClr val="tx2"/>
                </a:solidFill>
              </a:rPr>
              <a:t>sussidiarietà, differenziazione e adeguatezza.</a:t>
            </a:r>
          </a:p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it-IT" sz="1800" b="1" smtClean="0">
                <a:solidFill>
                  <a:schemeClr val="tx2"/>
                </a:solidFill>
              </a:rPr>
              <a:t>La legge disciplina in modo compiuto i nuovi enti di area vasta nell’ordinamento locale</a:t>
            </a:r>
            <a:r>
              <a:rPr lang="it-IT" sz="1800" smtClean="0">
                <a:solidFill>
                  <a:schemeClr val="tx2"/>
                </a:solidFill>
              </a:rPr>
              <a:t> ed ha superato il vaglio di costituzionalità, a differenza dei decreti Monti che la Corte ha dichiarato incostituzionali.</a:t>
            </a:r>
          </a:p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it-IT" sz="1800" b="1" smtClean="0">
                <a:solidFill>
                  <a:schemeClr val="tx2"/>
                </a:solidFill>
              </a:rPr>
              <a:t>Il nuovo ordinamento degli enti di area vasta</a:t>
            </a:r>
            <a:r>
              <a:rPr lang="it-IT" sz="1800" smtClean="0">
                <a:solidFill>
                  <a:schemeClr val="tx2"/>
                </a:solidFill>
              </a:rPr>
              <a:t> troverà una coerente copertura </a:t>
            </a:r>
            <a:r>
              <a:rPr lang="it-IT" sz="1800" b="1" smtClean="0">
                <a:solidFill>
                  <a:schemeClr val="tx2"/>
                </a:solidFill>
              </a:rPr>
              <a:t>nel</a:t>
            </a:r>
            <a:r>
              <a:rPr lang="it-IT" sz="1800" smtClean="0">
                <a:solidFill>
                  <a:schemeClr val="tx2"/>
                </a:solidFill>
              </a:rPr>
              <a:t> </a:t>
            </a:r>
            <a:r>
              <a:rPr lang="it-IT" sz="1800" b="1" smtClean="0">
                <a:solidFill>
                  <a:schemeClr val="tx2"/>
                </a:solidFill>
              </a:rPr>
              <a:t>nuovo articolo 40, comma 4, della riforma costituzionale</a:t>
            </a:r>
            <a:r>
              <a:rPr lang="it-IT" sz="1800" smtClean="0">
                <a:solidFill>
                  <a:schemeClr val="tx2"/>
                </a:solidFill>
              </a:rPr>
              <a:t> in corso di approvazione.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it-IT" sz="1800" b="1" smtClean="0">
                <a:solidFill>
                  <a:schemeClr val="tx2"/>
                </a:solidFill>
              </a:rPr>
              <a:t>Centralità dei Comuni nell’ordinamento locale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it-IT" sz="1800" b="1" smtClean="0">
                <a:solidFill>
                  <a:schemeClr val="tx2"/>
                </a:solidFill>
              </a:rPr>
              <a:t>Istituzione delle Città metropolitane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it-IT" sz="1800" b="1" smtClean="0">
                <a:solidFill>
                  <a:schemeClr val="tx2"/>
                </a:solidFill>
              </a:rPr>
              <a:t>Riordino delle Province come “Enti di area vasta”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it-IT" sz="1800" b="1" smtClean="0">
                <a:solidFill>
                  <a:schemeClr val="tx2"/>
                </a:solidFill>
              </a:rPr>
              <a:t>Investimento su Unioni di Comuni e fusioni di Comuni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800" smtClean="0">
                <a:solidFill>
                  <a:schemeClr val="tx2"/>
                </a:solidFill>
              </a:rPr>
              <a:t>Attraverso il riordino del governo locale e </a:t>
            </a:r>
            <a:r>
              <a:rPr lang="it-IT" sz="1800" b="1" smtClean="0">
                <a:solidFill>
                  <a:schemeClr val="tx2"/>
                </a:solidFill>
              </a:rPr>
              <a:t>l’unificazione della “governance” politica locale in capo ai Sindaci</a:t>
            </a:r>
            <a:r>
              <a:rPr lang="it-IT" sz="1800" smtClean="0">
                <a:solidFill>
                  <a:schemeClr val="tx2"/>
                </a:solidFill>
              </a:rPr>
              <a:t> si cerca di far fronte all’</a:t>
            </a:r>
            <a:r>
              <a:rPr lang="it-IT" sz="1800" b="1" smtClean="0">
                <a:solidFill>
                  <a:schemeClr val="tx2"/>
                </a:solidFill>
              </a:rPr>
              <a:t>esigenza di una riduzione della spesa pubblica </a:t>
            </a:r>
            <a:r>
              <a:rPr lang="it-IT" sz="1800" smtClean="0">
                <a:solidFill>
                  <a:schemeClr val="tx2"/>
                </a:solidFill>
              </a:rPr>
              <a:t>legata alla scarsità di risorse finanziarie che deriva dal contesto di recessione economica e dalle decisioni assunte in sede europea.</a:t>
            </a:r>
          </a:p>
        </p:txBody>
      </p:sp>
      <p:sp>
        <p:nvSpPr>
          <p:cNvPr id="5" name="Segnaposto numero diapositiva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BDE6B7D4-665F-4E46-B506-5CD461D25C82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2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pic>
        <p:nvPicPr>
          <p:cNvPr id="26629" name="Immagine 5" descr="upi_completo_tr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549275"/>
            <a:ext cx="8001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D1C960BC-7980-46FC-86FC-A5749B7880F1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3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6" name="Segnaposto numero diapositiva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1F568499-71E3-4EA8-8801-C6AF872FECBD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3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200" b="1" smtClean="0">
                <a:solidFill>
                  <a:schemeClr val="tx2"/>
                </a:solidFill>
              </a:rPr>
              <a:t>La debolezza del governo provinciale</a:t>
            </a:r>
          </a:p>
        </p:txBody>
      </p:sp>
      <p:pic>
        <p:nvPicPr>
          <p:cNvPr id="48140" name="Immagine 3" descr="upi_completo_tra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4838" y="404813"/>
            <a:ext cx="7985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8136" name="Object 8"/>
          <p:cNvGraphicFramePr>
            <a:graphicFrameLocks noChangeAspect="1"/>
          </p:cNvGraphicFramePr>
          <p:nvPr/>
        </p:nvGraphicFramePr>
        <p:xfrm>
          <a:off x="395288" y="1557338"/>
          <a:ext cx="8404225" cy="4633912"/>
        </p:xfrm>
        <a:graphic>
          <a:graphicData uri="http://schemas.openxmlformats.org/presentationml/2006/ole">
            <p:oleObj spid="_x0000_s48136" name="Grafico" r:id="rId4" imgW="5286489" imgH="2914650" progId="Excel.Char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0F9AD22C-113B-4E57-B40B-C7E57C430B7A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4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10" name="Segnaposto numero diapositiva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52835C6-160E-4889-93D5-EAACF56A92DA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4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8" name="Segnaposto numero diapositiva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C8802952-5B52-45C7-9562-B4C65A9A406F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4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15361" name="Titolo 1"/>
          <p:cNvSpPr>
            <a:spLocks noGrp="1"/>
          </p:cNvSpPr>
          <p:nvPr>
            <p:ph type="title" idx="4294967295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200" smtClean="0">
                <a:solidFill>
                  <a:schemeClr val="tx1"/>
                </a:solidFill>
              </a:rPr>
              <a:t>             </a:t>
            </a:r>
            <a:r>
              <a:rPr lang="it-IT" sz="3200" b="1" smtClean="0">
                <a:solidFill>
                  <a:schemeClr val="tx2"/>
                </a:solidFill>
              </a:rPr>
              <a:t>La debolezza del governo comunale</a:t>
            </a:r>
            <a:r>
              <a:rPr lang="it-IT" sz="320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1205" name="Segnaposto numero diapositiva 1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72757B8-DF3C-49A6-9DA7-C26D88CCC6DB}" type="slidenum">
              <a:rPr lang="it-IT" sz="1200">
                <a:latin typeface="Arial" charset="0"/>
              </a:rPr>
              <a:pPr algn="r"/>
              <a:t>4</a:t>
            </a:fld>
            <a:endParaRPr lang="it-IT" sz="1200">
              <a:latin typeface="Arial" charset="0"/>
            </a:endParaRPr>
          </a:p>
        </p:txBody>
      </p:sp>
      <p:pic>
        <p:nvPicPr>
          <p:cNvPr id="51206" name="Immagine 3" descr="upi_completo_tr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549275"/>
            <a:ext cx="7985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63" name="Group 43"/>
          <p:cNvGraphicFramePr>
            <a:graphicFrameLocks noGrp="1"/>
          </p:cNvGraphicFramePr>
          <p:nvPr/>
        </p:nvGraphicFramePr>
        <p:xfrm>
          <a:off x="539750" y="4797425"/>
          <a:ext cx="7993063" cy="1516063"/>
        </p:xfrm>
        <a:graphic>
          <a:graphicData uri="http://schemas.openxmlformats.org/drawingml/2006/table">
            <a:tbl>
              <a:tblPr/>
              <a:tblGrid>
                <a:gridCol w="1522413"/>
                <a:gridCol w="965200"/>
                <a:gridCol w="1173162"/>
                <a:gridCol w="1171575"/>
                <a:gridCol w="960438"/>
                <a:gridCol w="1100137"/>
                <a:gridCol w="1100138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144000" marR="144000" marT="10501" marB="0" anchor="ctr" horzOverflow="overflow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N° UdC 2014</a:t>
                      </a:r>
                    </a:p>
                  </a:txBody>
                  <a:tcPr marL="144000" marR="144000" marT="10501" marB="0" anchor="ctr" horzOverflow="overflow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Totale Comuni aderenti a UdC</a:t>
                      </a:r>
                    </a:p>
                  </a:txBody>
                  <a:tcPr marL="144000" marR="144000" marT="10501" marB="0" anchor="ctr" horzOverflow="overflow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Comuni aderenti a UdC &lt;5000 abit.</a:t>
                      </a:r>
                    </a:p>
                  </a:txBody>
                  <a:tcPr marL="144000" marR="144000" marT="10501" marB="0" anchor="ctr" horzOverflow="overflow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Numero di Comuni</a:t>
                      </a:r>
                    </a:p>
                  </a:txBody>
                  <a:tcPr marL="144000" marR="144000" marT="10501" marB="0" anchor="ctr" horzOverflow="overflow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Numero di Comuni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&lt;5000 abit.</a:t>
                      </a:r>
                    </a:p>
                  </a:txBody>
                  <a:tcPr marL="144000" marR="144000" marT="10501" marB="0" anchor="ctr" horzOverflow="overflow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Percentuale piccoli comuni aderenti UdC</a:t>
                      </a:r>
                    </a:p>
                  </a:txBody>
                  <a:tcPr marL="144000" marR="144000" marT="10501" marB="0" anchor="ctr" horzOverflow="overflow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ITALIA</a:t>
                      </a:r>
                    </a:p>
                  </a:txBody>
                  <a:tcPr marL="144000" marR="144000" marT="10501" marB="0" anchor="ctr" horzOverflow="overflow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309</a:t>
                      </a:r>
                    </a:p>
                  </a:txBody>
                  <a:tcPr marL="144000" marR="144000" marT="10501" marB="0" anchor="ctr" horzOverflow="overflow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1.440</a:t>
                      </a:r>
                    </a:p>
                  </a:txBody>
                  <a:tcPr marL="144000" marR="144000" marT="10501" marB="0" anchor="ctr" horzOverflow="overflow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1.089</a:t>
                      </a:r>
                    </a:p>
                  </a:txBody>
                  <a:tcPr marL="144000" marR="144000" marT="10501" marB="0" anchor="ctr" horzOverflow="overflow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8.048</a:t>
                      </a:r>
                    </a:p>
                  </a:txBody>
                  <a:tcPr marL="144000" marR="144000" marT="10501" marB="0" anchor="ctr" horzOverflow="overflow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5.630</a:t>
                      </a:r>
                    </a:p>
                  </a:txBody>
                  <a:tcPr marL="144000" marR="144000" marT="10501" marB="0" anchor="ctr" horzOverflow="overflow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19%</a:t>
                      </a:r>
                    </a:p>
                  </a:txBody>
                  <a:tcPr marL="144000" marR="144000" marT="10501" marB="0" anchor="ctr" horzOverflow="overflow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33" name="Rectangle 237"/>
          <p:cNvSpPr>
            <a:spLocks noChangeArrowheads="1"/>
          </p:cNvSpPr>
          <p:nvPr/>
        </p:nvSpPr>
        <p:spPr bwMode="auto">
          <a:xfrm>
            <a:off x="539750" y="1773238"/>
            <a:ext cx="7991475" cy="2576512"/>
          </a:xfrm>
          <a:prstGeom prst="rect">
            <a:avLst/>
          </a:prstGeom>
          <a:noFill/>
          <a:ln w="12700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65138" lvl="1" indent="-285750" algn="just">
              <a:buFontTx/>
              <a:buChar char="•"/>
            </a:pPr>
            <a:r>
              <a:rPr lang="it-IT" sz="1800">
                <a:solidFill>
                  <a:schemeClr val="tx2"/>
                </a:solidFill>
                <a:latin typeface="Arial" charset="0"/>
              </a:rPr>
              <a:t>La legge 56/14 investe sulle Province come enti di derivazione comunale anche perché è consapevole delle difficoltà che ci sono ad obbligare i Comuni sotto i 5.000 abitanti a gestire tutte le funzioni comunali in modo associato, attraverso le Unioni di Comuni.</a:t>
            </a:r>
          </a:p>
          <a:p>
            <a:pPr marL="465138" lvl="1" indent="-285750" algn="just">
              <a:buFontTx/>
              <a:buChar char="•"/>
            </a:pPr>
            <a:r>
              <a:rPr lang="it-IT" sz="1800">
                <a:solidFill>
                  <a:schemeClr val="tx2"/>
                </a:solidFill>
                <a:latin typeface="Arial" charset="0"/>
              </a:rPr>
              <a:t>La situazione di partenza è molto complicata perché, sulla base dei dati esistenti, nel 2014, </a:t>
            </a:r>
            <a:r>
              <a:rPr lang="it-IT" sz="1800" u="sng">
                <a:solidFill>
                  <a:schemeClr val="tx2"/>
                </a:solidFill>
                <a:latin typeface="Optima" pitchFamily="34" charset="0"/>
              </a:rPr>
              <a:t>in Italia</a:t>
            </a:r>
            <a:r>
              <a:rPr lang="it-IT" sz="1800">
                <a:solidFill>
                  <a:schemeClr val="tx2"/>
                </a:solidFill>
                <a:latin typeface="Optima" pitchFamily="34" charset="0"/>
              </a:rPr>
              <a:t> ci sono </a:t>
            </a:r>
            <a:r>
              <a:rPr lang="it-IT" sz="1800" b="1">
                <a:solidFill>
                  <a:schemeClr val="tx2"/>
                </a:solidFill>
                <a:latin typeface="Optima" pitchFamily="34" charset="0"/>
              </a:rPr>
              <a:t>8.048 Comuni</a:t>
            </a:r>
            <a:r>
              <a:rPr lang="it-IT" sz="1800">
                <a:solidFill>
                  <a:schemeClr val="tx2"/>
                </a:solidFill>
                <a:latin typeface="Optima" pitchFamily="34" charset="0"/>
              </a:rPr>
              <a:t> e solo </a:t>
            </a:r>
            <a:r>
              <a:rPr lang="it-IT" sz="1800" b="1">
                <a:solidFill>
                  <a:schemeClr val="tx2"/>
                </a:solidFill>
                <a:latin typeface="Optima" pitchFamily="34" charset="0"/>
              </a:rPr>
              <a:t>309 Unioni di Comuni effettivamente significative che gestiscono incassi superiori a 100.000 euro, che associano circa il 19% dei Comuni sotto i 5000 abitanti</a:t>
            </a:r>
            <a:r>
              <a:rPr lang="it-IT" sz="1800">
                <a:solidFill>
                  <a:schemeClr val="tx2"/>
                </a:solidFill>
                <a:latin typeface="Optima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7B4CAAFF-880E-44D2-A45A-C0DBC248615D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5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6" name="Segnaposto numero diapositiva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CF2FC089-859C-4516-9650-81B9C67FBA2F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5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mtClean="0">
                <a:solidFill>
                  <a:schemeClr val="tx1"/>
                </a:solidFill>
              </a:rPr>
              <a:t> </a:t>
            </a:r>
            <a:r>
              <a:rPr lang="it-IT" sz="2800" b="1" smtClean="0">
                <a:solidFill>
                  <a:schemeClr val="tx2"/>
                </a:solidFill>
              </a:rPr>
              <a:t>Un governo locale unitario e più solido</a:t>
            </a:r>
          </a:p>
        </p:txBody>
      </p:sp>
      <p:pic>
        <p:nvPicPr>
          <p:cNvPr id="49164" name="Immagine 3" descr="upi_completo_tra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4838" y="404813"/>
            <a:ext cx="7985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9160" name="Object 8"/>
          <p:cNvGraphicFramePr>
            <a:graphicFrameLocks noChangeAspect="1"/>
          </p:cNvGraphicFramePr>
          <p:nvPr/>
        </p:nvGraphicFramePr>
        <p:xfrm>
          <a:off x="395288" y="1557338"/>
          <a:ext cx="8366125" cy="4613275"/>
        </p:xfrm>
        <a:graphic>
          <a:graphicData uri="http://schemas.openxmlformats.org/presentationml/2006/ole">
            <p:oleObj spid="_x0000_s49160" name="Grafico" r:id="rId4" imgW="5286489" imgH="2914650" progId="Excel.Chart.8">
              <p:embed/>
            </p:oleObj>
          </a:graphicData>
        </a:graphic>
      </p:graphicFrame>
      <p:sp>
        <p:nvSpPr>
          <p:cNvPr id="49165" name="Rectangle 15"/>
          <p:cNvSpPr>
            <a:spLocks noChangeArrowheads="1"/>
          </p:cNvSpPr>
          <p:nvPr/>
        </p:nvSpPr>
        <p:spPr bwMode="auto">
          <a:xfrm>
            <a:off x="3276600" y="2754313"/>
            <a:ext cx="1023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b="1"/>
              <a:t>466.447</a:t>
            </a:r>
          </a:p>
        </p:txBody>
      </p:sp>
      <p:sp>
        <p:nvSpPr>
          <p:cNvPr id="49166" name="Rectangle 16"/>
          <p:cNvSpPr>
            <a:spLocks noChangeArrowheads="1"/>
          </p:cNvSpPr>
          <p:nvPr/>
        </p:nvSpPr>
        <p:spPr bwMode="auto">
          <a:xfrm>
            <a:off x="4716463" y="3716338"/>
            <a:ext cx="1184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b="1"/>
              <a:t>159.964</a:t>
            </a:r>
          </a:p>
        </p:txBody>
      </p:sp>
      <p:sp>
        <p:nvSpPr>
          <p:cNvPr id="49167" name="Rectangle 17"/>
          <p:cNvSpPr>
            <a:spLocks noChangeArrowheads="1"/>
          </p:cNvSpPr>
          <p:nvPr/>
        </p:nvSpPr>
        <p:spPr bwMode="auto">
          <a:xfrm>
            <a:off x="6659563" y="4267200"/>
            <a:ext cx="895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b="1"/>
              <a:t>75.845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36AA8E-BCF1-4AB2-A6C6-7830E523A67E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6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6" name="Segnaposto numero diapositiva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7CC093AB-FCCA-4496-A768-68BC67F390D4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6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it-IT" sz="3200" smtClean="0">
                <a:solidFill>
                  <a:schemeClr val="tx2"/>
                </a:solidFill>
              </a:rPr>
              <a:t>    </a:t>
            </a:r>
            <a:r>
              <a:rPr lang="it-IT" sz="3200" b="1" smtClean="0">
                <a:solidFill>
                  <a:schemeClr val="tx2"/>
                </a:solidFill>
              </a:rPr>
              <a:t>I tagli della legge di stabilità 2015</a:t>
            </a:r>
          </a:p>
        </p:txBody>
      </p:sp>
      <p:pic>
        <p:nvPicPr>
          <p:cNvPr id="53252" name="Immagine 3" descr="upi_completo_tr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549275"/>
            <a:ext cx="7985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3" name="Segnaposto contenuto 2"/>
          <p:cNvSpPr>
            <a:spLocks/>
          </p:cNvSpPr>
          <p:nvPr/>
        </p:nvSpPr>
        <p:spPr bwMode="auto">
          <a:xfrm>
            <a:off x="457200" y="1600200"/>
            <a:ext cx="8229600" cy="478155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it-IT" sz="1800">
                <a:solidFill>
                  <a:schemeClr val="tx2"/>
                </a:solidFill>
              </a:rPr>
              <a:t>La legge di stabilità 2015 ha operato tagli sulle risorse delle Province, che si aggiungono ai 2 miliardi delle manovre precedenti, a prescindere dal riordino. Questi tagli pongono tutte le Province e le Città metropolitane in una prospettiva di dissesto.</a:t>
            </a:r>
          </a:p>
          <a:p>
            <a:pPr marL="742950" lvl="1" indent="-285750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it-IT" sz="1800">
                <a:solidFill>
                  <a:schemeClr val="tx2"/>
                </a:solidFill>
              </a:rPr>
              <a:t>Il contributo richiesto alle Province nelle sole regioni a statuto ordinario:</a:t>
            </a:r>
          </a:p>
          <a:p>
            <a:pPr marL="1143000" lvl="2" indent="-228600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it-IT" sz="1800" b="1" i="1">
                <a:solidFill>
                  <a:schemeClr val="tx2"/>
                </a:solidFill>
              </a:rPr>
              <a:t>646 milioni di euro nel 2015; </a:t>
            </a:r>
          </a:p>
          <a:p>
            <a:pPr marL="1143000" lvl="2" indent="-228600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it-IT" sz="1800" b="1" i="1">
                <a:solidFill>
                  <a:schemeClr val="tx2"/>
                </a:solidFill>
              </a:rPr>
              <a:t>646 miliardi di euro nel 2016; </a:t>
            </a:r>
          </a:p>
          <a:p>
            <a:pPr marL="1143000" lvl="2" indent="-228600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it-IT" sz="1800" b="1" i="1">
                <a:solidFill>
                  <a:schemeClr val="tx2"/>
                </a:solidFill>
              </a:rPr>
              <a:t>646 miliardi di euro nel 2017</a:t>
            </a:r>
            <a:r>
              <a:rPr lang="it-IT" sz="1800" i="1">
                <a:solidFill>
                  <a:schemeClr val="tx2"/>
                </a:solidFill>
              </a:rPr>
              <a:t>.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it-IT" sz="180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it-IT" sz="1800">
                <a:solidFill>
                  <a:schemeClr val="tx2"/>
                </a:solidFill>
              </a:rPr>
              <a:t>A fronte di questi tagli sono state </a:t>
            </a:r>
            <a:r>
              <a:rPr lang="it-IT" sz="1800" b="1">
                <a:solidFill>
                  <a:schemeClr val="tx2"/>
                </a:solidFill>
              </a:rPr>
              <a:t>bloccate le assunzioni</a:t>
            </a:r>
            <a:r>
              <a:rPr lang="it-IT" sz="1800">
                <a:solidFill>
                  <a:schemeClr val="tx2"/>
                </a:solidFill>
              </a:rPr>
              <a:t> ed è stato chiesto alle Province di </a:t>
            </a:r>
            <a:r>
              <a:rPr lang="it-IT" sz="1800" b="1">
                <a:solidFill>
                  <a:schemeClr val="tx2"/>
                </a:solidFill>
              </a:rPr>
              <a:t>ridurre almeno del 50% la spesa per il personale</a:t>
            </a:r>
            <a:r>
              <a:rPr lang="it-IT" sz="1800">
                <a:solidFill>
                  <a:schemeClr val="tx2"/>
                </a:solidFill>
              </a:rPr>
              <a:t>.</a:t>
            </a:r>
            <a:endParaRPr lang="it-IT" sz="1800" b="1">
              <a:solidFill>
                <a:schemeClr val="tx2"/>
              </a:solidFill>
            </a:endParaRPr>
          </a:p>
        </p:txBody>
      </p:sp>
      <p:graphicFrame>
        <p:nvGraphicFramePr>
          <p:cNvPr id="53296" name="Group 48"/>
          <p:cNvGraphicFramePr>
            <a:graphicFrameLocks noGrp="1"/>
          </p:cNvGraphicFramePr>
          <p:nvPr/>
        </p:nvGraphicFramePr>
        <p:xfrm>
          <a:off x="3708400" y="4797425"/>
          <a:ext cx="4681538" cy="1412875"/>
        </p:xfrm>
        <a:graphic>
          <a:graphicData uri="http://schemas.openxmlformats.org/drawingml/2006/table">
            <a:tbl>
              <a:tblPr/>
              <a:tblGrid>
                <a:gridCol w="2390775"/>
                <a:gridCol w="735013"/>
                <a:gridCol w="777875"/>
                <a:gridCol w="777875"/>
              </a:tblGrid>
              <a:tr h="12223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</a:rPr>
                        <a:t>MINORI SPESE </a:t>
                      </a: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Legge di stabilità (2015-2016-2017)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Ministeri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1.569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2.093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2.235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Regioni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3.859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3.919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3.919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Province e città metropolitane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900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1.900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2.900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Comuni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360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300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300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297" name="Group 49"/>
          <p:cNvGraphicFramePr>
            <a:graphicFrameLocks noGrp="1"/>
          </p:cNvGraphicFramePr>
          <p:nvPr/>
        </p:nvGraphicFramePr>
        <p:xfrm>
          <a:off x="1042988" y="5157788"/>
          <a:ext cx="2349500" cy="730250"/>
        </p:xfrm>
        <a:graphic>
          <a:graphicData uri="http://schemas.openxmlformats.org/drawingml/2006/table">
            <a:tbl>
              <a:tblPr/>
              <a:tblGrid>
                <a:gridCol w="1739900"/>
                <a:gridCol w="6096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Enti territoriali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75%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Ministeri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25%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B82E4FDB-08DE-48DC-84B9-702C4660A49A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7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5" name="Segnaposto numero diapositiva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7E4C0862-9083-4660-BE23-0C151DA3D70D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7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it-IT" smtClean="0">
                <a:solidFill>
                  <a:schemeClr val="tx1"/>
                </a:solidFill>
              </a:rPr>
              <a:t> </a:t>
            </a:r>
            <a:r>
              <a:rPr lang="it-IT" sz="3200" b="1" smtClean="0">
                <a:solidFill>
                  <a:schemeClr val="tx2"/>
                </a:solidFill>
              </a:rPr>
              <a:t>I vincoli in materia di personale</a:t>
            </a:r>
          </a:p>
        </p:txBody>
      </p:sp>
      <p:pic>
        <p:nvPicPr>
          <p:cNvPr id="57349" name="Immagine 5" descr="upi_completo_tr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549275"/>
            <a:ext cx="8001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1" name="Segnaposto contenuto 2"/>
          <p:cNvSpPr>
            <a:spLocks/>
          </p:cNvSpPr>
          <p:nvPr/>
        </p:nvSpPr>
        <p:spPr bwMode="auto">
          <a:xfrm>
            <a:off x="482600" y="1628775"/>
            <a:ext cx="8229600" cy="4752975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it-IT" sz="1800">
                <a:solidFill>
                  <a:schemeClr val="tx2"/>
                </a:solidFill>
              </a:rPr>
              <a:t>In base al 420 della legge di stabilità 2015, a decorrere dal 1° gennaio 2015, per le province delle regioni a statuto ordinario sono previsti i seguenti </a:t>
            </a:r>
            <a:r>
              <a:rPr lang="it-IT" sz="1800" b="1" u="sng">
                <a:solidFill>
                  <a:schemeClr val="tx2"/>
                </a:solidFill>
              </a:rPr>
              <a:t>divieti</a:t>
            </a:r>
            <a:r>
              <a:rPr lang="it-IT" sz="1800">
                <a:solidFill>
                  <a:schemeClr val="tx2"/>
                </a:solidFill>
              </a:rPr>
              <a:t>:</a:t>
            </a:r>
          </a:p>
          <a:p>
            <a:pPr marL="742950" lvl="1" indent="-285750"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it-IT" sz="1600">
                <a:solidFill>
                  <a:schemeClr val="tx2"/>
                </a:solidFill>
              </a:rPr>
              <a:t>a)  </a:t>
            </a:r>
            <a:r>
              <a:rPr lang="it-IT" sz="1800" b="1" u="sng">
                <a:solidFill>
                  <a:schemeClr val="tx2"/>
                </a:solidFill>
              </a:rPr>
              <a:t>di ricorrere a mutui</a:t>
            </a:r>
            <a:r>
              <a:rPr lang="it-IT" sz="1800" b="1">
                <a:solidFill>
                  <a:schemeClr val="tx2"/>
                </a:solidFill>
              </a:rPr>
              <a:t> per spese non rientranti nelle funzioni fondamentali</a:t>
            </a:r>
            <a:r>
              <a:rPr lang="it-IT" sz="1800">
                <a:solidFill>
                  <a:schemeClr val="tx2"/>
                </a:solidFill>
              </a:rPr>
              <a:t> (edilizia scolastica, costruzione e gestione delle strade provinciali, regolazione della circolazione stradale, tutela e valorizzazione dell'ambiente, per gli aspetti di competenza)</a:t>
            </a:r>
          </a:p>
          <a:p>
            <a:pPr marL="742950" lvl="1" indent="-285750"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it-IT" sz="1800">
                <a:solidFill>
                  <a:schemeClr val="tx2"/>
                </a:solidFill>
              </a:rPr>
              <a:t>b)	</a:t>
            </a:r>
            <a:r>
              <a:rPr lang="it-IT" sz="1800" b="1" u="sng">
                <a:solidFill>
                  <a:schemeClr val="tx2"/>
                </a:solidFill>
              </a:rPr>
              <a:t>di effettuare spese per relazioni pubbliche, convegni, mostre, pubblicità e di rappresentanza</a:t>
            </a:r>
            <a:endParaRPr lang="it-IT" sz="1800" u="sng">
              <a:solidFill>
                <a:schemeClr val="tx2"/>
              </a:solidFill>
            </a:endParaRPr>
          </a:p>
          <a:p>
            <a:pPr marL="742950" lvl="1" indent="-285750"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it-IT" sz="1800">
                <a:solidFill>
                  <a:schemeClr val="tx2"/>
                </a:solidFill>
              </a:rPr>
              <a:t>c) </a:t>
            </a:r>
            <a:r>
              <a:rPr lang="it-IT" sz="1800" b="1" u="sng">
                <a:solidFill>
                  <a:schemeClr val="tx2"/>
                </a:solidFill>
              </a:rPr>
              <a:t>di procedere ad assunzioni a tempo indeterminato</a:t>
            </a:r>
            <a:r>
              <a:rPr lang="it-IT" sz="1800" b="1">
                <a:solidFill>
                  <a:schemeClr val="tx2"/>
                </a:solidFill>
              </a:rPr>
              <a:t>, anche nell'ambito di procedure di mobilità</a:t>
            </a:r>
            <a:endParaRPr lang="it-IT" sz="1800">
              <a:solidFill>
                <a:schemeClr val="tx2"/>
              </a:solidFill>
            </a:endParaRPr>
          </a:p>
          <a:p>
            <a:pPr marL="742950" lvl="1" indent="-285750"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it-IT" sz="1800">
                <a:solidFill>
                  <a:schemeClr val="tx2"/>
                </a:solidFill>
              </a:rPr>
              <a:t>d)  </a:t>
            </a:r>
            <a:r>
              <a:rPr lang="it-IT" sz="1800" b="1" u="sng">
                <a:solidFill>
                  <a:schemeClr val="tx2"/>
                </a:solidFill>
              </a:rPr>
              <a:t>di acquisire personale attraverso l'istituto del comando</a:t>
            </a:r>
            <a:r>
              <a:rPr lang="it-IT" sz="1800">
                <a:solidFill>
                  <a:schemeClr val="tx2"/>
                </a:solidFill>
              </a:rPr>
              <a:t>. I comandi in essere cessano alla naturale scadenza ed è fatto divieto di proroga degli stessi</a:t>
            </a:r>
          </a:p>
          <a:p>
            <a:pPr marL="742950" lvl="1" indent="-285750"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it-IT" sz="1800">
                <a:solidFill>
                  <a:schemeClr val="tx2"/>
                </a:solidFill>
              </a:rPr>
              <a:t>e) </a:t>
            </a:r>
            <a:r>
              <a:rPr lang="it-IT" sz="1800" b="1" u="sng">
                <a:solidFill>
                  <a:schemeClr val="tx2"/>
                </a:solidFill>
              </a:rPr>
              <a:t>di attivare rapporti di lavoro ai sensi degli articoli 90 e 110 del testo unico</a:t>
            </a:r>
            <a:r>
              <a:rPr lang="it-IT" sz="1800" b="1">
                <a:solidFill>
                  <a:schemeClr val="tx2"/>
                </a:solidFill>
              </a:rPr>
              <a:t> delle leggi sull'ordinamento degli enti locali</a:t>
            </a:r>
            <a:r>
              <a:rPr lang="it-IT" sz="1800">
                <a:solidFill>
                  <a:schemeClr val="tx2"/>
                </a:solidFill>
              </a:rPr>
              <a:t>. I rapporti in essere ai sensi del predetto articolo 110 cessano alla naturale scadenza ed è fatto divieto di proroga degli stessi</a:t>
            </a:r>
          </a:p>
          <a:p>
            <a:pPr marL="742950" lvl="1" indent="-285750"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it-IT" sz="1800">
                <a:solidFill>
                  <a:schemeClr val="tx2"/>
                </a:solidFill>
              </a:rPr>
              <a:t>f) </a:t>
            </a:r>
            <a:r>
              <a:rPr lang="it-IT" sz="1800" b="1" u="sng">
                <a:solidFill>
                  <a:schemeClr val="tx2"/>
                </a:solidFill>
              </a:rPr>
              <a:t>di instaurare rapporti di lavoro flessibile</a:t>
            </a:r>
            <a:r>
              <a:rPr lang="it-IT" sz="1800">
                <a:solidFill>
                  <a:schemeClr val="tx2"/>
                </a:solidFill>
              </a:rPr>
              <a:t> di cui all'articolo 9, comma 28, del decreto-legge 31 maggio 2010, n. 78</a:t>
            </a:r>
          </a:p>
          <a:p>
            <a:pPr marL="742950" lvl="1" indent="-285750"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it-IT" sz="1800">
                <a:solidFill>
                  <a:schemeClr val="tx2"/>
                </a:solidFill>
              </a:rPr>
              <a:t>g)  </a:t>
            </a:r>
            <a:r>
              <a:rPr lang="it-IT" sz="1800" b="1" u="sng">
                <a:solidFill>
                  <a:schemeClr val="tx2"/>
                </a:solidFill>
              </a:rPr>
              <a:t>di attribuire incarichi di studio e consulenza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38DBAD-C019-410B-ACAE-8769E6EEEAB1}" type="slidenum">
              <a:rPr lang="it-IT"/>
              <a:pPr>
                <a:defRPr/>
              </a:pPr>
              <a:t>8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it-IT" sz="3600" smtClean="0">
                <a:solidFill>
                  <a:srgbClr val="000000"/>
                </a:solidFill>
              </a:rPr>
              <a:t>      </a:t>
            </a:r>
            <a:r>
              <a:rPr lang="it-IT" sz="3000" b="1" smtClean="0">
                <a:solidFill>
                  <a:schemeClr val="tx2"/>
                </a:solidFill>
              </a:rPr>
              <a:t>La mobilità del personale soprannumerario</a:t>
            </a:r>
          </a:p>
        </p:txBody>
      </p:sp>
      <p:sp>
        <p:nvSpPr>
          <p:cNvPr id="5" name="Segnaposto numero diapositiva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E7A115F6-C7C9-4EF0-B9DC-9CB0074BA9A3}" type="slidenum">
              <a:rPr lang="it-IT" sz="1200">
                <a:solidFill>
                  <a:schemeClr val="accent4"/>
                </a:solidFill>
                <a:latin typeface="Arial" charset="0"/>
              </a:rPr>
              <a:pPr algn="r">
                <a:defRPr/>
              </a:pPr>
              <a:t>8</a:t>
            </a:fld>
            <a:endParaRPr lang="it-IT" sz="1200" dirty="0">
              <a:solidFill>
                <a:schemeClr val="accent4"/>
              </a:solidFill>
              <a:latin typeface="Arial" charset="0"/>
            </a:endParaRPr>
          </a:p>
        </p:txBody>
      </p:sp>
      <p:pic>
        <p:nvPicPr>
          <p:cNvPr id="55301" name="Immagine 3" descr="upi_completo_tra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4838" y="404813"/>
            <a:ext cx="7985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5" name="Segnaposto contenuto 2"/>
          <p:cNvSpPr>
            <a:spLocks/>
          </p:cNvSpPr>
          <p:nvPr/>
        </p:nvSpPr>
        <p:spPr bwMode="auto">
          <a:xfrm>
            <a:off x="457200" y="1600200"/>
            <a:ext cx="8229600" cy="478155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it-IT" sz="1800">
                <a:solidFill>
                  <a:schemeClr val="tx2"/>
                </a:solidFill>
              </a:rPr>
              <a:t>La legge di stabilità 2015 ha imposto a tutte le Province di </a:t>
            </a:r>
            <a:r>
              <a:rPr lang="it-IT" sz="1800" b="1">
                <a:solidFill>
                  <a:schemeClr val="tx2"/>
                </a:solidFill>
              </a:rPr>
              <a:t>ridurre almeno del 50% le spese relative alle loro dotazioni organiche,</a:t>
            </a:r>
            <a:r>
              <a:rPr lang="it-IT" sz="1800">
                <a:solidFill>
                  <a:schemeClr val="tx2"/>
                </a:solidFill>
              </a:rPr>
              <a:t> definendo un </a:t>
            </a:r>
            <a:r>
              <a:rPr lang="it-IT" sz="1800" b="1">
                <a:solidFill>
                  <a:schemeClr val="tx2"/>
                </a:solidFill>
              </a:rPr>
              <a:t>piano di riassetto organizzativo</a:t>
            </a:r>
            <a:r>
              <a:rPr lang="it-IT" sz="1800">
                <a:solidFill>
                  <a:schemeClr val="tx2"/>
                </a:solidFill>
              </a:rPr>
              <a:t> che le porti a concentrarsi sulle loro funzioni fondamentali.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it-IT" sz="1800">
                <a:solidFill>
                  <a:schemeClr val="tx2"/>
                </a:solidFill>
              </a:rPr>
              <a:t>Da queste scelte è derivata l’individuazione del personale che rientra nelle nuova dotazione organica e del </a:t>
            </a:r>
            <a:r>
              <a:rPr lang="it-IT" sz="1800" b="1">
                <a:solidFill>
                  <a:schemeClr val="tx2"/>
                </a:solidFill>
              </a:rPr>
              <a:t>personale soprannumerario</a:t>
            </a:r>
            <a:r>
              <a:rPr lang="it-IT" sz="1800">
                <a:solidFill>
                  <a:schemeClr val="tx2"/>
                </a:solidFill>
              </a:rPr>
              <a:t> che è stato destinato ai percorsi di mobilità verso altre amministrazioni secondo le modalità stabilite dal </a:t>
            </a:r>
            <a:r>
              <a:rPr lang="it-IT" sz="1800" b="1">
                <a:solidFill>
                  <a:schemeClr val="tx2"/>
                </a:solidFill>
              </a:rPr>
              <a:t>DM 14 settembre 2015 del Ministro per la Semplificazione e della Pubblica Amministrazione</a:t>
            </a:r>
            <a:r>
              <a:rPr lang="it-IT" sz="1800">
                <a:solidFill>
                  <a:schemeClr val="tx2"/>
                </a:solidFill>
              </a:rPr>
              <a:t>, attraverso il portale della mobilità: </a:t>
            </a:r>
            <a:r>
              <a:rPr lang="it-IT" sz="1800">
                <a:solidFill>
                  <a:schemeClr val="tx2"/>
                </a:solidFill>
                <a:hlinkClick r:id="rId4"/>
              </a:rPr>
              <a:t>http://www.mobilita.gov.it/home.php</a:t>
            </a:r>
            <a:r>
              <a:rPr lang="it-IT" sz="1800">
                <a:solidFill>
                  <a:schemeClr val="tx2"/>
                </a:solidFill>
              </a:rPr>
              <a:t> 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it-IT" sz="1800">
                <a:solidFill>
                  <a:schemeClr val="tx2"/>
                </a:solidFill>
              </a:rPr>
              <a:t>Sulla base dei dati disponibili </a:t>
            </a:r>
            <a:r>
              <a:rPr lang="it-IT" sz="1800" b="1">
                <a:solidFill>
                  <a:schemeClr val="tx2"/>
                </a:solidFill>
              </a:rPr>
              <a:t>Il comparto degli enti di area vasta ha dovuto ridurre le dotazioni organiche di circa 20.000 persone dal 2015 al 2016.</a:t>
            </a:r>
            <a:r>
              <a:rPr lang="it-IT" sz="1800">
                <a:solidFill>
                  <a:schemeClr val="tx2"/>
                </a:solidFill>
              </a:rPr>
              <a:t> Per approssimazione:</a:t>
            </a:r>
          </a:p>
          <a:p>
            <a:pPr marL="742950" lvl="1" indent="-285750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it-IT" sz="1800" b="1">
                <a:solidFill>
                  <a:schemeClr val="tx2"/>
                </a:solidFill>
              </a:rPr>
              <a:t>I dipendenti passeranno da </a:t>
            </a:r>
            <a:r>
              <a:rPr lang="it-IT" sz="1800" b="1" u="sng">
                <a:solidFill>
                  <a:schemeClr val="tx2"/>
                </a:solidFill>
              </a:rPr>
              <a:t>44.000</a:t>
            </a:r>
            <a:r>
              <a:rPr lang="it-IT" sz="1800" b="1">
                <a:solidFill>
                  <a:schemeClr val="tx2"/>
                </a:solidFill>
              </a:rPr>
              <a:t> del 2014 a </a:t>
            </a:r>
            <a:r>
              <a:rPr lang="it-IT" sz="1800" b="1" u="sng">
                <a:solidFill>
                  <a:schemeClr val="tx2"/>
                </a:solidFill>
              </a:rPr>
              <a:t>22.000</a:t>
            </a:r>
            <a:r>
              <a:rPr lang="it-IT" sz="1800" b="1">
                <a:solidFill>
                  <a:schemeClr val="tx2"/>
                </a:solidFill>
              </a:rPr>
              <a:t> nel 2016</a:t>
            </a:r>
            <a:r>
              <a:rPr lang="it-IT" sz="1800">
                <a:solidFill>
                  <a:schemeClr val="tx2"/>
                </a:solidFill>
              </a:rPr>
              <a:t> (</a:t>
            </a:r>
            <a:r>
              <a:rPr lang="it-IT" sz="1800" i="1">
                <a:solidFill>
                  <a:schemeClr val="tx2"/>
                </a:solidFill>
              </a:rPr>
              <a:t>2500 cessati al 1° gennaio 2015, 6000 ricollocati nelle Regioni, 5500 dei Centri per l’impiego, 4000 pensionamenti, 1000 in mobilità volontaria, 1000 verso il Ministero della Giustizia e circa 2000 in procedure di mobilità attraverso il Portale della mobilità</a:t>
            </a:r>
            <a:r>
              <a:rPr lang="it-IT" sz="1800">
                <a:solidFill>
                  <a:schemeClr val="tx2"/>
                </a:solidFill>
              </a:rPr>
              <a:t>)</a:t>
            </a:r>
          </a:p>
          <a:p>
            <a:pPr marL="742950" lvl="1" indent="-285750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it-IT" sz="1800" b="1" u="sng">
                <a:solidFill>
                  <a:schemeClr val="tx2"/>
                </a:solidFill>
              </a:rPr>
              <a:t>Per le sole Province il personale per cui saranno avviate le procedure di mobilità attraverso il portale ammonta a 1800 dipendenti</a:t>
            </a:r>
            <a:r>
              <a:rPr lang="it-IT" sz="1800">
                <a:solidFill>
                  <a:schemeClr val="tx2"/>
                </a:solidFill>
              </a:rPr>
              <a:t> (tra la prima e la seconda fase) a fronte del quale, fino ad ora, ci sono </a:t>
            </a:r>
            <a:r>
              <a:rPr lang="it-IT" sz="1800" b="1">
                <a:solidFill>
                  <a:schemeClr val="tx2"/>
                </a:solidFill>
              </a:rPr>
              <a:t>3200 posti disponibili</a:t>
            </a:r>
            <a:r>
              <a:rPr lang="it-IT" sz="1800">
                <a:solidFill>
                  <a:schemeClr val="tx2"/>
                </a:solidFill>
              </a:rPr>
              <a:t> da parte di altre amministrazioni interessate.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CEBFF-F6FF-43D1-868F-2361A9D03CE9}" type="slidenum">
              <a:rPr lang="it-IT"/>
              <a:pPr>
                <a:defRPr/>
              </a:pPr>
              <a:t>9</a:t>
            </a:fld>
            <a:endParaRPr lang="it-IT"/>
          </a:p>
        </p:txBody>
      </p:sp>
      <p:sp>
        <p:nvSpPr>
          <p:cNvPr id="5" name="Segnaposto numero diapositiva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FBF9E7F-6B15-492D-B6C6-F4CD4E01E92F}" type="slidenum">
              <a:rPr lang="it-IT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9</a:t>
            </a:fld>
            <a:endParaRPr lang="it-IT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it-IT" smtClean="0">
                <a:solidFill>
                  <a:schemeClr val="tx1"/>
                </a:solidFill>
              </a:rPr>
              <a:t>  </a:t>
            </a:r>
            <a:r>
              <a:rPr lang="it-IT" sz="3200" b="1" smtClean="0">
                <a:solidFill>
                  <a:schemeClr val="tx2"/>
                </a:solidFill>
              </a:rPr>
              <a:t>Il riassetto organizzativo</a:t>
            </a:r>
          </a:p>
        </p:txBody>
      </p:sp>
      <p:pic>
        <p:nvPicPr>
          <p:cNvPr id="58372" name="Immagine 5" descr="upi_completo_tr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549275"/>
            <a:ext cx="8001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3" name="Segnaposto contenuto 2"/>
          <p:cNvSpPr>
            <a:spLocks/>
          </p:cNvSpPr>
          <p:nvPr/>
        </p:nvSpPr>
        <p:spPr bwMode="auto">
          <a:xfrm>
            <a:off x="468313" y="1484313"/>
            <a:ext cx="8229600" cy="4852987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it-IT" sz="1800">
                <a:solidFill>
                  <a:schemeClr val="tx2"/>
                </a:solidFill>
              </a:rPr>
              <a:t>L’anno 2016 è l’anno cruciale per definire i </a:t>
            </a:r>
            <a:r>
              <a:rPr lang="it-IT" sz="1800" b="1">
                <a:solidFill>
                  <a:schemeClr val="tx2"/>
                </a:solidFill>
              </a:rPr>
              <a:t>piani di riassetto organizzativo</a:t>
            </a:r>
            <a:r>
              <a:rPr lang="it-IT" sz="1800">
                <a:solidFill>
                  <a:schemeClr val="tx2"/>
                </a:solidFill>
              </a:rPr>
              <a:t> che portino al passaggio dalle “</a:t>
            </a:r>
            <a:r>
              <a:rPr lang="it-IT" sz="1800" b="1">
                <a:solidFill>
                  <a:schemeClr val="tx2"/>
                </a:solidFill>
              </a:rPr>
              <a:t>vecchie Province</a:t>
            </a:r>
            <a:r>
              <a:rPr lang="it-IT" sz="1800">
                <a:solidFill>
                  <a:schemeClr val="tx2"/>
                </a:solidFill>
              </a:rPr>
              <a:t>” ai nuovi “</a:t>
            </a:r>
            <a:r>
              <a:rPr lang="it-IT" sz="1800" b="1">
                <a:solidFill>
                  <a:schemeClr val="tx2"/>
                </a:solidFill>
              </a:rPr>
              <a:t>Enti di area vasta”</a:t>
            </a:r>
            <a:r>
              <a:rPr lang="it-IT" sz="1800">
                <a:solidFill>
                  <a:schemeClr val="tx2"/>
                </a:solidFill>
              </a:rPr>
              <a:t>.</a:t>
            </a: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it-IT" sz="1800">
              <a:solidFill>
                <a:schemeClr val="tx2"/>
              </a:solidFill>
            </a:endParaRPr>
          </a:p>
          <a:p>
            <a:pPr marL="465138" lvl="1" indent="-28575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it-IT" sz="1800" b="1" u="sng">
                <a:solidFill>
                  <a:schemeClr val="tx2"/>
                </a:solidFill>
              </a:rPr>
              <a:t>Occorre costruire un ente di area vasta snello e funzionale</a:t>
            </a:r>
            <a:r>
              <a:rPr lang="it-IT" sz="1800">
                <a:solidFill>
                  <a:schemeClr val="tx2"/>
                </a:solidFill>
              </a:rPr>
              <a:t>, un “</a:t>
            </a:r>
            <a:r>
              <a:rPr lang="it-IT" sz="1800" b="1">
                <a:solidFill>
                  <a:schemeClr val="tx2"/>
                </a:solidFill>
              </a:rPr>
              <a:t>hub</a:t>
            </a:r>
            <a:r>
              <a:rPr lang="it-IT" sz="1800">
                <a:solidFill>
                  <a:schemeClr val="tx2"/>
                </a:solidFill>
              </a:rPr>
              <a:t>” dell’amministrazione locale, che presenta alcune costanti e alcune variabili, pronto ad adattarsi alle esigenze che emergono nei territori:</a:t>
            </a:r>
          </a:p>
          <a:p>
            <a:pPr marL="873125" lvl="2" indent="-22860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it-IT" sz="1800">
                <a:solidFill>
                  <a:schemeClr val="tx2"/>
                </a:solidFill>
              </a:rPr>
              <a:t>un’</a:t>
            </a:r>
            <a:r>
              <a:rPr lang="it-IT" sz="1800" b="1" u="sng">
                <a:solidFill>
                  <a:schemeClr val="tx2"/>
                </a:solidFill>
              </a:rPr>
              <a:t>istituzione</a:t>
            </a:r>
            <a:r>
              <a:rPr lang="it-IT" sz="1800">
                <a:solidFill>
                  <a:schemeClr val="tx2"/>
                </a:solidFill>
              </a:rPr>
              <a:t> che utilizza al meglio le risorse proprie per l’esercizio delle funzioni fondamentali riconosciute dallo legge dello Stato</a:t>
            </a:r>
          </a:p>
          <a:p>
            <a:pPr marL="873125" lvl="2" indent="-22860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it-IT" sz="1800">
                <a:solidFill>
                  <a:schemeClr val="tx2"/>
                </a:solidFill>
              </a:rPr>
              <a:t>un’</a:t>
            </a:r>
            <a:r>
              <a:rPr lang="it-IT" sz="1800" b="1" u="sng">
                <a:solidFill>
                  <a:schemeClr val="tx2"/>
                </a:solidFill>
              </a:rPr>
              <a:t>agenzia</a:t>
            </a:r>
            <a:r>
              <a:rPr lang="it-IT" sz="1800">
                <a:solidFill>
                  <a:schemeClr val="tx2"/>
                </a:solidFill>
              </a:rPr>
              <a:t> che le Regioni utilizzano per delegare funzioni da esercitare nel territorio e come punto di riferimento per il riordino dei servizi di rilevanza economica locale</a:t>
            </a:r>
          </a:p>
          <a:p>
            <a:pPr marL="873125" lvl="2" indent="-22860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it-IT" sz="1800">
                <a:solidFill>
                  <a:schemeClr val="tx2"/>
                </a:solidFill>
              </a:rPr>
              <a:t>una </a:t>
            </a:r>
            <a:r>
              <a:rPr lang="it-IT" sz="1800" b="1" u="sng">
                <a:solidFill>
                  <a:schemeClr val="tx2"/>
                </a:solidFill>
              </a:rPr>
              <a:t>Casa dei Comuni</a:t>
            </a:r>
            <a:r>
              <a:rPr lang="it-IT" sz="1800">
                <a:solidFill>
                  <a:schemeClr val="tx2"/>
                </a:solidFill>
              </a:rPr>
              <a:t> che svolge funzioni a supporto (e con il contributo) dei Comuni singoli e associati (e di altre istituzioni pubbliche) nella </a:t>
            </a:r>
            <a:r>
              <a:rPr lang="it-IT" sz="1800" b="1" u="sng">
                <a:solidFill>
                  <a:schemeClr val="tx2"/>
                </a:solidFill>
              </a:rPr>
              <a:t>prospettiva dell’amministrazione condivisa</a:t>
            </a:r>
            <a:r>
              <a:rPr lang="it-IT" sz="1800">
                <a:solidFill>
                  <a:schemeClr val="tx2"/>
                </a:solidFill>
              </a:rPr>
              <a:t> (e non del conflitto di competenza)</a:t>
            </a:r>
          </a:p>
          <a:p>
            <a:pPr marL="873125" lvl="2" indent="-22860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it-IT" sz="1800" b="1">
              <a:solidFill>
                <a:schemeClr val="tx2"/>
              </a:solidFill>
            </a:endParaRPr>
          </a:p>
          <a:p>
            <a:pPr marL="465138" lvl="1" indent="-28575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it-IT" sz="1800" b="1" u="sng">
                <a:solidFill>
                  <a:schemeClr val="tx2"/>
                </a:solidFill>
              </a:rPr>
              <a:t>Occorre individuare le soluzioni migliori, più efficienti e funzionali, con le risorse a disposizione, per garantire servizi migliori possibili alle comunità rappresentate, sia a livello comunale, sia a livello di area vasta</a:t>
            </a:r>
            <a:r>
              <a:rPr lang="it-IT" sz="1800">
                <a:solidFill>
                  <a:schemeClr val="tx2"/>
                </a:solidFill>
              </a:rPr>
              <a:t>, valorizzando le </a:t>
            </a:r>
            <a:r>
              <a:rPr lang="it-IT" sz="1800" b="1">
                <a:solidFill>
                  <a:schemeClr val="tx2"/>
                </a:solidFill>
              </a:rPr>
              <a:t>Assemblee dei Sindaci</a:t>
            </a:r>
            <a:r>
              <a:rPr lang="it-IT" sz="1800">
                <a:solidFill>
                  <a:schemeClr val="tx2"/>
                </a:solidFill>
              </a:rPr>
              <a:t> nell’ambito degli enti di area vasta, anche attraverso </a:t>
            </a:r>
            <a:r>
              <a:rPr lang="it-IT" sz="1800" b="1">
                <a:solidFill>
                  <a:schemeClr val="tx2"/>
                </a:solidFill>
              </a:rPr>
              <a:t>l’esercizio associato delle funzioni</a:t>
            </a:r>
            <a:r>
              <a:rPr lang="it-IT" sz="1800">
                <a:solidFill>
                  <a:schemeClr val="tx2"/>
                </a:solidFill>
              </a:rPr>
              <a:t> tra più Province (e con la Città metropolitana).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3051</TotalTime>
  <Words>1525</Words>
  <Application>Microsoft Office PowerPoint</Application>
  <PresentationFormat>Presentazione su schermo (4:3)</PresentationFormat>
  <Paragraphs>128</Paragraphs>
  <Slides>11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Modello struttura</vt:lpstr>
      </vt:variant>
      <vt:variant>
        <vt:i4>12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30" baseType="lpstr">
      <vt:lpstr>Calibri</vt:lpstr>
      <vt:lpstr>Arial</vt:lpstr>
      <vt:lpstr>Wingdings</vt:lpstr>
      <vt:lpstr>Cambria</vt:lpstr>
      <vt:lpstr>Arial Narrow</vt:lpstr>
      <vt:lpstr>Optima</vt:lpstr>
      <vt:lpstr>Tema di Office</vt:lpstr>
      <vt:lpstr>1_Tema di Office</vt:lpstr>
      <vt:lpstr>1_Tema di Office</vt:lpstr>
      <vt:lpstr>1_Tema di Office</vt:lpstr>
      <vt:lpstr>1_Tema di Office</vt:lpstr>
      <vt:lpstr>1_Tema di Office</vt:lpstr>
      <vt:lpstr>1_Tema di Office</vt:lpstr>
      <vt:lpstr>1_Tema di Office</vt:lpstr>
      <vt:lpstr>1_Tema di Office</vt:lpstr>
      <vt:lpstr>1_Tema di Office</vt:lpstr>
      <vt:lpstr>1_Tema di Office</vt:lpstr>
      <vt:lpstr>1_Tema di Office</vt:lpstr>
      <vt:lpstr>Grafico</vt:lpstr>
      <vt:lpstr>Il modello organizzativo tra risorse e funzioni: la gestione del personale, le mobilità, i soprannumerari, il riassetto organizzativo</vt:lpstr>
      <vt:lpstr>       Il riordino del governo locale  nella legge 56/14</vt:lpstr>
      <vt:lpstr>La debolezza del governo provinciale</vt:lpstr>
      <vt:lpstr>             La debolezza del governo comunale </vt:lpstr>
      <vt:lpstr> Un governo locale unitario e più solido</vt:lpstr>
      <vt:lpstr>    I tagli della legge di stabilità 2015</vt:lpstr>
      <vt:lpstr> I vincoli in materia di personale</vt:lpstr>
      <vt:lpstr>      La mobilità del personale soprannumerario</vt:lpstr>
      <vt:lpstr>  Il riassetto organizzativo</vt:lpstr>
      <vt:lpstr>Diapositiva 10</vt:lpstr>
      <vt:lpstr>Diapositiva 11</vt:lpstr>
    </vt:vector>
  </TitlesOfParts>
  <Company>Unione Province D'Italia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riordino del governo locale: la prospettiva della legge 56/14</dc:title>
  <dc:creator>marta</dc:creator>
  <cp:lastModifiedBy>Palombelli</cp:lastModifiedBy>
  <cp:revision>221</cp:revision>
  <cp:lastPrinted>2014-11-24T05:40:21Z</cp:lastPrinted>
  <dcterms:created xsi:type="dcterms:W3CDTF">2014-07-01T08:29:43Z</dcterms:created>
  <dcterms:modified xsi:type="dcterms:W3CDTF">2016-03-04T14:10:40Z</dcterms:modified>
</cp:coreProperties>
</file>