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</p:sldIdLst>
  <p:sldSz cx="9144000" cy="6858000" type="screen4x3"/>
  <p:notesSz cx="6669088" cy="97758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310" y="-90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pPr>
              <a:defRPr/>
            </a:pPr>
            <a:fld id="{F1DD111D-500D-4019-BDD2-0A7EFA580CDC}" type="datetimeFigureOut">
              <a:rPr lang="it-IT"/>
              <a:pPr>
                <a:defRPr/>
              </a:pPr>
              <a:t>12/05/2016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pPr>
              <a:defRPr/>
            </a:pPr>
            <a:fld id="{CE93924D-B12B-4154-9CC0-01666209E3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256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950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88950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pPr>
              <a:defRPr/>
            </a:pPr>
            <a:fld id="{08CCBDC4-7C75-4A54-A9A0-BC01C10DA7D4}" type="datetimeFigureOut">
              <a:rPr lang="it-IT"/>
              <a:pPr>
                <a:defRPr/>
              </a:pPr>
              <a:t>12/05/2016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04" tIns="44952" rIns="89904" bIns="44952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89904" tIns="44952" rIns="89904" bIns="44952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90838" cy="488950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6663" y="9285288"/>
            <a:ext cx="2890837" cy="488950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pPr>
              <a:defRPr/>
            </a:pPr>
            <a:fld id="{FFAF1117-56FA-417F-BC92-2B2AD391EA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3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2906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2906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A4C49-93BC-4ADE-85D8-97136716F2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3680A-95F1-4F23-8FC1-A23B74393D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36105-E97C-4F78-96BD-B0D35B1ED6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ADE06-E713-453C-B2C5-224449DDB4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CD3FF-1B4A-446C-9DD6-66026DCCE6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F469-E965-4072-9D4D-4BB0C8C19E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AC9E-4FC0-49DC-B00E-DE6C2BEBD0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E04AB-6202-46D0-A134-BEA22EB68E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578CB-94A9-4903-93B1-468DABA9F5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21F3E-91E9-4518-AE9A-3456158316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8E5C2-3CB3-4A04-8DE4-2C7B155912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2800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0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0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0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0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0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0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1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2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2803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2804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804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2804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2804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2804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804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804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76B672D-1408-4E13-B9F5-CA9930720E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0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052513"/>
            <a:ext cx="8291512" cy="936625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b="1" i="1" dirty="0">
                <a:effectLst/>
                <a:latin typeface="Monotype Corsiva" pitchFamily="66" charset="0"/>
              </a:rPr>
              <a:t>Autorità Nazionale Anticorruzione</a:t>
            </a:r>
            <a:br>
              <a:rPr lang="it-IT" sz="1800" b="1" i="1" dirty="0">
                <a:effectLst/>
                <a:latin typeface="Monotype Corsiva" pitchFamily="66" charset="0"/>
              </a:rPr>
            </a:br>
            <a:r>
              <a:rPr lang="it-IT" sz="2000" dirty="0">
                <a:effectLst/>
                <a:latin typeface="Arial Unicode MS" pitchFamily="34" charset="-128"/>
              </a:rPr>
              <a:t>Ufficio  Regolazione in Materia di Contratti Pubblici</a:t>
            </a:r>
            <a:br>
              <a:rPr lang="it-IT" sz="2000" dirty="0">
                <a:latin typeface="Arial Unicode MS" pitchFamily="34" charset="-128"/>
              </a:rPr>
            </a:br>
            <a:endParaRPr lang="it-IT" sz="2000" dirty="0">
              <a:latin typeface="Arial Unicode MS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132856"/>
            <a:ext cx="8568506" cy="431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b="1" dirty="0">
              <a:solidFill>
                <a:srgbClr val="CCCC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b="1" dirty="0">
                <a:solidFill>
                  <a:srgbClr val="CCCC00"/>
                </a:solidFill>
              </a:rPr>
              <a:t>Le linee guida ANAC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b="1" dirty="0">
              <a:solidFill>
                <a:srgbClr val="CCCC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dirty="0"/>
              <a:t>Roma, 11 maggio 2016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algn="l" eaLnBrk="1" hangingPunct="1">
              <a:lnSpc>
                <a:spcPct val="80000"/>
              </a:lnSpc>
              <a:defRPr/>
            </a:pPr>
            <a:endParaRPr lang="it-IT" sz="1200" dirty="0"/>
          </a:p>
          <a:p>
            <a:pPr algn="l" eaLnBrk="1" hangingPunct="1">
              <a:lnSpc>
                <a:spcPct val="80000"/>
              </a:lnSpc>
              <a:defRPr/>
            </a:pPr>
            <a:endParaRPr lang="it-IT" sz="12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/>
              <a:t>Dott. Alberto Cucchiarelli </a:t>
            </a:r>
          </a:p>
        </p:txBody>
      </p:sp>
      <p:pic>
        <p:nvPicPr>
          <p:cNvPr id="3076" name="Picture 4" descr="starblu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4211638" y="260350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Caratteristiche comuni: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differenziazione tra lavori, da un lato, e servizi e forniture, dall’altro;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semplificazione delle procedure e tentativo di definire un quadro completo;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assenza di norme prescrittive; 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tempi ristretti per le risposte (scadenza ore 12.00 del 16.05.2016);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richiesta agli </a:t>
            </a:r>
            <a:r>
              <a:rPr lang="it-IT" sz="2400" dirty="0" err="1">
                <a:solidFill>
                  <a:srgbClr val="FFFF00"/>
                </a:solidFill>
              </a:rPr>
              <a:t>stakeholders</a:t>
            </a:r>
            <a:r>
              <a:rPr lang="it-IT" sz="2400" dirty="0">
                <a:solidFill>
                  <a:srgbClr val="FFFF00"/>
                </a:solidFill>
              </a:rPr>
              <a:t> di commenti ad ampio raggio, proponendo modifiche sostanziali al testo, integrazioni e proposte di semplificazione.</a:t>
            </a: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647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Direttore dei lavori: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criteri di nomina;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rapporti con il RUP;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rapporti con l’impresa;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responsabilità in fase di esecuzione dei lavori;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attività di controllo: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controllo tecnico amministrativo;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controllo amministrativo contabile;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strumenti per la direzione e il controllo (ordini di servizio, processi verbali, relazioni e certificati).</a:t>
            </a: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  <a:p>
            <a:pPr marL="457200" indent="-457200" algn="just">
              <a:buAutoNum type="alphaLcParenR"/>
              <a:defRPr/>
            </a:pPr>
            <a:endParaRPr lang="it-IT" sz="2400" dirty="0">
              <a:solidFill>
                <a:srgbClr val="FFFF00"/>
              </a:solidFill>
            </a:endParaRP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248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Direttore dell’esecuzione: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casi di coincidenza con il RUP;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compiti: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per l’esecuzione;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controllo dell’esecuzione;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verifica di conformità;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strumenti per la direzione e il controllo (ordini di servizio, processi verbali, relazioni e certificati).</a:t>
            </a: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  <a:p>
            <a:pPr marL="457200" indent="-457200" algn="just">
              <a:buAutoNum type="alphaLcParenR"/>
              <a:defRPr/>
            </a:pPr>
            <a:endParaRPr lang="it-IT" sz="2400" dirty="0">
              <a:solidFill>
                <a:srgbClr val="FFFF00"/>
              </a:solidFill>
            </a:endParaRP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36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Nomina, ruolo e compiti del RUP: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criteri di nomina e requisiti del RUP;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principali compiti del RUP (trattati separatamente per i lavori e i servizi e le forniture):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fase di programmazione e affidamento;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verifica della documentazione di gara;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controllo dell’anomalia dell’offerta;</a:t>
            </a:r>
          </a:p>
          <a:p>
            <a:pPr marL="719138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fase di esecuzione;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coincidenza con il progettista e il direttore dell’esecuzione;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RUP per acquisti centralizzati e aggregati.</a:t>
            </a: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  <a:p>
            <a:pPr marL="457200" indent="-457200" algn="just">
              <a:buAutoNum type="alphaLcParenR"/>
              <a:defRPr/>
            </a:pPr>
            <a:endParaRPr lang="it-IT" sz="2400" dirty="0">
              <a:solidFill>
                <a:srgbClr val="FFFF00"/>
              </a:solidFill>
            </a:endParaRP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12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Affidamenti sotto soglia: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ambito di applicazione e principi comuni;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affidamenti </a:t>
            </a:r>
            <a:r>
              <a:rPr lang="it-IT" sz="2400" dirty="0">
                <a:solidFill>
                  <a:srgbClr val="FF0000"/>
                </a:solidFill>
              </a:rPr>
              <a:t>fino a 40.000 euro </a:t>
            </a:r>
            <a:r>
              <a:rPr lang="it-IT" sz="2400" dirty="0">
                <a:solidFill>
                  <a:srgbClr val="FFFF00"/>
                </a:solidFill>
              </a:rPr>
              <a:t>(requisiti di partecipazione, obbligo di motivazione della scelta, opportunità del confronto di almeno due offerte, stipula del contratto);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affidamenti </a:t>
            </a:r>
            <a:r>
              <a:rPr lang="it-IT" sz="2400" dirty="0">
                <a:solidFill>
                  <a:srgbClr val="FF0000"/>
                </a:solidFill>
              </a:rPr>
              <a:t>&lt; 150.000 per i lavori, sotto soglia servizi e forniture:</a:t>
            </a:r>
            <a:endParaRPr lang="it-IT" sz="2400" dirty="0">
              <a:solidFill>
                <a:srgbClr val="FFFF00"/>
              </a:solidFill>
            </a:endParaRPr>
          </a:p>
          <a:p>
            <a:pPr marL="809625" indent="-457200" algn="just"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indagine di mercato (libertà di scelta per le s.a., avviso di avvio con indicazione valore affidamento, criteri di selezione, numero minimo di operatori e criteri di scelta);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652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Affidamenti sotto soglia:</a:t>
            </a:r>
          </a:p>
          <a:p>
            <a:pPr marL="809625" indent="-457200" algn="just">
              <a:buFont typeface="+mj-lt"/>
              <a:buAutoNum type="alphaLcParenR" startAt="2"/>
              <a:defRPr/>
            </a:pPr>
            <a:r>
              <a:rPr lang="it-IT" sz="2400" dirty="0">
                <a:solidFill>
                  <a:srgbClr val="FFFF00"/>
                </a:solidFill>
              </a:rPr>
              <a:t>elenchi fornitori (avviso pubblico, requisiti per iscrizione, elenchi sempre aperti, cancellazione);</a:t>
            </a:r>
          </a:p>
          <a:p>
            <a:pPr marL="809625" indent="-457200" algn="just">
              <a:buFont typeface="+mj-lt"/>
              <a:buAutoNum type="alphaLcParenR" startAt="2"/>
              <a:defRPr/>
            </a:pPr>
            <a:r>
              <a:rPr lang="it-IT" sz="2400" dirty="0">
                <a:solidFill>
                  <a:srgbClr val="FFFF00"/>
                </a:solidFill>
              </a:rPr>
              <a:t>selezione operatori economici (criteri prefissati o sorteggio, rispetto del criterio di rotazione):</a:t>
            </a:r>
          </a:p>
          <a:p>
            <a:pPr marL="809625" indent="-457200" algn="just">
              <a:buFont typeface="+mj-lt"/>
              <a:buAutoNum type="alphaLcParenR" startAt="2"/>
              <a:defRPr/>
            </a:pPr>
            <a:r>
              <a:rPr lang="it-IT" sz="2400" dirty="0">
                <a:solidFill>
                  <a:srgbClr val="FFFF00"/>
                </a:solidFill>
              </a:rPr>
              <a:t>la gara (parità di trattamento, invito con indicazione complete caratteristica affidamento, possibile ricorso a elemento prezzo)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affidamenti </a:t>
            </a:r>
            <a:r>
              <a:rPr lang="it-IT" sz="2400" dirty="0">
                <a:solidFill>
                  <a:srgbClr val="FF0000"/>
                </a:solidFill>
              </a:rPr>
              <a:t>per i lavori &gt; 150.000 e &lt; 1.000.000:</a:t>
            </a:r>
          </a:p>
          <a:p>
            <a:pPr marL="809625" indent="-457200" algn="just">
              <a:buAutoNum type="alphaLcParenR"/>
              <a:tabLst>
                <a:tab pos="352425" algn="l"/>
              </a:tabLst>
              <a:defRPr/>
            </a:pPr>
            <a:r>
              <a:rPr lang="it-IT" sz="2400" dirty="0">
                <a:solidFill>
                  <a:srgbClr val="FFFF00"/>
                </a:solidFill>
              </a:rPr>
              <a:t>almeno 10 operatori rispetto a 5 del caso precedente.</a:t>
            </a:r>
          </a:p>
          <a:p>
            <a:pPr marL="809625" indent="-457200"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37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Commissari di gara: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ambito di applicazione (solo settori ordinari) e differenze secondo soglie di importo;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funzioni (anomalia dell’offerta?);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requisiti di moralità e compatibilità;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settori di riferimento;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comprovata esperienza;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iscrizione e aggiornamento dell’Albo;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selezione dei commissari di gara;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comunicazioni all’Autorità.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446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Servizi di ingegneria e architettura: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principi generali (affidamento, continuità nella progettazione, divieto subappalto relazione geologica, distinzione progettazione ed esecuzione);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indicazioni operative (corrispettivo a base di gara, requisiti, affidamento attività di supporto);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affidamenti &lt; 100.000 (possibile ricorso indagini di mercato e elenchi);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fino a soglia comunitaria (procedura aperta o ristretta con forcella);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oltre soglia comunitaria (criteri di partecipazione);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699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Servizi di ingegneria e architettura:</a:t>
            </a:r>
          </a:p>
          <a:p>
            <a:pPr marL="809625" indent="-457200" algn="just">
              <a:buFont typeface="+mj-lt"/>
              <a:buAutoNum type="alphaLcParenR" startAt="6"/>
              <a:defRPr/>
            </a:pPr>
            <a:r>
              <a:rPr lang="it-IT" sz="2400" dirty="0">
                <a:solidFill>
                  <a:srgbClr val="FFFF00"/>
                </a:solidFill>
              </a:rPr>
              <a:t>classi, categorie e tariffe professionali;</a:t>
            </a:r>
          </a:p>
          <a:p>
            <a:pPr marL="809625" indent="-457200" algn="just">
              <a:buFont typeface="+mj-lt"/>
              <a:buAutoNum type="alphaLcParenR" startAt="6"/>
              <a:defRPr/>
            </a:pPr>
            <a:r>
              <a:rPr lang="it-IT" sz="2400" dirty="0">
                <a:solidFill>
                  <a:srgbClr val="FFFF00"/>
                </a:solidFill>
              </a:rPr>
              <a:t>OEPV – elementi di valutazioni e criteri motivazionali (professionalità e adeguatezza dell’offerta, caratteristiche, prezzo e tempi);</a:t>
            </a:r>
          </a:p>
          <a:p>
            <a:pPr marL="809625" indent="-457200" algn="just">
              <a:buFont typeface="+mj-lt"/>
              <a:buAutoNum type="alphaLcParenR" startAt="6"/>
              <a:defRPr/>
            </a:pPr>
            <a:r>
              <a:rPr lang="it-IT" sz="2400" dirty="0">
                <a:solidFill>
                  <a:srgbClr val="FFFF00"/>
                </a:solidFill>
              </a:rPr>
              <a:t>verifica (completezza, coerenza, </a:t>
            </a:r>
            <a:r>
              <a:rPr lang="it-IT" sz="2400" dirty="0" err="1">
                <a:solidFill>
                  <a:srgbClr val="FFFF00"/>
                </a:solidFill>
              </a:rPr>
              <a:t>appaltabilità</a:t>
            </a:r>
            <a:r>
              <a:rPr lang="it-IT" sz="2400" dirty="0">
                <a:solidFill>
                  <a:srgbClr val="FFFF00"/>
                </a:solidFill>
              </a:rPr>
              <a:t>, durabilità dell’opera, riduzione rischi varianti e contenzioso, possibilità rispetto tempi esecuzione, sicurezza, adeguatezza prezzi e manutenzione);</a:t>
            </a:r>
          </a:p>
          <a:p>
            <a:pPr marL="809625" indent="-457200" algn="just">
              <a:buFont typeface="+mj-lt"/>
              <a:buAutoNum type="alphaLcParenR" startAt="6"/>
              <a:defRPr/>
            </a:pPr>
            <a:r>
              <a:rPr lang="it-IT" sz="2400" dirty="0">
                <a:solidFill>
                  <a:srgbClr val="FFFF00"/>
                </a:solidFill>
              </a:rPr>
              <a:t>validazione della progettazione (soggetti autorizzati).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1557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OEPV: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ambito di applicazione;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criteri di valutazione;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ponderazione dei punteggi; 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valutazione degli elementi quantitativi;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valutazione degli elementi qualitativi e criteri motivazionali;</a:t>
            </a:r>
          </a:p>
          <a:p>
            <a:pPr marL="809625" indent="-457200" algn="just">
              <a:buFont typeface="+mj-lt"/>
              <a:buAutoNum type="alphaLcParenR"/>
              <a:defRPr/>
            </a:pPr>
            <a:r>
              <a:rPr lang="it-IT" sz="2400" dirty="0">
                <a:solidFill>
                  <a:srgbClr val="FFFF00"/>
                </a:solidFill>
              </a:rPr>
              <a:t>formazione della graduatoria.</a:t>
            </a:r>
          </a:p>
          <a:p>
            <a:pPr marL="809625" indent="-457200" algn="just">
              <a:buFont typeface="+mj-lt"/>
              <a:buAutoNum type="alphaLcParenR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60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Premessa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Il d.lgs. 50 e i poteri ANAC (art. 213):</a:t>
            </a:r>
          </a:p>
          <a:p>
            <a:pPr marL="0" indent="444500" algn="just">
              <a:buNone/>
              <a:tabLst>
                <a:tab pos="182563" algn="l"/>
              </a:tabLst>
              <a:defRPr/>
            </a:pPr>
            <a:r>
              <a:rPr lang="it-IT" sz="2800" i="1" dirty="0">
                <a:solidFill>
                  <a:srgbClr val="FFFF00"/>
                </a:solidFill>
              </a:rPr>
              <a:t>L'ANAC, attraverso linee guida, bandi-tipo, capitolati-tipo, contratti-tipo ed altri strumenti di regolazione flessibile, comunque denominati, garantisce la promozione dell'efficienza, della qualità dell'attività delle stazioni appaltanti, cui fornisce supporto anche facilitando lo scambio di informazioni e la omogeneità dei procedimenti amministrativi e favorisce lo sviluppo delle migliori pratiche.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23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Premessa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Il d.lgs. 50 e i poteri ANAC (atti di regolazione):</a:t>
            </a:r>
          </a:p>
          <a:p>
            <a:pPr marL="514350" indent="-514350">
              <a:buAutoNum type="alphaLcParenR"/>
              <a:defRPr/>
            </a:pPr>
            <a:r>
              <a:rPr lang="it-IT" sz="2600" dirty="0">
                <a:solidFill>
                  <a:srgbClr val="FFFF00"/>
                </a:solidFill>
              </a:rPr>
              <a:t>linee guida adottate dal MIT su proposta ANAC;</a:t>
            </a:r>
          </a:p>
          <a:p>
            <a:pPr marL="514350" indent="-514350">
              <a:buAutoNum type="alphaLcParenR"/>
              <a:defRPr/>
            </a:pPr>
            <a:r>
              <a:rPr lang="it-IT" sz="2600" dirty="0">
                <a:solidFill>
                  <a:srgbClr val="FFFF00"/>
                </a:solidFill>
              </a:rPr>
              <a:t>linee guida MIT (o altri Ministeri) che coinvolgono ANAC (sentita, d’intesa o su accordo);</a:t>
            </a:r>
          </a:p>
          <a:p>
            <a:pPr marL="514350" indent="-514350">
              <a:buAutoNum type="alphaLcParenR"/>
              <a:defRPr/>
            </a:pPr>
            <a:r>
              <a:rPr lang="it-IT" sz="2600" dirty="0">
                <a:solidFill>
                  <a:srgbClr val="FFFF00"/>
                </a:solidFill>
              </a:rPr>
              <a:t>linee guida ANAC previste dal Codice (vincolanti?);</a:t>
            </a:r>
          </a:p>
          <a:p>
            <a:pPr marL="514350" indent="-514350">
              <a:buAutoNum type="alphaLcParenR"/>
              <a:defRPr/>
            </a:pPr>
            <a:r>
              <a:rPr lang="it-IT" sz="2600" dirty="0">
                <a:solidFill>
                  <a:srgbClr val="FFFF00"/>
                </a:solidFill>
              </a:rPr>
              <a:t>linee guida o regolamenti per disciplinare nuove competenze dell’Autorità;</a:t>
            </a:r>
          </a:p>
          <a:p>
            <a:pPr marL="514350" indent="-514350">
              <a:buAutoNum type="alphaLcParenR"/>
              <a:defRPr/>
            </a:pPr>
            <a:r>
              <a:rPr lang="it-IT" sz="2600" dirty="0">
                <a:solidFill>
                  <a:srgbClr val="FFFF00"/>
                </a:solidFill>
              </a:rPr>
              <a:t>linee guida facoltative a supporto dell’attività del mercato degli appalti;</a:t>
            </a:r>
          </a:p>
          <a:p>
            <a:pPr marL="514350" indent="-514350">
              <a:buAutoNum type="alphaLcParenR"/>
              <a:defRPr/>
            </a:pPr>
            <a:r>
              <a:rPr lang="it-IT" sz="2600" dirty="0">
                <a:solidFill>
                  <a:srgbClr val="FFFF00"/>
                </a:solidFill>
              </a:rPr>
              <a:t>gestione dei sistemi informatici.</a:t>
            </a:r>
          </a:p>
          <a:p>
            <a:pPr marL="514350" indent="-514350">
              <a:buAutoNum type="alphaLcParenR"/>
              <a:defRPr/>
            </a:pPr>
            <a:endParaRPr lang="it-IT" sz="26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61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L’adozione degli atti di regolazione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La normativa: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art. 213, comma 2, Codice: «L'ANAC, per l'emanazione delle linee guida, si dota, nei modi previsti dal proprio ordinamento, di forme e metodi di consultazione, di analisi e di verifica dell'impatto della regolazione, di consolidamento delle linee guida in testi unici integrati, organici e omogenei per materia, di adeguata </a:t>
            </a:r>
            <a:r>
              <a:rPr lang="it-IT" sz="2400" dirty="0" err="1">
                <a:solidFill>
                  <a:srgbClr val="FFFF00"/>
                </a:solidFill>
              </a:rPr>
              <a:t>pubblicita'</a:t>
            </a:r>
            <a:r>
              <a:rPr lang="it-IT" sz="2400" dirty="0">
                <a:solidFill>
                  <a:srgbClr val="FFFF00"/>
                </a:solidFill>
              </a:rPr>
              <a:t>, anche sulla Gazzetta Ufficiale, in modo che siano rispettati la </a:t>
            </a:r>
            <a:r>
              <a:rPr lang="it-IT" sz="2400" dirty="0" err="1">
                <a:solidFill>
                  <a:srgbClr val="FFFF00"/>
                </a:solidFill>
              </a:rPr>
              <a:t>qualita'</a:t>
            </a:r>
            <a:r>
              <a:rPr lang="it-IT" sz="2400" dirty="0">
                <a:solidFill>
                  <a:srgbClr val="FFFF00"/>
                </a:solidFill>
              </a:rPr>
              <a:t> della regolazione e il divieto di introduzione o di mantenimento di livelli di regolazione superiori a quelli minimi richiesti dalla legge n. 11 del 2016 e dal presente codice»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81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L’adozione degli atti di regolazione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La normativa: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art. 12 della Legge 29 luglio 2003 n. 229, obbligo per l’AAI di adottare AIR e VUR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art. 25 comma 1 lettera c) della Legge 18 aprile 2005 n. 62, obbligo per l’Autorità di dotarsi di condurre un’analisi di impatto della normativa sui propri atti;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Regolamento del 27 novembre 2013 – Disciplina dell’analisi di impatto della regolamentazione (AIR) e della verifica dell’impatto della regolamentazione (VIR);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Regolamento del 08/04/2015 - Disciplina della partecipazione ai procedimenti di regolazione dell’Autorità Nazionale Anticorruzione.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93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L’adozione degli atti di regolazione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Il parere del Consiglio di Stato:</a:t>
            </a:r>
          </a:p>
          <a:p>
            <a:pPr marL="0" indent="444500" algn="just">
              <a:buNone/>
              <a:defRPr/>
            </a:pPr>
            <a:r>
              <a:rPr lang="it-IT" sz="2400" dirty="0">
                <a:solidFill>
                  <a:srgbClr val="FFFF00"/>
                </a:solidFill>
              </a:rPr>
              <a:t>Distinzione linee guida ANAC:</a:t>
            </a:r>
          </a:p>
          <a:p>
            <a:pPr algn="just">
              <a:buFontTx/>
              <a:buChar char="-"/>
              <a:defRPr/>
            </a:pPr>
            <a:r>
              <a:rPr lang="it-IT" sz="2400" b="1" dirty="0">
                <a:solidFill>
                  <a:srgbClr val="FF0000"/>
                </a:solidFill>
              </a:rPr>
              <a:t>carattere non vincolante </a:t>
            </a:r>
            <a:r>
              <a:rPr lang="it-IT" sz="2400" dirty="0">
                <a:solidFill>
                  <a:srgbClr val="FFFF00"/>
                </a:solidFill>
              </a:rPr>
              <a:t>- «inquadrabili come ordinari atti amministrativi»</a:t>
            </a:r>
          </a:p>
          <a:p>
            <a:pPr algn="just">
              <a:buFontTx/>
              <a:buChar char="-"/>
              <a:defRPr/>
            </a:pPr>
            <a:r>
              <a:rPr lang="it-IT" sz="2400" b="1" dirty="0">
                <a:solidFill>
                  <a:srgbClr val="FF0000"/>
                </a:solidFill>
              </a:rPr>
              <a:t>carattere vincolante </a:t>
            </a:r>
            <a:r>
              <a:rPr lang="it-IT" sz="2400" dirty="0">
                <a:solidFill>
                  <a:srgbClr val="FFFF00"/>
                </a:solidFill>
              </a:rPr>
              <a:t>- «Il riconoscimento per tali provvedimenti di una vera e propria natura normativa </a:t>
            </a:r>
            <a:r>
              <a:rPr lang="it-IT" sz="2400" i="1" dirty="0">
                <a:solidFill>
                  <a:srgbClr val="FFFF00"/>
                </a:solidFill>
              </a:rPr>
              <a:t>extra </a:t>
            </a:r>
            <a:r>
              <a:rPr lang="it-IT" sz="2400" i="1" dirty="0" err="1">
                <a:solidFill>
                  <a:srgbClr val="FFFF00"/>
                </a:solidFill>
              </a:rPr>
              <a:t>ordinem</a:t>
            </a:r>
            <a:r>
              <a:rPr lang="it-IT" sz="2400" i="1" dirty="0">
                <a:solidFill>
                  <a:srgbClr val="FFFF00"/>
                </a:solidFill>
              </a:rPr>
              <a:t> </a:t>
            </a:r>
            <a:r>
              <a:rPr lang="it-IT" sz="2400" dirty="0">
                <a:solidFill>
                  <a:srgbClr val="FFFF00"/>
                </a:solidFill>
              </a:rPr>
              <a:t>- pure proposta da taluno - suscita non poche perplessità di tipo sistematico e ordinamentale, soprattutto in assenza di un fondamento chiaro per un’innovazione così diretta del nostro sistema delle fonti»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5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L’adozione degli atti di regolazione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Il parere del Consiglio di Stato:</a:t>
            </a:r>
          </a:p>
          <a:p>
            <a:pPr marL="0" indent="444500" algn="just">
              <a:buNone/>
              <a:defRPr/>
            </a:pPr>
            <a:r>
              <a:rPr lang="it-IT" sz="2400" dirty="0">
                <a:solidFill>
                  <a:srgbClr val="FFFF00"/>
                </a:solidFill>
              </a:rPr>
              <a:t>«Appare logico ricondurre le linee guida (e gli atti a esse assimilati) dell’ANAC alla categoria degli atti di regolazione delle Autorità indipendenti, che non sono regolamenti in senso proprio ma atti amministrativi generali e, appunto, ‘di regolazione’». Da ciò discende: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natura vincolante degli atti;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garanzie procedimentali e qualità della regolazione;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obbligo di consultazione;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obbligo di AIR e VIR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21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L’adozione degli atti di regolazione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457200" indent="-457200" algn="ctr">
              <a:buNone/>
              <a:defRPr/>
            </a:pPr>
            <a:r>
              <a:rPr lang="it-IT" sz="2800" b="1" dirty="0">
                <a:solidFill>
                  <a:srgbClr val="FF0000"/>
                </a:solidFill>
              </a:rPr>
              <a:t>Il parere del Consiglio di Stato: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codificazione delle delibere di regolazione e concentrazione in “testi unici integrati”;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adeguata pubblicità – adeguamento del sito e pubblicazione sulla Gazzetta Ufficiale;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opportunità parere </a:t>
            </a:r>
            <a:r>
              <a:rPr lang="it-IT" sz="2400" dirty="0" err="1">
                <a:solidFill>
                  <a:srgbClr val="FFFF00"/>
                </a:solidFill>
              </a:rPr>
              <a:t>CdS</a:t>
            </a:r>
            <a:r>
              <a:rPr lang="it-IT" sz="2400" dirty="0">
                <a:solidFill>
                  <a:srgbClr val="FFFF00"/>
                </a:solidFill>
              </a:rPr>
              <a:t> (richiamo analogia obbligo per gli schemi di contratto-tipo, accordi e convenzioni dei Ministeri – art. 17, co. 25, l. 127/97);</a:t>
            </a:r>
          </a:p>
          <a:p>
            <a:pPr algn="just">
              <a:buFontTx/>
              <a:buChar char="-"/>
              <a:defRPr/>
            </a:pPr>
            <a:r>
              <a:rPr lang="it-IT" sz="2400" dirty="0">
                <a:solidFill>
                  <a:srgbClr val="FFFF00"/>
                </a:solidFill>
              </a:rPr>
              <a:t>impugnabilità degli atti.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41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 eaLnBrk="1" hangingPunct="1">
              <a:lnSpc>
                <a:spcPts val="3700"/>
              </a:lnSpc>
              <a:spcBef>
                <a:spcPts val="1200"/>
              </a:spcBef>
              <a:defRPr/>
            </a:pPr>
            <a:r>
              <a:rPr lang="it-IT" sz="4000" dirty="0"/>
              <a:t>I documenti in consultazione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4530725"/>
          </a:xfrm>
        </p:spPr>
        <p:txBody>
          <a:bodyPr/>
          <a:lstStyle/>
          <a:p>
            <a:pPr marL="0" indent="444500" algn="just">
              <a:buNone/>
              <a:defRPr/>
            </a:pPr>
            <a:r>
              <a:rPr lang="it-IT" sz="2600" dirty="0">
                <a:solidFill>
                  <a:srgbClr val="FFFF00"/>
                </a:solidFill>
              </a:rPr>
              <a:t>A seguito del recepimento delle direttive appalti il 29 aprile 2016 l’ANAC ha posto in consultazione 7 documenti:</a:t>
            </a:r>
          </a:p>
          <a:p>
            <a:pPr algn="just">
              <a:buFontTx/>
              <a:buChar char="-"/>
              <a:defRPr/>
            </a:pPr>
            <a:r>
              <a:rPr lang="it-IT" sz="2600" dirty="0">
                <a:solidFill>
                  <a:srgbClr val="FFFF00"/>
                </a:solidFill>
              </a:rPr>
              <a:t>2 propedeutici alla predisposizione di proposte per il MIT (direttore dei lavori e direttore dell’esecuzione);</a:t>
            </a:r>
          </a:p>
          <a:p>
            <a:pPr algn="just">
              <a:buFontTx/>
              <a:buChar char="-"/>
              <a:defRPr/>
            </a:pPr>
            <a:r>
              <a:rPr lang="it-IT" sz="2600" dirty="0">
                <a:solidFill>
                  <a:srgbClr val="FFFF00"/>
                </a:solidFill>
              </a:rPr>
              <a:t>3 relativi a linee guida previste dal Codice (funzioni del RUP, appalti sotto soglia e commissari di gara);</a:t>
            </a:r>
          </a:p>
          <a:p>
            <a:pPr algn="just">
              <a:buFontTx/>
              <a:buChar char="-"/>
              <a:defRPr/>
            </a:pPr>
            <a:r>
              <a:rPr lang="it-IT" sz="2600" dirty="0">
                <a:solidFill>
                  <a:srgbClr val="FFFF00"/>
                </a:solidFill>
              </a:rPr>
              <a:t>2 facoltative, ma ritenute necessarie per il funzionamento del mercato (servizi di ingegneria e architettura e offerta economicamente più vantaggiosa).</a:t>
            </a:r>
          </a:p>
          <a:p>
            <a:pPr algn="just">
              <a:buFontTx/>
              <a:buChar char="-"/>
              <a:defRPr/>
            </a:pPr>
            <a:endParaRPr lang="it-IT" sz="2400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25A9E-DD70-4C62-B539-70DE4955294D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Raggio">
  <a:themeElements>
    <a:clrScheme name="Raggio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Raggi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ggio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ggio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3712</TotalTime>
  <Words>1370</Words>
  <Application>Microsoft Office PowerPoint</Application>
  <PresentationFormat>Presentazione su schermo (4:3)</PresentationFormat>
  <Paragraphs>154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Arial Unicode MS</vt:lpstr>
      <vt:lpstr>Calibri</vt:lpstr>
      <vt:lpstr>Monotype Corsiva</vt:lpstr>
      <vt:lpstr>Wingdings</vt:lpstr>
      <vt:lpstr>Raggio</vt:lpstr>
      <vt:lpstr>Autorità Nazionale Anticorruzione Ufficio  Regolazione in Materia di Contratti Pubblici </vt:lpstr>
      <vt:lpstr>Premessa</vt:lpstr>
      <vt:lpstr>Premessa</vt:lpstr>
      <vt:lpstr>L’adozione degli atti di regolazione</vt:lpstr>
      <vt:lpstr>L’adozione degli atti di regolazione</vt:lpstr>
      <vt:lpstr>L’adozione degli atti di regolazione</vt:lpstr>
      <vt:lpstr>L’adozione degli atti di regolazione</vt:lpstr>
      <vt:lpstr>L’adozione degli atti di regolazione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  <vt:lpstr>I documenti in consultazione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Autorità per la Vigilanza sui Contratti   Pubblici di Lavori, Servizi e Forniture  DIREZIONE GENERALE VIGILANZA SERVIZI E FORNITURE</dc:title>
  <dc:creator>daniela.primiani</dc:creator>
  <cp:lastModifiedBy>Claudia Giovannini</cp:lastModifiedBy>
  <cp:revision>830</cp:revision>
  <cp:lastPrinted>2015-07-15T09:58:50Z</cp:lastPrinted>
  <dcterms:created xsi:type="dcterms:W3CDTF">2008-10-01T12:19:13Z</dcterms:created>
  <dcterms:modified xsi:type="dcterms:W3CDTF">2016-05-12T10:49:13Z</dcterms:modified>
</cp:coreProperties>
</file>