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D6F77561-C191-435F-A2A8-78225594B0C1}">
          <p14:sldIdLst>
            <p14:sldId id="256"/>
            <p14:sldId id="257"/>
            <p14:sldId id="259"/>
            <p14:sldId id="260"/>
            <p14:sldId id="261"/>
            <p14:sldId id="263"/>
            <p14:sldId id="264"/>
            <p14:sldId id="265"/>
          </p14:sldIdLst>
        </p14:section>
        <p14:section name="Sezione senza titolo" id="{AFF7221C-59DB-4173-87F2-06A4BE988DBF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rbara Perluigi" initials="BP" lastIdx="1" clrIdx="0">
    <p:extLst>
      <p:ext uri="{19B8F6BF-5375-455C-9EA6-DF929625EA0E}">
        <p15:presenceInfo xmlns:p15="http://schemas.microsoft.com/office/powerpoint/2012/main" userId="S-1-5-21-3748538194-380230554-4262188210-1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B83D56-D996-4140-876E-A0335BF6BBC4}" type="doc">
      <dgm:prSet loTypeId="urn:microsoft.com/office/officeart/2005/8/layout/hList3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B61EEDE-602E-4FC8-B2BA-232DFD2CA4C0}">
      <dgm:prSet phldrT="[Testo]"/>
      <dgm:spPr/>
      <dgm:t>
        <a:bodyPr/>
        <a:lstStyle/>
        <a:p>
          <a:r>
            <a:rPr lang="it-IT" dirty="0"/>
            <a:t>Risorse per la spesa corrente</a:t>
          </a:r>
        </a:p>
      </dgm:t>
    </dgm:pt>
    <dgm:pt modelId="{27CB88FC-B6A7-4CBA-99CB-11E1FEB99F01}" type="parTrans" cxnId="{1F81D955-3535-47BA-906A-E195F2963D19}">
      <dgm:prSet/>
      <dgm:spPr/>
      <dgm:t>
        <a:bodyPr/>
        <a:lstStyle/>
        <a:p>
          <a:endParaRPr lang="it-IT"/>
        </a:p>
      </dgm:t>
    </dgm:pt>
    <dgm:pt modelId="{CAF678AF-2807-4F84-BCC0-0AB46594EE07}" type="sibTrans" cxnId="{1F81D955-3535-47BA-906A-E195F2963D19}">
      <dgm:prSet/>
      <dgm:spPr/>
      <dgm:t>
        <a:bodyPr/>
        <a:lstStyle/>
        <a:p>
          <a:endParaRPr lang="it-IT"/>
        </a:p>
      </dgm:t>
    </dgm:pt>
    <dgm:pt modelId="{08C4FBB8-26A5-427D-8ED0-86A29724D541}">
      <dgm:prSet phldrT="[Testo]" custT="1"/>
      <dgm:spPr/>
      <dgm:t>
        <a:bodyPr/>
        <a:lstStyle/>
        <a:p>
          <a:r>
            <a:rPr lang="it-IT" sz="2100" dirty="0"/>
            <a:t>537 milioni per le funzioni fondamentali</a:t>
          </a:r>
        </a:p>
        <a:p>
          <a:r>
            <a:rPr lang="it-IT" sz="1600" dirty="0"/>
            <a:t>(317 per 2018; 110 per 2019 e 2020) </a:t>
          </a:r>
        </a:p>
      </dgm:t>
    </dgm:pt>
    <dgm:pt modelId="{6F94D040-60A6-449A-902B-04C8D901B34C}" type="parTrans" cxnId="{481E0E47-02CF-4A9E-BE2E-20A2E331A6EB}">
      <dgm:prSet/>
      <dgm:spPr/>
      <dgm:t>
        <a:bodyPr/>
        <a:lstStyle/>
        <a:p>
          <a:endParaRPr lang="it-IT"/>
        </a:p>
      </dgm:t>
    </dgm:pt>
    <dgm:pt modelId="{9B61BE77-CD7E-4C77-BD4F-EA70A0520884}" type="sibTrans" cxnId="{481E0E47-02CF-4A9E-BE2E-20A2E331A6EB}">
      <dgm:prSet/>
      <dgm:spPr/>
      <dgm:t>
        <a:bodyPr/>
        <a:lstStyle/>
        <a:p>
          <a:endParaRPr lang="it-IT"/>
        </a:p>
      </dgm:t>
    </dgm:pt>
    <dgm:pt modelId="{1DDD197A-6C1E-438A-B5BF-EC1E1152F726}">
      <dgm:prSet phldrT="[Testo]" custT="1"/>
      <dgm:spPr/>
      <dgm:t>
        <a:bodyPr/>
        <a:lstStyle/>
        <a:p>
          <a:r>
            <a:rPr lang="it-IT" sz="2000" dirty="0"/>
            <a:t>90 milioni per le Province in dissesto e </a:t>
          </a:r>
          <a:r>
            <a:rPr lang="it-IT" sz="2000" dirty="0" err="1"/>
            <a:t>pre</a:t>
          </a:r>
          <a:r>
            <a:rPr lang="it-IT" sz="2000" dirty="0"/>
            <a:t> –dissesto</a:t>
          </a:r>
        </a:p>
        <a:p>
          <a:r>
            <a:rPr lang="it-IT" sz="1600" dirty="0"/>
            <a:t>(30 milioni per ciascuno degli anni dal 2018 al 2020) </a:t>
          </a:r>
        </a:p>
      </dgm:t>
    </dgm:pt>
    <dgm:pt modelId="{DF6B182C-FF19-411E-9102-F84120C0C777}" type="parTrans" cxnId="{77D12A37-669A-4F21-A0A7-1192C03922B7}">
      <dgm:prSet/>
      <dgm:spPr/>
      <dgm:t>
        <a:bodyPr/>
        <a:lstStyle/>
        <a:p>
          <a:endParaRPr lang="it-IT"/>
        </a:p>
      </dgm:t>
    </dgm:pt>
    <dgm:pt modelId="{290C3E69-5873-45F6-B4BA-3B360AAFF917}" type="sibTrans" cxnId="{77D12A37-669A-4F21-A0A7-1192C03922B7}">
      <dgm:prSet/>
      <dgm:spPr/>
      <dgm:t>
        <a:bodyPr/>
        <a:lstStyle/>
        <a:p>
          <a:endParaRPr lang="it-IT"/>
        </a:p>
      </dgm:t>
    </dgm:pt>
    <dgm:pt modelId="{B33332E4-7841-4ED0-A64E-86BCC0CBFF02}">
      <dgm:prSet phldrT="[Testo]"/>
      <dgm:spPr/>
      <dgm:t>
        <a:bodyPr/>
        <a:lstStyle/>
        <a:p>
          <a:r>
            <a:rPr lang="it-IT" dirty="0"/>
            <a:t>604 milioni dal cessato prelievo del dl 66/14 a partire dal 2019</a:t>
          </a:r>
        </a:p>
      </dgm:t>
    </dgm:pt>
    <dgm:pt modelId="{D507DD1A-FD33-43F6-96D3-6D64C1E74F18}" type="parTrans" cxnId="{C228BADB-3EC8-47F0-AD93-0973BAB80A67}">
      <dgm:prSet/>
      <dgm:spPr/>
      <dgm:t>
        <a:bodyPr/>
        <a:lstStyle/>
        <a:p>
          <a:endParaRPr lang="it-IT"/>
        </a:p>
      </dgm:t>
    </dgm:pt>
    <dgm:pt modelId="{3D59428D-68B2-40FD-9F2C-996E3DA91AC6}" type="sibTrans" cxnId="{C228BADB-3EC8-47F0-AD93-0973BAB80A67}">
      <dgm:prSet/>
      <dgm:spPr/>
      <dgm:t>
        <a:bodyPr/>
        <a:lstStyle/>
        <a:p>
          <a:endParaRPr lang="it-IT"/>
        </a:p>
      </dgm:t>
    </dgm:pt>
    <dgm:pt modelId="{1DDD770A-9BB3-44A7-BE4F-E6241C9419E1}" type="pres">
      <dgm:prSet presAssocID="{1BB83D56-D996-4140-876E-A0335BF6BBC4}" presName="composite" presStyleCnt="0">
        <dgm:presLayoutVars>
          <dgm:chMax val="1"/>
          <dgm:dir/>
          <dgm:resizeHandles val="exact"/>
        </dgm:presLayoutVars>
      </dgm:prSet>
      <dgm:spPr/>
    </dgm:pt>
    <dgm:pt modelId="{655860FA-3633-4311-8857-0B544F8F90AD}" type="pres">
      <dgm:prSet presAssocID="{FB61EEDE-602E-4FC8-B2BA-232DFD2CA4C0}" presName="roof" presStyleLbl="dkBgShp" presStyleIdx="0" presStyleCnt="2"/>
      <dgm:spPr/>
    </dgm:pt>
    <dgm:pt modelId="{9AB71644-E3D4-4999-A203-4B2C5286D50C}" type="pres">
      <dgm:prSet presAssocID="{FB61EEDE-602E-4FC8-B2BA-232DFD2CA4C0}" presName="pillars" presStyleCnt="0"/>
      <dgm:spPr/>
    </dgm:pt>
    <dgm:pt modelId="{05F23302-C48F-4543-B346-3322751841BF}" type="pres">
      <dgm:prSet presAssocID="{FB61EEDE-602E-4FC8-B2BA-232DFD2CA4C0}" presName="pillar1" presStyleLbl="node1" presStyleIdx="0" presStyleCnt="3">
        <dgm:presLayoutVars>
          <dgm:bulletEnabled val="1"/>
        </dgm:presLayoutVars>
      </dgm:prSet>
      <dgm:spPr/>
    </dgm:pt>
    <dgm:pt modelId="{E16818A2-DE33-408B-829B-078570611B8E}" type="pres">
      <dgm:prSet presAssocID="{1DDD197A-6C1E-438A-B5BF-EC1E1152F726}" presName="pillarX" presStyleLbl="node1" presStyleIdx="1" presStyleCnt="3">
        <dgm:presLayoutVars>
          <dgm:bulletEnabled val="1"/>
        </dgm:presLayoutVars>
      </dgm:prSet>
      <dgm:spPr/>
    </dgm:pt>
    <dgm:pt modelId="{7DC90890-806B-4B03-97EE-51E40A51D53F}" type="pres">
      <dgm:prSet presAssocID="{B33332E4-7841-4ED0-A64E-86BCC0CBFF02}" presName="pillarX" presStyleLbl="node1" presStyleIdx="2" presStyleCnt="3">
        <dgm:presLayoutVars>
          <dgm:bulletEnabled val="1"/>
        </dgm:presLayoutVars>
      </dgm:prSet>
      <dgm:spPr/>
    </dgm:pt>
    <dgm:pt modelId="{BCF01C53-7A97-457A-BAEA-3F0440BC484C}" type="pres">
      <dgm:prSet presAssocID="{FB61EEDE-602E-4FC8-B2BA-232DFD2CA4C0}" presName="base" presStyleLbl="dkBgShp" presStyleIdx="1" presStyleCnt="2"/>
      <dgm:spPr/>
    </dgm:pt>
  </dgm:ptLst>
  <dgm:cxnLst>
    <dgm:cxn modelId="{7C1FB220-7A73-41F5-BAF8-5133C512B021}" type="presOf" srcId="{08C4FBB8-26A5-427D-8ED0-86A29724D541}" destId="{05F23302-C48F-4543-B346-3322751841BF}" srcOrd="0" destOrd="0" presId="urn:microsoft.com/office/officeart/2005/8/layout/hList3"/>
    <dgm:cxn modelId="{77D12A37-669A-4F21-A0A7-1192C03922B7}" srcId="{FB61EEDE-602E-4FC8-B2BA-232DFD2CA4C0}" destId="{1DDD197A-6C1E-438A-B5BF-EC1E1152F726}" srcOrd="1" destOrd="0" parTransId="{DF6B182C-FF19-411E-9102-F84120C0C777}" sibTransId="{290C3E69-5873-45F6-B4BA-3B360AAFF917}"/>
    <dgm:cxn modelId="{4EB8FB3A-168A-4507-A309-DBD1EEFBFA8C}" type="presOf" srcId="{B33332E4-7841-4ED0-A64E-86BCC0CBFF02}" destId="{7DC90890-806B-4B03-97EE-51E40A51D53F}" srcOrd="0" destOrd="0" presId="urn:microsoft.com/office/officeart/2005/8/layout/hList3"/>
    <dgm:cxn modelId="{481E0E47-02CF-4A9E-BE2E-20A2E331A6EB}" srcId="{FB61EEDE-602E-4FC8-B2BA-232DFD2CA4C0}" destId="{08C4FBB8-26A5-427D-8ED0-86A29724D541}" srcOrd="0" destOrd="0" parTransId="{6F94D040-60A6-449A-902B-04C8D901B34C}" sibTransId="{9B61BE77-CD7E-4C77-BD4F-EA70A0520884}"/>
    <dgm:cxn modelId="{ED098351-E14E-4042-A499-C4137F0CD393}" type="presOf" srcId="{1BB83D56-D996-4140-876E-A0335BF6BBC4}" destId="{1DDD770A-9BB3-44A7-BE4F-E6241C9419E1}" srcOrd="0" destOrd="0" presId="urn:microsoft.com/office/officeart/2005/8/layout/hList3"/>
    <dgm:cxn modelId="{1F81D955-3535-47BA-906A-E195F2963D19}" srcId="{1BB83D56-D996-4140-876E-A0335BF6BBC4}" destId="{FB61EEDE-602E-4FC8-B2BA-232DFD2CA4C0}" srcOrd="0" destOrd="0" parTransId="{27CB88FC-B6A7-4CBA-99CB-11E1FEB99F01}" sibTransId="{CAF678AF-2807-4F84-BCC0-0AB46594EE07}"/>
    <dgm:cxn modelId="{9652D8C8-07ED-49A2-B0A4-D58635BB64C7}" type="presOf" srcId="{1DDD197A-6C1E-438A-B5BF-EC1E1152F726}" destId="{E16818A2-DE33-408B-829B-078570611B8E}" srcOrd="0" destOrd="0" presId="urn:microsoft.com/office/officeart/2005/8/layout/hList3"/>
    <dgm:cxn modelId="{C228BADB-3EC8-47F0-AD93-0973BAB80A67}" srcId="{FB61EEDE-602E-4FC8-B2BA-232DFD2CA4C0}" destId="{B33332E4-7841-4ED0-A64E-86BCC0CBFF02}" srcOrd="2" destOrd="0" parTransId="{D507DD1A-FD33-43F6-96D3-6D64C1E74F18}" sibTransId="{3D59428D-68B2-40FD-9F2C-996E3DA91AC6}"/>
    <dgm:cxn modelId="{A48D82E2-52D9-436A-A5D5-573FE2D484E9}" type="presOf" srcId="{FB61EEDE-602E-4FC8-B2BA-232DFD2CA4C0}" destId="{655860FA-3633-4311-8857-0B544F8F90AD}" srcOrd="0" destOrd="0" presId="urn:microsoft.com/office/officeart/2005/8/layout/hList3"/>
    <dgm:cxn modelId="{09EAAC12-73F9-46C1-9510-3B124F09628B}" type="presParOf" srcId="{1DDD770A-9BB3-44A7-BE4F-E6241C9419E1}" destId="{655860FA-3633-4311-8857-0B544F8F90AD}" srcOrd="0" destOrd="0" presId="urn:microsoft.com/office/officeart/2005/8/layout/hList3"/>
    <dgm:cxn modelId="{D75C649F-1E70-4C7D-BFDF-806D0AB7F0E3}" type="presParOf" srcId="{1DDD770A-9BB3-44A7-BE4F-E6241C9419E1}" destId="{9AB71644-E3D4-4999-A203-4B2C5286D50C}" srcOrd="1" destOrd="0" presId="urn:microsoft.com/office/officeart/2005/8/layout/hList3"/>
    <dgm:cxn modelId="{57521BB6-11F8-42F5-BD31-FF4FFE989DC1}" type="presParOf" srcId="{9AB71644-E3D4-4999-A203-4B2C5286D50C}" destId="{05F23302-C48F-4543-B346-3322751841BF}" srcOrd="0" destOrd="0" presId="urn:microsoft.com/office/officeart/2005/8/layout/hList3"/>
    <dgm:cxn modelId="{10A408A0-E9D6-40F1-B9F7-435D72036CD2}" type="presParOf" srcId="{9AB71644-E3D4-4999-A203-4B2C5286D50C}" destId="{E16818A2-DE33-408B-829B-078570611B8E}" srcOrd="1" destOrd="0" presId="urn:microsoft.com/office/officeart/2005/8/layout/hList3"/>
    <dgm:cxn modelId="{3CC56323-6348-4C43-8E5B-DB4105BC4147}" type="presParOf" srcId="{9AB71644-E3D4-4999-A203-4B2C5286D50C}" destId="{7DC90890-806B-4B03-97EE-51E40A51D53F}" srcOrd="2" destOrd="0" presId="urn:microsoft.com/office/officeart/2005/8/layout/hList3"/>
    <dgm:cxn modelId="{1DD39C0D-F756-4453-89B7-AF8D4BB4BC93}" type="presParOf" srcId="{1DDD770A-9BB3-44A7-BE4F-E6241C9419E1}" destId="{BCF01C53-7A97-457A-BAEA-3F0440BC484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E726D2-F481-406C-AA2D-89F617651B23}" type="doc">
      <dgm:prSet loTypeId="urn:microsoft.com/office/officeart/2005/8/layout/hList3" loCatId="list" qsTypeId="urn:microsoft.com/office/officeart/2005/8/quickstyle/3d1" qsCatId="3D" csTypeId="urn:microsoft.com/office/officeart/2005/8/colors/accent5_4" csCatId="accent5" phldr="1"/>
      <dgm:spPr/>
      <dgm:t>
        <a:bodyPr/>
        <a:lstStyle/>
        <a:p>
          <a:endParaRPr lang="it-IT"/>
        </a:p>
      </dgm:t>
    </dgm:pt>
    <dgm:pt modelId="{6BA09283-CC87-4BC0-9A0B-DBC4B4D15CBF}">
      <dgm:prSet phldrT="[Testo]"/>
      <dgm:spPr/>
      <dgm:t>
        <a:bodyPr/>
        <a:lstStyle/>
        <a:p>
          <a:r>
            <a:rPr lang="it-IT" dirty="0">
              <a:solidFill>
                <a:schemeClr val="tx1"/>
              </a:solidFill>
            </a:rPr>
            <a:t>Risorse per gli investimenti</a:t>
          </a:r>
        </a:p>
      </dgm:t>
    </dgm:pt>
    <dgm:pt modelId="{1D7B388F-186D-4D76-A24F-D1735476BAB5}" type="parTrans" cxnId="{DE770609-A96A-4542-813C-9E7D8D90E159}">
      <dgm:prSet/>
      <dgm:spPr/>
      <dgm:t>
        <a:bodyPr/>
        <a:lstStyle/>
        <a:p>
          <a:endParaRPr lang="it-IT"/>
        </a:p>
      </dgm:t>
    </dgm:pt>
    <dgm:pt modelId="{506B4F8B-D091-416A-AE05-854364BF5D18}" type="sibTrans" cxnId="{DE770609-A96A-4542-813C-9E7D8D90E159}">
      <dgm:prSet/>
      <dgm:spPr/>
      <dgm:t>
        <a:bodyPr/>
        <a:lstStyle/>
        <a:p>
          <a:endParaRPr lang="it-IT"/>
        </a:p>
      </dgm:t>
    </dgm:pt>
    <dgm:pt modelId="{42CDE00B-68B3-4901-90B5-C3AFD8E395DD}">
      <dgm:prSet phldrT="[Testo]"/>
      <dgm:spPr/>
      <dgm:t>
        <a:bodyPr/>
        <a:lstStyle/>
        <a:p>
          <a:r>
            <a:rPr lang="it-IT" dirty="0"/>
            <a:t>1,6 miliardi per straordinaria manutenzione strade </a:t>
          </a:r>
        </a:p>
        <a:p>
          <a:r>
            <a:rPr lang="it-IT" dirty="0"/>
            <a:t>(2018 – 2023)</a:t>
          </a:r>
        </a:p>
      </dgm:t>
    </dgm:pt>
    <dgm:pt modelId="{D771A1BD-AEC3-42DD-BA86-3D83E9CF5CD4}" type="parTrans" cxnId="{DC126325-38A1-4F0B-9EAE-C957B85C9B23}">
      <dgm:prSet/>
      <dgm:spPr/>
      <dgm:t>
        <a:bodyPr/>
        <a:lstStyle/>
        <a:p>
          <a:endParaRPr lang="it-IT"/>
        </a:p>
      </dgm:t>
    </dgm:pt>
    <dgm:pt modelId="{AF311C6A-8217-4C06-B24E-D0DE9112BD08}" type="sibTrans" cxnId="{DC126325-38A1-4F0B-9EAE-C957B85C9B23}">
      <dgm:prSet/>
      <dgm:spPr/>
      <dgm:t>
        <a:bodyPr/>
        <a:lstStyle/>
        <a:p>
          <a:endParaRPr lang="it-IT"/>
        </a:p>
      </dgm:t>
    </dgm:pt>
    <dgm:pt modelId="{88535AC6-9C70-43A1-86E3-FCCE2648E336}">
      <dgm:prSet phldrT="[Testo]"/>
      <dgm:spPr/>
      <dgm:t>
        <a:bodyPr/>
        <a:lstStyle/>
        <a:p>
          <a:r>
            <a:rPr lang="it-IT" dirty="0"/>
            <a:t>30% del fondo triennale per l’edilizia scolastica </a:t>
          </a:r>
        </a:p>
        <a:p>
          <a:r>
            <a:rPr lang="it-IT" dirty="0"/>
            <a:t>(circa 500 milioni)</a:t>
          </a:r>
        </a:p>
      </dgm:t>
    </dgm:pt>
    <dgm:pt modelId="{BC957B39-5C6E-4052-8F3D-B395B92E649A}" type="parTrans" cxnId="{CFC52AEC-CB32-4866-BFA5-F9D3BA5348BD}">
      <dgm:prSet/>
      <dgm:spPr/>
      <dgm:t>
        <a:bodyPr/>
        <a:lstStyle/>
        <a:p>
          <a:endParaRPr lang="it-IT"/>
        </a:p>
      </dgm:t>
    </dgm:pt>
    <dgm:pt modelId="{B660E712-B55E-4C55-93AE-3167C93887EA}" type="sibTrans" cxnId="{CFC52AEC-CB32-4866-BFA5-F9D3BA5348BD}">
      <dgm:prSet/>
      <dgm:spPr/>
      <dgm:t>
        <a:bodyPr/>
        <a:lstStyle/>
        <a:p>
          <a:endParaRPr lang="it-IT"/>
        </a:p>
      </dgm:t>
    </dgm:pt>
    <dgm:pt modelId="{51AF4A7A-ED8B-4B18-9F17-572F94C3C904}">
      <dgm:prSet phldrT="[Testo]"/>
      <dgm:spPr/>
      <dgm:t>
        <a:bodyPr/>
        <a:lstStyle/>
        <a:p>
          <a:r>
            <a:rPr lang="it-IT" dirty="0"/>
            <a:t>12,5 milioni fondo progettazione per gli Enti locali</a:t>
          </a:r>
        </a:p>
      </dgm:t>
    </dgm:pt>
    <dgm:pt modelId="{39F8D7D9-1EAE-4C02-954A-50C3237DA120}" type="parTrans" cxnId="{1361D60B-6AD0-45ED-A6C1-148929EC83B5}">
      <dgm:prSet/>
      <dgm:spPr/>
      <dgm:t>
        <a:bodyPr/>
        <a:lstStyle/>
        <a:p>
          <a:endParaRPr lang="it-IT"/>
        </a:p>
      </dgm:t>
    </dgm:pt>
    <dgm:pt modelId="{88A69CB8-7028-4435-B0A5-8E59736C6932}" type="sibTrans" cxnId="{1361D60B-6AD0-45ED-A6C1-148929EC83B5}">
      <dgm:prSet/>
      <dgm:spPr/>
      <dgm:t>
        <a:bodyPr/>
        <a:lstStyle/>
        <a:p>
          <a:endParaRPr lang="it-IT"/>
        </a:p>
      </dgm:t>
    </dgm:pt>
    <dgm:pt modelId="{D560F4AE-8058-47FB-BFCF-5109EC5F7760}" type="pres">
      <dgm:prSet presAssocID="{C6E726D2-F481-406C-AA2D-89F617651B23}" presName="composite" presStyleCnt="0">
        <dgm:presLayoutVars>
          <dgm:chMax val="1"/>
          <dgm:dir/>
          <dgm:resizeHandles val="exact"/>
        </dgm:presLayoutVars>
      </dgm:prSet>
      <dgm:spPr/>
    </dgm:pt>
    <dgm:pt modelId="{E143D0E8-262C-4D1B-94A4-261B7B41ADAA}" type="pres">
      <dgm:prSet presAssocID="{6BA09283-CC87-4BC0-9A0B-DBC4B4D15CBF}" presName="roof" presStyleLbl="dkBgShp" presStyleIdx="0" presStyleCnt="2" custLinFactNeighborX="1985" custLinFactNeighborY="-1813"/>
      <dgm:spPr/>
    </dgm:pt>
    <dgm:pt modelId="{6C98ACAA-4280-4970-939B-8F813C811AE3}" type="pres">
      <dgm:prSet presAssocID="{6BA09283-CC87-4BC0-9A0B-DBC4B4D15CBF}" presName="pillars" presStyleCnt="0"/>
      <dgm:spPr/>
    </dgm:pt>
    <dgm:pt modelId="{C889704C-69A3-4F04-8FDF-B72686DC6BFA}" type="pres">
      <dgm:prSet presAssocID="{6BA09283-CC87-4BC0-9A0B-DBC4B4D15CBF}" presName="pillar1" presStyleLbl="node1" presStyleIdx="0" presStyleCnt="3">
        <dgm:presLayoutVars>
          <dgm:bulletEnabled val="1"/>
        </dgm:presLayoutVars>
      </dgm:prSet>
      <dgm:spPr/>
    </dgm:pt>
    <dgm:pt modelId="{95E3677D-FB04-4B55-9BE0-D585DE72D355}" type="pres">
      <dgm:prSet presAssocID="{88535AC6-9C70-43A1-86E3-FCCE2648E336}" presName="pillarX" presStyleLbl="node1" presStyleIdx="1" presStyleCnt="3">
        <dgm:presLayoutVars>
          <dgm:bulletEnabled val="1"/>
        </dgm:presLayoutVars>
      </dgm:prSet>
      <dgm:spPr/>
    </dgm:pt>
    <dgm:pt modelId="{68D07149-34BF-4411-9C78-E49827723725}" type="pres">
      <dgm:prSet presAssocID="{51AF4A7A-ED8B-4B18-9F17-572F94C3C904}" presName="pillarX" presStyleLbl="node1" presStyleIdx="2" presStyleCnt="3">
        <dgm:presLayoutVars>
          <dgm:bulletEnabled val="1"/>
        </dgm:presLayoutVars>
      </dgm:prSet>
      <dgm:spPr/>
    </dgm:pt>
    <dgm:pt modelId="{E7282EF4-1DDB-40CA-8FB6-A19C0643C055}" type="pres">
      <dgm:prSet presAssocID="{6BA09283-CC87-4BC0-9A0B-DBC4B4D15CBF}" presName="base" presStyleLbl="dkBgShp" presStyleIdx="1" presStyleCnt="2"/>
      <dgm:spPr/>
    </dgm:pt>
  </dgm:ptLst>
  <dgm:cxnLst>
    <dgm:cxn modelId="{DE770609-A96A-4542-813C-9E7D8D90E159}" srcId="{C6E726D2-F481-406C-AA2D-89F617651B23}" destId="{6BA09283-CC87-4BC0-9A0B-DBC4B4D15CBF}" srcOrd="0" destOrd="0" parTransId="{1D7B388F-186D-4D76-A24F-D1735476BAB5}" sibTransId="{506B4F8B-D091-416A-AE05-854364BF5D18}"/>
    <dgm:cxn modelId="{1361D60B-6AD0-45ED-A6C1-148929EC83B5}" srcId="{6BA09283-CC87-4BC0-9A0B-DBC4B4D15CBF}" destId="{51AF4A7A-ED8B-4B18-9F17-572F94C3C904}" srcOrd="2" destOrd="0" parTransId="{39F8D7D9-1EAE-4C02-954A-50C3237DA120}" sibTransId="{88A69CB8-7028-4435-B0A5-8E59736C6932}"/>
    <dgm:cxn modelId="{DC126325-38A1-4F0B-9EAE-C957B85C9B23}" srcId="{6BA09283-CC87-4BC0-9A0B-DBC4B4D15CBF}" destId="{42CDE00B-68B3-4901-90B5-C3AFD8E395DD}" srcOrd="0" destOrd="0" parTransId="{D771A1BD-AEC3-42DD-BA86-3D83E9CF5CD4}" sibTransId="{AF311C6A-8217-4C06-B24E-D0DE9112BD08}"/>
    <dgm:cxn modelId="{D64B9C27-F387-49E2-ADEA-356FBEC9A157}" type="presOf" srcId="{51AF4A7A-ED8B-4B18-9F17-572F94C3C904}" destId="{68D07149-34BF-4411-9C78-E49827723725}" srcOrd="0" destOrd="0" presId="urn:microsoft.com/office/officeart/2005/8/layout/hList3"/>
    <dgm:cxn modelId="{EC562F5E-96B9-49D1-8141-7CCAA209AA99}" type="presOf" srcId="{42CDE00B-68B3-4901-90B5-C3AFD8E395DD}" destId="{C889704C-69A3-4F04-8FDF-B72686DC6BFA}" srcOrd="0" destOrd="0" presId="urn:microsoft.com/office/officeart/2005/8/layout/hList3"/>
    <dgm:cxn modelId="{8B7E9177-196A-4AB2-9D98-299885AE080B}" type="presOf" srcId="{6BA09283-CC87-4BC0-9A0B-DBC4B4D15CBF}" destId="{E143D0E8-262C-4D1B-94A4-261B7B41ADAA}" srcOrd="0" destOrd="0" presId="urn:microsoft.com/office/officeart/2005/8/layout/hList3"/>
    <dgm:cxn modelId="{3D2E817E-D4A6-4867-A7F3-DBB87BF2A99E}" type="presOf" srcId="{88535AC6-9C70-43A1-86E3-FCCE2648E336}" destId="{95E3677D-FB04-4B55-9BE0-D585DE72D355}" srcOrd="0" destOrd="0" presId="urn:microsoft.com/office/officeart/2005/8/layout/hList3"/>
    <dgm:cxn modelId="{98657CC6-A046-4F28-B9D7-78A7A5728707}" type="presOf" srcId="{C6E726D2-F481-406C-AA2D-89F617651B23}" destId="{D560F4AE-8058-47FB-BFCF-5109EC5F7760}" srcOrd="0" destOrd="0" presId="urn:microsoft.com/office/officeart/2005/8/layout/hList3"/>
    <dgm:cxn modelId="{CFC52AEC-CB32-4866-BFA5-F9D3BA5348BD}" srcId="{6BA09283-CC87-4BC0-9A0B-DBC4B4D15CBF}" destId="{88535AC6-9C70-43A1-86E3-FCCE2648E336}" srcOrd="1" destOrd="0" parTransId="{BC957B39-5C6E-4052-8F3D-B395B92E649A}" sibTransId="{B660E712-B55E-4C55-93AE-3167C93887EA}"/>
    <dgm:cxn modelId="{00AF6204-2E9D-454A-886A-B2C94A5B2930}" type="presParOf" srcId="{D560F4AE-8058-47FB-BFCF-5109EC5F7760}" destId="{E143D0E8-262C-4D1B-94A4-261B7B41ADAA}" srcOrd="0" destOrd="0" presId="urn:microsoft.com/office/officeart/2005/8/layout/hList3"/>
    <dgm:cxn modelId="{BA7D156A-E457-400B-A0FE-4403C2723579}" type="presParOf" srcId="{D560F4AE-8058-47FB-BFCF-5109EC5F7760}" destId="{6C98ACAA-4280-4970-939B-8F813C811AE3}" srcOrd="1" destOrd="0" presId="urn:microsoft.com/office/officeart/2005/8/layout/hList3"/>
    <dgm:cxn modelId="{1696E0B2-2809-4AC9-8F83-D0CA58A3A4A7}" type="presParOf" srcId="{6C98ACAA-4280-4970-939B-8F813C811AE3}" destId="{C889704C-69A3-4F04-8FDF-B72686DC6BFA}" srcOrd="0" destOrd="0" presId="urn:microsoft.com/office/officeart/2005/8/layout/hList3"/>
    <dgm:cxn modelId="{42A028CD-ACFA-4E61-B2B6-57DDAE3D3FE3}" type="presParOf" srcId="{6C98ACAA-4280-4970-939B-8F813C811AE3}" destId="{95E3677D-FB04-4B55-9BE0-D585DE72D355}" srcOrd="1" destOrd="0" presId="urn:microsoft.com/office/officeart/2005/8/layout/hList3"/>
    <dgm:cxn modelId="{F87D0380-8638-42D2-A638-14D91C8E7B49}" type="presParOf" srcId="{6C98ACAA-4280-4970-939B-8F813C811AE3}" destId="{68D07149-34BF-4411-9C78-E49827723725}" srcOrd="2" destOrd="0" presId="urn:microsoft.com/office/officeart/2005/8/layout/hList3"/>
    <dgm:cxn modelId="{3BD4B803-7996-498E-9A52-D1EFA3FC0FE1}" type="presParOf" srcId="{D560F4AE-8058-47FB-BFCF-5109EC5F7760}" destId="{E7282EF4-1DDB-40CA-8FB6-A19C0643C05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D5E43F-1B58-439F-A327-25D7ADB0C9B1}" type="doc">
      <dgm:prSet loTypeId="urn:microsoft.com/office/officeart/2005/8/layout/hierarchy1" loCatId="hierarchy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0E96A350-8AB5-49EB-AD12-3C86DE785378}">
      <dgm:prSet phldrT="[Testo]"/>
      <dgm:spPr/>
      <dgm:t>
        <a:bodyPr/>
        <a:lstStyle/>
        <a:p>
          <a:r>
            <a:rPr lang="it-IT" dirty="0"/>
            <a:t>APRIRE IMMEDIATAMENTE LA TRATTATIVA CON IL GOVERNO PER: </a:t>
          </a:r>
        </a:p>
      </dgm:t>
    </dgm:pt>
    <dgm:pt modelId="{237C3254-12E0-4174-BD54-20ED08A43090}" type="parTrans" cxnId="{9610FE99-6C6C-406F-9175-032C59A6775F}">
      <dgm:prSet/>
      <dgm:spPr/>
      <dgm:t>
        <a:bodyPr/>
        <a:lstStyle/>
        <a:p>
          <a:endParaRPr lang="it-IT"/>
        </a:p>
      </dgm:t>
    </dgm:pt>
    <dgm:pt modelId="{363E2C14-6C39-46FE-9A83-224F6E4D3386}" type="sibTrans" cxnId="{9610FE99-6C6C-406F-9175-032C59A6775F}">
      <dgm:prSet/>
      <dgm:spPr/>
      <dgm:t>
        <a:bodyPr/>
        <a:lstStyle/>
        <a:p>
          <a:endParaRPr lang="it-IT"/>
        </a:p>
      </dgm:t>
    </dgm:pt>
    <dgm:pt modelId="{7F029E86-F36F-41A1-B987-510F40DA896A}">
      <dgm:prSet phldrT="[Testo]"/>
      <dgm:spPr/>
      <dgm:t>
        <a:bodyPr/>
        <a:lstStyle/>
        <a:p>
          <a:r>
            <a:rPr lang="it-IT" dirty="0"/>
            <a:t>Implementare le risorse per il 2018 per colmare il gap dai 317 ottenuti ai 440 milioni necessari (</a:t>
          </a:r>
          <a:r>
            <a:rPr lang="it-IT" u="sng" dirty="0"/>
            <a:t>123 milioni</a:t>
          </a:r>
          <a:r>
            <a:rPr lang="it-IT" dirty="0"/>
            <a:t>) </a:t>
          </a:r>
        </a:p>
      </dgm:t>
    </dgm:pt>
    <dgm:pt modelId="{4C069BF5-5355-4009-AD40-8D262940010A}" type="parTrans" cxnId="{C338564F-685E-43B0-BB46-9D88D02B3343}">
      <dgm:prSet/>
      <dgm:spPr/>
      <dgm:t>
        <a:bodyPr/>
        <a:lstStyle/>
        <a:p>
          <a:endParaRPr lang="it-IT"/>
        </a:p>
      </dgm:t>
    </dgm:pt>
    <dgm:pt modelId="{9F79A019-7610-4AF3-8DFA-748C45271AB0}" type="sibTrans" cxnId="{C338564F-685E-43B0-BB46-9D88D02B3343}">
      <dgm:prSet/>
      <dgm:spPr/>
      <dgm:t>
        <a:bodyPr/>
        <a:lstStyle/>
        <a:p>
          <a:endParaRPr lang="it-IT"/>
        </a:p>
      </dgm:t>
    </dgm:pt>
    <dgm:pt modelId="{F385A45B-35A2-4543-A238-5707FA204692}">
      <dgm:prSet phldrT="[Testo]"/>
      <dgm:spPr/>
      <dgm:t>
        <a:bodyPr/>
        <a:lstStyle/>
        <a:p>
          <a:r>
            <a:rPr lang="it-IT" dirty="0"/>
            <a:t>PROGRAMMARE l’utilizzo dei fondi per investimenti sulle strade così da poterne chiedere l’implementazione</a:t>
          </a:r>
        </a:p>
      </dgm:t>
    </dgm:pt>
    <dgm:pt modelId="{322D8B7C-DAC7-4BCD-922F-C0EE67C73BFF}" type="parTrans" cxnId="{2F8BD8A5-3A7D-4708-9759-C5DB417BAE39}">
      <dgm:prSet/>
      <dgm:spPr/>
      <dgm:t>
        <a:bodyPr/>
        <a:lstStyle/>
        <a:p>
          <a:endParaRPr lang="it-IT"/>
        </a:p>
      </dgm:t>
    </dgm:pt>
    <dgm:pt modelId="{3EBC45C5-3C64-46C1-8D41-86F073B003F8}" type="sibTrans" cxnId="{2F8BD8A5-3A7D-4708-9759-C5DB417BAE39}">
      <dgm:prSet/>
      <dgm:spPr/>
      <dgm:t>
        <a:bodyPr/>
        <a:lstStyle/>
        <a:p>
          <a:endParaRPr lang="it-IT"/>
        </a:p>
      </dgm:t>
    </dgm:pt>
    <dgm:pt modelId="{211BFA41-E3A1-4D35-9FA8-750CFB56FB1A}">
      <dgm:prSet phldrT="[Testo]"/>
      <dgm:spPr/>
      <dgm:t>
        <a:bodyPr/>
        <a:lstStyle/>
        <a:p>
          <a:r>
            <a:rPr lang="it-IT" dirty="0"/>
            <a:t>PROGRAMMARE l’utilizzo dei fondi per l’edilizia scolastica </a:t>
          </a:r>
        </a:p>
      </dgm:t>
    </dgm:pt>
    <dgm:pt modelId="{40A9E148-3CD1-467A-88D3-B0B9FB997D80}" type="parTrans" cxnId="{F7AEC180-9F44-4B4F-AAF5-9C327379AD10}">
      <dgm:prSet/>
      <dgm:spPr/>
      <dgm:t>
        <a:bodyPr/>
        <a:lstStyle/>
        <a:p>
          <a:endParaRPr lang="it-IT"/>
        </a:p>
      </dgm:t>
    </dgm:pt>
    <dgm:pt modelId="{5D698632-4AF6-4D69-9FE0-B127C379AC15}" type="sibTrans" cxnId="{F7AEC180-9F44-4B4F-AAF5-9C327379AD10}">
      <dgm:prSet/>
      <dgm:spPr/>
      <dgm:t>
        <a:bodyPr/>
        <a:lstStyle/>
        <a:p>
          <a:endParaRPr lang="it-IT"/>
        </a:p>
      </dgm:t>
    </dgm:pt>
    <dgm:pt modelId="{E6C1E929-7232-4812-B2B5-E5536379C6A1}">
      <dgm:prSet phldrT="[Testo]"/>
      <dgm:spPr/>
      <dgm:t>
        <a:bodyPr/>
        <a:lstStyle/>
        <a:p>
          <a:r>
            <a:rPr lang="it-IT" dirty="0"/>
            <a:t>Implementare le risorse per il 2019 – 2020 del tutto insufficienti e che oggi assegnano 0 a 30 PROVINCE </a:t>
          </a:r>
          <a:r>
            <a:rPr lang="it-IT" u="sng" dirty="0"/>
            <a:t>(130 milioni per ciascuno degli anni)</a:t>
          </a:r>
        </a:p>
      </dgm:t>
    </dgm:pt>
    <dgm:pt modelId="{F51F8F15-9E26-49B4-BB09-2EF99D3323BB}" type="parTrans" cxnId="{2B5DB7E4-406B-4888-AD0D-8541A1F5887A}">
      <dgm:prSet/>
      <dgm:spPr/>
      <dgm:t>
        <a:bodyPr/>
        <a:lstStyle/>
        <a:p>
          <a:endParaRPr lang="it-IT"/>
        </a:p>
      </dgm:t>
    </dgm:pt>
    <dgm:pt modelId="{16269F52-4E65-4673-B1A7-C0D1ED00D694}" type="sibTrans" cxnId="{2B5DB7E4-406B-4888-AD0D-8541A1F5887A}">
      <dgm:prSet/>
      <dgm:spPr/>
      <dgm:t>
        <a:bodyPr/>
        <a:lstStyle/>
        <a:p>
          <a:endParaRPr lang="it-IT"/>
        </a:p>
      </dgm:t>
    </dgm:pt>
    <dgm:pt modelId="{691F0E16-90AE-46A1-AEEC-9AA19AC38F3E}">
      <dgm:prSet phldrT="[Testo]"/>
      <dgm:spPr/>
      <dgm:t>
        <a:bodyPr/>
        <a:lstStyle/>
        <a:p>
          <a:r>
            <a:rPr lang="it-IT" dirty="0"/>
            <a:t>UTILIZZO dei fondi per la progettazione per avviare un PIANO TRIENNALE DI INVESTIMENTI LOCALI</a:t>
          </a:r>
        </a:p>
      </dgm:t>
    </dgm:pt>
    <dgm:pt modelId="{D7E14083-9135-4586-BC1F-71414F574635}" type="parTrans" cxnId="{6F4207CA-A2AF-4E03-8AE1-C5F937415127}">
      <dgm:prSet/>
      <dgm:spPr/>
      <dgm:t>
        <a:bodyPr/>
        <a:lstStyle/>
        <a:p>
          <a:endParaRPr lang="it-IT"/>
        </a:p>
      </dgm:t>
    </dgm:pt>
    <dgm:pt modelId="{ED3114F7-62C4-4B33-A62B-3FBA5C4F6180}" type="sibTrans" cxnId="{6F4207CA-A2AF-4E03-8AE1-C5F937415127}">
      <dgm:prSet/>
      <dgm:spPr/>
      <dgm:t>
        <a:bodyPr/>
        <a:lstStyle/>
        <a:p>
          <a:endParaRPr lang="it-IT"/>
        </a:p>
      </dgm:t>
    </dgm:pt>
    <dgm:pt modelId="{12F6058B-8D55-466A-843D-4BB1BA7128B8}" type="pres">
      <dgm:prSet presAssocID="{BBD5E43F-1B58-439F-A327-25D7ADB0C9B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B8F70A6-649A-473B-A92A-60662EC4F9C5}" type="pres">
      <dgm:prSet presAssocID="{0E96A350-8AB5-49EB-AD12-3C86DE785378}" presName="hierRoot1" presStyleCnt="0"/>
      <dgm:spPr/>
    </dgm:pt>
    <dgm:pt modelId="{FB347E19-3C39-431B-9F90-808BE13D391D}" type="pres">
      <dgm:prSet presAssocID="{0E96A350-8AB5-49EB-AD12-3C86DE785378}" presName="composite" presStyleCnt="0"/>
      <dgm:spPr/>
    </dgm:pt>
    <dgm:pt modelId="{6722537E-5A00-4B3A-81B4-0C2A5BACE2D7}" type="pres">
      <dgm:prSet presAssocID="{0E96A350-8AB5-49EB-AD12-3C86DE785378}" presName="background" presStyleLbl="node0" presStyleIdx="0" presStyleCnt="1"/>
      <dgm:spPr/>
    </dgm:pt>
    <dgm:pt modelId="{2B025D71-A96D-4C81-92BC-1EB0EA8AB061}" type="pres">
      <dgm:prSet presAssocID="{0E96A350-8AB5-49EB-AD12-3C86DE785378}" presName="text" presStyleLbl="fgAcc0" presStyleIdx="0" presStyleCnt="1">
        <dgm:presLayoutVars>
          <dgm:chPref val="3"/>
        </dgm:presLayoutVars>
      </dgm:prSet>
      <dgm:spPr/>
    </dgm:pt>
    <dgm:pt modelId="{FC8C1E8C-719F-4967-97AD-CBD74960D7E3}" type="pres">
      <dgm:prSet presAssocID="{0E96A350-8AB5-49EB-AD12-3C86DE785378}" presName="hierChild2" presStyleCnt="0"/>
      <dgm:spPr/>
    </dgm:pt>
    <dgm:pt modelId="{B29B30F9-E2B8-49EC-A9F8-9E09F68D50E4}" type="pres">
      <dgm:prSet presAssocID="{4C069BF5-5355-4009-AD40-8D262940010A}" presName="Name10" presStyleLbl="parChTrans1D2" presStyleIdx="0" presStyleCnt="2"/>
      <dgm:spPr/>
    </dgm:pt>
    <dgm:pt modelId="{730F3772-B44A-44F4-A5E3-D4A298D4E49F}" type="pres">
      <dgm:prSet presAssocID="{7F029E86-F36F-41A1-B987-510F40DA896A}" presName="hierRoot2" presStyleCnt="0"/>
      <dgm:spPr/>
    </dgm:pt>
    <dgm:pt modelId="{D54A7FA3-3DFB-46B8-A97A-20F6EA2A84AE}" type="pres">
      <dgm:prSet presAssocID="{7F029E86-F36F-41A1-B987-510F40DA896A}" presName="composite2" presStyleCnt="0"/>
      <dgm:spPr/>
    </dgm:pt>
    <dgm:pt modelId="{6D43139A-E94C-4105-BD81-C3F2719512F0}" type="pres">
      <dgm:prSet presAssocID="{7F029E86-F36F-41A1-B987-510F40DA896A}" presName="background2" presStyleLbl="node2" presStyleIdx="0" presStyleCnt="2"/>
      <dgm:spPr/>
    </dgm:pt>
    <dgm:pt modelId="{F3DB84DF-A696-446D-A622-F000B4073BE9}" type="pres">
      <dgm:prSet presAssocID="{7F029E86-F36F-41A1-B987-510F40DA896A}" presName="text2" presStyleLbl="fgAcc2" presStyleIdx="0" presStyleCnt="2">
        <dgm:presLayoutVars>
          <dgm:chPref val="3"/>
        </dgm:presLayoutVars>
      </dgm:prSet>
      <dgm:spPr/>
    </dgm:pt>
    <dgm:pt modelId="{EF6371C1-5C05-4E78-8ECB-36029F8F970A}" type="pres">
      <dgm:prSet presAssocID="{7F029E86-F36F-41A1-B987-510F40DA896A}" presName="hierChild3" presStyleCnt="0"/>
      <dgm:spPr/>
    </dgm:pt>
    <dgm:pt modelId="{2D47C0CE-A9FC-4958-A663-2F5B128DF456}" type="pres">
      <dgm:prSet presAssocID="{322D8B7C-DAC7-4BCD-922F-C0EE67C73BFF}" presName="Name17" presStyleLbl="parChTrans1D3" presStyleIdx="0" presStyleCnt="3"/>
      <dgm:spPr/>
    </dgm:pt>
    <dgm:pt modelId="{1DBB857E-9FD8-4950-B173-0D1F9E26FC47}" type="pres">
      <dgm:prSet presAssocID="{F385A45B-35A2-4543-A238-5707FA204692}" presName="hierRoot3" presStyleCnt="0"/>
      <dgm:spPr/>
    </dgm:pt>
    <dgm:pt modelId="{DD2A166A-A18D-4369-B5CC-9FD29B0241B0}" type="pres">
      <dgm:prSet presAssocID="{F385A45B-35A2-4543-A238-5707FA204692}" presName="composite3" presStyleCnt="0"/>
      <dgm:spPr/>
    </dgm:pt>
    <dgm:pt modelId="{63B2F17A-1D4D-419A-A924-889ACB882912}" type="pres">
      <dgm:prSet presAssocID="{F385A45B-35A2-4543-A238-5707FA204692}" presName="background3" presStyleLbl="node3" presStyleIdx="0" presStyleCnt="3"/>
      <dgm:spPr/>
    </dgm:pt>
    <dgm:pt modelId="{F00B2A36-4659-41F5-92B0-926D488251E6}" type="pres">
      <dgm:prSet presAssocID="{F385A45B-35A2-4543-A238-5707FA204692}" presName="text3" presStyleLbl="fgAcc3" presStyleIdx="0" presStyleCnt="3">
        <dgm:presLayoutVars>
          <dgm:chPref val="3"/>
        </dgm:presLayoutVars>
      </dgm:prSet>
      <dgm:spPr/>
    </dgm:pt>
    <dgm:pt modelId="{CC5249D9-0BA9-4C29-AD9D-1F17ACF201E4}" type="pres">
      <dgm:prSet presAssocID="{F385A45B-35A2-4543-A238-5707FA204692}" presName="hierChild4" presStyleCnt="0"/>
      <dgm:spPr/>
    </dgm:pt>
    <dgm:pt modelId="{8468FBAB-1AD7-4950-918B-BF7D9CF9C1A5}" type="pres">
      <dgm:prSet presAssocID="{40A9E148-3CD1-467A-88D3-B0B9FB997D80}" presName="Name17" presStyleLbl="parChTrans1D3" presStyleIdx="1" presStyleCnt="3"/>
      <dgm:spPr/>
    </dgm:pt>
    <dgm:pt modelId="{86948523-D303-4848-9A4D-00846B1F88CB}" type="pres">
      <dgm:prSet presAssocID="{211BFA41-E3A1-4D35-9FA8-750CFB56FB1A}" presName="hierRoot3" presStyleCnt="0"/>
      <dgm:spPr/>
    </dgm:pt>
    <dgm:pt modelId="{9B777156-11FE-4D47-8941-EC2D2A478047}" type="pres">
      <dgm:prSet presAssocID="{211BFA41-E3A1-4D35-9FA8-750CFB56FB1A}" presName="composite3" presStyleCnt="0"/>
      <dgm:spPr/>
    </dgm:pt>
    <dgm:pt modelId="{70964038-2E4C-4FA3-9E2E-EF1A8FBAC8BB}" type="pres">
      <dgm:prSet presAssocID="{211BFA41-E3A1-4D35-9FA8-750CFB56FB1A}" presName="background3" presStyleLbl="node3" presStyleIdx="1" presStyleCnt="3"/>
      <dgm:spPr/>
    </dgm:pt>
    <dgm:pt modelId="{914411A0-371E-4452-BB6F-424DB3AB538B}" type="pres">
      <dgm:prSet presAssocID="{211BFA41-E3A1-4D35-9FA8-750CFB56FB1A}" presName="text3" presStyleLbl="fgAcc3" presStyleIdx="1" presStyleCnt="3">
        <dgm:presLayoutVars>
          <dgm:chPref val="3"/>
        </dgm:presLayoutVars>
      </dgm:prSet>
      <dgm:spPr/>
    </dgm:pt>
    <dgm:pt modelId="{B546E3D1-7A0D-45BC-ACCF-BF30B4EAE1E0}" type="pres">
      <dgm:prSet presAssocID="{211BFA41-E3A1-4D35-9FA8-750CFB56FB1A}" presName="hierChild4" presStyleCnt="0"/>
      <dgm:spPr/>
    </dgm:pt>
    <dgm:pt modelId="{5348A4E3-9A21-4AD1-B1EC-B165762A1D4A}" type="pres">
      <dgm:prSet presAssocID="{F51F8F15-9E26-49B4-BB09-2EF99D3323BB}" presName="Name10" presStyleLbl="parChTrans1D2" presStyleIdx="1" presStyleCnt="2"/>
      <dgm:spPr/>
    </dgm:pt>
    <dgm:pt modelId="{04B96024-17FC-4D43-8BB4-4559061F08A7}" type="pres">
      <dgm:prSet presAssocID="{E6C1E929-7232-4812-B2B5-E5536379C6A1}" presName="hierRoot2" presStyleCnt="0"/>
      <dgm:spPr/>
    </dgm:pt>
    <dgm:pt modelId="{2BE701D9-3797-4EA9-B760-B111EF01F265}" type="pres">
      <dgm:prSet presAssocID="{E6C1E929-7232-4812-B2B5-E5536379C6A1}" presName="composite2" presStyleCnt="0"/>
      <dgm:spPr/>
    </dgm:pt>
    <dgm:pt modelId="{71CA04C1-0F0E-42B7-B21A-863B8CF8FB9F}" type="pres">
      <dgm:prSet presAssocID="{E6C1E929-7232-4812-B2B5-E5536379C6A1}" presName="background2" presStyleLbl="node2" presStyleIdx="1" presStyleCnt="2"/>
      <dgm:spPr/>
    </dgm:pt>
    <dgm:pt modelId="{617D20B2-E3F6-454B-9082-B79764A31D46}" type="pres">
      <dgm:prSet presAssocID="{E6C1E929-7232-4812-B2B5-E5536379C6A1}" presName="text2" presStyleLbl="fgAcc2" presStyleIdx="1" presStyleCnt="2">
        <dgm:presLayoutVars>
          <dgm:chPref val="3"/>
        </dgm:presLayoutVars>
      </dgm:prSet>
      <dgm:spPr/>
    </dgm:pt>
    <dgm:pt modelId="{D0F12529-6CFC-4B7B-8677-E954FEA98A92}" type="pres">
      <dgm:prSet presAssocID="{E6C1E929-7232-4812-B2B5-E5536379C6A1}" presName="hierChild3" presStyleCnt="0"/>
      <dgm:spPr/>
    </dgm:pt>
    <dgm:pt modelId="{664EDEB4-439D-48F1-80B4-B7364C691A8F}" type="pres">
      <dgm:prSet presAssocID="{D7E14083-9135-4586-BC1F-71414F574635}" presName="Name17" presStyleLbl="parChTrans1D3" presStyleIdx="2" presStyleCnt="3"/>
      <dgm:spPr/>
    </dgm:pt>
    <dgm:pt modelId="{EF5FB1FE-3DA6-4FD0-96EF-BBCF1876E354}" type="pres">
      <dgm:prSet presAssocID="{691F0E16-90AE-46A1-AEEC-9AA19AC38F3E}" presName="hierRoot3" presStyleCnt="0"/>
      <dgm:spPr/>
    </dgm:pt>
    <dgm:pt modelId="{88BAF0EC-746C-4DA0-A238-6D584EE8A705}" type="pres">
      <dgm:prSet presAssocID="{691F0E16-90AE-46A1-AEEC-9AA19AC38F3E}" presName="composite3" presStyleCnt="0"/>
      <dgm:spPr/>
    </dgm:pt>
    <dgm:pt modelId="{72A57962-44BE-4F75-B69D-9F2FCC9E7B39}" type="pres">
      <dgm:prSet presAssocID="{691F0E16-90AE-46A1-AEEC-9AA19AC38F3E}" presName="background3" presStyleLbl="node3" presStyleIdx="2" presStyleCnt="3"/>
      <dgm:spPr/>
    </dgm:pt>
    <dgm:pt modelId="{EB581C77-F833-426D-8A21-395338A68EA7}" type="pres">
      <dgm:prSet presAssocID="{691F0E16-90AE-46A1-AEEC-9AA19AC38F3E}" presName="text3" presStyleLbl="fgAcc3" presStyleIdx="2" presStyleCnt="3">
        <dgm:presLayoutVars>
          <dgm:chPref val="3"/>
        </dgm:presLayoutVars>
      </dgm:prSet>
      <dgm:spPr/>
    </dgm:pt>
    <dgm:pt modelId="{D79E8F2F-4E06-4458-86ED-21044A82E8FD}" type="pres">
      <dgm:prSet presAssocID="{691F0E16-90AE-46A1-AEEC-9AA19AC38F3E}" presName="hierChild4" presStyleCnt="0"/>
      <dgm:spPr/>
    </dgm:pt>
  </dgm:ptLst>
  <dgm:cxnLst>
    <dgm:cxn modelId="{65C01D04-8440-47CE-880D-5D4F048D18CF}" type="presOf" srcId="{7F029E86-F36F-41A1-B987-510F40DA896A}" destId="{F3DB84DF-A696-446D-A622-F000B4073BE9}" srcOrd="0" destOrd="0" presId="urn:microsoft.com/office/officeart/2005/8/layout/hierarchy1"/>
    <dgm:cxn modelId="{885DA405-BF86-4BBB-91BC-22617880BF78}" type="presOf" srcId="{F385A45B-35A2-4543-A238-5707FA204692}" destId="{F00B2A36-4659-41F5-92B0-926D488251E6}" srcOrd="0" destOrd="0" presId="urn:microsoft.com/office/officeart/2005/8/layout/hierarchy1"/>
    <dgm:cxn modelId="{82DE5406-9455-4095-8AEC-2A3C7026EE9B}" type="presOf" srcId="{211BFA41-E3A1-4D35-9FA8-750CFB56FB1A}" destId="{914411A0-371E-4452-BB6F-424DB3AB538B}" srcOrd="0" destOrd="0" presId="urn:microsoft.com/office/officeart/2005/8/layout/hierarchy1"/>
    <dgm:cxn modelId="{A39E0E28-3B9B-4815-8936-C5DA33A0DA71}" type="presOf" srcId="{691F0E16-90AE-46A1-AEEC-9AA19AC38F3E}" destId="{EB581C77-F833-426D-8A21-395338A68EA7}" srcOrd="0" destOrd="0" presId="urn:microsoft.com/office/officeart/2005/8/layout/hierarchy1"/>
    <dgm:cxn modelId="{264FA45B-2663-41D5-8454-D6C2E75D9FE2}" type="presOf" srcId="{322D8B7C-DAC7-4BCD-922F-C0EE67C73BFF}" destId="{2D47C0CE-A9FC-4958-A663-2F5B128DF456}" srcOrd="0" destOrd="0" presId="urn:microsoft.com/office/officeart/2005/8/layout/hierarchy1"/>
    <dgm:cxn modelId="{DF98BF63-DA12-411F-9F31-C3C8B43B9CFF}" type="presOf" srcId="{4C069BF5-5355-4009-AD40-8D262940010A}" destId="{B29B30F9-E2B8-49EC-A9F8-9E09F68D50E4}" srcOrd="0" destOrd="0" presId="urn:microsoft.com/office/officeart/2005/8/layout/hierarchy1"/>
    <dgm:cxn modelId="{87650249-9660-416B-8210-60F0D3C355CD}" type="presOf" srcId="{40A9E148-3CD1-467A-88D3-B0B9FB997D80}" destId="{8468FBAB-1AD7-4950-918B-BF7D9CF9C1A5}" srcOrd="0" destOrd="0" presId="urn:microsoft.com/office/officeart/2005/8/layout/hierarchy1"/>
    <dgm:cxn modelId="{C338564F-685E-43B0-BB46-9D88D02B3343}" srcId="{0E96A350-8AB5-49EB-AD12-3C86DE785378}" destId="{7F029E86-F36F-41A1-B987-510F40DA896A}" srcOrd="0" destOrd="0" parTransId="{4C069BF5-5355-4009-AD40-8D262940010A}" sibTransId="{9F79A019-7610-4AF3-8DFA-748C45271AB0}"/>
    <dgm:cxn modelId="{135AE56F-8139-459B-83F6-786CE84B6600}" type="presOf" srcId="{BBD5E43F-1B58-439F-A327-25D7ADB0C9B1}" destId="{12F6058B-8D55-466A-843D-4BB1BA7128B8}" srcOrd="0" destOrd="0" presId="urn:microsoft.com/office/officeart/2005/8/layout/hierarchy1"/>
    <dgm:cxn modelId="{B030A979-03A3-4321-9E75-78757E9EB2A6}" type="presOf" srcId="{E6C1E929-7232-4812-B2B5-E5536379C6A1}" destId="{617D20B2-E3F6-454B-9082-B79764A31D46}" srcOrd="0" destOrd="0" presId="urn:microsoft.com/office/officeart/2005/8/layout/hierarchy1"/>
    <dgm:cxn modelId="{F7AEC180-9F44-4B4F-AAF5-9C327379AD10}" srcId="{7F029E86-F36F-41A1-B987-510F40DA896A}" destId="{211BFA41-E3A1-4D35-9FA8-750CFB56FB1A}" srcOrd="1" destOrd="0" parTransId="{40A9E148-3CD1-467A-88D3-B0B9FB997D80}" sibTransId="{5D698632-4AF6-4D69-9FE0-B127C379AC15}"/>
    <dgm:cxn modelId="{7EA1B394-A8D9-46A2-A52C-F85A720B0104}" type="presOf" srcId="{0E96A350-8AB5-49EB-AD12-3C86DE785378}" destId="{2B025D71-A96D-4C81-92BC-1EB0EA8AB061}" srcOrd="0" destOrd="0" presId="urn:microsoft.com/office/officeart/2005/8/layout/hierarchy1"/>
    <dgm:cxn modelId="{9610FE99-6C6C-406F-9175-032C59A6775F}" srcId="{BBD5E43F-1B58-439F-A327-25D7ADB0C9B1}" destId="{0E96A350-8AB5-49EB-AD12-3C86DE785378}" srcOrd="0" destOrd="0" parTransId="{237C3254-12E0-4174-BD54-20ED08A43090}" sibTransId="{363E2C14-6C39-46FE-9A83-224F6E4D3386}"/>
    <dgm:cxn modelId="{2F8BD8A5-3A7D-4708-9759-C5DB417BAE39}" srcId="{7F029E86-F36F-41A1-B987-510F40DA896A}" destId="{F385A45B-35A2-4543-A238-5707FA204692}" srcOrd="0" destOrd="0" parTransId="{322D8B7C-DAC7-4BCD-922F-C0EE67C73BFF}" sibTransId="{3EBC45C5-3C64-46C1-8D41-86F073B003F8}"/>
    <dgm:cxn modelId="{6F4207CA-A2AF-4E03-8AE1-C5F937415127}" srcId="{E6C1E929-7232-4812-B2B5-E5536379C6A1}" destId="{691F0E16-90AE-46A1-AEEC-9AA19AC38F3E}" srcOrd="0" destOrd="0" parTransId="{D7E14083-9135-4586-BC1F-71414F574635}" sibTransId="{ED3114F7-62C4-4B33-A62B-3FBA5C4F6180}"/>
    <dgm:cxn modelId="{934995DB-E2EC-4CEB-A015-03806A19C3CC}" type="presOf" srcId="{F51F8F15-9E26-49B4-BB09-2EF99D3323BB}" destId="{5348A4E3-9A21-4AD1-B1EC-B165762A1D4A}" srcOrd="0" destOrd="0" presId="urn:microsoft.com/office/officeart/2005/8/layout/hierarchy1"/>
    <dgm:cxn modelId="{2B5DB7E4-406B-4888-AD0D-8541A1F5887A}" srcId="{0E96A350-8AB5-49EB-AD12-3C86DE785378}" destId="{E6C1E929-7232-4812-B2B5-E5536379C6A1}" srcOrd="1" destOrd="0" parTransId="{F51F8F15-9E26-49B4-BB09-2EF99D3323BB}" sibTransId="{16269F52-4E65-4673-B1A7-C0D1ED00D694}"/>
    <dgm:cxn modelId="{26D212EE-5AF2-40E3-81E2-7E1D6CBC43D2}" type="presOf" srcId="{D7E14083-9135-4586-BC1F-71414F574635}" destId="{664EDEB4-439D-48F1-80B4-B7364C691A8F}" srcOrd="0" destOrd="0" presId="urn:microsoft.com/office/officeart/2005/8/layout/hierarchy1"/>
    <dgm:cxn modelId="{482E9EB2-AC3F-4707-A9D8-E4D1640011D7}" type="presParOf" srcId="{12F6058B-8D55-466A-843D-4BB1BA7128B8}" destId="{1B8F70A6-649A-473B-A92A-60662EC4F9C5}" srcOrd="0" destOrd="0" presId="urn:microsoft.com/office/officeart/2005/8/layout/hierarchy1"/>
    <dgm:cxn modelId="{290F266E-681D-45AD-9C2A-D2249AF3C495}" type="presParOf" srcId="{1B8F70A6-649A-473B-A92A-60662EC4F9C5}" destId="{FB347E19-3C39-431B-9F90-808BE13D391D}" srcOrd="0" destOrd="0" presId="urn:microsoft.com/office/officeart/2005/8/layout/hierarchy1"/>
    <dgm:cxn modelId="{21B62560-3767-44C1-83B7-059087B5C1A4}" type="presParOf" srcId="{FB347E19-3C39-431B-9F90-808BE13D391D}" destId="{6722537E-5A00-4B3A-81B4-0C2A5BACE2D7}" srcOrd="0" destOrd="0" presId="urn:microsoft.com/office/officeart/2005/8/layout/hierarchy1"/>
    <dgm:cxn modelId="{29691BCA-1A0C-457B-8412-59771832D71D}" type="presParOf" srcId="{FB347E19-3C39-431B-9F90-808BE13D391D}" destId="{2B025D71-A96D-4C81-92BC-1EB0EA8AB061}" srcOrd="1" destOrd="0" presId="urn:microsoft.com/office/officeart/2005/8/layout/hierarchy1"/>
    <dgm:cxn modelId="{FEE3359B-4B70-4FBD-9DFA-A3CD74286CFA}" type="presParOf" srcId="{1B8F70A6-649A-473B-A92A-60662EC4F9C5}" destId="{FC8C1E8C-719F-4967-97AD-CBD74960D7E3}" srcOrd="1" destOrd="0" presId="urn:microsoft.com/office/officeart/2005/8/layout/hierarchy1"/>
    <dgm:cxn modelId="{0F00B1A9-80FF-4C87-A84D-45999A8C3E9D}" type="presParOf" srcId="{FC8C1E8C-719F-4967-97AD-CBD74960D7E3}" destId="{B29B30F9-E2B8-49EC-A9F8-9E09F68D50E4}" srcOrd="0" destOrd="0" presId="urn:microsoft.com/office/officeart/2005/8/layout/hierarchy1"/>
    <dgm:cxn modelId="{9A443141-5748-43D8-9CF0-5E6334521F8E}" type="presParOf" srcId="{FC8C1E8C-719F-4967-97AD-CBD74960D7E3}" destId="{730F3772-B44A-44F4-A5E3-D4A298D4E49F}" srcOrd="1" destOrd="0" presId="urn:microsoft.com/office/officeart/2005/8/layout/hierarchy1"/>
    <dgm:cxn modelId="{59F8D480-3787-44EC-AA8B-37399FDBACD5}" type="presParOf" srcId="{730F3772-B44A-44F4-A5E3-D4A298D4E49F}" destId="{D54A7FA3-3DFB-46B8-A97A-20F6EA2A84AE}" srcOrd="0" destOrd="0" presId="urn:microsoft.com/office/officeart/2005/8/layout/hierarchy1"/>
    <dgm:cxn modelId="{FC9F0F14-A1F8-4959-A078-94F1EA711C40}" type="presParOf" srcId="{D54A7FA3-3DFB-46B8-A97A-20F6EA2A84AE}" destId="{6D43139A-E94C-4105-BD81-C3F2719512F0}" srcOrd="0" destOrd="0" presId="urn:microsoft.com/office/officeart/2005/8/layout/hierarchy1"/>
    <dgm:cxn modelId="{B9378812-F854-4396-8F48-74586206CAA6}" type="presParOf" srcId="{D54A7FA3-3DFB-46B8-A97A-20F6EA2A84AE}" destId="{F3DB84DF-A696-446D-A622-F000B4073BE9}" srcOrd="1" destOrd="0" presId="urn:microsoft.com/office/officeart/2005/8/layout/hierarchy1"/>
    <dgm:cxn modelId="{D47F3B4A-4D57-42A4-8231-560FC02A9B18}" type="presParOf" srcId="{730F3772-B44A-44F4-A5E3-D4A298D4E49F}" destId="{EF6371C1-5C05-4E78-8ECB-36029F8F970A}" srcOrd="1" destOrd="0" presId="urn:microsoft.com/office/officeart/2005/8/layout/hierarchy1"/>
    <dgm:cxn modelId="{0F7A36CB-7C67-468B-9376-1FC97DA16E80}" type="presParOf" srcId="{EF6371C1-5C05-4E78-8ECB-36029F8F970A}" destId="{2D47C0CE-A9FC-4958-A663-2F5B128DF456}" srcOrd="0" destOrd="0" presId="urn:microsoft.com/office/officeart/2005/8/layout/hierarchy1"/>
    <dgm:cxn modelId="{99FFABD2-A8C7-4F6E-8A67-ED5D9B9D28AD}" type="presParOf" srcId="{EF6371C1-5C05-4E78-8ECB-36029F8F970A}" destId="{1DBB857E-9FD8-4950-B173-0D1F9E26FC47}" srcOrd="1" destOrd="0" presId="urn:microsoft.com/office/officeart/2005/8/layout/hierarchy1"/>
    <dgm:cxn modelId="{AC45E4D5-DF36-4F3C-BFA8-8938DDF8FFD4}" type="presParOf" srcId="{1DBB857E-9FD8-4950-B173-0D1F9E26FC47}" destId="{DD2A166A-A18D-4369-B5CC-9FD29B0241B0}" srcOrd="0" destOrd="0" presId="urn:microsoft.com/office/officeart/2005/8/layout/hierarchy1"/>
    <dgm:cxn modelId="{AD94528F-DFA2-4B5E-9C8B-56E09D7AE674}" type="presParOf" srcId="{DD2A166A-A18D-4369-B5CC-9FD29B0241B0}" destId="{63B2F17A-1D4D-419A-A924-889ACB882912}" srcOrd="0" destOrd="0" presId="urn:microsoft.com/office/officeart/2005/8/layout/hierarchy1"/>
    <dgm:cxn modelId="{6FCA1C9E-3040-4D51-B68C-1F55DA57C625}" type="presParOf" srcId="{DD2A166A-A18D-4369-B5CC-9FD29B0241B0}" destId="{F00B2A36-4659-41F5-92B0-926D488251E6}" srcOrd="1" destOrd="0" presId="urn:microsoft.com/office/officeart/2005/8/layout/hierarchy1"/>
    <dgm:cxn modelId="{F0B1C8DA-7F00-41A1-850D-8782B0E6033C}" type="presParOf" srcId="{1DBB857E-9FD8-4950-B173-0D1F9E26FC47}" destId="{CC5249D9-0BA9-4C29-AD9D-1F17ACF201E4}" srcOrd="1" destOrd="0" presId="urn:microsoft.com/office/officeart/2005/8/layout/hierarchy1"/>
    <dgm:cxn modelId="{B39ECD04-8648-42B2-B345-6F3150F789D7}" type="presParOf" srcId="{EF6371C1-5C05-4E78-8ECB-36029F8F970A}" destId="{8468FBAB-1AD7-4950-918B-BF7D9CF9C1A5}" srcOrd="2" destOrd="0" presId="urn:microsoft.com/office/officeart/2005/8/layout/hierarchy1"/>
    <dgm:cxn modelId="{7002B31E-4DE2-4F85-BD17-F68BEA08C67F}" type="presParOf" srcId="{EF6371C1-5C05-4E78-8ECB-36029F8F970A}" destId="{86948523-D303-4848-9A4D-00846B1F88CB}" srcOrd="3" destOrd="0" presId="urn:microsoft.com/office/officeart/2005/8/layout/hierarchy1"/>
    <dgm:cxn modelId="{8A865AA6-C756-46B5-BF41-7593DC547457}" type="presParOf" srcId="{86948523-D303-4848-9A4D-00846B1F88CB}" destId="{9B777156-11FE-4D47-8941-EC2D2A478047}" srcOrd="0" destOrd="0" presId="urn:microsoft.com/office/officeart/2005/8/layout/hierarchy1"/>
    <dgm:cxn modelId="{71AF8A1A-5D00-472A-BE3F-245BF0C8C074}" type="presParOf" srcId="{9B777156-11FE-4D47-8941-EC2D2A478047}" destId="{70964038-2E4C-4FA3-9E2E-EF1A8FBAC8BB}" srcOrd="0" destOrd="0" presId="urn:microsoft.com/office/officeart/2005/8/layout/hierarchy1"/>
    <dgm:cxn modelId="{ED307C83-9DD0-43AB-B2F8-3DF0566665BC}" type="presParOf" srcId="{9B777156-11FE-4D47-8941-EC2D2A478047}" destId="{914411A0-371E-4452-BB6F-424DB3AB538B}" srcOrd="1" destOrd="0" presId="urn:microsoft.com/office/officeart/2005/8/layout/hierarchy1"/>
    <dgm:cxn modelId="{A9E9F2B7-8189-4EA0-ADD8-54A62A718497}" type="presParOf" srcId="{86948523-D303-4848-9A4D-00846B1F88CB}" destId="{B546E3D1-7A0D-45BC-ACCF-BF30B4EAE1E0}" srcOrd="1" destOrd="0" presId="urn:microsoft.com/office/officeart/2005/8/layout/hierarchy1"/>
    <dgm:cxn modelId="{099A6406-A324-4D24-AE08-7982E25508E3}" type="presParOf" srcId="{FC8C1E8C-719F-4967-97AD-CBD74960D7E3}" destId="{5348A4E3-9A21-4AD1-B1EC-B165762A1D4A}" srcOrd="2" destOrd="0" presId="urn:microsoft.com/office/officeart/2005/8/layout/hierarchy1"/>
    <dgm:cxn modelId="{27E2083A-E8F5-43E9-95E6-3C61C7591525}" type="presParOf" srcId="{FC8C1E8C-719F-4967-97AD-CBD74960D7E3}" destId="{04B96024-17FC-4D43-8BB4-4559061F08A7}" srcOrd="3" destOrd="0" presId="urn:microsoft.com/office/officeart/2005/8/layout/hierarchy1"/>
    <dgm:cxn modelId="{0CE7BF5B-8CA9-45F1-8A0F-22DFAAED5192}" type="presParOf" srcId="{04B96024-17FC-4D43-8BB4-4559061F08A7}" destId="{2BE701D9-3797-4EA9-B760-B111EF01F265}" srcOrd="0" destOrd="0" presId="urn:microsoft.com/office/officeart/2005/8/layout/hierarchy1"/>
    <dgm:cxn modelId="{43CBB628-8B2B-48AB-B19C-1BCBBBC3CAF1}" type="presParOf" srcId="{2BE701D9-3797-4EA9-B760-B111EF01F265}" destId="{71CA04C1-0F0E-42B7-B21A-863B8CF8FB9F}" srcOrd="0" destOrd="0" presId="urn:microsoft.com/office/officeart/2005/8/layout/hierarchy1"/>
    <dgm:cxn modelId="{DC133096-9080-466E-A619-0A74226324FD}" type="presParOf" srcId="{2BE701D9-3797-4EA9-B760-B111EF01F265}" destId="{617D20B2-E3F6-454B-9082-B79764A31D46}" srcOrd="1" destOrd="0" presId="urn:microsoft.com/office/officeart/2005/8/layout/hierarchy1"/>
    <dgm:cxn modelId="{003703EA-A229-4BAC-9F3E-45D723CE9FCE}" type="presParOf" srcId="{04B96024-17FC-4D43-8BB4-4559061F08A7}" destId="{D0F12529-6CFC-4B7B-8677-E954FEA98A92}" srcOrd="1" destOrd="0" presId="urn:microsoft.com/office/officeart/2005/8/layout/hierarchy1"/>
    <dgm:cxn modelId="{9932938B-54D2-4D3D-881B-163816236808}" type="presParOf" srcId="{D0F12529-6CFC-4B7B-8677-E954FEA98A92}" destId="{664EDEB4-439D-48F1-80B4-B7364C691A8F}" srcOrd="0" destOrd="0" presId="urn:microsoft.com/office/officeart/2005/8/layout/hierarchy1"/>
    <dgm:cxn modelId="{46889ABF-3D33-48B1-8B04-73F0490F99A0}" type="presParOf" srcId="{D0F12529-6CFC-4B7B-8677-E954FEA98A92}" destId="{EF5FB1FE-3DA6-4FD0-96EF-BBCF1876E354}" srcOrd="1" destOrd="0" presId="urn:microsoft.com/office/officeart/2005/8/layout/hierarchy1"/>
    <dgm:cxn modelId="{69A595AE-057E-4106-BA73-20EF49CE07A0}" type="presParOf" srcId="{EF5FB1FE-3DA6-4FD0-96EF-BBCF1876E354}" destId="{88BAF0EC-746C-4DA0-A238-6D584EE8A705}" srcOrd="0" destOrd="0" presId="urn:microsoft.com/office/officeart/2005/8/layout/hierarchy1"/>
    <dgm:cxn modelId="{BF14765C-66D8-4237-91F1-F2FFDB47E34E}" type="presParOf" srcId="{88BAF0EC-746C-4DA0-A238-6D584EE8A705}" destId="{72A57962-44BE-4F75-B69D-9F2FCC9E7B39}" srcOrd="0" destOrd="0" presId="urn:microsoft.com/office/officeart/2005/8/layout/hierarchy1"/>
    <dgm:cxn modelId="{32EA183D-2952-4ED6-A5A1-4F5F9E31193E}" type="presParOf" srcId="{88BAF0EC-746C-4DA0-A238-6D584EE8A705}" destId="{EB581C77-F833-426D-8A21-395338A68EA7}" srcOrd="1" destOrd="0" presId="urn:microsoft.com/office/officeart/2005/8/layout/hierarchy1"/>
    <dgm:cxn modelId="{A3DC6EC8-AC72-4154-B23D-C8A30B8DA473}" type="presParOf" srcId="{EF5FB1FE-3DA6-4FD0-96EF-BBCF1876E354}" destId="{D79E8F2F-4E06-4458-86ED-21044A82E8F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D3DD6A-9036-418A-8C7A-BB8C0EA6301B}" type="doc">
      <dgm:prSet loTypeId="urn:microsoft.com/office/officeart/2005/8/layout/radial6" loCatId="relationship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AC86DA14-0A54-413F-82AE-AC44DCF84756}">
      <dgm:prSet phldrT="[Testo]"/>
      <dgm:spPr>
        <a:solidFill>
          <a:schemeClr val="accent1"/>
        </a:solidFill>
      </dgm:spPr>
      <dgm:t>
        <a:bodyPr/>
        <a:lstStyle/>
        <a:p>
          <a:r>
            <a:rPr lang="it-IT" b="1" dirty="0"/>
            <a:t>La Riforma del 2014  assegna alle Province una chiara missione: </a:t>
          </a:r>
          <a:endParaRPr lang="it-IT" dirty="0"/>
        </a:p>
      </dgm:t>
    </dgm:pt>
    <dgm:pt modelId="{92C610F7-D96C-482A-B15F-457EB42F0729}" type="parTrans" cxnId="{0C097744-889B-48A1-9173-A60A6B207998}">
      <dgm:prSet/>
      <dgm:spPr/>
      <dgm:t>
        <a:bodyPr/>
        <a:lstStyle/>
        <a:p>
          <a:endParaRPr lang="it-IT"/>
        </a:p>
      </dgm:t>
    </dgm:pt>
    <dgm:pt modelId="{42DCF1BA-2272-4C83-9848-660090A1C7C5}" type="sibTrans" cxnId="{0C097744-889B-48A1-9173-A60A6B207998}">
      <dgm:prSet/>
      <dgm:spPr/>
      <dgm:t>
        <a:bodyPr/>
        <a:lstStyle/>
        <a:p>
          <a:endParaRPr lang="it-IT"/>
        </a:p>
      </dgm:t>
    </dgm:pt>
    <dgm:pt modelId="{0F8D096D-25E6-43D7-BC9B-3B5C0284C16D}">
      <dgm:prSet phldrT="[Testo]" custT="1"/>
      <dgm:spPr/>
      <dgm:t>
        <a:bodyPr/>
        <a:lstStyle/>
        <a:p>
          <a:r>
            <a:rPr lang="it-IT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programmare lo sviluppo territoriale</a:t>
          </a:r>
          <a:endParaRPr lang="it-IT" sz="1600" dirty="0"/>
        </a:p>
      </dgm:t>
    </dgm:pt>
    <dgm:pt modelId="{AC0FE5A7-900B-4AED-B42A-7F4425C94232}" type="parTrans" cxnId="{A0635F61-B5A4-499C-9552-8E8592287285}">
      <dgm:prSet/>
      <dgm:spPr/>
      <dgm:t>
        <a:bodyPr/>
        <a:lstStyle/>
        <a:p>
          <a:endParaRPr lang="it-IT"/>
        </a:p>
      </dgm:t>
    </dgm:pt>
    <dgm:pt modelId="{76AA3298-26EA-4655-87EA-7675428F67A9}" type="sibTrans" cxnId="{A0635F61-B5A4-499C-9552-8E8592287285}">
      <dgm:prSet/>
      <dgm:spPr/>
      <dgm:t>
        <a:bodyPr/>
        <a:lstStyle/>
        <a:p>
          <a:endParaRPr lang="it-IT"/>
        </a:p>
      </dgm:t>
    </dgm:pt>
    <dgm:pt modelId="{236A51AA-B273-446A-9AC7-8FD6ACF6F76C}">
      <dgm:prSet phldrT="[Testo]" custT="1"/>
      <dgm:spPr/>
      <dgm:t>
        <a:bodyPr/>
        <a:lstStyle/>
        <a:p>
          <a:r>
            <a:rPr lang="it-IT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amministrare gli investimenti locali </a:t>
          </a:r>
          <a:endParaRPr lang="it-IT" sz="1600" dirty="0"/>
        </a:p>
      </dgm:t>
    </dgm:pt>
    <dgm:pt modelId="{6B4AF7C1-AA0B-48B7-B856-0E58E4293089}" type="parTrans" cxnId="{E73C023C-D875-4498-A62F-E720F8E8B400}">
      <dgm:prSet/>
      <dgm:spPr/>
      <dgm:t>
        <a:bodyPr/>
        <a:lstStyle/>
        <a:p>
          <a:endParaRPr lang="it-IT"/>
        </a:p>
      </dgm:t>
    </dgm:pt>
    <dgm:pt modelId="{A66D1CE0-B2E0-4BF6-BE9D-FAD2E3BB38FF}" type="sibTrans" cxnId="{E73C023C-D875-4498-A62F-E720F8E8B400}">
      <dgm:prSet/>
      <dgm:spPr/>
      <dgm:t>
        <a:bodyPr/>
        <a:lstStyle/>
        <a:p>
          <a:endParaRPr lang="it-IT"/>
        </a:p>
      </dgm:t>
    </dgm:pt>
    <dgm:pt modelId="{449F2B4A-5FF6-4C89-B113-09125BBF719B}">
      <dgm:prSet phldrT="[Testo]" custT="1"/>
      <dgm:spPr/>
      <dgm:t>
        <a:bodyPr/>
        <a:lstStyle/>
        <a:p>
          <a:r>
            <a:rPr lang="it-IT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rappresentare, attraverso l’impegno dei Sindaci, i bisogni e le necessità di tutti i cittadini del territorio. </a:t>
          </a:r>
          <a:endParaRPr lang="it-IT" sz="1600" dirty="0"/>
        </a:p>
      </dgm:t>
    </dgm:pt>
    <dgm:pt modelId="{B8FA2BA6-2FAE-4DEB-B26A-FFB7E960C469}" type="parTrans" cxnId="{BBAADA9A-61DC-4F94-A679-8294C0A8559D}">
      <dgm:prSet/>
      <dgm:spPr/>
      <dgm:t>
        <a:bodyPr/>
        <a:lstStyle/>
        <a:p>
          <a:endParaRPr lang="it-IT"/>
        </a:p>
      </dgm:t>
    </dgm:pt>
    <dgm:pt modelId="{AEC93A82-E54E-46AD-9BAD-C5D23EA45080}" type="sibTrans" cxnId="{BBAADA9A-61DC-4F94-A679-8294C0A8559D}">
      <dgm:prSet/>
      <dgm:spPr/>
      <dgm:t>
        <a:bodyPr/>
        <a:lstStyle/>
        <a:p>
          <a:endParaRPr lang="it-IT"/>
        </a:p>
      </dgm:t>
    </dgm:pt>
    <dgm:pt modelId="{3005368E-6012-4FC9-8F5B-826020A0EC63}">
      <dgm:prSet phldrT="[Testo]" custT="1"/>
      <dgm:spPr/>
      <dgm:t>
        <a:bodyPr/>
        <a:lstStyle/>
        <a:p>
          <a:r>
            <a:rPr lang="it-IT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essere il luogo della semplificazione amministrativa</a:t>
          </a:r>
          <a:endParaRPr lang="it-IT" sz="1600" dirty="0"/>
        </a:p>
      </dgm:t>
    </dgm:pt>
    <dgm:pt modelId="{292D24EF-735F-4FAE-9849-D4035EEE525A}" type="parTrans" cxnId="{454BCD54-9C9F-4583-B9EF-9FDF449F2E1A}">
      <dgm:prSet/>
      <dgm:spPr/>
      <dgm:t>
        <a:bodyPr/>
        <a:lstStyle/>
        <a:p>
          <a:endParaRPr lang="it-IT"/>
        </a:p>
      </dgm:t>
    </dgm:pt>
    <dgm:pt modelId="{4461A188-0B2A-4AAF-BBD4-FD9958FA24E1}" type="sibTrans" cxnId="{454BCD54-9C9F-4583-B9EF-9FDF449F2E1A}">
      <dgm:prSet/>
      <dgm:spPr/>
      <dgm:t>
        <a:bodyPr/>
        <a:lstStyle/>
        <a:p>
          <a:endParaRPr lang="it-IT"/>
        </a:p>
      </dgm:t>
    </dgm:pt>
    <dgm:pt modelId="{24DC9D5F-54AD-4560-B524-CD94C381F005}">
      <dgm:prSet/>
      <dgm:spPr/>
    </dgm:pt>
    <dgm:pt modelId="{600AA242-20F8-4120-A30E-B2D2FCAB9F53}" type="parTrans" cxnId="{193B0D86-A0C9-47C5-A937-121AA3CE2F0C}">
      <dgm:prSet/>
      <dgm:spPr/>
      <dgm:t>
        <a:bodyPr/>
        <a:lstStyle/>
        <a:p>
          <a:endParaRPr lang="it-IT"/>
        </a:p>
      </dgm:t>
    </dgm:pt>
    <dgm:pt modelId="{A1F0C9AB-93F8-46D4-95DA-999EDCD6628D}" type="sibTrans" cxnId="{193B0D86-A0C9-47C5-A937-121AA3CE2F0C}">
      <dgm:prSet/>
      <dgm:spPr/>
      <dgm:t>
        <a:bodyPr/>
        <a:lstStyle/>
        <a:p>
          <a:endParaRPr lang="it-IT"/>
        </a:p>
      </dgm:t>
    </dgm:pt>
    <dgm:pt modelId="{81A76919-8CD9-4F64-85D4-E49A5FDAEB2B}" type="pres">
      <dgm:prSet presAssocID="{9FD3DD6A-9036-418A-8C7A-BB8C0EA6301B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D4D46F3-1217-4DAA-B4A3-C916CAFE438A}" type="pres">
      <dgm:prSet presAssocID="{AC86DA14-0A54-413F-82AE-AC44DCF84756}" presName="centerShape" presStyleLbl="node0" presStyleIdx="0" presStyleCnt="1"/>
      <dgm:spPr/>
    </dgm:pt>
    <dgm:pt modelId="{A9AEB6A2-A37C-46CB-A257-7E4FD3FDA889}" type="pres">
      <dgm:prSet presAssocID="{0F8D096D-25E6-43D7-BC9B-3B5C0284C16D}" presName="node" presStyleLbl="node1" presStyleIdx="0" presStyleCnt="4" custScaleX="145088" custScaleY="115340">
        <dgm:presLayoutVars>
          <dgm:bulletEnabled val="1"/>
        </dgm:presLayoutVars>
      </dgm:prSet>
      <dgm:spPr/>
    </dgm:pt>
    <dgm:pt modelId="{ACE64E02-6779-44E8-83EB-A550E0C78E29}" type="pres">
      <dgm:prSet presAssocID="{0F8D096D-25E6-43D7-BC9B-3B5C0284C16D}" presName="dummy" presStyleCnt="0"/>
      <dgm:spPr/>
    </dgm:pt>
    <dgm:pt modelId="{35662197-8E30-4E6D-B82D-3F93E025FE18}" type="pres">
      <dgm:prSet presAssocID="{76AA3298-26EA-4655-87EA-7675428F67A9}" presName="sibTrans" presStyleLbl="sibTrans2D1" presStyleIdx="0" presStyleCnt="4"/>
      <dgm:spPr/>
    </dgm:pt>
    <dgm:pt modelId="{C9AFBE0A-5BAB-4854-9DC9-AF76F6879046}" type="pres">
      <dgm:prSet presAssocID="{236A51AA-B273-446A-9AC7-8FD6ACF6F76C}" presName="node" presStyleLbl="node1" presStyleIdx="1" presStyleCnt="4" custScaleX="143887" custScaleY="115341">
        <dgm:presLayoutVars>
          <dgm:bulletEnabled val="1"/>
        </dgm:presLayoutVars>
      </dgm:prSet>
      <dgm:spPr/>
    </dgm:pt>
    <dgm:pt modelId="{61A18ED8-F6CB-4937-8F26-96FB96322AD4}" type="pres">
      <dgm:prSet presAssocID="{236A51AA-B273-446A-9AC7-8FD6ACF6F76C}" presName="dummy" presStyleCnt="0"/>
      <dgm:spPr/>
    </dgm:pt>
    <dgm:pt modelId="{4CDC6447-0ACF-4996-B65F-381D86B28D2F}" type="pres">
      <dgm:prSet presAssocID="{A66D1CE0-B2E0-4BF6-BE9D-FAD2E3BB38FF}" presName="sibTrans" presStyleLbl="sibTrans2D1" presStyleIdx="1" presStyleCnt="4"/>
      <dgm:spPr/>
    </dgm:pt>
    <dgm:pt modelId="{EA33D8EB-A3C5-41F0-B8A6-682444C4282B}" type="pres">
      <dgm:prSet presAssocID="{449F2B4A-5FF6-4C89-B113-09125BBF719B}" presName="node" presStyleLbl="node1" presStyleIdx="2" presStyleCnt="4" custScaleX="184290" custScaleY="144803">
        <dgm:presLayoutVars>
          <dgm:bulletEnabled val="1"/>
        </dgm:presLayoutVars>
      </dgm:prSet>
      <dgm:spPr/>
    </dgm:pt>
    <dgm:pt modelId="{93DA3050-AC52-4A59-BAF0-2B93422A6796}" type="pres">
      <dgm:prSet presAssocID="{449F2B4A-5FF6-4C89-B113-09125BBF719B}" presName="dummy" presStyleCnt="0"/>
      <dgm:spPr/>
    </dgm:pt>
    <dgm:pt modelId="{54505F89-3CB6-40FD-B8CC-EC8FC827C2E1}" type="pres">
      <dgm:prSet presAssocID="{AEC93A82-E54E-46AD-9BAD-C5D23EA45080}" presName="sibTrans" presStyleLbl="sibTrans2D1" presStyleIdx="2" presStyleCnt="4"/>
      <dgm:spPr/>
    </dgm:pt>
    <dgm:pt modelId="{9FEABCCF-3FDA-4D8B-8073-E3DF1D8E0740}" type="pres">
      <dgm:prSet presAssocID="{3005368E-6012-4FC9-8F5B-826020A0EC63}" presName="node" presStyleLbl="node1" presStyleIdx="3" presStyleCnt="4" custScaleX="162873" custScaleY="132158" custRadScaleRad="103730">
        <dgm:presLayoutVars>
          <dgm:bulletEnabled val="1"/>
        </dgm:presLayoutVars>
      </dgm:prSet>
      <dgm:spPr/>
    </dgm:pt>
    <dgm:pt modelId="{CFF56C6E-B10A-4F54-A5A1-F665284E4C0D}" type="pres">
      <dgm:prSet presAssocID="{3005368E-6012-4FC9-8F5B-826020A0EC63}" presName="dummy" presStyleCnt="0"/>
      <dgm:spPr/>
    </dgm:pt>
    <dgm:pt modelId="{B2BE75F9-2C0C-40A0-8B67-5CDCCA6CCDE7}" type="pres">
      <dgm:prSet presAssocID="{4461A188-0B2A-4AAF-BBD4-FD9958FA24E1}" presName="sibTrans" presStyleLbl="sibTrans2D1" presStyleIdx="3" presStyleCnt="4"/>
      <dgm:spPr/>
    </dgm:pt>
  </dgm:ptLst>
  <dgm:cxnLst>
    <dgm:cxn modelId="{8D8C6808-089E-44A8-8DFE-2D1EAF575732}" type="presOf" srcId="{3005368E-6012-4FC9-8F5B-826020A0EC63}" destId="{9FEABCCF-3FDA-4D8B-8073-E3DF1D8E0740}" srcOrd="0" destOrd="0" presId="urn:microsoft.com/office/officeart/2005/8/layout/radial6"/>
    <dgm:cxn modelId="{47CE4711-9248-4307-BE24-D6B111DC0154}" type="presOf" srcId="{449F2B4A-5FF6-4C89-B113-09125BBF719B}" destId="{EA33D8EB-A3C5-41F0-B8A6-682444C4282B}" srcOrd="0" destOrd="0" presId="urn:microsoft.com/office/officeart/2005/8/layout/radial6"/>
    <dgm:cxn modelId="{1C82ED28-B769-44FC-8F09-454207D8A740}" type="presOf" srcId="{AC86DA14-0A54-413F-82AE-AC44DCF84756}" destId="{4D4D46F3-1217-4DAA-B4A3-C916CAFE438A}" srcOrd="0" destOrd="0" presId="urn:microsoft.com/office/officeart/2005/8/layout/radial6"/>
    <dgm:cxn modelId="{E73C023C-D875-4498-A62F-E720F8E8B400}" srcId="{AC86DA14-0A54-413F-82AE-AC44DCF84756}" destId="{236A51AA-B273-446A-9AC7-8FD6ACF6F76C}" srcOrd="1" destOrd="0" parTransId="{6B4AF7C1-AA0B-48B7-B856-0E58E4293089}" sibTransId="{A66D1CE0-B2E0-4BF6-BE9D-FAD2E3BB38FF}"/>
    <dgm:cxn modelId="{E416545C-4F0A-4776-8724-9399FB48F6E0}" type="presOf" srcId="{A66D1CE0-B2E0-4BF6-BE9D-FAD2E3BB38FF}" destId="{4CDC6447-0ACF-4996-B65F-381D86B28D2F}" srcOrd="0" destOrd="0" presId="urn:microsoft.com/office/officeart/2005/8/layout/radial6"/>
    <dgm:cxn modelId="{A0635F61-B5A4-499C-9552-8E8592287285}" srcId="{AC86DA14-0A54-413F-82AE-AC44DCF84756}" destId="{0F8D096D-25E6-43D7-BC9B-3B5C0284C16D}" srcOrd="0" destOrd="0" parTransId="{AC0FE5A7-900B-4AED-B42A-7F4425C94232}" sibTransId="{76AA3298-26EA-4655-87EA-7675428F67A9}"/>
    <dgm:cxn modelId="{0C097744-889B-48A1-9173-A60A6B207998}" srcId="{9FD3DD6A-9036-418A-8C7A-BB8C0EA6301B}" destId="{AC86DA14-0A54-413F-82AE-AC44DCF84756}" srcOrd="0" destOrd="0" parTransId="{92C610F7-D96C-482A-B15F-457EB42F0729}" sibTransId="{42DCF1BA-2272-4C83-9848-660090A1C7C5}"/>
    <dgm:cxn modelId="{454BCD54-9C9F-4583-B9EF-9FDF449F2E1A}" srcId="{AC86DA14-0A54-413F-82AE-AC44DCF84756}" destId="{3005368E-6012-4FC9-8F5B-826020A0EC63}" srcOrd="3" destOrd="0" parTransId="{292D24EF-735F-4FAE-9849-D4035EEE525A}" sibTransId="{4461A188-0B2A-4AAF-BBD4-FD9958FA24E1}"/>
    <dgm:cxn modelId="{E15ACC58-600C-4E3B-9DB9-F00F17120B8D}" type="presOf" srcId="{9FD3DD6A-9036-418A-8C7A-BB8C0EA6301B}" destId="{81A76919-8CD9-4F64-85D4-E49A5FDAEB2B}" srcOrd="0" destOrd="0" presId="urn:microsoft.com/office/officeart/2005/8/layout/radial6"/>
    <dgm:cxn modelId="{DE6AD07E-6A8D-49E1-9F89-BAD20C6D944C}" type="presOf" srcId="{236A51AA-B273-446A-9AC7-8FD6ACF6F76C}" destId="{C9AFBE0A-5BAB-4854-9DC9-AF76F6879046}" srcOrd="0" destOrd="0" presId="urn:microsoft.com/office/officeart/2005/8/layout/radial6"/>
    <dgm:cxn modelId="{193B0D86-A0C9-47C5-A937-121AA3CE2F0C}" srcId="{9FD3DD6A-9036-418A-8C7A-BB8C0EA6301B}" destId="{24DC9D5F-54AD-4560-B524-CD94C381F005}" srcOrd="1" destOrd="0" parTransId="{600AA242-20F8-4120-A30E-B2D2FCAB9F53}" sibTransId="{A1F0C9AB-93F8-46D4-95DA-999EDCD6628D}"/>
    <dgm:cxn modelId="{BBAADA9A-61DC-4F94-A679-8294C0A8559D}" srcId="{AC86DA14-0A54-413F-82AE-AC44DCF84756}" destId="{449F2B4A-5FF6-4C89-B113-09125BBF719B}" srcOrd="2" destOrd="0" parTransId="{B8FA2BA6-2FAE-4DEB-B26A-FFB7E960C469}" sibTransId="{AEC93A82-E54E-46AD-9BAD-C5D23EA45080}"/>
    <dgm:cxn modelId="{D9CFEBA8-199D-4D9E-B650-5F59491D1D7A}" type="presOf" srcId="{AEC93A82-E54E-46AD-9BAD-C5D23EA45080}" destId="{54505F89-3CB6-40FD-B8CC-EC8FC827C2E1}" srcOrd="0" destOrd="0" presId="urn:microsoft.com/office/officeart/2005/8/layout/radial6"/>
    <dgm:cxn modelId="{7C3989BF-79BE-4212-9FCD-25C7D6E65623}" type="presOf" srcId="{76AA3298-26EA-4655-87EA-7675428F67A9}" destId="{35662197-8E30-4E6D-B82D-3F93E025FE18}" srcOrd="0" destOrd="0" presId="urn:microsoft.com/office/officeart/2005/8/layout/radial6"/>
    <dgm:cxn modelId="{B78FD6EE-650B-400E-94F6-B1BDECEFB44C}" type="presOf" srcId="{0F8D096D-25E6-43D7-BC9B-3B5C0284C16D}" destId="{A9AEB6A2-A37C-46CB-A257-7E4FD3FDA889}" srcOrd="0" destOrd="0" presId="urn:microsoft.com/office/officeart/2005/8/layout/radial6"/>
    <dgm:cxn modelId="{DBFA73EF-8FCB-4ED8-96E6-149D9C51AAD1}" type="presOf" srcId="{4461A188-0B2A-4AAF-BBD4-FD9958FA24E1}" destId="{B2BE75F9-2C0C-40A0-8B67-5CDCCA6CCDE7}" srcOrd="0" destOrd="0" presId="urn:microsoft.com/office/officeart/2005/8/layout/radial6"/>
    <dgm:cxn modelId="{AB90A1BB-1EA7-4029-8CE3-31C72EFF2D9D}" type="presParOf" srcId="{81A76919-8CD9-4F64-85D4-E49A5FDAEB2B}" destId="{4D4D46F3-1217-4DAA-B4A3-C916CAFE438A}" srcOrd="0" destOrd="0" presId="urn:microsoft.com/office/officeart/2005/8/layout/radial6"/>
    <dgm:cxn modelId="{950C6CF1-B575-447C-9974-9F513455A258}" type="presParOf" srcId="{81A76919-8CD9-4F64-85D4-E49A5FDAEB2B}" destId="{A9AEB6A2-A37C-46CB-A257-7E4FD3FDA889}" srcOrd="1" destOrd="0" presId="urn:microsoft.com/office/officeart/2005/8/layout/radial6"/>
    <dgm:cxn modelId="{64A87178-98F1-4D6E-B9C6-C99BCF78CBD9}" type="presParOf" srcId="{81A76919-8CD9-4F64-85D4-E49A5FDAEB2B}" destId="{ACE64E02-6779-44E8-83EB-A550E0C78E29}" srcOrd="2" destOrd="0" presId="urn:microsoft.com/office/officeart/2005/8/layout/radial6"/>
    <dgm:cxn modelId="{83C99EF8-46B4-4B13-B7DB-E12E030B3025}" type="presParOf" srcId="{81A76919-8CD9-4F64-85D4-E49A5FDAEB2B}" destId="{35662197-8E30-4E6D-B82D-3F93E025FE18}" srcOrd="3" destOrd="0" presId="urn:microsoft.com/office/officeart/2005/8/layout/radial6"/>
    <dgm:cxn modelId="{A134BB46-6AEF-41CE-AA5B-B830C5614BC9}" type="presParOf" srcId="{81A76919-8CD9-4F64-85D4-E49A5FDAEB2B}" destId="{C9AFBE0A-5BAB-4854-9DC9-AF76F6879046}" srcOrd="4" destOrd="0" presId="urn:microsoft.com/office/officeart/2005/8/layout/radial6"/>
    <dgm:cxn modelId="{AB489E81-EE66-4D84-B15A-28A537B51628}" type="presParOf" srcId="{81A76919-8CD9-4F64-85D4-E49A5FDAEB2B}" destId="{61A18ED8-F6CB-4937-8F26-96FB96322AD4}" srcOrd="5" destOrd="0" presId="urn:microsoft.com/office/officeart/2005/8/layout/radial6"/>
    <dgm:cxn modelId="{7CBEC178-2598-4AA0-8CDC-F6CC37FBF7AF}" type="presParOf" srcId="{81A76919-8CD9-4F64-85D4-E49A5FDAEB2B}" destId="{4CDC6447-0ACF-4996-B65F-381D86B28D2F}" srcOrd="6" destOrd="0" presId="urn:microsoft.com/office/officeart/2005/8/layout/radial6"/>
    <dgm:cxn modelId="{582CAE6B-AC69-4702-90AB-B714C403458D}" type="presParOf" srcId="{81A76919-8CD9-4F64-85D4-E49A5FDAEB2B}" destId="{EA33D8EB-A3C5-41F0-B8A6-682444C4282B}" srcOrd="7" destOrd="0" presId="urn:microsoft.com/office/officeart/2005/8/layout/radial6"/>
    <dgm:cxn modelId="{3BAF35CB-CBF7-41EF-805A-89B302F9FF27}" type="presParOf" srcId="{81A76919-8CD9-4F64-85D4-E49A5FDAEB2B}" destId="{93DA3050-AC52-4A59-BAF0-2B93422A6796}" srcOrd="8" destOrd="0" presId="urn:microsoft.com/office/officeart/2005/8/layout/radial6"/>
    <dgm:cxn modelId="{AE0BE790-4C22-4F1C-B746-F40A988FE4F1}" type="presParOf" srcId="{81A76919-8CD9-4F64-85D4-E49A5FDAEB2B}" destId="{54505F89-3CB6-40FD-B8CC-EC8FC827C2E1}" srcOrd="9" destOrd="0" presId="urn:microsoft.com/office/officeart/2005/8/layout/radial6"/>
    <dgm:cxn modelId="{BC0B8A83-92F9-496A-B932-0C0260E67109}" type="presParOf" srcId="{81A76919-8CD9-4F64-85D4-E49A5FDAEB2B}" destId="{9FEABCCF-3FDA-4D8B-8073-E3DF1D8E0740}" srcOrd="10" destOrd="0" presId="urn:microsoft.com/office/officeart/2005/8/layout/radial6"/>
    <dgm:cxn modelId="{8DE7603F-408E-459D-8A92-FB3D5E96B08F}" type="presParOf" srcId="{81A76919-8CD9-4F64-85D4-E49A5FDAEB2B}" destId="{CFF56C6E-B10A-4F54-A5A1-F665284E4C0D}" srcOrd="11" destOrd="0" presId="urn:microsoft.com/office/officeart/2005/8/layout/radial6"/>
    <dgm:cxn modelId="{DD21CFC1-4E85-4444-9710-15AF49262C2A}" type="presParOf" srcId="{81A76919-8CD9-4F64-85D4-E49A5FDAEB2B}" destId="{B2BE75F9-2C0C-40A0-8B67-5CDCCA6CCDE7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5860FA-3633-4311-8857-0B544F8F90AD}">
      <dsp:nvSpPr>
        <dsp:cNvPr id="0" name=""/>
        <dsp:cNvSpPr/>
      </dsp:nvSpPr>
      <dsp:spPr>
        <a:xfrm>
          <a:off x="0" y="0"/>
          <a:ext cx="5425813" cy="138418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/>
            <a:t>Risorse per la spesa corrente</a:t>
          </a:r>
        </a:p>
      </dsp:txBody>
      <dsp:txXfrm>
        <a:off x="0" y="0"/>
        <a:ext cx="5425813" cy="1384183"/>
      </dsp:txXfrm>
    </dsp:sp>
    <dsp:sp modelId="{05F23302-C48F-4543-B346-3322751841BF}">
      <dsp:nvSpPr>
        <dsp:cNvPr id="0" name=""/>
        <dsp:cNvSpPr/>
      </dsp:nvSpPr>
      <dsp:spPr>
        <a:xfrm>
          <a:off x="2649" y="1384183"/>
          <a:ext cx="1806838" cy="2906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537 milioni per le funzioni fondamentali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(317 per 2018; 110 per 2019 e 2020) </a:t>
          </a:r>
        </a:p>
      </dsp:txBody>
      <dsp:txXfrm>
        <a:off x="2649" y="1384183"/>
        <a:ext cx="1806838" cy="2906785"/>
      </dsp:txXfrm>
    </dsp:sp>
    <dsp:sp modelId="{E16818A2-DE33-408B-829B-078570611B8E}">
      <dsp:nvSpPr>
        <dsp:cNvPr id="0" name=""/>
        <dsp:cNvSpPr/>
      </dsp:nvSpPr>
      <dsp:spPr>
        <a:xfrm>
          <a:off x="1809487" y="1384183"/>
          <a:ext cx="1806838" cy="2906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90 milioni per le Province in dissesto e </a:t>
          </a:r>
          <a:r>
            <a:rPr lang="it-IT" sz="2000" kern="1200" dirty="0" err="1"/>
            <a:t>pre</a:t>
          </a:r>
          <a:r>
            <a:rPr lang="it-IT" sz="2000" kern="1200" dirty="0"/>
            <a:t> –dissesto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(30 milioni per ciascuno degli anni dal 2018 al 2020) </a:t>
          </a:r>
        </a:p>
      </dsp:txBody>
      <dsp:txXfrm>
        <a:off x="1809487" y="1384183"/>
        <a:ext cx="1806838" cy="2906785"/>
      </dsp:txXfrm>
    </dsp:sp>
    <dsp:sp modelId="{7DC90890-806B-4B03-97EE-51E40A51D53F}">
      <dsp:nvSpPr>
        <dsp:cNvPr id="0" name=""/>
        <dsp:cNvSpPr/>
      </dsp:nvSpPr>
      <dsp:spPr>
        <a:xfrm>
          <a:off x="3616325" y="1384183"/>
          <a:ext cx="1806838" cy="2906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604 milioni dal cessato prelievo del dl 66/14 a partire dal 2019</a:t>
          </a:r>
        </a:p>
      </dsp:txBody>
      <dsp:txXfrm>
        <a:off x="3616325" y="1384183"/>
        <a:ext cx="1806838" cy="2906785"/>
      </dsp:txXfrm>
    </dsp:sp>
    <dsp:sp modelId="{BCF01C53-7A97-457A-BAEA-3F0440BC484C}">
      <dsp:nvSpPr>
        <dsp:cNvPr id="0" name=""/>
        <dsp:cNvSpPr/>
      </dsp:nvSpPr>
      <dsp:spPr>
        <a:xfrm>
          <a:off x="0" y="4290968"/>
          <a:ext cx="5425813" cy="32297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3D0E8-262C-4D1B-94A4-261B7B41ADAA}">
      <dsp:nvSpPr>
        <dsp:cNvPr id="0" name=""/>
        <dsp:cNvSpPr/>
      </dsp:nvSpPr>
      <dsp:spPr>
        <a:xfrm>
          <a:off x="0" y="0"/>
          <a:ext cx="5492925" cy="1375911"/>
        </a:xfrm>
        <a:prstGeom prst="rect">
          <a:avLst/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900" kern="1200" dirty="0">
              <a:solidFill>
                <a:schemeClr val="tx1"/>
              </a:solidFill>
            </a:rPr>
            <a:t>Risorse per gli investimenti</a:t>
          </a:r>
        </a:p>
      </dsp:txBody>
      <dsp:txXfrm>
        <a:off x="0" y="0"/>
        <a:ext cx="5492925" cy="1375911"/>
      </dsp:txXfrm>
    </dsp:sp>
    <dsp:sp modelId="{C889704C-69A3-4F04-8FDF-B72686DC6BFA}">
      <dsp:nvSpPr>
        <dsp:cNvPr id="0" name=""/>
        <dsp:cNvSpPr/>
      </dsp:nvSpPr>
      <dsp:spPr>
        <a:xfrm>
          <a:off x="2682" y="1375911"/>
          <a:ext cx="1829186" cy="2889413"/>
        </a:xfrm>
        <a:prstGeom prst="rect">
          <a:avLst/>
        </a:prstGeom>
        <a:gradFill rotWithShape="0">
          <a:gsLst>
            <a:gs pos="0">
              <a:schemeClr val="accent5">
                <a:shade val="5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shade val="50000"/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5">
                <a:shade val="50000"/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1,6 miliardi per straordinaria manutenzione strade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(2018 – 2023)</a:t>
          </a:r>
        </a:p>
      </dsp:txBody>
      <dsp:txXfrm>
        <a:off x="2682" y="1375911"/>
        <a:ext cx="1829186" cy="2889413"/>
      </dsp:txXfrm>
    </dsp:sp>
    <dsp:sp modelId="{95E3677D-FB04-4B55-9BE0-D585DE72D355}">
      <dsp:nvSpPr>
        <dsp:cNvPr id="0" name=""/>
        <dsp:cNvSpPr/>
      </dsp:nvSpPr>
      <dsp:spPr>
        <a:xfrm>
          <a:off x="1831869" y="1375911"/>
          <a:ext cx="1829186" cy="2889413"/>
        </a:xfrm>
        <a:prstGeom prst="rect">
          <a:avLst/>
        </a:prstGeom>
        <a:gradFill rotWithShape="0">
          <a:gsLst>
            <a:gs pos="0">
              <a:schemeClr val="accent5">
                <a:shade val="50000"/>
                <a:hueOff val="56212"/>
                <a:satOff val="-11413"/>
                <a:lumOff val="30624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shade val="50000"/>
                <a:hueOff val="56212"/>
                <a:satOff val="-11413"/>
                <a:lumOff val="30624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5">
                <a:shade val="50000"/>
                <a:hueOff val="56212"/>
                <a:satOff val="-11413"/>
                <a:lumOff val="30624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30% del fondo triennale per l’edilizia scolastica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(circa 500 milioni)</a:t>
          </a:r>
        </a:p>
      </dsp:txBody>
      <dsp:txXfrm>
        <a:off x="1831869" y="1375911"/>
        <a:ext cx="1829186" cy="2889413"/>
      </dsp:txXfrm>
    </dsp:sp>
    <dsp:sp modelId="{68D07149-34BF-4411-9C78-E49827723725}">
      <dsp:nvSpPr>
        <dsp:cNvPr id="0" name=""/>
        <dsp:cNvSpPr/>
      </dsp:nvSpPr>
      <dsp:spPr>
        <a:xfrm>
          <a:off x="3661055" y="1375911"/>
          <a:ext cx="1829186" cy="2889413"/>
        </a:xfrm>
        <a:prstGeom prst="rect">
          <a:avLst/>
        </a:prstGeom>
        <a:gradFill rotWithShape="0">
          <a:gsLst>
            <a:gs pos="0">
              <a:schemeClr val="accent5">
                <a:shade val="50000"/>
                <a:hueOff val="56212"/>
                <a:satOff val="-11413"/>
                <a:lumOff val="30624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shade val="50000"/>
                <a:hueOff val="56212"/>
                <a:satOff val="-11413"/>
                <a:lumOff val="30624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5">
                <a:shade val="50000"/>
                <a:hueOff val="56212"/>
                <a:satOff val="-11413"/>
                <a:lumOff val="30624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12,5 milioni fondo progettazione per gli Enti locali</a:t>
          </a:r>
        </a:p>
      </dsp:txBody>
      <dsp:txXfrm>
        <a:off x="3661055" y="1375911"/>
        <a:ext cx="1829186" cy="2889413"/>
      </dsp:txXfrm>
    </dsp:sp>
    <dsp:sp modelId="{E7282EF4-1DDB-40CA-8FB6-A19C0643C055}">
      <dsp:nvSpPr>
        <dsp:cNvPr id="0" name=""/>
        <dsp:cNvSpPr/>
      </dsp:nvSpPr>
      <dsp:spPr>
        <a:xfrm>
          <a:off x="0" y="4265324"/>
          <a:ext cx="5492925" cy="321045"/>
        </a:xfrm>
        <a:prstGeom prst="rect">
          <a:avLst/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4EDEB4-439D-48F1-80B4-B7364C691A8F}">
      <dsp:nvSpPr>
        <dsp:cNvPr id="0" name=""/>
        <dsp:cNvSpPr/>
      </dsp:nvSpPr>
      <dsp:spPr>
        <a:xfrm>
          <a:off x="7977019" y="3342016"/>
          <a:ext cx="91440" cy="6222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2276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48A4E3-9A21-4AD1-B1EC-B165762A1D4A}">
      <dsp:nvSpPr>
        <dsp:cNvPr id="0" name=""/>
        <dsp:cNvSpPr/>
      </dsp:nvSpPr>
      <dsp:spPr>
        <a:xfrm>
          <a:off x="6061410" y="1361075"/>
          <a:ext cx="1961328" cy="622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4062"/>
              </a:lnTo>
              <a:lnTo>
                <a:pt x="1961328" y="424062"/>
              </a:lnTo>
              <a:lnTo>
                <a:pt x="1961328" y="622276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68FBAB-1AD7-4950-918B-BF7D9CF9C1A5}">
      <dsp:nvSpPr>
        <dsp:cNvPr id="0" name=""/>
        <dsp:cNvSpPr/>
      </dsp:nvSpPr>
      <dsp:spPr>
        <a:xfrm>
          <a:off x="4100082" y="3342016"/>
          <a:ext cx="1307552" cy="622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4062"/>
              </a:lnTo>
              <a:lnTo>
                <a:pt x="1307552" y="424062"/>
              </a:lnTo>
              <a:lnTo>
                <a:pt x="1307552" y="622276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47C0CE-A9FC-4958-A663-2F5B128DF456}">
      <dsp:nvSpPr>
        <dsp:cNvPr id="0" name=""/>
        <dsp:cNvSpPr/>
      </dsp:nvSpPr>
      <dsp:spPr>
        <a:xfrm>
          <a:off x="2792530" y="3342016"/>
          <a:ext cx="1307552" cy="622276"/>
        </a:xfrm>
        <a:custGeom>
          <a:avLst/>
          <a:gdLst/>
          <a:ahLst/>
          <a:cxnLst/>
          <a:rect l="0" t="0" r="0" b="0"/>
          <a:pathLst>
            <a:path>
              <a:moveTo>
                <a:pt x="1307552" y="0"/>
              </a:moveTo>
              <a:lnTo>
                <a:pt x="1307552" y="424062"/>
              </a:lnTo>
              <a:lnTo>
                <a:pt x="0" y="424062"/>
              </a:lnTo>
              <a:lnTo>
                <a:pt x="0" y="622276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9B30F9-E2B8-49EC-A9F8-9E09F68D50E4}">
      <dsp:nvSpPr>
        <dsp:cNvPr id="0" name=""/>
        <dsp:cNvSpPr/>
      </dsp:nvSpPr>
      <dsp:spPr>
        <a:xfrm>
          <a:off x="4100082" y="1361075"/>
          <a:ext cx="1961328" cy="622276"/>
        </a:xfrm>
        <a:custGeom>
          <a:avLst/>
          <a:gdLst/>
          <a:ahLst/>
          <a:cxnLst/>
          <a:rect l="0" t="0" r="0" b="0"/>
          <a:pathLst>
            <a:path>
              <a:moveTo>
                <a:pt x="1961328" y="0"/>
              </a:moveTo>
              <a:lnTo>
                <a:pt x="1961328" y="424062"/>
              </a:lnTo>
              <a:lnTo>
                <a:pt x="0" y="424062"/>
              </a:lnTo>
              <a:lnTo>
                <a:pt x="0" y="622276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2537E-5A00-4B3A-81B4-0C2A5BACE2D7}">
      <dsp:nvSpPr>
        <dsp:cNvPr id="0" name=""/>
        <dsp:cNvSpPr/>
      </dsp:nvSpPr>
      <dsp:spPr>
        <a:xfrm>
          <a:off x="4991595" y="2409"/>
          <a:ext cx="2139630" cy="1358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B025D71-A96D-4C81-92BC-1EB0EA8AB061}">
      <dsp:nvSpPr>
        <dsp:cNvPr id="0" name=""/>
        <dsp:cNvSpPr/>
      </dsp:nvSpPr>
      <dsp:spPr>
        <a:xfrm>
          <a:off x="5229332" y="228259"/>
          <a:ext cx="2139630" cy="1358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APRIRE IMMEDIATAMENTE LA TRATTATIVA CON IL GOVERNO PER: </a:t>
          </a:r>
        </a:p>
      </dsp:txBody>
      <dsp:txXfrm>
        <a:off x="5269126" y="268053"/>
        <a:ext cx="2060042" cy="1279077"/>
      </dsp:txXfrm>
    </dsp:sp>
    <dsp:sp modelId="{6D43139A-E94C-4105-BD81-C3F2719512F0}">
      <dsp:nvSpPr>
        <dsp:cNvPr id="0" name=""/>
        <dsp:cNvSpPr/>
      </dsp:nvSpPr>
      <dsp:spPr>
        <a:xfrm>
          <a:off x="3030266" y="1983351"/>
          <a:ext cx="2139630" cy="13586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3DB84DF-A696-446D-A622-F000B4073BE9}">
      <dsp:nvSpPr>
        <dsp:cNvPr id="0" name=""/>
        <dsp:cNvSpPr/>
      </dsp:nvSpPr>
      <dsp:spPr>
        <a:xfrm>
          <a:off x="3268003" y="2209201"/>
          <a:ext cx="2139630" cy="1358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Implementare le risorse per il 2018 per colmare il gap dai 317 ottenuti ai 440 milioni necessari (</a:t>
          </a:r>
          <a:r>
            <a:rPr lang="it-IT" sz="1300" u="sng" kern="1200" dirty="0"/>
            <a:t>123 milioni</a:t>
          </a:r>
          <a:r>
            <a:rPr lang="it-IT" sz="1300" kern="1200" dirty="0"/>
            <a:t>) </a:t>
          </a:r>
        </a:p>
      </dsp:txBody>
      <dsp:txXfrm>
        <a:off x="3307797" y="2248995"/>
        <a:ext cx="2060042" cy="1279077"/>
      </dsp:txXfrm>
    </dsp:sp>
    <dsp:sp modelId="{63B2F17A-1D4D-419A-A924-889ACB882912}">
      <dsp:nvSpPr>
        <dsp:cNvPr id="0" name=""/>
        <dsp:cNvSpPr/>
      </dsp:nvSpPr>
      <dsp:spPr>
        <a:xfrm>
          <a:off x="1722714" y="3964292"/>
          <a:ext cx="2139630" cy="1358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00B2A36-4659-41F5-92B0-926D488251E6}">
      <dsp:nvSpPr>
        <dsp:cNvPr id="0" name=""/>
        <dsp:cNvSpPr/>
      </dsp:nvSpPr>
      <dsp:spPr>
        <a:xfrm>
          <a:off x="1960451" y="4190142"/>
          <a:ext cx="2139630" cy="1358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PROGRAMMARE l’utilizzo dei fondi per investimenti sulle strade così da poterne chiedere l’implementazione</a:t>
          </a:r>
        </a:p>
      </dsp:txBody>
      <dsp:txXfrm>
        <a:off x="2000245" y="4229936"/>
        <a:ext cx="2060042" cy="1279077"/>
      </dsp:txXfrm>
    </dsp:sp>
    <dsp:sp modelId="{70964038-2E4C-4FA3-9E2E-EF1A8FBAC8BB}">
      <dsp:nvSpPr>
        <dsp:cNvPr id="0" name=""/>
        <dsp:cNvSpPr/>
      </dsp:nvSpPr>
      <dsp:spPr>
        <a:xfrm>
          <a:off x="4337819" y="3964292"/>
          <a:ext cx="2139630" cy="1358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14411A0-371E-4452-BB6F-424DB3AB538B}">
      <dsp:nvSpPr>
        <dsp:cNvPr id="0" name=""/>
        <dsp:cNvSpPr/>
      </dsp:nvSpPr>
      <dsp:spPr>
        <a:xfrm>
          <a:off x="4575555" y="4190142"/>
          <a:ext cx="2139630" cy="1358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PROGRAMMARE l’utilizzo dei fondi per l’edilizia scolastica </a:t>
          </a:r>
        </a:p>
      </dsp:txBody>
      <dsp:txXfrm>
        <a:off x="4615349" y="4229936"/>
        <a:ext cx="2060042" cy="1279077"/>
      </dsp:txXfrm>
    </dsp:sp>
    <dsp:sp modelId="{71CA04C1-0F0E-42B7-B21A-863B8CF8FB9F}">
      <dsp:nvSpPr>
        <dsp:cNvPr id="0" name=""/>
        <dsp:cNvSpPr/>
      </dsp:nvSpPr>
      <dsp:spPr>
        <a:xfrm>
          <a:off x="6952923" y="1983351"/>
          <a:ext cx="2139630" cy="13586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17D20B2-E3F6-454B-9082-B79764A31D46}">
      <dsp:nvSpPr>
        <dsp:cNvPr id="0" name=""/>
        <dsp:cNvSpPr/>
      </dsp:nvSpPr>
      <dsp:spPr>
        <a:xfrm>
          <a:off x="7190660" y="2209201"/>
          <a:ext cx="2139630" cy="1358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Implementare le risorse per il 2019 – 2020 del tutto insufficienti e che oggi assegnano 0 a 30 PROVINCE </a:t>
          </a:r>
          <a:r>
            <a:rPr lang="it-IT" sz="1300" u="sng" kern="1200" dirty="0"/>
            <a:t>(130 milioni per ciascuno degli anni)</a:t>
          </a:r>
        </a:p>
      </dsp:txBody>
      <dsp:txXfrm>
        <a:off x="7230454" y="2248995"/>
        <a:ext cx="2060042" cy="1279077"/>
      </dsp:txXfrm>
    </dsp:sp>
    <dsp:sp modelId="{72A57962-44BE-4F75-B69D-9F2FCC9E7B39}">
      <dsp:nvSpPr>
        <dsp:cNvPr id="0" name=""/>
        <dsp:cNvSpPr/>
      </dsp:nvSpPr>
      <dsp:spPr>
        <a:xfrm>
          <a:off x="6952923" y="3964292"/>
          <a:ext cx="2139630" cy="1358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B581C77-F833-426D-8A21-395338A68EA7}">
      <dsp:nvSpPr>
        <dsp:cNvPr id="0" name=""/>
        <dsp:cNvSpPr/>
      </dsp:nvSpPr>
      <dsp:spPr>
        <a:xfrm>
          <a:off x="7190660" y="4190142"/>
          <a:ext cx="2139630" cy="1358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UTILIZZO dei fondi per la progettazione per avviare un PIANO TRIENNALE DI INVESTIMENTI LOCALI</a:t>
          </a:r>
        </a:p>
      </dsp:txBody>
      <dsp:txXfrm>
        <a:off x="7230454" y="4229936"/>
        <a:ext cx="2060042" cy="12790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E75F9-2C0C-40A0-8B67-5CDCCA6CCDE7}">
      <dsp:nvSpPr>
        <dsp:cNvPr id="0" name=""/>
        <dsp:cNvSpPr/>
      </dsp:nvSpPr>
      <dsp:spPr>
        <a:xfrm>
          <a:off x="3520735" y="501004"/>
          <a:ext cx="3983573" cy="3983573"/>
        </a:xfrm>
        <a:prstGeom prst="blockArc">
          <a:avLst>
            <a:gd name="adj1" fmla="val 10797608"/>
            <a:gd name="adj2" fmla="val 16328259"/>
            <a:gd name="adj3" fmla="val 4641"/>
          </a:avLst>
        </a:prstGeom>
        <a:solidFill>
          <a:schemeClr val="accent5">
            <a:hueOff val="-19707482"/>
            <a:satOff val="15559"/>
            <a:lumOff val="254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505F89-3CB6-40FD-B8CC-EC8FC827C2E1}">
      <dsp:nvSpPr>
        <dsp:cNvPr id="0" name=""/>
        <dsp:cNvSpPr/>
      </dsp:nvSpPr>
      <dsp:spPr>
        <a:xfrm>
          <a:off x="3520735" y="503712"/>
          <a:ext cx="3983573" cy="3983573"/>
        </a:xfrm>
        <a:prstGeom prst="blockArc">
          <a:avLst>
            <a:gd name="adj1" fmla="val 5271741"/>
            <a:gd name="adj2" fmla="val 10802392"/>
            <a:gd name="adj3" fmla="val 4641"/>
          </a:avLst>
        </a:prstGeom>
        <a:solidFill>
          <a:schemeClr val="accent5">
            <a:hueOff val="-13138322"/>
            <a:satOff val="10373"/>
            <a:lumOff val="169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DC6447-0ACF-4996-B65F-381D86B28D2F}">
      <dsp:nvSpPr>
        <dsp:cNvPr id="0" name=""/>
        <dsp:cNvSpPr/>
      </dsp:nvSpPr>
      <dsp:spPr>
        <a:xfrm>
          <a:off x="3593305" y="502358"/>
          <a:ext cx="3983573" cy="3983573"/>
        </a:xfrm>
        <a:prstGeom prst="blockArc">
          <a:avLst>
            <a:gd name="adj1" fmla="val 0"/>
            <a:gd name="adj2" fmla="val 5400000"/>
            <a:gd name="adj3" fmla="val 4641"/>
          </a:avLst>
        </a:prstGeom>
        <a:solidFill>
          <a:schemeClr val="accent5">
            <a:hueOff val="-6569161"/>
            <a:satOff val="5186"/>
            <a:lumOff val="84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662197-8E30-4E6D-B82D-3F93E025FE18}">
      <dsp:nvSpPr>
        <dsp:cNvPr id="0" name=""/>
        <dsp:cNvSpPr/>
      </dsp:nvSpPr>
      <dsp:spPr>
        <a:xfrm>
          <a:off x="3593305" y="502358"/>
          <a:ext cx="3983573" cy="3983573"/>
        </a:xfrm>
        <a:prstGeom prst="blockArc">
          <a:avLst>
            <a:gd name="adj1" fmla="val 16200000"/>
            <a:gd name="adj2" fmla="val 0"/>
            <a:gd name="adj3" fmla="val 4641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4D46F3-1217-4DAA-B4A3-C916CAFE438A}">
      <dsp:nvSpPr>
        <dsp:cNvPr id="0" name=""/>
        <dsp:cNvSpPr/>
      </dsp:nvSpPr>
      <dsp:spPr>
        <a:xfrm>
          <a:off x="4667997" y="1577049"/>
          <a:ext cx="1834190" cy="1834190"/>
        </a:xfrm>
        <a:prstGeom prst="ellipse">
          <a:avLst/>
        </a:prstGeom>
        <a:solidFill>
          <a:schemeClr val="accent1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/>
            <a:t>La Riforma del 2014  assegna alle Province una chiara missione: </a:t>
          </a:r>
          <a:endParaRPr lang="it-IT" sz="1500" kern="1200" dirty="0"/>
        </a:p>
      </dsp:txBody>
      <dsp:txXfrm>
        <a:off x="4936608" y="1845660"/>
        <a:ext cx="1296968" cy="1296968"/>
      </dsp:txXfrm>
    </dsp:sp>
    <dsp:sp modelId="{A9AEB6A2-A37C-46CB-A257-7E4FD3FDA889}">
      <dsp:nvSpPr>
        <dsp:cNvPr id="0" name=""/>
        <dsp:cNvSpPr/>
      </dsp:nvSpPr>
      <dsp:spPr>
        <a:xfrm>
          <a:off x="4653675" y="-191864"/>
          <a:ext cx="1862833" cy="148088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programmare lo sviluppo territoriale</a:t>
          </a:r>
          <a:endParaRPr lang="it-IT" sz="1600" kern="1200" dirty="0"/>
        </a:p>
      </dsp:txBody>
      <dsp:txXfrm>
        <a:off x="4926481" y="25007"/>
        <a:ext cx="1317221" cy="1047146"/>
      </dsp:txXfrm>
    </dsp:sp>
    <dsp:sp modelId="{C9AFBE0A-5BAB-4854-9DC9-AF76F6879046}">
      <dsp:nvSpPr>
        <dsp:cNvPr id="0" name=""/>
        <dsp:cNvSpPr/>
      </dsp:nvSpPr>
      <dsp:spPr>
        <a:xfrm>
          <a:off x="6606950" y="1753693"/>
          <a:ext cx="1847413" cy="1480901"/>
        </a:xfrm>
        <a:prstGeom prst="ellipse">
          <a:avLst/>
        </a:prstGeom>
        <a:solidFill>
          <a:schemeClr val="accent5">
            <a:hueOff val="-6569161"/>
            <a:satOff val="5186"/>
            <a:lumOff val="84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amministrare gli investimenti locali </a:t>
          </a:r>
          <a:endParaRPr lang="it-IT" sz="1600" kern="1200" dirty="0"/>
        </a:p>
      </dsp:txBody>
      <dsp:txXfrm>
        <a:off x="6877497" y="1970566"/>
        <a:ext cx="1306319" cy="1047155"/>
      </dsp:txXfrm>
    </dsp:sp>
    <dsp:sp modelId="{EA33D8EB-A3C5-41F0-B8A6-682444C4282B}">
      <dsp:nvSpPr>
        <dsp:cNvPr id="0" name=""/>
        <dsp:cNvSpPr/>
      </dsp:nvSpPr>
      <dsp:spPr>
        <a:xfrm>
          <a:off x="4402011" y="3510122"/>
          <a:ext cx="2366160" cy="1859174"/>
        </a:xfrm>
        <a:prstGeom prst="ellipse">
          <a:avLst/>
        </a:prstGeom>
        <a:solidFill>
          <a:schemeClr val="accent5">
            <a:hueOff val="-13138322"/>
            <a:satOff val="10373"/>
            <a:lumOff val="169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rappresentare, attraverso l’impegno dei Sindaci, i bisogni e le necessità di tutti i cittadini del territorio. </a:t>
          </a:r>
          <a:endParaRPr lang="it-IT" sz="1600" kern="1200" dirty="0"/>
        </a:p>
      </dsp:txBody>
      <dsp:txXfrm>
        <a:off x="4748527" y="3782392"/>
        <a:ext cx="1673128" cy="1314634"/>
      </dsp:txXfrm>
    </dsp:sp>
    <dsp:sp modelId="{9FEABCCF-3FDA-4D8B-8073-E3DF1D8E0740}">
      <dsp:nvSpPr>
        <dsp:cNvPr id="0" name=""/>
        <dsp:cNvSpPr/>
      </dsp:nvSpPr>
      <dsp:spPr>
        <a:xfrm>
          <a:off x="2521367" y="1645734"/>
          <a:ext cx="2091180" cy="1696820"/>
        </a:xfrm>
        <a:prstGeom prst="ellipse">
          <a:avLst/>
        </a:prstGeom>
        <a:solidFill>
          <a:schemeClr val="accent5">
            <a:hueOff val="-19707482"/>
            <a:satOff val="15559"/>
            <a:lumOff val="254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essere il luogo della semplificazione amministrativa</a:t>
          </a:r>
          <a:endParaRPr lang="it-IT" sz="1600" kern="1200" dirty="0"/>
        </a:p>
      </dsp:txBody>
      <dsp:txXfrm>
        <a:off x="2827613" y="1894228"/>
        <a:ext cx="1478688" cy="11998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8A239-5700-41D5-9764-ACAFC68A5BD7}" type="datetimeFigureOut">
              <a:rPr lang="it-IT" smtClean="0"/>
              <a:t>19/03/2018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DEB11E-3565-4BEE-A90A-BEADE78060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767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37525E62-CE20-48E5-BD4B-1D049B0DC18D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A407-8E5B-463B-8AC3-CFBA00E39390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7A734D1-50AC-496D-A458-92FA44231BA1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E6EC-E07E-49F3-B6A0-D06BBD0C514E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F84A2D7-FC85-45C9-BB9C-A06293F57DBE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293EBE5-26B4-4CF5-9AD6-9A73280650AA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0FCA50D5-96B9-4A09-9CED-18241883F95A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D1B3-A29F-4452-9B21-2D7E56BE3F81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3FD2241D-819A-423B-AF0E-9787E17A38D0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FD5C-7269-4831-8EC3-93ED757815AB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9AE634A-9B89-4428-865D-A34141844417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DB175-6AE6-428C-A46B-975468E3C3F1}" type="datetime1">
              <a:rPr lang="en-US" smtClean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5526AF-2076-4C4D-B5C6-A57876EB9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5407" y="2130806"/>
            <a:ext cx="7919208" cy="973121"/>
          </a:xfrm>
        </p:spPr>
        <p:txBody>
          <a:bodyPr>
            <a:noAutofit/>
          </a:bodyPr>
          <a:lstStyle/>
          <a:p>
            <a:r>
              <a:rPr lang="it-IT" sz="3600" b="1" dirty="0"/>
              <a:t>COSTRUIRE  INSIEME</a:t>
            </a:r>
            <a:br>
              <a:rPr lang="it-IT" sz="3600" b="1" dirty="0"/>
            </a:br>
            <a:r>
              <a:rPr lang="it-IT" sz="3600" b="1" dirty="0"/>
              <a:t>LA PROVINCIA DEL FUTURO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0117AEC-3A74-45A9-A67E-466824573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5578" y="3429000"/>
            <a:ext cx="8587135" cy="1766297"/>
          </a:xfrm>
        </p:spPr>
        <p:txBody>
          <a:bodyPr>
            <a:normAutofit fontScale="92500" lnSpcReduction="10000"/>
          </a:bodyPr>
          <a:lstStyle/>
          <a:p>
            <a:r>
              <a:rPr lang="it-IT" sz="2400" b="1" dirty="0"/>
              <a:t>Intervento di</a:t>
            </a:r>
          </a:p>
          <a:p>
            <a:r>
              <a:rPr lang="it-IT" sz="2800" b="1" dirty="0"/>
              <a:t>ACHILLE VARIATI </a:t>
            </a:r>
            <a:br>
              <a:rPr lang="it-IT" sz="2400" b="1" dirty="0"/>
            </a:br>
            <a:r>
              <a:rPr lang="it-IT" sz="2400" b="1" dirty="0"/>
              <a:t>Presidente Upi </a:t>
            </a:r>
            <a:br>
              <a:rPr lang="it-IT" sz="2400" dirty="0"/>
            </a:br>
            <a:br>
              <a:rPr lang="it-IT" sz="2400" dirty="0"/>
            </a:br>
            <a:r>
              <a:rPr lang="it-IT" sz="1700" i="1" dirty="0"/>
              <a:t>Treviso, 19 – 20 marzo 2018 </a:t>
            </a:r>
            <a:endParaRPr lang="it-IT" sz="1700" i="1" dirty="0">
              <a:solidFill>
                <a:schemeClr val="bg1"/>
              </a:solidFill>
            </a:endParaRPr>
          </a:p>
          <a:p>
            <a:endParaRPr lang="it-IT" i="1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43CE427-AFDF-4815-B982-EA1822537BD4}"/>
              </a:ext>
            </a:extLst>
          </p:cNvPr>
          <p:cNvSpPr txBox="1"/>
          <p:nvPr/>
        </p:nvSpPr>
        <p:spPr>
          <a:xfrm>
            <a:off x="1935408" y="1354926"/>
            <a:ext cx="7919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chemeClr val="bg1"/>
                </a:solidFill>
              </a:rPr>
              <a:t>SEMINARIO NAZIONALE</a:t>
            </a:r>
          </a:p>
        </p:txBody>
      </p:sp>
    </p:spTree>
    <p:extLst>
      <p:ext uri="{BB962C8B-B14F-4D97-AF65-F5344CB8AC3E}">
        <p14:creationId xmlns:p14="http://schemas.microsoft.com/office/powerpoint/2010/main" val="3752818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811FF2-0E04-4912-B14D-1C9AC2B4C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Una legislatura che torni ad occuparsi dei territori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389C7B-4E2C-4591-8766-8CF1A3ACC788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it-IT" dirty="0"/>
              <a:t>La confusione intorno al ruolo delle Province e la mancanza di risorse per i servizi essenziali che queste istituzioni erogano </a:t>
            </a:r>
            <a:r>
              <a:rPr lang="it-IT" b="1" dirty="0"/>
              <a:t>ha avuto negli ultimi anni riflessi negativi immediati sulle comunità</a:t>
            </a:r>
          </a:p>
          <a:p>
            <a:endParaRPr lang="it-IT" b="1" dirty="0"/>
          </a:p>
          <a:p>
            <a:pPr algn="just"/>
            <a:r>
              <a:rPr lang="it-IT" b="1" dirty="0"/>
              <a:t>La prossima legislatura deve ripartire dai territori: serve un Patto delle Istituzioni e delle Comunità per costruire insieme lo sviluppo.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E551011-DE42-438F-B96A-C73960FF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605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7FDA1C-BFFD-4E6A-8645-DDFE0962E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assi su cui intervenire per ricostruire le Province 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2C53F1F-96C9-4C2B-B27D-03D372A86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9027" y="547383"/>
            <a:ext cx="5839274" cy="39882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it-IT" dirty="0"/>
              <a:t>Finanziario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AE46EB1-1A8C-4357-8C8F-0624A39DF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9026" y="946208"/>
            <a:ext cx="5839273" cy="129365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3 Province in dissesto</a:t>
            </a:r>
          </a:p>
          <a:p>
            <a:pPr marL="0" indent="0">
              <a:buNone/>
            </a:pPr>
            <a:r>
              <a:rPr lang="it-IT" dirty="0"/>
              <a:t>11 Province in </a:t>
            </a:r>
            <a:r>
              <a:rPr lang="it-IT" dirty="0" err="1"/>
              <a:t>pre</a:t>
            </a:r>
            <a:r>
              <a:rPr lang="it-IT" dirty="0"/>
              <a:t>-dissesto</a:t>
            </a:r>
          </a:p>
          <a:p>
            <a:pPr marL="0" indent="0">
              <a:buNone/>
            </a:pPr>
            <a:r>
              <a:rPr lang="it-IT" dirty="0"/>
              <a:t>Numerose aree di crisi in tutte le Regioni. 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D7141DA-5077-4E64-9CFC-7999719333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09025" y="2638685"/>
            <a:ext cx="5839274" cy="39882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it-IT" dirty="0"/>
              <a:t>istituzionale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3EBCE55-4F20-4E69-9D1D-1A15EF058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09027" y="3037509"/>
            <a:ext cx="5839272" cy="93495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Consolidare la Provincia quale Casa dei Comuni e istituzione chiave per la programmazione e lo sviluppo dei territori</a:t>
            </a:r>
          </a:p>
        </p:txBody>
      </p:sp>
      <p:sp>
        <p:nvSpPr>
          <p:cNvPr id="7" name="Segnaposto testo 4">
            <a:extLst>
              <a:ext uri="{FF2B5EF4-FFF2-40B4-BE49-F238E27FC236}">
                <a16:creationId xmlns:a16="http://schemas.microsoft.com/office/drawing/2014/main" id="{75E5A5D2-8CE4-4B12-BFF3-E70A295664DE}"/>
              </a:ext>
            </a:extLst>
          </p:cNvPr>
          <p:cNvSpPr txBox="1">
            <a:spLocks/>
          </p:cNvSpPr>
          <p:nvPr/>
        </p:nvSpPr>
        <p:spPr>
          <a:xfrm>
            <a:off x="5209026" y="4425588"/>
            <a:ext cx="5839274" cy="3988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2200" b="0" kern="1200" cap="all" baseline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2000" b="1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1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dirty="0"/>
              <a:t>organizzativo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C76F1DD-51B5-4F73-BDC1-15DECD14EE6D}"/>
              </a:ext>
            </a:extLst>
          </p:cNvPr>
          <p:cNvSpPr txBox="1"/>
          <p:nvPr/>
        </p:nvSpPr>
        <p:spPr>
          <a:xfrm>
            <a:off x="5209026" y="4824412"/>
            <a:ext cx="5839273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Conseguentemente, ridefinizione organizzativa delle Province intorno alla nuova missione,  formando e valorizzando il personale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277AEE4A-0380-4EA4-B1DA-7D154A00A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64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FEA8BF6-EFD6-4B9F-B87A-3D872FA9FAF9}"/>
              </a:ext>
            </a:extLst>
          </p:cNvPr>
          <p:cNvSpPr txBox="1"/>
          <p:nvPr/>
        </p:nvSpPr>
        <p:spPr>
          <a:xfrm>
            <a:off x="486561" y="553673"/>
            <a:ext cx="11014745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RICOSTRUIRE LE PROVINCE SUL PIANO FINANZIARIO: </a:t>
            </a:r>
          </a:p>
          <a:p>
            <a:pPr algn="ctr"/>
            <a:r>
              <a:rPr lang="it-IT" sz="2400" dirty="0"/>
              <a:t>LE RISORSE PER IL 2018 - 2020</a:t>
            </a:r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EACB51E5-B86C-409C-B682-659D3A877F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5261632"/>
              </p:ext>
            </p:extLst>
          </p:nvPr>
        </p:nvGraphicFramePr>
        <p:xfrm>
          <a:off x="670187" y="1551963"/>
          <a:ext cx="5425813" cy="4613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57F1256A-8277-4A14-97B9-4C59EC0AC5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3071170"/>
              </p:ext>
            </p:extLst>
          </p:nvPr>
        </p:nvGraphicFramePr>
        <p:xfrm>
          <a:off x="6201328" y="1551963"/>
          <a:ext cx="5492925" cy="4586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647F13E-C60A-43D3-A5AA-CDA2F8216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959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44E0388-DE5A-4FDC-8787-11570347B43B}"/>
              </a:ext>
            </a:extLst>
          </p:cNvPr>
          <p:cNvSpPr txBox="1"/>
          <p:nvPr/>
        </p:nvSpPr>
        <p:spPr>
          <a:xfrm>
            <a:off x="711201" y="600363"/>
            <a:ext cx="109728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/>
              <a:t>LA CRISI FINANZIARIA DELLE PROVINCE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37EE59F-7AF9-4033-BA77-FE2B4E1CE9D2}"/>
              </a:ext>
            </a:extLst>
          </p:cNvPr>
          <p:cNvSpPr txBox="1"/>
          <p:nvPr/>
        </p:nvSpPr>
        <p:spPr>
          <a:xfrm>
            <a:off x="932873" y="1385454"/>
            <a:ext cx="10363199" cy="42473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dirty="0"/>
              <a:t>Nell’ultimo mese </a:t>
            </a:r>
            <a:r>
              <a:rPr lang="it-IT" dirty="0" err="1"/>
              <a:t>l’Upi</a:t>
            </a:r>
            <a:r>
              <a:rPr lang="it-IT" dirty="0"/>
              <a:t> ha tenuto incontri politici e tecnici con tutte le Province in focus regionali.</a:t>
            </a:r>
          </a:p>
          <a:p>
            <a:pPr algn="just"/>
            <a:endParaRPr lang="it-IT" dirty="0"/>
          </a:p>
          <a:p>
            <a:pPr algn="ctr"/>
            <a:r>
              <a:rPr lang="it-I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Dall’analisi della situazione finanziaria risulta che:</a:t>
            </a:r>
          </a:p>
          <a:p>
            <a:pPr algn="just"/>
            <a:endParaRPr lang="it-IT" dirty="0"/>
          </a:p>
          <a:p>
            <a:pPr marL="285750" indent="-285750" algn="just">
              <a:buFontTx/>
              <a:buChar char="-"/>
            </a:pPr>
            <a:r>
              <a:rPr lang="it-IT" dirty="0"/>
              <a:t>Diverse Province, anche grazie alle risorse acquisite nella Legge di Bilancio, riescono ad approvare bilanci triennali.</a:t>
            </a:r>
          </a:p>
          <a:p>
            <a:pPr algn="just"/>
            <a:endParaRPr lang="it-IT" dirty="0"/>
          </a:p>
          <a:p>
            <a:pPr marL="285750" indent="-285750" algn="just">
              <a:buFontTx/>
              <a:buChar char="-"/>
            </a:pPr>
            <a:r>
              <a:rPr lang="it-IT" dirty="0"/>
              <a:t>LA CRISI FINANZIARIA è diffusa e non circoscrivibile ad ambiti territoriali. </a:t>
            </a:r>
          </a:p>
          <a:p>
            <a:pPr marL="285750" indent="-285750" algn="just">
              <a:buFontTx/>
              <a:buChar char="-"/>
            </a:pPr>
            <a:endParaRPr lang="it-IT" dirty="0"/>
          </a:p>
          <a:p>
            <a:pPr marL="285750" indent="-285750" algn="just">
              <a:buFontTx/>
              <a:buChar char="-"/>
            </a:pPr>
            <a:r>
              <a:rPr lang="it-IT" dirty="0"/>
              <a:t>Con assistenza tecnica di UPI diverse Province potrebbero riuscire a chiudere i bilanci, senza però assicurare la copertura adeguata ai servizi essenziali. </a:t>
            </a:r>
          </a:p>
          <a:p>
            <a:pPr marL="285750" indent="-285750" algn="just">
              <a:buFontTx/>
              <a:buChar char="-"/>
            </a:pPr>
            <a:endParaRPr lang="it-IT" dirty="0"/>
          </a:p>
          <a:p>
            <a:pPr marL="285750" indent="-285750" algn="just">
              <a:buFontTx/>
              <a:buChar char="-"/>
            </a:pPr>
            <a:r>
              <a:rPr lang="it-IT" dirty="0"/>
              <a:t>Il numero delle Province in dissesto e </a:t>
            </a:r>
            <a:r>
              <a:rPr lang="it-IT" dirty="0" err="1"/>
              <a:t>Pre</a:t>
            </a:r>
            <a:r>
              <a:rPr lang="it-IT" dirty="0"/>
              <a:t> dissesto rischia di aumentare. 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9967BD-F98D-41D5-9EBE-63C769E44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235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8179C86-9BC9-4DB4-A09D-F8FE2AF38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497" y="568199"/>
            <a:ext cx="11053006" cy="493819"/>
          </a:xfrm>
          <a:prstGeom prst="rect">
            <a:avLst/>
          </a:prstGeom>
        </p:spPr>
      </p:pic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698E57AA-3159-45A4-B229-724A3E4770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7906020"/>
              </p:ext>
            </p:extLst>
          </p:nvPr>
        </p:nvGraphicFramePr>
        <p:xfrm>
          <a:off x="569497" y="1062019"/>
          <a:ext cx="11053006" cy="5551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6F9E81-A69C-4FE7-A984-06688DF0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843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F707D6FE-D0FC-4F27-8AAA-E3FCA40F1669}"/>
              </a:ext>
            </a:extLst>
          </p:cNvPr>
          <p:cNvSpPr txBox="1"/>
          <p:nvPr/>
        </p:nvSpPr>
        <p:spPr>
          <a:xfrm>
            <a:off x="530794" y="224581"/>
            <a:ext cx="10686473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RICOSTRUIRE LE PROVINCE SUL PIANO ISTITUZIONALE: </a:t>
            </a:r>
          </a:p>
          <a:p>
            <a:pPr algn="ctr"/>
            <a:r>
              <a:rPr lang="it-IT" sz="2400" dirty="0"/>
              <a:t>LA CASA DEI COMUNI 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0C9B274-E730-411D-BD65-0FC4E7CDB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11" name="Diagramma 10">
            <a:extLst>
              <a:ext uri="{FF2B5EF4-FFF2-40B4-BE49-F238E27FC236}">
                <a16:creationId xmlns:a16="http://schemas.microsoft.com/office/drawing/2014/main" id="{D30F5279-3075-4FBB-9886-4285C4E9D7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9354659"/>
              </p:ext>
            </p:extLst>
          </p:nvPr>
        </p:nvGraphicFramePr>
        <p:xfrm>
          <a:off x="260059" y="1360529"/>
          <a:ext cx="11048301" cy="5177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9C6CE6E-1CB2-41E9-AF7B-A241DCF26F40}"/>
              </a:ext>
            </a:extLst>
          </p:cNvPr>
          <p:cNvSpPr txBox="1"/>
          <p:nvPr/>
        </p:nvSpPr>
        <p:spPr>
          <a:xfrm>
            <a:off x="648240" y="1981060"/>
            <a:ext cx="1633566" cy="3139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Dopo anni di incertezze istituzionali e finanziarie occorre tornare ad 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assicurare alle Province una visione prospettica.</a:t>
            </a:r>
            <a:endPara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B75A22B-ACDC-4059-A1B8-D849BB3185E3}"/>
              </a:ext>
            </a:extLst>
          </p:cNvPr>
          <p:cNvSpPr txBox="1"/>
          <p:nvPr/>
        </p:nvSpPr>
        <p:spPr>
          <a:xfrm>
            <a:off x="9619331" y="1867566"/>
            <a:ext cx="2077210" cy="39319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nuova Provincia è la Casa dei Comuni “soggetto di regia” dello sviluppo territoriale, che assume le funzioni di tutti gli enti e le sovrastrutture cui impropriamente è demandata l’amministrazione di servizi pubblici </a:t>
            </a:r>
          </a:p>
        </p:txBody>
      </p:sp>
    </p:spTree>
    <p:extLst>
      <p:ext uri="{BB962C8B-B14F-4D97-AF65-F5344CB8AC3E}">
        <p14:creationId xmlns:p14="http://schemas.microsoft.com/office/powerpoint/2010/main" val="1462751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850D7C-1D7A-4B84-B369-2FE3AAA60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b="1" dirty="0">
                <a:latin typeface="Bell MT" panose="020205030603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Concentrare  nelle Province </a:t>
            </a:r>
            <a:br>
              <a:rPr lang="it-IT" sz="2000" b="1" dirty="0">
                <a:latin typeface="Bell MT" panose="020205030603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it-IT" sz="2000" dirty="0">
                <a:latin typeface="Bell MT" panose="020205030603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ATO, bacini trasporti, bacini idrici, ambiti rifiuti,, enti, consorzi, gli enti strumentali e le strutture che svolgono impropriamente funzioni di livello locale</a:t>
            </a:r>
            <a:br>
              <a:rPr lang="it-IT" sz="2000" dirty="0"/>
            </a:br>
            <a:endParaRPr lang="it-IT" sz="2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F2546A-C635-4791-9854-FC2DF6FBD6F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it-IT" b="1" dirty="0"/>
              <a:t>Di che numeri parliamo?</a:t>
            </a:r>
          </a:p>
          <a:p>
            <a:pPr marL="0" indent="0" algn="ctr">
              <a:buNone/>
            </a:pPr>
            <a:r>
              <a:rPr lang="it-IT" b="1" dirty="0"/>
              <a:t>Di almeno</a:t>
            </a:r>
          </a:p>
          <a:p>
            <a:r>
              <a:rPr lang="it-IT" dirty="0"/>
              <a:t>87 </a:t>
            </a:r>
            <a:r>
              <a:rPr lang="it-IT" dirty="0" err="1"/>
              <a:t>Ato</a:t>
            </a:r>
            <a:r>
              <a:rPr lang="it-IT" dirty="0"/>
              <a:t> rifiuti</a:t>
            </a:r>
          </a:p>
          <a:p>
            <a:r>
              <a:rPr lang="it-IT" dirty="0"/>
              <a:t>69 </a:t>
            </a:r>
            <a:r>
              <a:rPr lang="it-IT" dirty="0" err="1"/>
              <a:t>Ato</a:t>
            </a:r>
            <a:r>
              <a:rPr lang="it-IT" dirty="0"/>
              <a:t> Acqua</a:t>
            </a:r>
          </a:p>
          <a:p>
            <a:r>
              <a:rPr lang="it-IT" dirty="0"/>
              <a:t>48 autorità di bacino</a:t>
            </a:r>
          </a:p>
          <a:p>
            <a:r>
              <a:rPr lang="it-IT" dirty="0"/>
              <a:t>150 Consorzi di bonifica </a:t>
            </a:r>
          </a:p>
          <a:p>
            <a:r>
              <a:rPr lang="it-IT" dirty="0"/>
              <a:t>oltre 3000 consorzi e partecipate.</a:t>
            </a:r>
          </a:p>
          <a:p>
            <a:pPr marL="0" indent="0" algn="ctr">
              <a:buNone/>
            </a:pPr>
            <a:r>
              <a:rPr lang="it-IT" dirty="0"/>
              <a:t>Nel 2012 poi l’allora commissario per la spending </a:t>
            </a:r>
            <a:r>
              <a:rPr lang="it-IT" dirty="0" err="1"/>
              <a:t>rewiev</a:t>
            </a:r>
            <a:r>
              <a:rPr lang="it-IT" dirty="0"/>
              <a:t>, prof. Carlo Cottarelli aveva contato </a:t>
            </a:r>
          </a:p>
          <a:p>
            <a:pPr marL="0" indent="0" algn="ctr">
              <a:buNone/>
            </a:pPr>
            <a:r>
              <a:rPr lang="it-IT" b="1" u="sng" dirty="0"/>
              <a:t>oltre 37.000 stazioni uniche appaltanti.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165B519-DB64-42CF-9538-6CDB8A34A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053860"/>
      </p:ext>
    </p:extLst>
  </p:cSld>
  <p:clrMapOvr>
    <a:masterClrMapping/>
  </p:clrMapOvr>
</p:sld>
</file>

<file path=ppt/theme/theme1.xml><?xml version="1.0" encoding="utf-8"?>
<a:theme xmlns:a="http://schemas.openxmlformats.org/drawingml/2006/main" name="Atlante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TM16401371[[fn=Atlante]]</Template>
  <TotalTime>567</TotalTime>
  <Words>593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6" baseType="lpstr">
      <vt:lpstr>Arial</vt:lpstr>
      <vt:lpstr>Bell MT</vt:lpstr>
      <vt:lpstr>Calibri</vt:lpstr>
      <vt:lpstr>Calibri Light</vt:lpstr>
      <vt:lpstr>Rockwell</vt:lpstr>
      <vt:lpstr>Times New Roman</vt:lpstr>
      <vt:lpstr>Wingdings</vt:lpstr>
      <vt:lpstr>Atlante</vt:lpstr>
      <vt:lpstr>COSTRUIRE  INSIEME LA PROVINCIA DEL FUTURO</vt:lpstr>
      <vt:lpstr>Una legislatura che torni ad occuparsi dei territori</vt:lpstr>
      <vt:lpstr>Gli assi su cui intervenire per ricostruire le Province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Concentrare  nelle Province  ATO, bacini trasporti, bacini idrici, ambiti rifiuti,, enti, consorzi, gli enti strumentali e le strutture che svolgono impropriamente funzioni di livello locale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DISPOSIZIONI DELLA LEGGE DI BILANCIO 2018  SUL PERSONALE DELLE PROVINCE E IL NUOVO CONTRATTO NAZIONALE DI LAVORO</dc:title>
  <dc:creator>Barbara Perluigi</dc:creator>
  <cp:lastModifiedBy>Barbara Perluigi</cp:lastModifiedBy>
  <cp:revision>53</cp:revision>
  <cp:lastPrinted>2018-03-15T14:28:22Z</cp:lastPrinted>
  <dcterms:created xsi:type="dcterms:W3CDTF">2018-03-13T16:22:38Z</dcterms:created>
  <dcterms:modified xsi:type="dcterms:W3CDTF">2018-03-19T12:33:20Z</dcterms:modified>
</cp:coreProperties>
</file>